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3" r:id="rId4"/>
    <p:sldId id="274" r:id="rId5"/>
    <p:sldId id="304" r:id="rId6"/>
    <p:sldId id="287" r:id="rId7"/>
    <p:sldId id="305" r:id="rId8"/>
    <p:sldId id="285" r:id="rId9"/>
    <p:sldId id="306" r:id="rId10"/>
    <p:sldId id="288" r:id="rId11"/>
    <p:sldId id="27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1" autoAdjust="0"/>
    <p:restoredTop sz="94677"/>
  </p:normalViewPr>
  <p:slideViewPr>
    <p:cSldViewPr snapToGrid="0">
      <p:cViewPr varScale="1">
        <p:scale>
          <a:sx n="147" d="100"/>
          <a:sy n="147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D7-192C-4EE5-B7CA-2D045AE1A9F6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121E-4025-415D-A4D0-849CB8B66D5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7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7CC6-BAE9-C265-D66C-5BF21116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099B0-2C0B-B082-BCB2-87E0F9E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59D6-5DD1-28A4-63FD-3DB0B1B0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97FF-EFAF-3215-FA4B-2649E5256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EF78-61D9-41B2-8218-8257921F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5C741-CF9A-4DEB-B5FF-78C5E11F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BA40E-A4BB-4EF1-93E7-53050A0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7CE1-49DB-4231-8FE7-EEE4A7B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60208-A5BD-48D9-B6CA-64C0643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9CEDC-BF8A-4AA9-B02A-4BB11A1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7742B-9A61-4BAA-92AF-C94E7D2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4E433-A2E6-4C0A-B163-6A3593C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1A73E-0BFC-479E-93EA-E1695BC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BBE1C-A1DA-42BD-B29F-BE12197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2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4C98AD-2859-4400-8415-204C6209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DA0570-8198-40B9-A4C0-9AB08218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8D3A-AD56-4FEC-B38C-319070B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5D0-A345-4778-B930-070D187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22096-61B2-4293-AF93-C1B97A9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3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DE7D-1B8D-4ADE-91B5-D1BEA46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47EC7-CD93-4394-A5F5-1BC02AC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634E5-C109-42A5-8B9A-CFA44E3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CE75C-62A3-4878-BEBA-C552B3FD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1E2A4-5B7B-415C-9210-655FCE6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8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EEFF7-85C0-4A4C-BC11-ED0DCC9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C93F76-37B8-4868-9A33-CA123897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8E419-D65F-4474-82AD-DFE7FED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9EECE-93E2-478F-B993-AC8013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35CA7-0000-41A5-985E-F33DE41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B1FDD-C177-411D-A2B5-572D0F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F402F-32C4-419F-9709-CB5E80A4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A2735-9BC4-4D51-8C08-3FC6CFC6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783448-6D00-4D8D-B220-D31CF9E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58C6A3-0EA8-4D89-9BE8-8282ED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06FD-1940-40D0-933F-EDADAE80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0CF78-E9AA-4FFA-B17B-19BFC01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50405-6111-46AC-812C-5D42550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B9F5F-4595-47F1-9FB5-946136A3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53914-A0EC-4B26-86EF-CCAF7AD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22C64E-AF76-429D-8B5C-A7D4EAF0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E0F762-E404-437E-A96F-B232FFA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7273D5-18AD-4D15-B907-DF20E5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395BA-EB07-4F7C-A448-DF3A862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1144-1C47-4E07-A021-2D04FDB7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D97460-9485-405A-9FBA-7FB1D96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5C3EE-BC13-4AD5-A500-22CF6BE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B638A-26FC-4432-8A16-B1CDDBD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8E944-7198-4FF0-8640-A855762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BF2CC-E674-4AF6-A765-3F2B4690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6B5D98-00C0-45EC-B926-92E1E2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8C27-0779-49D3-B455-4BE8DC2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ECA0-8302-406D-B6C0-7AD05841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65428-03CF-4C1E-A5D9-010E98B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34346-EF63-4DAD-80ED-EF861B4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CEB72-BC05-4777-B552-30285C0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271C8B-F530-4056-8C71-D820298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5566-0E40-4D8B-A3F7-7E221DAD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BE5C0-F9A8-4549-83DF-3AE6B9FC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58CF6-E2C1-4C9C-86D6-4FE5A4E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2FF33-86A5-4AD3-A807-2885C18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057993-D17E-41C4-BC8C-C785B0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A7420-D6B1-44B7-8CD6-53B79CF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78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9C4DE-307A-4914-A705-AF5B8DE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61EAA-8D04-4891-AF84-B6BE5A4A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D94B0-ABC8-4A65-960B-4131FCA3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944-0C94-4E3A-962D-94EC96D9E7C8}" type="datetimeFigureOut">
              <a:rPr lang="it-IT" smtClean="0"/>
              <a:t>10/03/24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9082B-9497-4A30-9254-A172ECFE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AA724-1EC5-413E-8152-23E3F4D8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4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325770" y="-10751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14186" y="1740014"/>
            <a:ext cx="10541963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 for end-user and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support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E8DDA1A3-22A6-A529-7F88-E3F4841D6E64}"/>
              </a:ext>
            </a:extLst>
          </p:cNvPr>
          <p:cNvSpPr txBox="1"/>
          <p:nvPr/>
        </p:nvSpPr>
        <p:spPr>
          <a:xfrm>
            <a:off x="743497" y="3896633"/>
            <a:ext cx="105419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Diego Spinosa 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Farzad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Shami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Kimia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Abedini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Martina Boscolo, Mirco Cazzaro, Riccardo Gobbo, Simone Merlo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B66875CF-8DE6-C489-02F0-B942FC2BEA8C}"/>
              </a:ext>
            </a:extLst>
          </p:cNvPr>
          <p:cNvSpPr txBox="1"/>
          <p:nvPr/>
        </p:nvSpPr>
        <p:spPr>
          <a:xfrm>
            <a:off x="112125" y="6286405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endParaRPr lang="it-IT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10/03/2024 –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Hackathon</a:t>
            </a:r>
          </a:p>
        </p:txBody>
      </p:sp>
      <p:pic>
        <p:nvPicPr>
          <p:cNvPr id="6" name="Immagine 5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4E2FBD5-1D29-6461-0931-00E69979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25" y="5756395"/>
            <a:ext cx="1327178" cy="1060019"/>
          </a:xfrm>
          <a:prstGeom prst="rect">
            <a:avLst/>
          </a:prstGeom>
        </p:spPr>
      </p:pic>
      <p:pic>
        <p:nvPicPr>
          <p:cNvPr id="10" name="Immagine 9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DB9BCDFF-807B-4E92-E9AD-407EFF853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92" y="5958863"/>
            <a:ext cx="1617983" cy="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6899-2DE9-B9F3-C0BA-CDCDAB6E6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40AF75DB-3AAC-A79F-AE06-649D09DB021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6D78FE93-7A92-C07D-427E-468140D3F46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40DCCF2-D9F3-69B9-560E-EF1ABB285A85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D001642D-169F-4FEA-20B1-0FFDF9096E4D}"/>
              </a:ext>
            </a:extLst>
          </p:cNvPr>
          <p:cNvSpPr txBox="1"/>
          <p:nvPr/>
        </p:nvSpPr>
        <p:spPr>
          <a:xfrm>
            <a:off x="254452" y="1131218"/>
            <a:ext cx="1168309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provide an interface to convert a text into a JSON file suitable to be used with the UNOX API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could be generated using the (already present) oven’s vocal control</a:t>
            </a:r>
          </a:p>
        </p:txBody>
      </p:sp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3447E86-9CA1-60CD-92C3-0B2BDE93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86969"/>
            <a:ext cx="5460440" cy="37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26985408-AA9A-4A63-AD65-77C31C47B615}"/>
              </a:ext>
            </a:extLst>
          </p:cNvPr>
          <p:cNvSpPr/>
          <p:nvPr/>
        </p:nvSpPr>
        <p:spPr>
          <a:xfrm>
            <a:off x="2732747" y="3044279"/>
            <a:ext cx="672650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BB53CDD-195A-8FEC-7A00-FFC96CD33836}"/>
              </a:ext>
            </a:extLst>
          </p:cNvPr>
          <p:cNvSpPr/>
          <p:nvPr/>
        </p:nvSpPr>
        <p:spPr>
          <a:xfrm rot="10800000">
            <a:off x="1203497" y="0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42B-ECC6-6FF4-DF84-F79535F1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D23CE2-C4EE-667E-4287-285BFFA24AB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5AEFE172-80A5-1D1A-48FB-6A86D357BEB2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D799C8-0B99-5FBA-7968-3150231DC115}"/>
              </a:ext>
            </a:extLst>
          </p:cNvPr>
          <p:cNvGrpSpPr/>
          <p:nvPr/>
        </p:nvGrpSpPr>
        <p:grpSpPr>
          <a:xfrm>
            <a:off x="7190645" y="1592055"/>
            <a:ext cx="2647042" cy="1281395"/>
            <a:chOff x="373744" y="1594409"/>
            <a:chExt cx="2647042" cy="1281395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ADDD381E-DAEF-EAE0-1914-2C5EE5615CA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 Procedures &amp; Recipes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81173C4-FBAC-4489-DCE1-2538636D920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629345EC-36DC-67AB-AEFC-F59818B21F7E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167">
                <a:extLst>
                  <a:ext uri="{FF2B5EF4-FFF2-40B4-BE49-F238E27FC236}">
                    <a16:creationId xmlns:a16="http://schemas.microsoft.com/office/drawing/2014/main" id="{BD16A79D-D937-E814-534B-A5B5E283C6F3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1E3E451E-97CB-6D72-3D48-37ECC2F8AE5B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 your own Procedures and Recipes</a:t>
              </a:r>
            </a:p>
          </p:txBody>
        </p:sp>
      </p:grpSp>
      <p:sp>
        <p:nvSpPr>
          <p:cNvPr id="2" name="Rectangle 167">
            <a:extLst>
              <a:ext uri="{FF2B5EF4-FFF2-40B4-BE49-F238E27FC236}">
                <a16:creationId xmlns:a16="http://schemas.microsoft.com/office/drawing/2014/main" id="{F9E17A94-F744-1717-B79F-753FDEEFB461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54699E-66AA-5AC2-B75A-6C317E921322}"/>
              </a:ext>
            </a:extLst>
          </p:cNvPr>
          <p:cNvGrpSpPr/>
          <p:nvPr/>
        </p:nvGrpSpPr>
        <p:grpSpPr>
          <a:xfrm>
            <a:off x="2446086" y="1592055"/>
            <a:ext cx="2922814" cy="1281395"/>
            <a:chOff x="373744" y="1594409"/>
            <a:chExt cx="2922814" cy="1281395"/>
          </a:xfrm>
        </p:grpSpPr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E955BEA-F872-6056-BE7E-B5F6FBE4162F}"/>
                </a:ext>
              </a:extLst>
            </p:cNvPr>
            <p:cNvSpPr txBox="1"/>
            <p:nvPr/>
          </p:nvSpPr>
          <p:spPr>
            <a:xfrm>
              <a:off x="373744" y="1594409"/>
              <a:ext cx="2922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 Product Exploration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84E1898-108A-CC50-9A8C-9F5216EEAE55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A87B9AE-AF51-94A4-2471-49992684D6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67">
                <a:extLst>
                  <a:ext uri="{FF2B5EF4-FFF2-40B4-BE49-F238E27FC236}">
                    <a16:creationId xmlns:a16="http://schemas.microsoft.com/office/drawing/2014/main" id="{D8C88BD5-6F17-79C9-71F0-101B0F8DE6A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4">
              <a:extLst>
                <a:ext uri="{FF2B5EF4-FFF2-40B4-BE49-F238E27FC236}">
                  <a16:creationId xmlns:a16="http://schemas.microsoft.com/office/drawing/2014/main" id="{C964BD16-87EF-3DDF-CE3D-4C86C444E462}"/>
                </a:ext>
              </a:extLst>
            </p:cNvPr>
            <p:cNvSpPr txBox="1"/>
            <p:nvPr/>
          </p:nvSpPr>
          <p:spPr>
            <a:xfrm>
              <a:off x="373744" y="2029884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features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 assistance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 employees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FC6D06A-86E5-341E-353F-6AD175C069E7}"/>
              </a:ext>
            </a:extLst>
          </p:cNvPr>
          <p:cNvGrpSpPr/>
          <p:nvPr/>
        </p:nvGrpSpPr>
        <p:grpSpPr>
          <a:xfrm>
            <a:off x="2447928" y="3848043"/>
            <a:ext cx="2647042" cy="1281395"/>
            <a:chOff x="373744" y="1594409"/>
            <a:chExt cx="2647042" cy="1281395"/>
          </a:xfrm>
        </p:grpSpPr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63115F40-55C6-A3C4-6F1F-5283D67D8B38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 Explore Recipes</a:t>
              </a: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8F12A1A-971D-3F16-D687-2C73DE80F34F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A856DAB4-5C8E-12F9-3D87-8F1B3A344787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67">
                <a:extLst>
                  <a:ext uri="{FF2B5EF4-FFF2-40B4-BE49-F238E27FC236}">
                    <a16:creationId xmlns:a16="http://schemas.microsoft.com/office/drawing/2014/main" id="{82D3E786-44B4-E798-0072-21912E2093EE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E9EB2E6-FEBE-8F59-0268-E6AB23B272C7}"/>
                </a:ext>
              </a:extLst>
            </p:cNvPr>
            <p:cNvSpPr txBox="1"/>
            <p:nvPr/>
          </p:nvSpPr>
          <p:spPr>
            <a:xfrm>
              <a:off x="373744" y="2276101"/>
              <a:ext cx="2647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Discover new recipes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75D1A6A-8FCE-92E3-45E0-75EA38F13876}"/>
              </a:ext>
            </a:extLst>
          </p:cNvPr>
          <p:cNvGrpSpPr/>
          <p:nvPr/>
        </p:nvGrpSpPr>
        <p:grpSpPr>
          <a:xfrm>
            <a:off x="7190645" y="3848043"/>
            <a:ext cx="2647042" cy="1281395"/>
            <a:chOff x="373744" y="1594409"/>
            <a:chExt cx="2647042" cy="1281395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8E98711E-B69D-FE71-38B0-371ADCC145F9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 Future work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02F9A26-25F2-DBA7-6035-3E65E3E6724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633F206B-05EB-26EE-CCA6-A5009D0578C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7">
                <a:extLst>
                  <a:ext uri="{FF2B5EF4-FFF2-40B4-BE49-F238E27FC236}">
                    <a16:creationId xmlns:a16="http://schemas.microsoft.com/office/drawing/2014/main" id="{DCF218B9-4AFD-F553-16C9-E88C6E18765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649AEB54-0FAF-9FDF-184B-A9BA468A19F9}"/>
                </a:ext>
              </a:extLst>
            </p:cNvPr>
            <p:cNvSpPr txBox="1"/>
            <p:nvPr/>
          </p:nvSpPr>
          <p:spPr>
            <a:xfrm>
              <a:off x="373744" y="2029882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Adding Recipes through vocal chat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B53EDE52-3FA8-0F13-8131-60253E2DF9B5}"/>
              </a:ext>
            </a:extLst>
          </p:cNvPr>
          <p:cNvSpPr/>
          <p:nvPr/>
        </p:nvSpPr>
        <p:spPr>
          <a:xfrm>
            <a:off x="-625516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9F60CFD6-ADF4-9E6A-5F07-487F75770123}"/>
              </a:ext>
            </a:extLst>
          </p:cNvPr>
          <p:cNvSpPr/>
          <p:nvPr/>
        </p:nvSpPr>
        <p:spPr>
          <a:xfrm flipH="1">
            <a:off x="10391644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Exploration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E-mail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extBox 64">
            <a:extLst>
              <a:ext uri="{FF2B5EF4-FFF2-40B4-BE49-F238E27FC236}">
                <a16:creationId xmlns:a16="http://schemas.microsoft.com/office/drawing/2014/main" id="{08DDB4BC-08ED-B68A-ADFD-725E06BE7D18}"/>
              </a:ext>
            </a:extLst>
          </p:cNvPr>
          <p:cNvSpPr txBox="1"/>
          <p:nvPr/>
        </p:nvSpPr>
        <p:spPr>
          <a:xfrm>
            <a:off x="222975" y="1451753"/>
            <a:ext cx="6569713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product features, characteristics and manuals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assistance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4">
            <a:extLst>
              <a:ext uri="{FF2B5EF4-FFF2-40B4-BE49-F238E27FC236}">
                <a16:creationId xmlns:a16="http://schemas.microsoft.com/office/drawing/2014/main" id="{1E8E37CE-E3DA-1BA9-50DA-1A18E6307D4C}"/>
              </a:ext>
            </a:extLst>
          </p:cNvPr>
          <p:cNvSpPr txBox="1"/>
          <p:nvPr/>
        </p:nvSpPr>
        <p:spPr>
          <a:xfrm>
            <a:off x="2665947" y="2705126"/>
            <a:ext cx="6569713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can get product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assistance directly through mail or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Employees can exploit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email assistant to be facilitated when providing assistance to the end-user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AA63D276-6D50-5869-1475-762BE163F00A}"/>
              </a:ext>
            </a:extLst>
          </p:cNvPr>
          <p:cNvSpPr txBox="1"/>
          <p:nvPr/>
        </p:nvSpPr>
        <p:spPr>
          <a:xfrm>
            <a:off x="222975" y="881977"/>
            <a:ext cx="1187377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developed 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will run on the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website and an e-mail assistant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FDE1DD6C-41FF-60D4-FB24-5F082852AB73}"/>
              </a:ext>
            </a:extLst>
          </p:cNvPr>
          <p:cNvSpPr txBox="1"/>
          <p:nvPr/>
        </p:nvSpPr>
        <p:spPr>
          <a:xfrm>
            <a:off x="222974" y="5437025"/>
            <a:ext cx="9236279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e-mail based request are classified and stored to track the company-user interaction and to further improve the assistance</a:t>
            </a:r>
          </a:p>
        </p:txBody>
      </p:sp>
      <p:pic>
        <p:nvPicPr>
          <p:cNvPr id="11" name="Immagine 10" descr="Immagine che contiene testo, elettronica, schermata, multimediale&#10;&#10;Descrizione generata automaticamente">
            <a:extLst>
              <a:ext uri="{FF2B5EF4-FFF2-40B4-BE49-F238E27FC236}">
                <a16:creationId xmlns:a16="http://schemas.microsoft.com/office/drawing/2014/main" id="{121FC717-052A-C258-46FA-30266580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4" y="2498193"/>
            <a:ext cx="2267123" cy="2011408"/>
          </a:xfrm>
          <a:prstGeom prst="rect">
            <a:avLst/>
          </a:prstGeom>
        </p:spPr>
      </p:pic>
      <p:pic>
        <p:nvPicPr>
          <p:cNvPr id="17" name="Immagine 16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4E5A0194-6517-6756-8F29-5A526AE02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1" y="1396813"/>
            <a:ext cx="4624251" cy="707510"/>
          </a:xfrm>
          <a:prstGeom prst="rect">
            <a:avLst/>
          </a:prstGeom>
        </p:spPr>
      </p:pic>
      <p:pic>
        <p:nvPicPr>
          <p:cNvPr id="19" name="Immagine 18" descr="Immagine che contiene testo, schermata, lettera, documento&#10;&#10;Descrizione generata automaticamente">
            <a:extLst>
              <a:ext uri="{FF2B5EF4-FFF2-40B4-BE49-F238E27FC236}">
                <a16:creationId xmlns:a16="http://schemas.microsoft.com/office/drawing/2014/main" id="{50508680-9B03-D534-2C60-002CB7D77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40" y="2134800"/>
            <a:ext cx="3202210" cy="2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 &amp;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8BCA12-DBCB-0590-0485-3182A0200A62}"/>
              </a:ext>
            </a:extLst>
          </p:cNvPr>
          <p:cNvSpPr txBox="1"/>
          <p:nvPr/>
        </p:nvSpPr>
        <p:spPr>
          <a:xfrm>
            <a:off x="431977" y="1140709"/>
            <a:ext cx="10981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large food-companies already have documents related to their procedures and recipes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exploit those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making them available to 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which can be used from the oven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the procedures documents through our interface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oven becomes also an assistant </a:t>
            </a:r>
          </a:p>
          <a:p>
            <a:endParaRPr lang="en-US" b="1" dirty="0"/>
          </a:p>
        </p:txBody>
      </p:sp>
      <p:pic>
        <p:nvPicPr>
          <p:cNvPr id="11" name="Immagine 10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D82A0AF-0FB3-8125-8F7C-993942395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" y="2678262"/>
            <a:ext cx="4357841" cy="3627089"/>
          </a:xfrm>
          <a:prstGeom prst="rect">
            <a:avLst/>
          </a:prstGeom>
        </p:spPr>
      </p:pic>
      <p:pic>
        <p:nvPicPr>
          <p:cNvPr id="18" name="Immagine 17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C737BB85-5301-CFE8-9D06-EFB8DAF65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31" y="2678262"/>
            <a:ext cx="3727461" cy="3627089"/>
          </a:xfrm>
          <a:prstGeom prst="rect">
            <a:avLst/>
          </a:prstGeom>
        </p:spPr>
      </p:pic>
      <p:pic>
        <p:nvPicPr>
          <p:cNvPr id="20" name="Immagine 1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F84F7E3-8180-4128-308E-F3F4A7298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2678262"/>
            <a:ext cx="3727462" cy="36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47039C-05F5-98C8-DD36-F10290A89AB1}"/>
              </a:ext>
            </a:extLst>
          </p:cNvPr>
          <p:cNvSpPr txBox="1"/>
          <p:nvPr/>
        </p:nvSpPr>
        <p:spPr>
          <a:xfrm>
            <a:off x="405852" y="1166834"/>
            <a:ext cx="11603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Chefs may want to explore a new recipe (different from the ones on their library)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Let Chefs explore other recipes in order to get new ideas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 crawled all the recipes in the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DataDrivenCooking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 and used this as side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an LLM </a:t>
            </a:r>
            <a:endParaRPr lang="en-US" b="1" dirty="0"/>
          </a:p>
        </p:txBody>
      </p:sp>
      <p:pic>
        <p:nvPicPr>
          <p:cNvPr id="27" name="Immagine 2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E2196A73-5580-D7C7-DCAB-BC539217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0" y="2713417"/>
            <a:ext cx="3531000" cy="34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8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304</Words>
  <Application>Microsoft Macintosh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Font di sistema regolare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</dc:creator>
  <cp:lastModifiedBy>Merlo Simone</cp:lastModifiedBy>
  <cp:revision>74</cp:revision>
  <dcterms:created xsi:type="dcterms:W3CDTF">2019-06-10T14:11:33Z</dcterms:created>
  <dcterms:modified xsi:type="dcterms:W3CDTF">2024-03-10T04:23:26Z</dcterms:modified>
</cp:coreProperties>
</file>