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1"/>
  </p:sldMasterIdLst>
  <p:notesMasterIdLst>
    <p:notesMasterId r:id="rId21"/>
  </p:notesMasterIdLst>
  <p:handoutMasterIdLst>
    <p:handoutMasterId r:id="rId22"/>
  </p:handoutMasterIdLst>
  <p:sldIdLst>
    <p:sldId id="421" r:id="rId2"/>
    <p:sldId id="463" r:id="rId3"/>
    <p:sldId id="427" r:id="rId4"/>
    <p:sldId id="430" r:id="rId5"/>
    <p:sldId id="431" r:id="rId6"/>
    <p:sldId id="455" r:id="rId7"/>
    <p:sldId id="456" r:id="rId8"/>
    <p:sldId id="457" r:id="rId9"/>
    <p:sldId id="458" r:id="rId10"/>
    <p:sldId id="461" r:id="rId11"/>
    <p:sldId id="433" r:id="rId12"/>
    <p:sldId id="469" r:id="rId13"/>
    <p:sldId id="470" r:id="rId14"/>
    <p:sldId id="471" r:id="rId15"/>
    <p:sldId id="440" r:id="rId16"/>
    <p:sldId id="441" r:id="rId17"/>
    <p:sldId id="447" r:id="rId18"/>
    <p:sldId id="462" r:id="rId19"/>
    <p:sldId id="472" r:id="rId2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8000"/>
    <a:srgbClr val="FFFF99"/>
    <a:srgbClr val="FF9933"/>
    <a:srgbClr val="D9D9D9"/>
    <a:srgbClr val="E7F4BE"/>
    <a:srgbClr val="CCCCE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3" autoAdjust="0"/>
    <p:restoredTop sz="80301" autoAdjust="0"/>
  </p:normalViewPr>
  <p:slideViewPr>
    <p:cSldViewPr>
      <p:cViewPr>
        <p:scale>
          <a:sx n="100" d="100"/>
          <a:sy n="100" d="100"/>
        </p:scale>
        <p:origin x="-2792" y="-400"/>
      </p:cViewPr>
      <p:guideLst>
        <p:guide orient="horz" pos="2160"/>
        <p:guide pos="2880"/>
      </p:guideLst>
    </p:cSldViewPr>
  </p:slideViewPr>
  <p:outlineViewPr>
    <p:cViewPr>
      <p:scale>
        <a:sx n="33" d="100"/>
        <a:sy n="33" d="100"/>
      </p:scale>
      <p:origin x="0" y="157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bwMode="auto">
          <a:xfrm>
            <a:off x="0"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cs typeface="+mn-cs"/>
              </a:defRPr>
            </a:lvl1pPr>
          </a:lstStyle>
          <a:p>
            <a:pPr>
              <a:defRPr/>
            </a:pPr>
            <a:endParaRPr lang="en-US"/>
          </a:p>
        </p:txBody>
      </p:sp>
      <p:sp>
        <p:nvSpPr>
          <p:cNvPr id="220163" name="Rectangle 3"/>
          <p:cNvSpPr>
            <a:spLocks noGrp="1" noChangeArrowheads="1"/>
          </p:cNvSpPr>
          <p:nvPr>
            <p:ph type="dt" sz="quarter" idx="1"/>
          </p:nvPr>
        </p:nvSpPr>
        <p:spPr bwMode="auto">
          <a:xfrm>
            <a:off x="4143829"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cs typeface="+mn-cs"/>
              </a:defRPr>
            </a:lvl1pPr>
          </a:lstStyle>
          <a:p>
            <a:pPr>
              <a:defRPr/>
            </a:pPr>
            <a:endParaRPr lang="en-US"/>
          </a:p>
        </p:txBody>
      </p:sp>
      <p:sp>
        <p:nvSpPr>
          <p:cNvPr id="220164" name="Rectangle 4"/>
          <p:cNvSpPr>
            <a:spLocks noGrp="1" noChangeArrowheads="1"/>
          </p:cNvSpPr>
          <p:nvPr>
            <p:ph type="ftr" sz="quarter" idx="2"/>
          </p:nvPr>
        </p:nvSpPr>
        <p:spPr bwMode="auto">
          <a:xfrm>
            <a:off x="0"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cs typeface="+mn-cs"/>
              </a:defRPr>
            </a:lvl1pPr>
          </a:lstStyle>
          <a:p>
            <a:pPr>
              <a:defRPr/>
            </a:pPr>
            <a:endParaRPr lang="en-US"/>
          </a:p>
        </p:txBody>
      </p:sp>
      <p:sp>
        <p:nvSpPr>
          <p:cNvPr id="220165" name="Rectangle 5"/>
          <p:cNvSpPr>
            <a:spLocks noGrp="1" noChangeArrowheads="1"/>
          </p:cNvSpPr>
          <p:nvPr>
            <p:ph type="sldNum" sz="quarter" idx="3"/>
          </p:nvPr>
        </p:nvSpPr>
        <p:spPr bwMode="auto">
          <a:xfrm>
            <a:off x="4143829"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cs typeface="+mn-cs"/>
              </a:defRPr>
            </a:lvl1pPr>
          </a:lstStyle>
          <a:p>
            <a:pPr>
              <a:defRPr/>
            </a:pPr>
            <a:fld id="{A703DCBE-EE26-46C2-A6BE-620670959C53}" type="slidenum">
              <a:rPr lang="en-US"/>
              <a:pPr>
                <a:defRPr/>
              </a:pPr>
              <a:t>‹#›</a:t>
            </a:fld>
            <a:endParaRPr lang="en-US"/>
          </a:p>
        </p:txBody>
      </p:sp>
    </p:spTree>
    <p:extLst>
      <p:ext uri="{BB962C8B-B14F-4D97-AF65-F5344CB8AC3E}">
        <p14:creationId xmlns:p14="http://schemas.microsoft.com/office/powerpoint/2010/main" val="224142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cs typeface="+mn-cs"/>
              </a:defRPr>
            </a:lvl1pPr>
          </a:lstStyle>
          <a:p>
            <a:pPr>
              <a:defRPr/>
            </a:pPr>
            <a:endParaRPr lang="en-US"/>
          </a:p>
        </p:txBody>
      </p:sp>
      <p:sp>
        <p:nvSpPr>
          <p:cNvPr id="88067" name="Rectangle 3"/>
          <p:cNvSpPr>
            <a:spLocks noGrp="1" noChangeArrowheads="1"/>
          </p:cNvSpPr>
          <p:nvPr>
            <p:ph type="dt" idx="1"/>
          </p:nvPr>
        </p:nvSpPr>
        <p:spPr bwMode="auto">
          <a:xfrm>
            <a:off x="4143829"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cs typeface="+mn-cs"/>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9" name="Rectangle 5"/>
          <p:cNvSpPr>
            <a:spLocks noGrp="1" noChangeArrowheads="1"/>
          </p:cNvSpPr>
          <p:nvPr>
            <p:ph type="body" sz="quarter" idx="3"/>
          </p:nvPr>
        </p:nvSpPr>
        <p:spPr bwMode="auto">
          <a:xfrm>
            <a:off x="731763" y="4560988"/>
            <a:ext cx="5851676" cy="431928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cs typeface="+mn-cs"/>
              </a:defRPr>
            </a:lvl1pPr>
          </a:lstStyle>
          <a:p>
            <a:pPr>
              <a:defRPr/>
            </a:pPr>
            <a:endParaRPr lang="en-US"/>
          </a:p>
        </p:txBody>
      </p:sp>
      <p:sp>
        <p:nvSpPr>
          <p:cNvPr id="88071" name="Rectangle 7"/>
          <p:cNvSpPr>
            <a:spLocks noGrp="1" noChangeArrowheads="1"/>
          </p:cNvSpPr>
          <p:nvPr>
            <p:ph type="sldNum" sz="quarter" idx="5"/>
          </p:nvPr>
        </p:nvSpPr>
        <p:spPr bwMode="auto">
          <a:xfrm>
            <a:off x="4143829"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cs typeface="+mn-cs"/>
              </a:defRPr>
            </a:lvl1pPr>
          </a:lstStyle>
          <a:p>
            <a:pPr>
              <a:defRPr/>
            </a:pPr>
            <a:fld id="{61388809-6B81-4C55-A44B-C841547B66BA}" type="slidenum">
              <a:rPr lang="en-US"/>
              <a:pPr>
                <a:defRPr/>
              </a:pPr>
              <a:t>‹#›</a:t>
            </a:fld>
            <a:endParaRPr lang="en-US"/>
          </a:p>
        </p:txBody>
      </p:sp>
    </p:spTree>
    <p:extLst>
      <p:ext uri="{BB962C8B-B14F-4D97-AF65-F5344CB8AC3E}">
        <p14:creationId xmlns:p14="http://schemas.microsoft.com/office/powerpoint/2010/main" val="3609950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OpenGL, WebGL is a rendering API that exposes the capabilities of the hardware.  It knows about low-level concepts like buffers, textures, shader programs, and uniforms.</a:t>
            </a:r>
            <a:r>
              <a:rPr lang="en-US" baseline="0" dirty="0" smtClean="0"/>
              <a:t>  Artists, on the other hand, use modeling tools like Maya or Modo, to create assets using much higher-level constructs such as geometries, node hierarchies, materials, and animations.  As engine developers, it is up to us to create a content pipeline that brings assets from modeling tools to our WebGL-based engines.  Furthermore, this pipeline needs to produce runtime assets that are easy and efficient to use on the web with WebGL.</a:t>
            </a:r>
          </a:p>
          <a:p>
            <a:endParaRPr lang="en-US" baseline="0" dirty="0" smtClean="0"/>
          </a:p>
          <a:p>
            <a:r>
              <a:rPr lang="en-US" baseline="0" dirty="0" smtClean="0"/>
              <a:t>Historically engine developers have created custom asset formats for their engine and custom exporters for modeling tools or converters from interchange formats like COLLADA.  This talk introduces glTF, the </a:t>
            </a:r>
            <a:r>
              <a:rPr lang="en-US" dirty="0" smtClean="0"/>
              <a:t>runtime asset format for WebGL, OpenGL ES, and OpenGL, which significantly reduces the amount</a:t>
            </a:r>
            <a:r>
              <a:rPr lang="en-US" baseline="0" dirty="0" smtClean="0"/>
              <a:t> of work engine developers have to do by providing an efficient and extensible format based on JSON and binary blobs, and an open-source content pipeline for creating glTF assets from COLLADA.</a:t>
            </a:r>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a:t>
            </a:fld>
            <a:endParaRPr lang="en-US"/>
          </a:p>
        </p:txBody>
      </p:sp>
    </p:spTree>
    <p:extLst>
      <p:ext uri="{BB962C8B-B14F-4D97-AF65-F5344CB8AC3E}">
        <p14:creationId xmlns:p14="http://schemas.microsoft.com/office/powerpoint/2010/main" val="3461872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layout</a:t>
            </a:r>
            <a:r>
              <a:rPr lang="en-US" baseline="0" dirty="0" smtClean="0"/>
              <a:t> of a glTF assets.  From the bottom up:</a:t>
            </a:r>
          </a:p>
          <a:p>
            <a:endParaRPr lang="en-US" dirty="0" smtClean="0"/>
          </a:p>
          <a:p>
            <a:r>
              <a:rPr lang="en-US" dirty="0" smtClean="0"/>
              <a:t>Geometry</a:t>
            </a:r>
          </a:p>
          <a:p>
            <a:pPr marL="171450" indent="-171450">
              <a:buFontTx/>
              <a:buChar char="•"/>
            </a:pPr>
            <a:r>
              <a:rPr lang="en-US" dirty="0" smtClean="0"/>
              <a:t>buffer – binary blob.  Can be combination of geometry, animation, and skins</a:t>
            </a:r>
          </a:p>
          <a:p>
            <a:pPr marL="171450" indent="-171450">
              <a:buFontTx/>
              <a:buChar char="•"/>
            </a:pPr>
            <a:r>
              <a:rPr lang="en-US" dirty="0" smtClean="0"/>
              <a:t>bufferView</a:t>
            </a:r>
            <a:r>
              <a:rPr lang="en-US" baseline="0" dirty="0" smtClean="0"/>
              <a:t> – subset of buffer with target info (ARRAY_BUFFER, ELEMENT_BUFFER, animation/skin)</a:t>
            </a:r>
          </a:p>
          <a:p>
            <a:pPr marL="171450" indent="-171450">
              <a:buFontTx/>
              <a:buChar char="•"/>
            </a:pPr>
            <a:r>
              <a:rPr lang="en-US" baseline="0" dirty="0" smtClean="0"/>
              <a:t>accessor – subset of bufferView with type info, e.g., float-pointing.  Similar to </a:t>
            </a:r>
            <a:r>
              <a:rPr lang="en-US" baseline="0" dirty="0" err="1" smtClean="0"/>
              <a:t>glVertexAttribPointer</a:t>
            </a:r>
            <a:endParaRPr lang="en-US" baseline="0" dirty="0" smtClean="0"/>
          </a:p>
          <a:p>
            <a:pPr marL="628650" lvl="1" indent="-171450">
              <a:buFontTx/>
              <a:buChar char="•"/>
            </a:pPr>
            <a:r>
              <a:rPr lang="en-US" baseline="0" dirty="0" smtClean="0"/>
              <a:t>For example, a bufferView may be all vertices in the asset (think </a:t>
            </a:r>
            <a:r>
              <a:rPr lang="en-US" baseline="0" dirty="0" err="1" smtClean="0"/>
              <a:t>glBufferData</a:t>
            </a:r>
            <a:r>
              <a:rPr lang="en-US" baseline="0" dirty="0" smtClean="0"/>
              <a:t>), where as an accessor may be an individual attribute for a mesh (think </a:t>
            </a:r>
            <a:r>
              <a:rPr lang="en-US" baseline="0" dirty="0" err="1" smtClean="0"/>
              <a:t>glVertexAttribPointer</a:t>
            </a:r>
            <a:r>
              <a:rPr lang="en-US" baseline="0" dirty="0" smtClean="0"/>
              <a:t>)</a:t>
            </a:r>
          </a:p>
          <a:p>
            <a:pPr marL="171450" lvl="0" indent="-171450">
              <a:buFontTx/>
              <a:buChar char="•"/>
            </a:pPr>
            <a:r>
              <a:rPr lang="en-US" baseline="0" dirty="0" smtClean="0"/>
              <a:t>mesh – (composed of primitives, not shown) – corresponds to </a:t>
            </a:r>
            <a:r>
              <a:rPr lang="en-US" baseline="0" dirty="0" err="1" smtClean="0"/>
              <a:t>glDrawElements</a:t>
            </a:r>
            <a:endParaRPr lang="en-US" baseline="0" dirty="0" smtClean="0"/>
          </a:p>
          <a:p>
            <a:pPr marL="171450" lvl="0" indent="-171450">
              <a:buFontTx/>
              <a:buChar char="•"/>
            </a:pPr>
            <a:r>
              <a:rPr lang="en-US" baseline="0" dirty="0" smtClean="0"/>
              <a:t>node – one or more meshes, plus transform, plus </a:t>
            </a:r>
            <a:r>
              <a:rPr lang="en-US" baseline="0" dirty="0" smtClean="0"/>
              <a:t>references to child nodes</a:t>
            </a:r>
            <a:endParaRPr lang="en-US" baseline="0" dirty="0" smtClean="0"/>
          </a:p>
          <a:p>
            <a:pPr marL="0" lvl="0" indent="0">
              <a:buFontTx/>
              <a:buNone/>
            </a:pPr>
            <a:endParaRPr lang="en-US" dirty="0" smtClean="0"/>
          </a:p>
          <a:p>
            <a:pPr marL="0" lvl="0" indent="0">
              <a:buFontTx/>
              <a:buNone/>
            </a:pPr>
            <a:r>
              <a:rPr lang="en-US" dirty="0" smtClean="0"/>
              <a:t>Material</a:t>
            </a:r>
          </a:p>
          <a:p>
            <a:pPr marL="171450" lvl="0" indent="-171450">
              <a:buFont typeface="Arial"/>
              <a:buChar char="•"/>
            </a:pPr>
            <a:r>
              <a:rPr lang="en-US" dirty="0" smtClean="0"/>
              <a:t>image – Image file</a:t>
            </a:r>
          </a:p>
          <a:p>
            <a:pPr marL="171450" lvl="0" indent="-171450">
              <a:buFont typeface="Arial"/>
              <a:buChar char="•"/>
            </a:pPr>
            <a:r>
              <a:rPr lang="en-US" dirty="0" smtClean="0"/>
              <a:t>sampler – texture filter and wrap modes, think</a:t>
            </a:r>
            <a:r>
              <a:rPr lang="en-US" baseline="0" dirty="0" smtClean="0"/>
              <a:t> </a:t>
            </a:r>
            <a:r>
              <a:rPr lang="en-US" baseline="0" dirty="0" err="1" smtClean="0"/>
              <a:t>glTexParameter</a:t>
            </a:r>
            <a:endParaRPr lang="en-US" dirty="0" smtClean="0"/>
          </a:p>
          <a:p>
            <a:pPr marL="171450" lvl="0" indent="-171450">
              <a:buFont typeface="Arial"/>
              <a:buChar char="•"/>
            </a:pPr>
            <a:r>
              <a:rPr lang="en-US" dirty="0" smtClean="0"/>
              <a:t>texture – think glTexImage2D</a:t>
            </a:r>
          </a:p>
          <a:p>
            <a:pPr marL="171450" lvl="0" indent="-171450">
              <a:buFont typeface="Arial"/>
              <a:buChar char="•"/>
            </a:pPr>
            <a:endParaRPr lang="en-US" dirty="0" smtClean="0"/>
          </a:p>
          <a:p>
            <a:pPr marL="171450" lvl="0" indent="-171450">
              <a:buFont typeface="Arial"/>
              <a:buChar char="•"/>
            </a:pPr>
            <a:r>
              <a:rPr lang="en-US" dirty="0" smtClean="0"/>
              <a:t>shader – GLSL shader source</a:t>
            </a:r>
          </a:p>
          <a:p>
            <a:pPr marL="171450" lvl="0" indent="-171450">
              <a:buFont typeface="Arial"/>
              <a:buChar char="•"/>
            </a:pPr>
            <a:r>
              <a:rPr lang="en-US" dirty="0" smtClean="0"/>
              <a:t>program – think </a:t>
            </a:r>
            <a:r>
              <a:rPr lang="en-US" dirty="0" err="1" smtClean="0"/>
              <a:t>glCompileShader</a:t>
            </a:r>
            <a:r>
              <a:rPr lang="en-US" dirty="0" smtClean="0"/>
              <a:t> and </a:t>
            </a:r>
            <a:r>
              <a:rPr lang="en-US" dirty="0" err="1" smtClean="0"/>
              <a:t>glLinkProgram</a:t>
            </a:r>
            <a:endParaRPr lang="en-US" dirty="0" smtClean="0"/>
          </a:p>
          <a:p>
            <a:pPr marL="171450" lvl="0" indent="-171450">
              <a:buFont typeface="Arial"/>
              <a:buChar char="•"/>
            </a:pPr>
            <a:r>
              <a:rPr lang="en-US" dirty="0" smtClean="0"/>
              <a:t>technique – parameter inputs (attributes + uniforms) + pass,</a:t>
            </a:r>
            <a:r>
              <a:rPr lang="en-US" baseline="0" dirty="0" smtClean="0"/>
              <a:t> which is</a:t>
            </a:r>
            <a:r>
              <a:rPr lang="en-US" dirty="0" smtClean="0"/>
              <a:t> program + render state</a:t>
            </a:r>
          </a:p>
          <a:p>
            <a:pPr marL="171450" lvl="0" indent="-171450">
              <a:buFont typeface="Arial"/>
              <a:buChar char="•"/>
            </a:pPr>
            <a:r>
              <a:rPr lang="en-US" dirty="0" smtClean="0"/>
              <a:t>material – an instance of a technique.  Overrides parameter inputs.  This is a standard material/technique/pass layout like we see in </a:t>
            </a:r>
            <a:r>
              <a:rPr lang="en-US" dirty="0" err="1" smtClean="0"/>
              <a:t>CgFX</a:t>
            </a:r>
            <a:r>
              <a:rPr lang="en-US" dirty="0" smtClean="0"/>
              <a:t>,</a:t>
            </a:r>
            <a:r>
              <a:rPr lang="en-US" baseline="0" dirty="0" smtClean="0"/>
              <a:t> </a:t>
            </a:r>
            <a:r>
              <a:rPr lang="en-US" baseline="0" dirty="0" err="1" smtClean="0"/>
              <a:t>ColladaFX</a:t>
            </a:r>
            <a:r>
              <a:rPr lang="en-US" baseline="0" dirty="0" smtClean="0"/>
              <a:t>, etc.</a:t>
            </a:r>
            <a:endParaRPr lang="en-US" dirty="0" smtClean="0"/>
          </a:p>
          <a:p>
            <a:pPr marL="171450" lvl="0" indent="-171450">
              <a:buFont typeface="Arial"/>
              <a:buChar char="•"/>
            </a:pPr>
            <a:endParaRPr lang="en-US" dirty="0" smtClean="0"/>
          </a:p>
          <a:p>
            <a:pPr marL="0" lvl="0" indent="0">
              <a:buFont typeface="Arial"/>
              <a:buNone/>
            </a:pPr>
            <a:r>
              <a:rPr lang="en-US" dirty="0" smtClean="0"/>
              <a:t>Animation</a:t>
            </a:r>
          </a:p>
          <a:p>
            <a:pPr marL="171450" lvl="0" indent="-171450">
              <a:buFont typeface="Arial"/>
              <a:buChar char="•"/>
            </a:pPr>
            <a:r>
              <a:rPr lang="en-US" dirty="0" smtClean="0"/>
              <a:t>animation accesses </a:t>
            </a:r>
            <a:r>
              <a:rPr lang="en-US" dirty="0" err="1" smtClean="0"/>
              <a:t>keyframes</a:t>
            </a:r>
            <a:r>
              <a:rPr lang="en-US" dirty="0" smtClean="0"/>
              <a:t> from accessor</a:t>
            </a:r>
          </a:p>
          <a:p>
            <a:pPr marL="171450" lvl="0" indent="-171450">
              <a:buFont typeface="Arial"/>
              <a:buChar char="•"/>
            </a:pPr>
            <a:r>
              <a:rPr lang="en-US" dirty="0" smtClean="0"/>
              <a:t>animation targets node (transforms), material/technique parameters, and camera/light</a:t>
            </a:r>
          </a:p>
          <a:p>
            <a:pPr marL="171450" lvl="0" indent="-171450">
              <a:buFont typeface="Arial"/>
              <a:buChar char="•"/>
            </a:pPr>
            <a:endParaRPr lang="en-US" dirty="0" smtClean="0"/>
          </a:p>
          <a:p>
            <a:pPr marL="0" lvl="0" indent="0">
              <a:buFont typeface="Arial"/>
              <a:buNone/>
            </a:pPr>
            <a:r>
              <a:rPr lang="en-US" dirty="0" smtClean="0"/>
              <a:t>Skin</a:t>
            </a:r>
          </a:p>
          <a:p>
            <a:pPr marL="171450" lvl="0" indent="-171450">
              <a:buFontTx/>
              <a:buChar char="•"/>
            </a:pPr>
            <a:r>
              <a:rPr lang="en-US" dirty="0" smtClean="0"/>
              <a:t>skin accesses inverse-bind</a:t>
            </a:r>
            <a:r>
              <a:rPr lang="en-US" baseline="0" dirty="0" smtClean="0"/>
              <a:t> matrices from accessor</a:t>
            </a:r>
          </a:p>
          <a:p>
            <a:pPr marL="171450" lvl="0" indent="-171450">
              <a:buFontTx/>
              <a:buChar char="•"/>
            </a:pPr>
            <a:r>
              <a:rPr lang="en-US" baseline="0" dirty="0" smtClean="0"/>
              <a:t>node references skins.  skins reference nodes</a:t>
            </a:r>
            <a:endParaRPr lang="en-US" dirty="0" smtClean="0"/>
          </a:p>
          <a:p>
            <a:pPr marL="171450" lvl="0" indent="-171450">
              <a:buFont typeface="Arial"/>
              <a:buChar char="•"/>
            </a:pPr>
            <a:endParaRPr lang="en-US" dirty="0" smtClean="0"/>
          </a:p>
          <a:p>
            <a:pPr marL="171450" lvl="0" indent="-17145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10</a:t>
            </a:fld>
            <a:endParaRPr lang="en-US"/>
          </a:p>
        </p:txBody>
      </p:sp>
    </p:spTree>
    <p:extLst>
      <p:ext uri="{BB962C8B-B14F-4D97-AF65-F5344CB8AC3E}">
        <p14:creationId xmlns:p14="http://schemas.microsoft.com/office/powerpoint/2010/main" val="904054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pipeline is code outside the engine that processes and creates the final runtime asset.</a:t>
            </a:r>
            <a:r>
              <a:rPr lang="en-US" baseline="0" dirty="0" smtClean="0"/>
              <a:t>  In general, this is not usually all coded from scratch.  Instead it is a combination of tools, often in different languages, from different third-parties, e.g., texture compression, mesh compression, </a:t>
            </a:r>
            <a:r>
              <a:rPr lang="en-US" baseline="0" dirty="0" smtClean="0"/>
              <a:t>etc</a:t>
            </a:r>
            <a:r>
              <a:rPr lang="en-US" baseline="0" dirty="0" smtClean="0"/>
              <a:t>.</a:t>
            </a:r>
          </a:p>
          <a:p>
            <a:endParaRPr lang="en-US" baseline="0" dirty="0" smtClean="0"/>
          </a:p>
          <a:p>
            <a:r>
              <a:rPr lang="en-US" baseline="0" dirty="0" smtClean="0"/>
              <a:t>For glTF, COLLADA2GLTF is the open-source content pipeline for converting COLLADA to glTF.  As shown in the top pipeline, it can be used alone.  It can also be used with other tools to create a content pipeline.  For example, in NORAD Tracks Santa, we added an optimization stage before COLLADA2GLTF to remove leaf nodes with just transforms that where included in the exported model.</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11</a:t>
            </a:fld>
            <a:endParaRPr lang="en-US"/>
          </a:p>
        </p:txBody>
      </p:sp>
    </p:spTree>
    <p:extLst>
      <p:ext uri="{BB962C8B-B14F-4D97-AF65-F5344CB8AC3E}">
        <p14:creationId xmlns:p14="http://schemas.microsoft.com/office/powerpoint/2010/main" val="186672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Binaries for COLLADA2GLTF are on </a:t>
            </a:r>
            <a:r>
              <a:rPr lang="en-US" dirty="0" err="1" smtClean="0"/>
              <a:t>github</a:t>
            </a:r>
            <a:r>
              <a:rPr lang="en-US" dirty="0" smtClean="0"/>
              <a:t>.  In the simplest case, we use it by pass the input COLLADA file with the –f argument, which then generates the glTF asset (.json file, .bin file, and .glsl files).</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12</a:t>
            </a:fld>
            <a:endParaRPr lang="en-US"/>
          </a:p>
        </p:txBody>
      </p:sp>
    </p:spTree>
    <p:extLst>
      <p:ext uri="{BB962C8B-B14F-4D97-AF65-F5344CB8AC3E}">
        <p14:creationId xmlns:p14="http://schemas.microsoft.com/office/powerpoint/2010/main" val="82700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SketchUp</a:t>
            </a:r>
            <a:r>
              <a:rPr lang="en-US" baseline="0" dirty="0" smtClean="0"/>
              <a:t> story with one triangle per primitive.</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13</a:t>
            </a:fld>
            <a:endParaRPr lang="en-US"/>
          </a:p>
        </p:txBody>
      </p:sp>
    </p:spTree>
    <p:extLst>
      <p:ext uri="{BB962C8B-B14F-4D97-AF65-F5344CB8AC3E}">
        <p14:creationId xmlns:p14="http://schemas.microsoft.com/office/powerpoint/2010/main" val="2455773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hierarchy or “scene graph.”</a:t>
            </a:r>
          </a:p>
          <a:p>
            <a:endParaRPr lang="en-US" dirty="0" smtClean="0"/>
          </a:p>
          <a:p>
            <a:r>
              <a:rPr lang="en-US" dirty="0" smtClean="0"/>
              <a:t>Increases the batch size and, therefore, reduces the number of draw calls.</a:t>
            </a:r>
          </a:p>
          <a:p>
            <a:endParaRPr lang="en-US" dirty="0" smtClean="0"/>
          </a:p>
          <a:p>
            <a:r>
              <a:rPr lang="en-US" dirty="0" smtClean="0"/>
              <a:t>Nodes need the same material (and vertex format, which is implied when they share material).</a:t>
            </a:r>
          </a:p>
          <a:p>
            <a:endParaRPr lang="en-US" dirty="0" smtClean="0"/>
          </a:p>
          <a:p>
            <a:r>
              <a:rPr lang="en-US" dirty="0" smtClean="0"/>
              <a:t>Transform combined meshes into the same coordinate system.  Children have their transform applied when they are combined with their parent.</a:t>
            </a:r>
          </a:p>
          <a:p>
            <a:endParaRPr lang="en-US" dirty="0" smtClean="0"/>
          </a:p>
          <a:p>
            <a:r>
              <a:rPr lang="en-US" dirty="0" smtClean="0"/>
              <a:t>If a node is targeted by an animation, it’s sub-tree can be combined, but it can’t be combined with its parent.</a:t>
            </a:r>
          </a:p>
          <a:p>
            <a:endParaRPr lang="en-US" dirty="0" smtClean="0"/>
          </a:p>
          <a:p>
            <a:r>
              <a:rPr lang="en-US" dirty="0" smtClean="0"/>
              <a:t>Texture atlases</a:t>
            </a:r>
            <a:r>
              <a:rPr lang="en-US" baseline="0" dirty="0" smtClean="0"/>
              <a:t> help nodes have the same material since they share the same texture.</a:t>
            </a:r>
          </a:p>
          <a:p>
            <a:endParaRPr lang="en-US" baseline="0" dirty="0" smtClean="0"/>
          </a:p>
          <a:p>
            <a:r>
              <a:rPr lang="en-US" baseline="0" dirty="0" smtClean="0"/>
              <a:t>Also reduces the number of meshes and combines buffers as needed.</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14</a:t>
            </a:fld>
            <a:endParaRPr lang="en-US"/>
          </a:p>
        </p:txBody>
      </p:sp>
    </p:spTree>
    <p:extLst>
      <p:ext uri="{BB962C8B-B14F-4D97-AF65-F5344CB8AC3E}">
        <p14:creationId xmlns:p14="http://schemas.microsoft.com/office/powerpoint/2010/main" val="2669552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WebGL, especially mobile, compression is important to reduce network bandwidth.  Decompression needs to be fast enough so</a:t>
            </a:r>
            <a:r>
              <a:rPr lang="en-US" baseline="0" dirty="0" smtClean="0"/>
              <a:t> it doesn’t drown out the bandwidth savings.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COLLADA2GLTF has optional</a:t>
            </a:r>
            <a:r>
              <a:rPr lang="en-US" baseline="0" dirty="0" smtClean="0"/>
              <a:t> </a:t>
            </a:r>
            <a:r>
              <a:rPr lang="en-US" dirty="0" smtClean="0"/>
              <a:t>Open3DGC compression [1], which is O(n)</a:t>
            </a:r>
            <a:r>
              <a:rPr lang="en-US" baseline="0" dirty="0" smtClean="0"/>
              <a:t> to decompress. </a:t>
            </a:r>
            <a:r>
              <a:rPr lang="en-US" dirty="0" smtClean="0"/>
              <a:t>Open3DGC is a TFAN compression that creates fans, quantizes, and uses parallelogram prediction.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 http</a:t>
            </a:r>
            <a:r>
              <a:rPr lang="en-US" dirty="0" smtClean="0"/>
              <a:t>://</a:t>
            </a:r>
            <a:r>
              <a:rPr lang="en-US" dirty="0" err="1" smtClean="0"/>
              <a:t>kmamou.blogspot.com</a:t>
            </a:r>
            <a:r>
              <a:rPr lang="en-US" dirty="0" smtClean="0"/>
              <a:t>/2013/07/open-3d-graphics-compression-</a:t>
            </a:r>
            <a:r>
              <a:rPr lang="en-US" dirty="0" smtClean="0"/>
              <a:t>open3dgc.html</a:t>
            </a:r>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15</a:t>
            </a:fld>
            <a:endParaRPr lang="en-US"/>
          </a:p>
        </p:txBody>
      </p:sp>
    </p:spTree>
    <p:extLst>
      <p:ext uri="{BB962C8B-B14F-4D97-AF65-F5344CB8AC3E}">
        <p14:creationId xmlns:p14="http://schemas.microsoft.com/office/powerpoint/2010/main" val="2034918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best results are the use Open3DGC ASCII (</a:t>
            </a:r>
            <a:r>
              <a:rPr lang="en-US" dirty="0" err="1" smtClean="0"/>
              <a:t>gzipped</a:t>
            </a:r>
            <a:r>
              <a:rPr lang="en-US" dirty="0" smtClean="0"/>
              <a:t>), which can be ~4x</a:t>
            </a:r>
            <a:r>
              <a:rPr lang="en-US" baseline="0" dirty="0" smtClean="0"/>
              <a:t> smaller than glTF alone (</a:t>
            </a:r>
            <a:r>
              <a:rPr lang="en-US" baseline="0" dirty="0" err="1" smtClean="0"/>
              <a:t>gzipped</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16</a:t>
            </a:fld>
            <a:endParaRPr lang="en-US"/>
          </a:p>
        </p:txBody>
      </p:sp>
    </p:spTree>
    <p:extLst>
      <p:ext uri="{BB962C8B-B14F-4D97-AF65-F5344CB8AC3E}">
        <p14:creationId xmlns:p14="http://schemas.microsoft.com/office/powerpoint/2010/main" val="1814129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17</a:t>
            </a:fld>
            <a:endParaRPr lang="en-US"/>
          </a:p>
        </p:txBody>
      </p:sp>
    </p:spTree>
    <p:extLst>
      <p:ext uri="{BB962C8B-B14F-4D97-AF65-F5344CB8AC3E}">
        <p14:creationId xmlns:p14="http://schemas.microsoft.com/office/powerpoint/2010/main" val="415749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Khronos</a:t>
            </a:r>
            <a:r>
              <a:rPr lang="en-US" dirty="0" smtClean="0"/>
              <a:t> logos from http://</a:t>
            </a:r>
            <a:r>
              <a:rPr lang="en-US" dirty="0" err="1" smtClean="0"/>
              <a:t>www.khronos.org</a:t>
            </a:r>
            <a:r>
              <a:rPr lang="en-US" dirty="0" smtClean="0"/>
              <a:t>/legal/trademarks/</a:t>
            </a:r>
          </a:p>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18</a:t>
            </a:fld>
            <a:endParaRPr lang="en-US"/>
          </a:p>
        </p:txBody>
      </p:sp>
    </p:spTree>
    <p:extLst>
      <p:ext uri="{BB962C8B-B14F-4D97-AF65-F5344CB8AC3E}">
        <p14:creationId xmlns:p14="http://schemas.microsoft.com/office/powerpoint/2010/main" val="1684194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19</a:t>
            </a:fld>
            <a:endParaRPr lang="en-US"/>
          </a:p>
        </p:txBody>
      </p:sp>
    </p:spTree>
    <p:extLst>
      <p:ext uri="{BB962C8B-B14F-4D97-AF65-F5344CB8AC3E}">
        <p14:creationId xmlns:p14="http://schemas.microsoft.com/office/powerpoint/2010/main" val="420814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briefly talk about the differences between interchange and runtime formats.  Then, we’ll look at the design goals of glTF and some examples of the schema.  </a:t>
            </a:r>
            <a:r>
              <a:rPr lang="en-US" dirty="0" smtClean="0"/>
              <a:t>Finally, </a:t>
            </a:r>
            <a:r>
              <a:rPr lang="en-US" dirty="0" smtClean="0"/>
              <a:t>we’ll look at the open-source</a:t>
            </a:r>
            <a:r>
              <a:rPr lang="en-US" baseline="0" dirty="0" smtClean="0"/>
              <a:t> tools and pipeline stages to convert </a:t>
            </a:r>
            <a:r>
              <a:rPr lang="en-US" baseline="0" dirty="0" smtClean="0"/>
              <a:t>COLLADA assets to </a:t>
            </a:r>
            <a:r>
              <a:rPr lang="en-US" baseline="0" dirty="0" smtClean="0"/>
              <a:t>glTF</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a:t>
            </a:fld>
            <a:endParaRPr lang="en-US"/>
          </a:p>
        </p:txBody>
      </p:sp>
    </p:spTree>
    <p:extLst>
      <p:ext uri="{BB962C8B-B14F-4D97-AF65-F5344CB8AC3E}">
        <p14:creationId xmlns:p14="http://schemas.microsoft.com/office/powerpoint/2010/main" val="529066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Interchange formats are used by artists to move assets from one tool to another.  These</a:t>
            </a:r>
            <a:r>
              <a:rPr lang="en-US" baseline="0" dirty="0" smtClean="0"/>
              <a:t> formats strive to preserve the full authoring contents of an </a:t>
            </a:r>
            <a:r>
              <a:rPr lang="en-US" baseline="0" dirty="0" smtClean="0"/>
              <a:t>asset </a:t>
            </a:r>
            <a:r>
              <a:rPr lang="en-US" baseline="0" dirty="0" smtClean="0"/>
              <a:t>but are not optimized for runtime engines, especially for use on the web with WebGL.</a:t>
            </a:r>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3</a:t>
            </a:fld>
            <a:endParaRPr lang="en-US"/>
          </a:p>
        </p:txBody>
      </p:sp>
    </p:spTree>
    <p:extLst>
      <p:ext uri="{BB962C8B-B14F-4D97-AF65-F5344CB8AC3E}">
        <p14:creationId xmlns:p14="http://schemas.microsoft.com/office/powerpoint/2010/main" val="4104019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Interchange formats are generally</a:t>
            </a:r>
            <a:r>
              <a:rPr lang="en-US" baseline="0" dirty="0" smtClean="0"/>
              <a:t> verbose and slow to load for runtime use.  </a:t>
            </a:r>
            <a:r>
              <a:rPr lang="en-US" dirty="0" smtClean="0"/>
              <a:t>They need to go through many conversion steps before being ready for WebGL.  </a:t>
            </a:r>
            <a:r>
              <a:rPr lang="en-US" dirty="0" smtClean="0"/>
              <a:t>This processing doesn’t </a:t>
            </a:r>
            <a:r>
              <a:rPr lang="en-US" dirty="0" smtClean="0"/>
              <a:t>belong in the runtime engine; it belongs in the content pipeline.</a:t>
            </a:r>
          </a:p>
          <a:p>
            <a:endParaRPr lang="en-US" dirty="0" smtClean="0"/>
          </a:p>
          <a:p>
            <a:r>
              <a:rPr lang="en-US" dirty="0" smtClean="0"/>
              <a:t>Several examples from COLLADA</a:t>
            </a:r>
            <a:r>
              <a:rPr lang="en-US" baseline="0" dirty="0" smtClean="0"/>
              <a:t> are shown here. </a:t>
            </a:r>
            <a:r>
              <a:rPr lang="en-US" baseline="0" dirty="0" smtClean="0"/>
              <a:t> XML </a:t>
            </a:r>
            <a:r>
              <a:rPr lang="en-US" baseline="0" dirty="0" smtClean="0"/>
              <a:t>is verbose; indices are specified per attribute, not </a:t>
            </a:r>
            <a:r>
              <a:rPr lang="en-US" baseline="0" dirty="0" smtClean="0"/>
              <a:t>per vertex </a:t>
            </a:r>
            <a:r>
              <a:rPr lang="en-US" baseline="0" dirty="0" smtClean="0"/>
              <a:t>as WebGL requires; unsigned </a:t>
            </a:r>
            <a:r>
              <a:rPr lang="en-US" baseline="0" dirty="0" err="1" smtClean="0"/>
              <a:t>int</a:t>
            </a:r>
            <a:r>
              <a:rPr lang="en-US" baseline="0" dirty="0" smtClean="0"/>
              <a:t> indices are used, which requires a WebGL extension (a widely supported one though) or division into multiple meshes; each node can have a stack of transforms, whereas at runtime, we just want a 4x4 matrix; polygons and splines need to be tessellated; shaders need to be generated for materials (h</a:t>
            </a:r>
            <a:r>
              <a:rPr lang="en-US" dirty="0" smtClean="0"/>
              <a:t>owever, some engines will want to do this to match their g-buffer</a:t>
            </a:r>
            <a:r>
              <a:rPr lang="en-US" baseline="0" dirty="0" smtClean="0"/>
              <a:t> format for deferred shading, for example); any image format may be used, including ones not supported by browsers; and </a:t>
            </a:r>
            <a:r>
              <a:rPr lang="en-US" baseline="0" dirty="0" err="1" smtClean="0"/>
              <a:t>keyframe</a:t>
            </a:r>
            <a:r>
              <a:rPr lang="en-US" baseline="0" dirty="0" smtClean="0"/>
              <a:t> animations support several different splines, which is more flexibility than most runtime engines need.</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4</a:t>
            </a:fld>
            <a:endParaRPr lang="en-US"/>
          </a:p>
        </p:txBody>
      </p:sp>
    </p:spTree>
    <p:extLst>
      <p:ext uri="{BB962C8B-B14F-4D97-AF65-F5344CB8AC3E}">
        <p14:creationId xmlns:p14="http://schemas.microsoft.com/office/powerpoint/2010/main" val="314104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Instead of loading interchange formats, most engines use an offline content-pipeline to convert</a:t>
            </a:r>
            <a:r>
              <a:rPr lang="en-US" baseline="0" dirty="0" smtClean="0"/>
              <a:t> assets to a runtime format for their engine.  Thinking in terms of images, this is similar to creating an image as a .bmp but then publishing it to the web as a .jpg.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5</a:t>
            </a:fld>
            <a:endParaRPr lang="en-US"/>
          </a:p>
        </p:txBody>
      </p:sp>
    </p:spTree>
    <p:extLst>
      <p:ext uri="{BB962C8B-B14F-4D97-AF65-F5344CB8AC3E}">
        <p14:creationId xmlns:p14="http://schemas.microsoft.com/office/powerpoint/2010/main" val="108172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With WebGL, there are a handful of </a:t>
            </a:r>
            <a:r>
              <a:rPr lang="en-US" baseline="0" dirty="0" smtClean="0"/>
              <a:t>ad-hoc </a:t>
            </a:r>
            <a:r>
              <a:rPr lang="en-US" baseline="0" dirty="0" smtClean="0"/>
              <a:t>runtime formats, usually based on JSON, for a few of the major engines like </a:t>
            </a:r>
            <a:r>
              <a:rPr lang="en-US" baseline="0" dirty="0" err="1" smtClean="0"/>
              <a:t>Three.js</a:t>
            </a:r>
            <a:r>
              <a:rPr lang="en-US" baseline="0" dirty="0" smtClean="0"/>
              <a:t> [1] and </a:t>
            </a:r>
            <a:r>
              <a:rPr lang="en-US" baseline="0" dirty="0" err="1" smtClean="0"/>
              <a:t>Babylon.js</a:t>
            </a:r>
            <a:r>
              <a:rPr lang="en-US" baseline="0" dirty="0" smtClean="0"/>
              <a:t> [2]</a:t>
            </a:r>
          </a:p>
          <a:p>
            <a:endParaRPr lang="en-US" dirty="0" smtClean="0"/>
          </a:p>
          <a:p>
            <a:r>
              <a:rPr lang="en-US" dirty="0" smtClean="0"/>
              <a:t>glTF is an open-standard runtime asset format that strives to be useful to most WebGL engines </a:t>
            </a:r>
            <a:r>
              <a:rPr lang="en-US" dirty="0" smtClean="0"/>
              <a:t>by providing </a:t>
            </a:r>
            <a:r>
              <a:rPr lang="en-US" dirty="0" smtClean="0"/>
              <a:t>a schema and content</a:t>
            </a:r>
            <a:r>
              <a:rPr lang="en-US" baseline="0" dirty="0" smtClean="0"/>
              <a:t> pipeline for the most common asset constructs like geometry and materials, and to be extensible so each engine can add their own custom data</a:t>
            </a:r>
            <a:r>
              <a:rPr lang="en-US" baseline="0" dirty="0" smtClean="0"/>
              <a: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[1] https://</a:t>
            </a:r>
            <a:r>
              <a:rPr lang="en-US" baseline="0" dirty="0" err="1" smtClean="0"/>
              <a:t>github.com</a:t>
            </a:r>
            <a:r>
              <a:rPr lang="en-US" baseline="0" dirty="0" smtClean="0"/>
              <a:t>/</a:t>
            </a:r>
            <a:r>
              <a:rPr lang="en-US" baseline="0" dirty="0" err="1" smtClean="0"/>
              <a:t>mrdoob</a:t>
            </a:r>
            <a:r>
              <a:rPr lang="en-US" baseline="0" dirty="0" smtClean="0"/>
              <a:t>/</a:t>
            </a:r>
            <a:r>
              <a:rPr lang="en-US" baseline="0" dirty="0" err="1" smtClean="0"/>
              <a:t>three.js</a:t>
            </a:r>
            <a:r>
              <a:rPr lang="en-US" baseline="0" dirty="0" smtClean="0"/>
              <a:t>/wiki/JSON-Model-format-3.1</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[2] https://</a:t>
            </a:r>
            <a:r>
              <a:rPr lang="en-US" baseline="0" dirty="0" err="1" smtClean="0"/>
              <a:t>github.com</a:t>
            </a:r>
            <a:r>
              <a:rPr lang="en-US" baseline="0" dirty="0" smtClean="0"/>
              <a:t>/</a:t>
            </a:r>
            <a:r>
              <a:rPr lang="en-US" baseline="0" dirty="0" err="1" smtClean="0"/>
              <a:t>BabylonJS</a:t>
            </a:r>
            <a:r>
              <a:rPr lang="en-US" baseline="0" dirty="0" smtClean="0"/>
              <a:t>/</a:t>
            </a:r>
            <a:r>
              <a:rPr lang="en-US" baseline="0" dirty="0" err="1" smtClean="0"/>
              <a:t>Babylon.js</a:t>
            </a:r>
            <a:r>
              <a:rPr lang="en-US" baseline="0" dirty="0" smtClean="0"/>
              <a:t>/wiki/</a:t>
            </a:r>
            <a:r>
              <a:rPr lang="en-US" baseline="0" dirty="0" err="1" smtClean="0"/>
              <a:t>Babylon.js</a:t>
            </a:r>
            <a:r>
              <a:rPr lang="en-US" baseline="0" dirty="0" smtClean="0"/>
              <a:t>-file-format</a:t>
            </a:r>
          </a:p>
          <a:p>
            <a:endParaRPr lang="en-US" dirty="0" smtClean="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6</a:t>
            </a:fld>
            <a:endParaRPr lang="en-US"/>
          </a:p>
        </p:txBody>
      </p:sp>
    </p:spTree>
    <p:extLst>
      <p:ext uri="{BB962C8B-B14F-4D97-AF65-F5344CB8AC3E}">
        <p14:creationId xmlns:p14="http://schemas.microsoft.com/office/powerpoint/2010/main" val="18667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one goal of glTF is that assets are easy and efficient to </a:t>
            </a:r>
            <a:r>
              <a:rPr lang="en-US" dirty="0" smtClean="0"/>
              <a:t>render in WebGL; </a:t>
            </a:r>
            <a:r>
              <a:rPr lang="en-US" dirty="0" smtClean="0"/>
              <a:t>we want engines to be “fast by default.”</a:t>
            </a:r>
          </a:p>
          <a:p>
            <a:endParaRPr lang="en-US" dirty="0" smtClean="0"/>
          </a:p>
          <a:p>
            <a:r>
              <a:rPr lang="en-US" dirty="0" smtClean="0"/>
              <a:t>A glTF asset is composed of JSON</a:t>
            </a:r>
            <a:r>
              <a:rPr lang="en-US" baseline="0" dirty="0" smtClean="0"/>
              <a:t> describing the asset; binary .bin files containing geometry, animations, and skins; .glsl text files containing shaders; and image files for textures.  Binary, glsl, and image files can also be embedded in the JSON.</a:t>
            </a:r>
            <a:endParaRPr lang="en-US" dirty="0" smtClean="0"/>
          </a:p>
          <a:p>
            <a:endParaRPr lang="en-US" dirty="0" smtClean="0"/>
          </a:p>
          <a:p>
            <a:r>
              <a:rPr lang="en-US" dirty="0" smtClean="0"/>
              <a:t>glTF uses JSON because it is</a:t>
            </a:r>
            <a:r>
              <a:rPr lang="en-US" baseline="0" dirty="0" smtClean="0"/>
              <a:t> cross-platform, compact, readable, allows validation, and minifies and compresses well.</a:t>
            </a:r>
            <a:endParaRPr lang="en-US" dirty="0" smtClean="0"/>
          </a:p>
          <a:p>
            <a:endParaRPr lang="en-US" dirty="0" smtClean="0"/>
          </a:p>
          <a:p>
            <a:r>
              <a:rPr lang="en-US" dirty="0" smtClean="0"/>
              <a:t>Binary data is little endian.</a:t>
            </a:r>
            <a:r>
              <a:rPr lang="en-US" baseline="0" dirty="0" smtClean="0"/>
              <a:t>  </a:t>
            </a:r>
            <a:r>
              <a:rPr lang="en-US" dirty="0" smtClean="0"/>
              <a:t>Binary blobs allow efficient creation of GL buffers and textures since they require no additional parsing, except perhaps decompression.  An asset can have any number of binary files for flexibility for a wide array of applications.</a:t>
            </a:r>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7</a:t>
            </a:fld>
            <a:endParaRPr lang="en-US"/>
          </a:p>
        </p:txBody>
      </p:sp>
    </p:spTree>
    <p:extLst>
      <p:ext uri="{BB962C8B-B14F-4D97-AF65-F5344CB8AC3E}">
        <p14:creationId xmlns:p14="http://schemas.microsoft.com/office/powerpoint/2010/main" val="1607407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glTF has more features than WebGL, like a node hierarchy,</a:t>
            </a:r>
            <a:r>
              <a:rPr lang="en-US" baseline="0" dirty="0" smtClean="0"/>
              <a:t> animation, and skins, but less features than an interchange format, like physics and spline representations.  It tries to strike a balance between providing enough features and being bloated.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glTF is extensible by allowing extra JSON properties (literally named “extra : {}”) on each property, which is forward-compatible.</a:t>
            </a:r>
          </a:p>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8</a:t>
            </a:fld>
            <a:endParaRPr lang="en-US"/>
          </a:p>
        </p:txBody>
      </p:sp>
    </p:spTree>
    <p:extLst>
      <p:ext uri="{BB962C8B-B14F-4D97-AF65-F5344CB8AC3E}">
        <p14:creationId xmlns:p14="http://schemas.microsoft.com/office/powerpoint/2010/main" val="4293225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WebGL, glTF itself is really just a spec (and supporting schema).</a:t>
            </a:r>
            <a:r>
              <a:rPr lang="en-US" baseline="0" dirty="0" smtClean="0"/>
              <a:t>  However, a spec alone is not useful to developers.  There is an open-source content-pipeline that converts COLLADA to glTF [1], which allows engine developers to save on the amount of code they have to write; in simple cases, we won’t need any additional content pipeline code.  </a:t>
            </a:r>
            <a:endParaRPr lang="en-US" baseline="0" dirty="0" smtClean="0"/>
          </a:p>
          <a:p>
            <a:endParaRPr lang="en-US" baseline="0" dirty="0" smtClean="0"/>
          </a:p>
          <a:p>
            <a:r>
              <a:rPr lang="en-US" baseline="0" dirty="0" err="1" smtClean="0"/>
              <a:t>Three.js</a:t>
            </a:r>
            <a:r>
              <a:rPr lang="en-US" baseline="0" dirty="0" smtClean="0"/>
              <a:t> </a:t>
            </a:r>
            <a:r>
              <a:rPr lang="en-US" baseline="0" dirty="0" smtClean="0"/>
              <a:t>is widely used by the WebGL community so there is an open-source glTF loader for </a:t>
            </a:r>
            <a:r>
              <a:rPr lang="en-US" baseline="0" dirty="0" err="1" smtClean="0"/>
              <a:t>Three.js</a:t>
            </a:r>
            <a:r>
              <a:rPr lang="en-US" baseline="0" dirty="0" smtClean="0"/>
              <a:t>.  We also believe that it’s impossible to write a reasonable spec without implementing it so everyone working on the </a:t>
            </a:r>
            <a:r>
              <a:rPr lang="en-US" baseline="0" dirty="0" smtClean="0"/>
              <a:t>spec </a:t>
            </a:r>
            <a:r>
              <a:rPr lang="en-US" baseline="0" dirty="0" smtClean="0"/>
              <a:t>implemented a glTF loader, sometimes even </a:t>
            </a:r>
            <a:r>
              <a:rPr lang="en-US" baseline="0" dirty="0" smtClean="0"/>
              <a:t>more than one.</a:t>
            </a:r>
            <a:endParaRPr lang="en-US" dirty="0" smtClean="0"/>
          </a:p>
          <a:p>
            <a:endParaRPr lang="en-US" dirty="0" smtClean="0"/>
          </a:p>
          <a:p>
            <a:r>
              <a:rPr lang="en-US" dirty="0" smtClean="0"/>
              <a:t>All of the spec work, and</a:t>
            </a:r>
            <a:r>
              <a:rPr lang="en-US" baseline="0" dirty="0" smtClean="0"/>
              <a:t> content pipeline and </a:t>
            </a:r>
            <a:r>
              <a:rPr lang="en-US" baseline="0" dirty="0" err="1" smtClean="0"/>
              <a:t>Three.js</a:t>
            </a:r>
            <a:r>
              <a:rPr lang="en-US" baseline="0" dirty="0" smtClean="0"/>
              <a:t> loader code, was done in the open </a:t>
            </a:r>
            <a:r>
              <a:rPr lang="en-US" baseline="0" dirty="0" smtClean="0"/>
              <a:t>on </a:t>
            </a:r>
            <a:r>
              <a:rPr lang="en-US" baseline="0" dirty="0" err="1" smtClean="0"/>
              <a:t>github</a:t>
            </a:r>
            <a:r>
              <a:rPr lang="en-US" baseline="0" dirty="0" smtClean="0"/>
              <a:t>.  This was useful for </a:t>
            </a:r>
            <a:r>
              <a:rPr lang="en-US" baseline="0" dirty="0" smtClean="0"/>
              <a:t>external bug </a:t>
            </a:r>
            <a:r>
              <a:rPr lang="en-US" baseline="0" dirty="0" smtClean="0"/>
              <a:t>fixes and more folks joining in on discussions.</a:t>
            </a:r>
            <a:endParaRPr lang="en-US" dirty="0" smtClean="0"/>
          </a:p>
          <a:p>
            <a:endParaRPr lang="en-US" dirty="0" smtClean="0"/>
          </a:p>
          <a:p>
            <a:r>
              <a:rPr lang="en-US" dirty="0" smtClean="0"/>
              <a:t>glTF is designed for WebGL, OpenGL ES, and OpenGL, but initial adoption is primarily with WebGL</a:t>
            </a:r>
            <a:r>
              <a:rPr lang="en-US" baseline="0" dirty="0" smtClean="0"/>
              <a:t> since the engines are still emerging.  </a:t>
            </a:r>
            <a:r>
              <a:rPr lang="en-US" dirty="0" smtClean="0"/>
              <a:t>Established</a:t>
            </a:r>
            <a:r>
              <a:rPr lang="en-US" baseline="0" dirty="0" smtClean="0"/>
              <a:t> engines like Unity and C4 already have a runtime format and have written supporting tools.</a:t>
            </a:r>
            <a:endParaRPr lang="en-US" dirty="0" smtClean="0"/>
          </a:p>
          <a:p>
            <a:endParaRPr lang="en-US" dirty="0" smtClean="0"/>
          </a:p>
          <a:p>
            <a:r>
              <a:rPr lang="en-US" dirty="0" smtClean="0"/>
              <a:t>[1] https://</a:t>
            </a:r>
            <a:r>
              <a:rPr lang="en-US" dirty="0" err="1" smtClean="0"/>
              <a:t>github.com</a:t>
            </a:r>
            <a:r>
              <a:rPr lang="en-US" dirty="0" smtClean="0"/>
              <a:t>/</a:t>
            </a:r>
            <a:r>
              <a:rPr lang="en-US" dirty="0" err="1" smtClean="0"/>
              <a:t>KhronosGroup</a:t>
            </a:r>
            <a:r>
              <a:rPr lang="en-US" dirty="0" smtClean="0"/>
              <a:t>/glTF</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9</a:t>
            </a:fld>
            <a:endParaRPr lang="en-US"/>
          </a:p>
        </p:txBody>
      </p:sp>
    </p:spTree>
    <p:extLst>
      <p:ext uri="{BB962C8B-B14F-4D97-AF65-F5344CB8AC3E}">
        <p14:creationId xmlns:p14="http://schemas.microsoft.com/office/powerpoint/2010/main" val="161927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32659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EC11336-5293-47CC-90C0-333B4CB60C03}" type="slidenum">
              <a:rPr lang="en-US" smtClean="0"/>
              <a:pPr>
                <a:defRPr/>
              </a:pPr>
              <a:t>‹#›</a:t>
            </a:fld>
            <a:endParaRPr lang="en-US"/>
          </a:p>
        </p:txBody>
      </p:sp>
    </p:spTree>
    <p:extLst>
      <p:ext uri="{BB962C8B-B14F-4D97-AF65-F5344CB8AC3E}">
        <p14:creationId xmlns:p14="http://schemas.microsoft.com/office/powerpoint/2010/main" val="248335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7F80300-3E6F-4427-A2E1-5D9AB6F4E9D4}" type="slidenum">
              <a:rPr lang="en-US" smtClean="0"/>
              <a:pPr>
                <a:defRPr/>
              </a:pPr>
              <a:t>‹#›</a:t>
            </a:fld>
            <a:endParaRPr lang="en-US"/>
          </a:p>
        </p:txBody>
      </p:sp>
    </p:spTree>
    <p:extLst>
      <p:ext uri="{BB962C8B-B14F-4D97-AF65-F5344CB8AC3E}">
        <p14:creationId xmlns:p14="http://schemas.microsoft.com/office/powerpoint/2010/main" val="364860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C28735A-D6AA-419A-87B4-83DEEEB2001E}" type="slidenum">
              <a:rPr lang="en-US" smtClean="0"/>
              <a:pPr>
                <a:defRPr/>
              </a:pPr>
              <a:t>‹#›</a:t>
            </a:fld>
            <a:endParaRPr lang="en-US"/>
          </a:p>
        </p:txBody>
      </p:sp>
    </p:spTree>
    <p:extLst>
      <p:ext uri="{BB962C8B-B14F-4D97-AF65-F5344CB8AC3E}">
        <p14:creationId xmlns:p14="http://schemas.microsoft.com/office/powerpoint/2010/main" val="208204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3D3720-B9C7-48F3-B448-3AF10C21BC7F}" type="slidenum">
              <a:rPr lang="en-US" smtClean="0"/>
              <a:pPr>
                <a:defRPr/>
              </a:pPr>
              <a:t>‹#›</a:t>
            </a:fld>
            <a:endParaRPr lang="en-US"/>
          </a:p>
        </p:txBody>
      </p:sp>
    </p:spTree>
    <p:extLst>
      <p:ext uri="{BB962C8B-B14F-4D97-AF65-F5344CB8AC3E}">
        <p14:creationId xmlns:p14="http://schemas.microsoft.com/office/powerpoint/2010/main" val="217240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51CB037-4255-490C-A7FC-96DFB3E1E5FF}" type="slidenum">
              <a:rPr lang="en-US" smtClean="0"/>
              <a:pPr>
                <a:defRPr/>
              </a:pPr>
              <a:t>‹#›</a:t>
            </a:fld>
            <a:endParaRPr lang="en-US"/>
          </a:p>
        </p:txBody>
      </p:sp>
    </p:spTree>
    <p:extLst>
      <p:ext uri="{BB962C8B-B14F-4D97-AF65-F5344CB8AC3E}">
        <p14:creationId xmlns:p14="http://schemas.microsoft.com/office/powerpoint/2010/main" val="116339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243BE11-5560-4BCF-B491-C49330B25483}" type="slidenum">
              <a:rPr lang="en-US" smtClean="0"/>
              <a:pPr>
                <a:defRPr/>
              </a:pPr>
              <a:t>‹#›</a:t>
            </a:fld>
            <a:endParaRPr lang="en-US"/>
          </a:p>
        </p:txBody>
      </p:sp>
    </p:spTree>
    <p:extLst>
      <p:ext uri="{BB962C8B-B14F-4D97-AF65-F5344CB8AC3E}">
        <p14:creationId xmlns:p14="http://schemas.microsoft.com/office/powerpoint/2010/main" val="92683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635469A-0014-46AD-A341-CAA0BA128B27}" type="slidenum">
              <a:rPr lang="en-US" smtClean="0"/>
              <a:pPr>
                <a:defRPr/>
              </a:pPr>
              <a:t>‹#›</a:t>
            </a:fld>
            <a:endParaRPr lang="en-US"/>
          </a:p>
        </p:txBody>
      </p:sp>
    </p:spTree>
    <p:extLst>
      <p:ext uri="{BB962C8B-B14F-4D97-AF65-F5344CB8AC3E}">
        <p14:creationId xmlns:p14="http://schemas.microsoft.com/office/powerpoint/2010/main" val="160346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D223D64-A1C6-4FB4-9317-B2E04CBDF4AA}" type="slidenum">
              <a:rPr lang="en-US" smtClean="0"/>
              <a:pPr>
                <a:defRPr/>
              </a:pPr>
              <a:t>‹#›</a:t>
            </a:fld>
            <a:endParaRPr lang="en-US"/>
          </a:p>
        </p:txBody>
      </p:sp>
    </p:spTree>
    <p:extLst>
      <p:ext uri="{BB962C8B-B14F-4D97-AF65-F5344CB8AC3E}">
        <p14:creationId xmlns:p14="http://schemas.microsoft.com/office/powerpoint/2010/main" val="66428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9569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8ABCA5F-77E8-4EA9-9D1E-1869CC201D35}" type="slidenum">
              <a:rPr lang="en-US" smtClean="0"/>
              <a:pPr>
                <a:defRPr/>
              </a:pPr>
              <a:t>‹#›</a:t>
            </a:fld>
            <a:endParaRPr lang="en-US"/>
          </a:p>
        </p:txBody>
      </p:sp>
    </p:spTree>
    <p:extLst>
      <p:ext uri="{BB962C8B-B14F-4D97-AF65-F5344CB8AC3E}">
        <p14:creationId xmlns:p14="http://schemas.microsoft.com/office/powerpoint/2010/main" val="12497965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A46FDE7-C17A-40CA-AA27-44F69FBA8EA0}" type="slidenum">
              <a:rPr lang="en-US" smtClean="0"/>
              <a:pPr>
                <a:defRPr/>
              </a:pPr>
              <a:t>‹#›</a:t>
            </a:fld>
            <a:endParaRPr lang="en-US"/>
          </a:p>
        </p:txBody>
      </p:sp>
    </p:spTree>
    <p:extLst>
      <p:ext uri="{BB962C8B-B14F-4D97-AF65-F5344CB8AC3E}">
        <p14:creationId xmlns:p14="http://schemas.microsoft.com/office/powerpoint/2010/main" val="5148356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KhronosGroup/glTF/tree/master/model/duc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KhronosGroup/glTF/wiki/Converter-buil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KhronosGroup/glT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gpupro.blogspot.com/" TargetMode="External"/><Relationship Id="rId4" Type="http://schemas.openxmlformats.org/officeDocument/2006/relationships/hyperlink" Target="http://cesiumjs.org/2013/12/23/Building-A-WebGL-Santa-with-Cesium-and-glTF/"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KhronosGroup/glT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685800"/>
            <a:ext cx="9220200" cy="2209800"/>
          </a:xfrm>
        </p:spPr>
        <p:txBody>
          <a:bodyPr/>
          <a:lstStyle/>
          <a:p>
            <a:r>
              <a:rPr lang="en-US" altLang="en-US" sz="4600" dirty="0" smtClean="0"/>
              <a:t>WebGL Content Pipeline with glTF</a:t>
            </a:r>
          </a:p>
        </p:txBody>
      </p:sp>
      <p:sp>
        <p:nvSpPr>
          <p:cNvPr id="3075" name="Rectangle 3"/>
          <p:cNvSpPr>
            <a:spLocks noGrp="1" noChangeArrowheads="1"/>
          </p:cNvSpPr>
          <p:nvPr>
            <p:ph type="subTitle" idx="1"/>
          </p:nvPr>
        </p:nvSpPr>
        <p:spPr>
          <a:xfrm>
            <a:off x="0" y="5486400"/>
            <a:ext cx="4419600" cy="1371600"/>
          </a:xfrm>
        </p:spPr>
        <p:txBody>
          <a:bodyPr>
            <a:normAutofit lnSpcReduction="10000"/>
          </a:bodyPr>
          <a:lstStyle/>
          <a:p>
            <a:pPr algn="l">
              <a:lnSpc>
                <a:spcPct val="90000"/>
              </a:lnSpc>
            </a:pPr>
            <a:r>
              <a:rPr lang="en-US" altLang="en-US" sz="2800" dirty="0" smtClean="0"/>
              <a:t>Patrick Cozzi, </a:t>
            </a:r>
            <a:r>
              <a:rPr lang="en-US" altLang="en-US" sz="2800" dirty="0" smtClean="0">
                <a:solidFill>
                  <a:schemeClr val="accent1"/>
                </a:solidFill>
              </a:rPr>
              <a:t>@pjcozzi</a:t>
            </a:r>
          </a:p>
          <a:p>
            <a:pPr algn="l">
              <a:lnSpc>
                <a:spcPct val="90000"/>
              </a:lnSpc>
            </a:pPr>
            <a:r>
              <a:rPr lang="en-US" altLang="en-US" sz="2800" dirty="0"/>
              <a:t>Analytical Graphics, </a:t>
            </a:r>
            <a:r>
              <a:rPr lang="en-US" altLang="en-US" sz="2800" dirty="0" smtClean="0"/>
              <a:t>Inc.</a:t>
            </a:r>
          </a:p>
          <a:p>
            <a:pPr algn="l">
              <a:lnSpc>
                <a:spcPct val="90000"/>
              </a:lnSpc>
            </a:pPr>
            <a:r>
              <a:rPr lang="en-US" altLang="en-US" sz="2800" dirty="0" smtClean="0"/>
              <a:t>University of Pennsylvania</a:t>
            </a:r>
          </a:p>
        </p:txBody>
      </p:sp>
      <p:grpSp>
        <p:nvGrpSpPr>
          <p:cNvPr id="3" name="Group 2"/>
          <p:cNvGrpSpPr/>
          <p:nvPr/>
        </p:nvGrpSpPr>
        <p:grpSpPr>
          <a:xfrm>
            <a:off x="38100" y="2432647"/>
            <a:ext cx="9067800" cy="1986953"/>
            <a:chOff x="0" y="2737447"/>
            <a:chExt cx="9067800" cy="1986953"/>
          </a:xfrm>
        </p:grpSpPr>
        <p:pic>
          <p:nvPicPr>
            <p:cNvPr id="5" name="Picture 4"/>
            <p:cNvPicPr>
              <a:picLocks noChangeAspect="1"/>
            </p:cNvPicPr>
            <p:nvPr/>
          </p:nvPicPr>
          <p:blipFill>
            <a:blip r:embed="rId3"/>
            <a:stretch>
              <a:fillRect/>
            </a:stretch>
          </p:blipFill>
          <p:spPr>
            <a:xfrm>
              <a:off x="4038601" y="2737447"/>
              <a:ext cx="5029199" cy="1986953"/>
            </a:xfrm>
            <a:prstGeom prst="rect">
              <a:avLst/>
            </a:prstGeom>
          </p:spPr>
        </p:pic>
        <p:pic>
          <p:nvPicPr>
            <p:cNvPr id="2" name="Picture 1"/>
            <p:cNvPicPr>
              <a:picLocks noChangeAspect="1"/>
            </p:cNvPicPr>
            <p:nvPr/>
          </p:nvPicPr>
          <p:blipFill>
            <a:blip r:embed="rId4"/>
            <a:stretch>
              <a:fillRect/>
            </a:stretch>
          </p:blipFill>
          <p:spPr>
            <a:xfrm>
              <a:off x="0" y="2743200"/>
              <a:ext cx="3988993" cy="19812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glTF Schema</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10</a:t>
            </a:fld>
            <a:endParaRPr lang="en-US"/>
          </a:p>
        </p:txBody>
      </p:sp>
      <p:sp>
        <p:nvSpPr>
          <p:cNvPr id="5" name="Rounded Rectangle 4"/>
          <p:cNvSpPr/>
          <p:nvPr/>
        </p:nvSpPr>
        <p:spPr>
          <a:xfrm>
            <a:off x="3119318" y="10467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scene</a:t>
            </a:r>
          </a:p>
        </p:txBody>
      </p:sp>
      <p:sp>
        <p:nvSpPr>
          <p:cNvPr id="6" name="Rounded Rectangle 5"/>
          <p:cNvSpPr/>
          <p:nvPr/>
        </p:nvSpPr>
        <p:spPr>
          <a:xfrm>
            <a:off x="3119318" y="19611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node</a:t>
            </a:r>
          </a:p>
        </p:txBody>
      </p:sp>
      <p:sp>
        <p:nvSpPr>
          <p:cNvPr id="7" name="Rounded Rectangle 6"/>
          <p:cNvSpPr/>
          <p:nvPr/>
        </p:nvSpPr>
        <p:spPr>
          <a:xfrm>
            <a:off x="1608145" y="2860163"/>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camera</a:t>
            </a:r>
          </a:p>
        </p:txBody>
      </p:sp>
      <p:sp>
        <p:nvSpPr>
          <p:cNvPr id="8" name="Rounded Rectangle 7"/>
          <p:cNvSpPr/>
          <p:nvPr/>
        </p:nvSpPr>
        <p:spPr>
          <a:xfrm>
            <a:off x="3119318" y="28755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mesh</a:t>
            </a:r>
          </a:p>
        </p:txBody>
      </p:sp>
      <p:sp>
        <p:nvSpPr>
          <p:cNvPr id="9" name="Rounded Rectangle 8"/>
          <p:cNvSpPr/>
          <p:nvPr/>
        </p:nvSpPr>
        <p:spPr>
          <a:xfrm>
            <a:off x="4627109" y="2832231"/>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light</a:t>
            </a:r>
          </a:p>
        </p:txBody>
      </p:sp>
      <p:sp>
        <p:nvSpPr>
          <p:cNvPr id="10" name="Rounded Rectangle 9"/>
          <p:cNvSpPr/>
          <p:nvPr/>
        </p:nvSpPr>
        <p:spPr>
          <a:xfrm>
            <a:off x="3119318" y="372410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smtClean="0">
                <a:solidFill>
                  <a:srgbClr val="000000"/>
                </a:solidFill>
              </a:rPr>
              <a:t>accessor</a:t>
            </a:r>
            <a:endParaRPr lang="en-US" sz="1400" dirty="0">
              <a:solidFill>
                <a:srgbClr val="000000"/>
              </a:solidFill>
            </a:endParaRPr>
          </a:p>
        </p:txBody>
      </p:sp>
      <p:sp>
        <p:nvSpPr>
          <p:cNvPr id="11" name="Rounded Rectangle 10"/>
          <p:cNvSpPr/>
          <p:nvPr/>
        </p:nvSpPr>
        <p:spPr>
          <a:xfrm>
            <a:off x="3087173" y="4704365"/>
            <a:ext cx="1155770"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bufferView</a:t>
            </a:r>
          </a:p>
        </p:txBody>
      </p:sp>
      <p:sp>
        <p:nvSpPr>
          <p:cNvPr id="12" name="Rounded Rectangle 11"/>
          <p:cNvSpPr/>
          <p:nvPr/>
        </p:nvSpPr>
        <p:spPr>
          <a:xfrm>
            <a:off x="3087066" y="5539793"/>
            <a:ext cx="1155770" cy="401035"/>
          </a:xfrm>
          <a:prstGeom prst="roundRect">
            <a:avLst>
              <a:gd name="adj" fmla="val 50000"/>
            </a:avLst>
          </a:prstGeom>
          <a:solidFill>
            <a:schemeClr val="bg1">
              <a:lumMod val="6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buffer</a:t>
            </a:r>
          </a:p>
        </p:txBody>
      </p:sp>
      <p:cxnSp>
        <p:nvCxnSpPr>
          <p:cNvPr id="13" name="Straight Arrow Connector 12"/>
          <p:cNvCxnSpPr>
            <a:stCxn id="10" idx="2"/>
          </p:cNvCxnSpPr>
          <p:nvPr/>
        </p:nvCxnSpPr>
        <p:spPr>
          <a:xfrm>
            <a:off x="3655159" y="4125135"/>
            <a:ext cx="9899" cy="675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2"/>
            <a:endCxn id="12" idx="0"/>
          </p:cNvCxnSpPr>
          <p:nvPr/>
        </p:nvCxnSpPr>
        <p:spPr>
          <a:xfrm flipH="1">
            <a:off x="3664951" y="5105400"/>
            <a:ext cx="107" cy="4343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655159" y="1321068"/>
            <a:ext cx="0" cy="660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2"/>
            <a:endCxn id="8" idx="0"/>
          </p:cNvCxnSpPr>
          <p:nvPr/>
        </p:nvCxnSpPr>
        <p:spPr>
          <a:xfrm>
            <a:off x="3655159" y="2362200"/>
            <a:ext cx="0" cy="513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8" idx="2"/>
            <a:endCxn id="10" idx="0"/>
          </p:cNvCxnSpPr>
          <p:nvPr/>
        </p:nvCxnSpPr>
        <p:spPr>
          <a:xfrm>
            <a:off x="3655159" y="3276600"/>
            <a:ext cx="0" cy="447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4629298" y="3680766"/>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material</a:t>
            </a:r>
          </a:p>
        </p:txBody>
      </p:sp>
      <p:cxnSp>
        <p:nvCxnSpPr>
          <p:cNvPr id="22" name="Straight Arrow Connector 21"/>
          <p:cNvCxnSpPr>
            <a:stCxn id="8" idx="2"/>
            <a:endCxn id="21" idx="0"/>
          </p:cNvCxnSpPr>
          <p:nvPr/>
        </p:nvCxnSpPr>
        <p:spPr>
          <a:xfrm>
            <a:off x="3655159" y="3276600"/>
            <a:ext cx="1509980" cy="404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4627109" y="464068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technique</a:t>
            </a:r>
          </a:p>
        </p:txBody>
      </p:sp>
      <p:sp>
        <p:nvSpPr>
          <p:cNvPr id="24" name="Rounded Rectangle 23"/>
          <p:cNvSpPr/>
          <p:nvPr/>
        </p:nvSpPr>
        <p:spPr>
          <a:xfrm>
            <a:off x="6119250" y="464068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texture</a:t>
            </a:r>
          </a:p>
        </p:txBody>
      </p:sp>
      <p:cxnSp>
        <p:nvCxnSpPr>
          <p:cNvPr id="25" name="Straight Arrow Connector 24"/>
          <p:cNvCxnSpPr>
            <a:stCxn id="21" idx="2"/>
            <a:endCxn id="23" idx="0"/>
          </p:cNvCxnSpPr>
          <p:nvPr/>
        </p:nvCxnSpPr>
        <p:spPr>
          <a:xfrm flipH="1">
            <a:off x="5162950" y="4081801"/>
            <a:ext cx="2189" cy="5588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1" idx="2"/>
            <a:endCxn id="24" idx="0"/>
          </p:cNvCxnSpPr>
          <p:nvPr/>
        </p:nvCxnSpPr>
        <p:spPr>
          <a:xfrm>
            <a:off x="5165139" y="4081801"/>
            <a:ext cx="1489952" cy="5588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ounded Rectangle 26"/>
          <p:cNvSpPr/>
          <p:nvPr/>
        </p:nvSpPr>
        <p:spPr>
          <a:xfrm>
            <a:off x="7697238" y="552941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sampler</a:t>
            </a:r>
          </a:p>
        </p:txBody>
      </p:sp>
      <p:cxnSp>
        <p:nvCxnSpPr>
          <p:cNvPr id="28" name="Straight Arrow Connector 27"/>
          <p:cNvCxnSpPr>
            <a:stCxn id="24" idx="2"/>
            <a:endCxn id="27" idx="0"/>
          </p:cNvCxnSpPr>
          <p:nvPr/>
        </p:nvCxnSpPr>
        <p:spPr>
          <a:xfrm>
            <a:off x="6655091" y="5041715"/>
            <a:ext cx="1577988" cy="4876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6096000" y="5542565"/>
            <a:ext cx="1155770" cy="401035"/>
          </a:xfrm>
          <a:prstGeom prst="roundRect">
            <a:avLst>
              <a:gd name="adj" fmla="val 50000"/>
            </a:avLst>
          </a:prstGeom>
          <a:solidFill>
            <a:schemeClr val="bg1">
              <a:lumMod val="6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image</a:t>
            </a:r>
          </a:p>
        </p:txBody>
      </p:sp>
      <p:cxnSp>
        <p:nvCxnSpPr>
          <p:cNvPr id="30" name="Straight Arrow Connector 29"/>
          <p:cNvCxnSpPr>
            <a:stCxn id="24" idx="2"/>
            <a:endCxn id="29" idx="0"/>
          </p:cNvCxnSpPr>
          <p:nvPr/>
        </p:nvCxnSpPr>
        <p:spPr>
          <a:xfrm>
            <a:off x="6655091" y="5041715"/>
            <a:ext cx="18794" cy="500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Curved Connector 30"/>
          <p:cNvCxnSpPr>
            <a:stCxn id="6" idx="3"/>
            <a:endCxn id="6" idx="0"/>
          </p:cNvCxnSpPr>
          <p:nvPr/>
        </p:nvCxnSpPr>
        <p:spPr>
          <a:xfrm flipH="1" flipV="1">
            <a:off x="3655159" y="1961165"/>
            <a:ext cx="535840" cy="200518"/>
          </a:xfrm>
          <a:prstGeom prst="curvedConnector4">
            <a:avLst>
              <a:gd name="adj1" fmla="val -42662"/>
              <a:gd name="adj2" fmla="val 214005"/>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4627109" y="55425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program</a:t>
            </a:r>
          </a:p>
        </p:txBody>
      </p:sp>
      <p:cxnSp>
        <p:nvCxnSpPr>
          <p:cNvPr id="33" name="Straight Arrow Connector 32"/>
          <p:cNvCxnSpPr>
            <a:stCxn id="23" idx="2"/>
            <a:endCxn id="32" idx="0"/>
          </p:cNvCxnSpPr>
          <p:nvPr/>
        </p:nvCxnSpPr>
        <p:spPr>
          <a:xfrm>
            <a:off x="5162950" y="5041715"/>
            <a:ext cx="0" cy="500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4577196" y="6350612"/>
            <a:ext cx="1155770" cy="401035"/>
          </a:xfrm>
          <a:prstGeom prst="roundRect">
            <a:avLst>
              <a:gd name="adj" fmla="val 50000"/>
            </a:avLst>
          </a:prstGeom>
          <a:solidFill>
            <a:schemeClr val="bg1">
              <a:lumMod val="6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shader</a:t>
            </a:r>
          </a:p>
        </p:txBody>
      </p:sp>
      <p:cxnSp>
        <p:nvCxnSpPr>
          <p:cNvPr id="35" name="Straight Arrow Connector 34"/>
          <p:cNvCxnSpPr>
            <a:stCxn id="32" idx="2"/>
            <a:endCxn id="34" idx="0"/>
          </p:cNvCxnSpPr>
          <p:nvPr/>
        </p:nvCxnSpPr>
        <p:spPr>
          <a:xfrm flipH="1">
            <a:off x="5155081" y="5943600"/>
            <a:ext cx="7869" cy="4070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2"/>
            <a:endCxn id="7" idx="0"/>
          </p:cNvCxnSpPr>
          <p:nvPr/>
        </p:nvCxnSpPr>
        <p:spPr>
          <a:xfrm flipH="1">
            <a:off x="2143986" y="2362200"/>
            <a:ext cx="1511173" cy="4979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6" idx="2"/>
            <a:endCxn id="9" idx="0"/>
          </p:cNvCxnSpPr>
          <p:nvPr/>
        </p:nvCxnSpPr>
        <p:spPr>
          <a:xfrm>
            <a:off x="3655159" y="2362200"/>
            <a:ext cx="1507791" cy="4700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429000" y="5255568"/>
            <a:ext cx="162436" cy="230832"/>
          </a:xfrm>
          <a:prstGeom prst="rect">
            <a:avLst/>
          </a:prstGeom>
          <a:noFill/>
        </p:spPr>
        <p:txBody>
          <a:bodyPr wrap="square" lIns="91440" tIns="45720" rIns="91440" bIns="45720" rtlCol="0">
            <a:spAutoFit/>
          </a:bodyPr>
          <a:lstStyle/>
          <a:p>
            <a:r>
              <a:rPr lang="en-US" sz="900" dirty="0"/>
              <a:t>1</a:t>
            </a:r>
          </a:p>
        </p:txBody>
      </p:sp>
      <p:sp>
        <p:nvSpPr>
          <p:cNvPr id="40" name="TextBox 39"/>
          <p:cNvSpPr txBox="1"/>
          <p:nvPr/>
        </p:nvSpPr>
        <p:spPr>
          <a:xfrm>
            <a:off x="4942964" y="6093768"/>
            <a:ext cx="162436" cy="230832"/>
          </a:xfrm>
          <a:prstGeom prst="rect">
            <a:avLst/>
          </a:prstGeom>
          <a:noFill/>
        </p:spPr>
        <p:txBody>
          <a:bodyPr wrap="square" lIns="91440" tIns="45720" rIns="91440" bIns="45720" rtlCol="0">
            <a:spAutoFit/>
          </a:bodyPr>
          <a:lstStyle/>
          <a:p>
            <a:r>
              <a:rPr lang="en-US" sz="900" dirty="0"/>
              <a:t>2</a:t>
            </a:r>
          </a:p>
        </p:txBody>
      </p:sp>
      <p:sp>
        <p:nvSpPr>
          <p:cNvPr id="41" name="TextBox 40"/>
          <p:cNvSpPr txBox="1"/>
          <p:nvPr/>
        </p:nvSpPr>
        <p:spPr>
          <a:xfrm>
            <a:off x="6477000" y="5255568"/>
            <a:ext cx="162436" cy="230832"/>
          </a:xfrm>
          <a:prstGeom prst="rect">
            <a:avLst/>
          </a:prstGeom>
          <a:noFill/>
        </p:spPr>
        <p:txBody>
          <a:bodyPr wrap="square" lIns="91440" tIns="45720" rIns="91440" bIns="45720" rtlCol="0">
            <a:spAutoFit/>
          </a:bodyPr>
          <a:lstStyle/>
          <a:p>
            <a:r>
              <a:rPr lang="en-US" sz="900" dirty="0"/>
              <a:t>1</a:t>
            </a:r>
          </a:p>
        </p:txBody>
      </p:sp>
      <p:sp>
        <p:nvSpPr>
          <p:cNvPr id="42" name="TextBox 41"/>
          <p:cNvSpPr txBox="1"/>
          <p:nvPr/>
        </p:nvSpPr>
        <p:spPr>
          <a:xfrm>
            <a:off x="8001000" y="5196096"/>
            <a:ext cx="162436" cy="230832"/>
          </a:xfrm>
          <a:prstGeom prst="rect">
            <a:avLst/>
          </a:prstGeom>
          <a:noFill/>
        </p:spPr>
        <p:txBody>
          <a:bodyPr wrap="square" lIns="91440" tIns="45720" rIns="91440" bIns="45720" rtlCol="0">
            <a:spAutoFit/>
          </a:bodyPr>
          <a:lstStyle/>
          <a:p>
            <a:r>
              <a:rPr lang="en-US" sz="900" dirty="0"/>
              <a:t>1</a:t>
            </a:r>
          </a:p>
        </p:txBody>
      </p:sp>
      <p:sp>
        <p:nvSpPr>
          <p:cNvPr id="43" name="TextBox 42"/>
          <p:cNvSpPr txBox="1"/>
          <p:nvPr/>
        </p:nvSpPr>
        <p:spPr>
          <a:xfrm>
            <a:off x="4953000" y="5255568"/>
            <a:ext cx="162436" cy="230832"/>
          </a:xfrm>
          <a:prstGeom prst="rect">
            <a:avLst/>
          </a:prstGeom>
          <a:noFill/>
        </p:spPr>
        <p:txBody>
          <a:bodyPr wrap="square" lIns="91440" tIns="45720" rIns="91440" bIns="45720" rtlCol="0">
            <a:spAutoFit/>
          </a:bodyPr>
          <a:lstStyle/>
          <a:p>
            <a:r>
              <a:rPr lang="en-US" sz="900" dirty="0"/>
              <a:t>1</a:t>
            </a:r>
          </a:p>
        </p:txBody>
      </p:sp>
      <p:sp>
        <p:nvSpPr>
          <p:cNvPr id="44" name="TextBox 43"/>
          <p:cNvSpPr txBox="1"/>
          <p:nvPr/>
        </p:nvSpPr>
        <p:spPr>
          <a:xfrm>
            <a:off x="4953000" y="4343400"/>
            <a:ext cx="162436" cy="230832"/>
          </a:xfrm>
          <a:prstGeom prst="rect">
            <a:avLst/>
          </a:prstGeom>
          <a:noFill/>
        </p:spPr>
        <p:txBody>
          <a:bodyPr wrap="square" lIns="91440" tIns="45720" rIns="91440" bIns="45720" rtlCol="0">
            <a:spAutoFit/>
          </a:bodyPr>
          <a:lstStyle/>
          <a:p>
            <a:r>
              <a:rPr lang="en-US" sz="900" dirty="0"/>
              <a:t>1</a:t>
            </a:r>
          </a:p>
        </p:txBody>
      </p:sp>
      <p:sp>
        <p:nvSpPr>
          <p:cNvPr id="45" name="TextBox 44"/>
          <p:cNvSpPr txBox="1"/>
          <p:nvPr/>
        </p:nvSpPr>
        <p:spPr>
          <a:xfrm>
            <a:off x="6400800" y="4378303"/>
            <a:ext cx="161650" cy="230832"/>
          </a:xfrm>
          <a:prstGeom prst="rect">
            <a:avLst/>
          </a:prstGeom>
          <a:noFill/>
        </p:spPr>
        <p:txBody>
          <a:bodyPr wrap="square" lIns="91440" tIns="45720" rIns="91440" bIns="45720" rtlCol="0">
            <a:spAutoFit/>
          </a:bodyPr>
          <a:lstStyle/>
          <a:p>
            <a:r>
              <a:rPr lang="en-US" sz="900" dirty="0"/>
              <a:t>*</a:t>
            </a:r>
          </a:p>
        </p:txBody>
      </p:sp>
      <p:sp>
        <p:nvSpPr>
          <p:cNvPr id="46" name="TextBox 45"/>
          <p:cNvSpPr txBox="1"/>
          <p:nvPr/>
        </p:nvSpPr>
        <p:spPr>
          <a:xfrm>
            <a:off x="4943750" y="3426768"/>
            <a:ext cx="161650" cy="230832"/>
          </a:xfrm>
          <a:prstGeom prst="rect">
            <a:avLst/>
          </a:prstGeom>
          <a:noFill/>
        </p:spPr>
        <p:txBody>
          <a:bodyPr wrap="square" lIns="91440" tIns="45720" rIns="91440" bIns="45720" rtlCol="0">
            <a:spAutoFit/>
          </a:bodyPr>
          <a:lstStyle/>
          <a:p>
            <a:r>
              <a:rPr lang="en-US" sz="900" dirty="0"/>
              <a:t>*</a:t>
            </a:r>
          </a:p>
        </p:txBody>
      </p:sp>
      <p:sp>
        <p:nvSpPr>
          <p:cNvPr id="47" name="TextBox 46"/>
          <p:cNvSpPr txBox="1"/>
          <p:nvPr/>
        </p:nvSpPr>
        <p:spPr>
          <a:xfrm>
            <a:off x="3657600" y="3502968"/>
            <a:ext cx="161650" cy="230832"/>
          </a:xfrm>
          <a:prstGeom prst="rect">
            <a:avLst/>
          </a:prstGeom>
          <a:noFill/>
        </p:spPr>
        <p:txBody>
          <a:bodyPr wrap="square" lIns="91440" tIns="45720" rIns="91440" bIns="45720" rtlCol="0">
            <a:spAutoFit/>
          </a:bodyPr>
          <a:lstStyle/>
          <a:p>
            <a:r>
              <a:rPr lang="en-US" sz="900" dirty="0"/>
              <a:t>*</a:t>
            </a:r>
          </a:p>
        </p:txBody>
      </p:sp>
      <p:sp>
        <p:nvSpPr>
          <p:cNvPr id="48" name="TextBox 47"/>
          <p:cNvSpPr txBox="1"/>
          <p:nvPr/>
        </p:nvSpPr>
        <p:spPr>
          <a:xfrm>
            <a:off x="3657600" y="2590800"/>
            <a:ext cx="161650" cy="230832"/>
          </a:xfrm>
          <a:prstGeom prst="rect">
            <a:avLst/>
          </a:prstGeom>
          <a:noFill/>
        </p:spPr>
        <p:txBody>
          <a:bodyPr wrap="square" lIns="91440" tIns="45720" rIns="91440" bIns="45720" rtlCol="0">
            <a:spAutoFit/>
          </a:bodyPr>
          <a:lstStyle/>
          <a:p>
            <a:r>
              <a:rPr lang="en-US" sz="900" dirty="0"/>
              <a:t>*</a:t>
            </a:r>
          </a:p>
        </p:txBody>
      </p:sp>
      <p:sp>
        <p:nvSpPr>
          <p:cNvPr id="49" name="TextBox 48"/>
          <p:cNvSpPr txBox="1"/>
          <p:nvPr/>
        </p:nvSpPr>
        <p:spPr>
          <a:xfrm>
            <a:off x="4953000" y="2438400"/>
            <a:ext cx="162436" cy="230832"/>
          </a:xfrm>
          <a:prstGeom prst="rect">
            <a:avLst/>
          </a:prstGeom>
          <a:noFill/>
        </p:spPr>
        <p:txBody>
          <a:bodyPr wrap="square" lIns="91440" tIns="45720" rIns="91440" bIns="45720" rtlCol="0">
            <a:spAutoFit/>
          </a:bodyPr>
          <a:lstStyle/>
          <a:p>
            <a:r>
              <a:rPr lang="en-US" sz="900" dirty="0"/>
              <a:t>1</a:t>
            </a:r>
          </a:p>
        </p:txBody>
      </p:sp>
      <p:sp>
        <p:nvSpPr>
          <p:cNvPr id="50" name="TextBox 49"/>
          <p:cNvSpPr txBox="1"/>
          <p:nvPr/>
        </p:nvSpPr>
        <p:spPr>
          <a:xfrm>
            <a:off x="2071850" y="2526849"/>
            <a:ext cx="162436" cy="230832"/>
          </a:xfrm>
          <a:prstGeom prst="rect">
            <a:avLst/>
          </a:prstGeom>
          <a:noFill/>
        </p:spPr>
        <p:txBody>
          <a:bodyPr wrap="square" lIns="91440" tIns="45720" rIns="91440" bIns="45720" rtlCol="0">
            <a:spAutoFit/>
          </a:bodyPr>
          <a:lstStyle/>
          <a:p>
            <a:r>
              <a:rPr lang="en-US" sz="900" dirty="0"/>
              <a:t>1</a:t>
            </a:r>
          </a:p>
        </p:txBody>
      </p:sp>
      <p:sp>
        <p:nvSpPr>
          <p:cNvPr id="51" name="TextBox 50"/>
          <p:cNvSpPr txBox="1"/>
          <p:nvPr/>
        </p:nvSpPr>
        <p:spPr>
          <a:xfrm>
            <a:off x="3469117" y="1677889"/>
            <a:ext cx="161650" cy="230832"/>
          </a:xfrm>
          <a:prstGeom prst="rect">
            <a:avLst/>
          </a:prstGeom>
          <a:noFill/>
        </p:spPr>
        <p:txBody>
          <a:bodyPr wrap="square" lIns="91440" tIns="45720" rIns="91440" bIns="45720" rtlCol="0">
            <a:spAutoFit/>
          </a:bodyPr>
          <a:lstStyle/>
          <a:p>
            <a:r>
              <a:rPr lang="en-US" sz="900" dirty="0"/>
              <a:t>*</a:t>
            </a:r>
          </a:p>
        </p:txBody>
      </p:sp>
      <p:sp>
        <p:nvSpPr>
          <p:cNvPr id="52" name="TextBox 51"/>
          <p:cNvSpPr txBox="1"/>
          <p:nvPr/>
        </p:nvSpPr>
        <p:spPr>
          <a:xfrm>
            <a:off x="4191000" y="1905000"/>
            <a:ext cx="161650" cy="230832"/>
          </a:xfrm>
          <a:prstGeom prst="rect">
            <a:avLst/>
          </a:prstGeom>
          <a:noFill/>
        </p:spPr>
        <p:txBody>
          <a:bodyPr wrap="square" lIns="91440" tIns="45720" rIns="91440" bIns="45720" rtlCol="0">
            <a:spAutoFit/>
          </a:bodyPr>
          <a:lstStyle/>
          <a:p>
            <a:r>
              <a:rPr lang="en-US" sz="900" dirty="0"/>
              <a:t>*</a:t>
            </a:r>
          </a:p>
        </p:txBody>
      </p:sp>
      <p:cxnSp>
        <p:nvCxnSpPr>
          <p:cNvPr id="53" name="Straight Arrow Connector 52"/>
          <p:cNvCxnSpPr>
            <a:stCxn id="56" idx="3"/>
          </p:cNvCxnSpPr>
          <p:nvPr/>
        </p:nvCxnSpPr>
        <p:spPr>
          <a:xfrm>
            <a:off x="1231970" y="3659562"/>
            <a:ext cx="1871403" cy="2696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785935" y="3655368"/>
            <a:ext cx="161650" cy="230832"/>
          </a:xfrm>
          <a:prstGeom prst="rect">
            <a:avLst/>
          </a:prstGeom>
          <a:noFill/>
        </p:spPr>
        <p:txBody>
          <a:bodyPr wrap="square" lIns="91440" tIns="45720" rIns="91440" bIns="45720" rtlCol="0">
            <a:spAutoFit/>
          </a:bodyPr>
          <a:lstStyle/>
          <a:p>
            <a:r>
              <a:rPr lang="en-US" sz="900" dirty="0"/>
              <a:t>*</a:t>
            </a:r>
          </a:p>
        </p:txBody>
      </p:sp>
      <p:grpSp>
        <p:nvGrpSpPr>
          <p:cNvPr id="55" name="Group 54"/>
          <p:cNvGrpSpPr/>
          <p:nvPr/>
        </p:nvGrpSpPr>
        <p:grpSpPr>
          <a:xfrm>
            <a:off x="76200" y="3420453"/>
            <a:ext cx="1155770" cy="1211481"/>
            <a:chOff x="65891" y="4555177"/>
            <a:chExt cx="1432254" cy="1501291"/>
          </a:xfrm>
        </p:grpSpPr>
        <p:sp>
          <p:nvSpPr>
            <p:cNvPr id="56" name="Rounded Rectangle 55"/>
            <p:cNvSpPr/>
            <p:nvPr/>
          </p:nvSpPr>
          <p:spPr>
            <a:xfrm>
              <a:off x="65891" y="4555177"/>
              <a:ext cx="1432254" cy="592617"/>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smtClean="0">
                  <a:solidFill>
                    <a:srgbClr val="000000"/>
                  </a:solidFill>
                </a:rPr>
                <a:t>animation</a:t>
              </a:r>
              <a:endParaRPr lang="en-US" sz="1400" dirty="0">
                <a:solidFill>
                  <a:srgbClr val="000000"/>
                </a:solidFill>
              </a:endParaRPr>
            </a:p>
          </p:txBody>
        </p:sp>
        <p:sp>
          <p:nvSpPr>
            <p:cNvPr id="57" name="Rounded Rectangle 56"/>
            <p:cNvSpPr/>
            <p:nvPr/>
          </p:nvSpPr>
          <p:spPr>
            <a:xfrm>
              <a:off x="65891" y="5463851"/>
              <a:ext cx="1432254" cy="592617"/>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smtClean="0">
                  <a:solidFill>
                    <a:srgbClr val="000000"/>
                  </a:solidFill>
                </a:rPr>
                <a:t>skin</a:t>
              </a:r>
              <a:endParaRPr lang="en-US" sz="1400" dirty="0">
                <a:solidFill>
                  <a:srgbClr val="000000"/>
                </a:solidFill>
              </a:endParaRPr>
            </a:p>
          </p:txBody>
        </p:sp>
      </p:grpSp>
      <p:cxnSp>
        <p:nvCxnSpPr>
          <p:cNvPr id="58" name="Straight Arrow Connector 57"/>
          <p:cNvCxnSpPr>
            <a:stCxn id="57" idx="3"/>
            <a:endCxn id="10" idx="1"/>
          </p:cNvCxnSpPr>
          <p:nvPr/>
        </p:nvCxnSpPr>
        <p:spPr>
          <a:xfrm flipV="1">
            <a:off x="1231970" y="3924618"/>
            <a:ext cx="1887348" cy="4682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2785935" y="4038600"/>
            <a:ext cx="161650" cy="230832"/>
          </a:xfrm>
          <a:prstGeom prst="rect">
            <a:avLst/>
          </a:prstGeom>
          <a:noFill/>
        </p:spPr>
        <p:txBody>
          <a:bodyPr wrap="square" lIns="91440" tIns="45720" rIns="91440" bIns="45720" rtlCol="0">
            <a:spAutoFit/>
          </a:bodyPr>
          <a:lstStyle/>
          <a:p>
            <a:r>
              <a:rPr lang="en-US" sz="900" dirty="0"/>
              <a:t>*</a:t>
            </a:r>
          </a:p>
        </p:txBody>
      </p:sp>
      <p:sp>
        <p:nvSpPr>
          <p:cNvPr id="60" name="TextBox 59"/>
          <p:cNvSpPr txBox="1"/>
          <p:nvPr/>
        </p:nvSpPr>
        <p:spPr>
          <a:xfrm>
            <a:off x="3657600" y="4419600"/>
            <a:ext cx="162436" cy="230832"/>
          </a:xfrm>
          <a:prstGeom prst="rect">
            <a:avLst/>
          </a:prstGeom>
          <a:noFill/>
        </p:spPr>
        <p:txBody>
          <a:bodyPr wrap="square" lIns="91440" tIns="45720" rIns="91440" bIns="45720" rtlCol="0">
            <a:spAutoFit/>
          </a:bodyPr>
          <a:lstStyle/>
          <a:p>
            <a:r>
              <a:rPr lang="en-US" sz="900" dirty="0"/>
              <a:t>1</a:t>
            </a:r>
          </a:p>
        </p:txBody>
      </p:sp>
      <p:sp>
        <p:nvSpPr>
          <p:cNvPr id="62" name="TextBox 61"/>
          <p:cNvSpPr txBox="1"/>
          <p:nvPr/>
        </p:nvSpPr>
        <p:spPr>
          <a:xfrm>
            <a:off x="7488748" y="1563469"/>
            <a:ext cx="1198052" cy="646331"/>
          </a:xfrm>
          <a:prstGeom prst="rect">
            <a:avLst/>
          </a:prstGeom>
          <a:noFill/>
        </p:spPr>
        <p:txBody>
          <a:bodyPr wrap="none" rtlCol="0">
            <a:spAutoFit/>
          </a:bodyPr>
          <a:lstStyle/>
          <a:p>
            <a:pPr algn="r"/>
            <a:r>
              <a:rPr lang="en-US" dirty="0" smtClean="0">
                <a:hlinkClick r:id="rId3"/>
              </a:rPr>
              <a:t>glTF duck</a:t>
            </a:r>
          </a:p>
          <a:p>
            <a:pPr algn="r"/>
            <a:r>
              <a:rPr lang="en-US" dirty="0">
                <a:hlinkClick r:id="rId3"/>
              </a:rPr>
              <a:t>e</a:t>
            </a:r>
            <a:r>
              <a:rPr lang="en-US" dirty="0" smtClean="0">
                <a:hlinkClick r:id="rId3"/>
              </a:rPr>
              <a:t>xample</a:t>
            </a:r>
            <a:endParaRPr lang="en-US" dirty="0"/>
          </a:p>
        </p:txBody>
      </p:sp>
    </p:spTree>
    <p:extLst>
      <p:ext uri="{BB962C8B-B14F-4D97-AF65-F5344CB8AC3E}">
        <p14:creationId xmlns:p14="http://schemas.microsoft.com/office/powerpoint/2010/main" val="5411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a:t>
            </a:r>
            <a:endParaRPr lang="en-US" dirty="0"/>
          </a:p>
        </p:txBody>
      </p:sp>
      <p:sp>
        <p:nvSpPr>
          <p:cNvPr id="3" name="Content Placeholder 2"/>
          <p:cNvSpPr>
            <a:spLocks noGrp="1"/>
          </p:cNvSpPr>
          <p:nvPr>
            <p:ph idx="1"/>
          </p:nvPr>
        </p:nvSpPr>
        <p:spPr/>
        <p:txBody>
          <a:bodyPr/>
          <a:lstStyle/>
          <a:p>
            <a:r>
              <a:rPr lang="en-US" dirty="0" smtClean="0"/>
              <a:t>Optimize and package assets for use with the engine</a:t>
            </a:r>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11</a:t>
            </a:fld>
            <a:endParaRPr lang="en-US"/>
          </a:p>
        </p:txBody>
      </p:sp>
      <p:sp>
        <p:nvSpPr>
          <p:cNvPr id="5" name="Rounded Rectangle 4"/>
          <p:cNvSpPr/>
          <p:nvPr/>
        </p:nvSpPr>
        <p:spPr bwMode="auto">
          <a:xfrm>
            <a:off x="2667000" y="3048000"/>
            <a:ext cx="2029969"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COLLADA2GLTF</a:t>
            </a:r>
          </a:p>
        </p:txBody>
      </p:sp>
      <p:sp>
        <p:nvSpPr>
          <p:cNvPr id="7" name="Rounded Rectangle 6"/>
          <p:cNvSpPr/>
          <p:nvPr/>
        </p:nvSpPr>
        <p:spPr bwMode="auto">
          <a:xfrm>
            <a:off x="6934200" y="3048000"/>
            <a:ext cx="1981200"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WebGL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Engine</a:t>
            </a:r>
          </a:p>
        </p:txBody>
      </p:sp>
      <p:cxnSp>
        <p:nvCxnSpPr>
          <p:cNvPr id="8" name="Straight Arrow Connector 7"/>
          <p:cNvCxnSpPr>
            <a:stCxn id="5" idx="3"/>
          </p:cNvCxnSpPr>
          <p:nvPr/>
        </p:nvCxnSpPr>
        <p:spPr bwMode="auto">
          <a:xfrm>
            <a:off x="4696969" y="3467100"/>
            <a:ext cx="28346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a:endCxn id="7" idx="1"/>
          </p:cNvCxnSpPr>
          <p:nvPr/>
        </p:nvCxnSpPr>
        <p:spPr bwMode="auto">
          <a:xfrm>
            <a:off x="6650737" y="3467100"/>
            <a:ext cx="28346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11" name="Picture 10"/>
          <p:cNvPicPr>
            <a:picLocks noChangeAspect="1"/>
          </p:cNvPicPr>
          <p:nvPr/>
        </p:nvPicPr>
        <p:blipFill>
          <a:blip r:embed="rId3"/>
          <a:stretch>
            <a:fillRect/>
          </a:stretch>
        </p:blipFill>
        <p:spPr>
          <a:xfrm>
            <a:off x="5029200" y="2971800"/>
            <a:ext cx="1625600" cy="952500"/>
          </a:xfrm>
          <a:prstGeom prst="rect">
            <a:avLst/>
          </a:prstGeom>
        </p:spPr>
      </p:pic>
      <p:pic>
        <p:nvPicPr>
          <p:cNvPr id="12" name="Picture 11"/>
          <p:cNvPicPr>
            <a:picLocks noChangeAspect="1"/>
          </p:cNvPicPr>
          <p:nvPr/>
        </p:nvPicPr>
        <p:blipFill>
          <a:blip r:embed="rId4"/>
          <a:stretch>
            <a:fillRect/>
          </a:stretch>
        </p:blipFill>
        <p:spPr>
          <a:xfrm>
            <a:off x="228600" y="3200400"/>
            <a:ext cx="2095500" cy="432873"/>
          </a:xfrm>
          <a:prstGeom prst="rect">
            <a:avLst/>
          </a:prstGeom>
        </p:spPr>
      </p:pic>
      <p:cxnSp>
        <p:nvCxnSpPr>
          <p:cNvPr id="13" name="Straight Arrow Connector 12"/>
          <p:cNvCxnSpPr/>
          <p:nvPr/>
        </p:nvCxnSpPr>
        <p:spPr bwMode="auto">
          <a:xfrm>
            <a:off x="2362200" y="3429000"/>
            <a:ext cx="28346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ounded Rectangle 14"/>
          <p:cNvSpPr/>
          <p:nvPr/>
        </p:nvSpPr>
        <p:spPr bwMode="auto">
          <a:xfrm>
            <a:off x="2908114" y="5018942"/>
            <a:ext cx="1405362" cy="58029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COLLADA2GLTF</a:t>
            </a:r>
          </a:p>
        </p:txBody>
      </p:sp>
      <p:sp>
        <p:nvSpPr>
          <p:cNvPr id="16" name="Rounded Rectangle 15"/>
          <p:cNvSpPr/>
          <p:nvPr/>
        </p:nvSpPr>
        <p:spPr bwMode="auto">
          <a:xfrm>
            <a:off x="7620001" y="5018942"/>
            <a:ext cx="1371599" cy="58029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WebGL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Engine</a:t>
            </a:r>
          </a:p>
        </p:txBody>
      </p:sp>
      <p:pic>
        <p:nvPicPr>
          <p:cNvPr id="19" name="Picture 18"/>
          <p:cNvPicPr>
            <a:picLocks noChangeAspect="1"/>
          </p:cNvPicPr>
          <p:nvPr/>
        </p:nvPicPr>
        <p:blipFill>
          <a:blip r:embed="rId3"/>
          <a:stretch>
            <a:fillRect/>
          </a:stretch>
        </p:blipFill>
        <p:spPr>
          <a:xfrm>
            <a:off x="6236004" y="4979377"/>
            <a:ext cx="1125414" cy="659423"/>
          </a:xfrm>
          <a:prstGeom prst="rect">
            <a:avLst/>
          </a:prstGeom>
        </p:spPr>
      </p:pic>
      <p:sp>
        <p:nvSpPr>
          <p:cNvPr id="22" name="Rounded Rectangle 21"/>
          <p:cNvSpPr/>
          <p:nvPr/>
        </p:nvSpPr>
        <p:spPr bwMode="auto">
          <a:xfrm>
            <a:off x="1244169" y="5018942"/>
            <a:ext cx="1405362" cy="580292"/>
          </a:xfrm>
          <a:prstGeom prst="roundRect">
            <a:avLst/>
          </a:prstGeom>
          <a:solidFill>
            <a:schemeClr val="accent1">
              <a:alpha val="50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Custom</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Pipeline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Stage(s)</a:t>
            </a:r>
          </a:p>
        </p:txBody>
      </p:sp>
      <p:sp>
        <p:nvSpPr>
          <p:cNvPr id="23" name="TextBox 22"/>
          <p:cNvSpPr txBox="1"/>
          <p:nvPr/>
        </p:nvSpPr>
        <p:spPr>
          <a:xfrm>
            <a:off x="0" y="5186690"/>
            <a:ext cx="909385" cy="261610"/>
          </a:xfrm>
          <a:prstGeom prst="rect">
            <a:avLst/>
          </a:prstGeom>
          <a:noFill/>
        </p:spPr>
        <p:txBody>
          <a:bodyPr wrap="square" rtlCol="0">
            <a:spAutoFit/>
          </a:bodyPr>
          <a:lstStyle/>
          <a:p>
            <a:r>
              <a:rPr lang="en-US" sz="1100" dirty="0" smtClean="0"/>
              <a:t>Any format</a:t>
            </a:r>
            <a:endParaRPr lang="en-US" sz="1100" dirty="0"/>
          </a:p>
        </p:txBody>
      </p:sp>
      <p:sp>
        <p:nvSpPr>
          <p:cNvPr id="27" name="Rounded Rectangle 26"/>
          <p:cNvSpPr/>
          <p:nvPr/>
        </p:nvSpPr>
        <p:spPr bwMode="auto">
          <a:xfrm>
            <a:off x="4572059" y="5018942"/>
            <a:ext cx="1405362" cy="580292"/>
          </a:xfrm>
          <a:prstGeom prst="roundRect">
            <a:avLst/>
          </a:prstGeom>
          <a:solidFill>
            <a:schemeClr val="accent1">
              <a:alpha val="50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Custom</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Pipeline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Stage(s)</a:t>
            </a:r>
          </a:p>
        </p:txBody>
      </p:sp>
      <p:cxnSp>
        <p:nvCxnSpPr>
          <p:cNvPr id="31" name="Straight Arrow Connector 30"/>
          <p:cNvCxnSpPr>
            <a:stCxn id="23" idx="3"/>
            <a:endCxn id="22" idx="1"/>
          </p:cNvCxnSpPr>
          <p:nvPr/>
        </p:nvCxnSpPr>
        <p:spPr bwMode="auto">
          <a:xfrm flipV="1">
            <a:off x="909385" y="5309088"/>
            <a:ext cx="334784" cy="840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a:endCxn id="15" idx="1"/>
          </p:cNvCxnSpPr>
          <p:nvPr/>
        </p:nvCxnSpPr>
        <p:spPr bwMode="auto">
          <a:xfrm>
            <a:off x="2667000" y="5309088"/>
            <a:ext cx="24111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Straight Arrow Connector 32"/>
          <p:cNvCxnSpPr>
            <a:stCxn id="15" idx="3"/>
            <a:endCxn id="27" idx="1"/>
          </p:cNvCxnSpPr>
          <p:nvPr/>
        </p:nvCxnSpPr>
        <p:spPr bwMode="auto">
          <a:xfrm>
            <a:off x="4313476" y="5309088"/>
            <a:ext cx="25858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19" idx="3"/>
            <a:endCxn id="16" idx="1"/>
          </p:cNvCxnSpPr>
          <p:nvPr/>
        </p:nvCxnSpPr>
        <p:spPr bwMode="auto">
          <a:xfrm flipV="1">
            <a:off x="7361418" y="5309088"/>
            <a:ext cx="258583"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27" idx="3"/>
            <a:endCxn id="19" idx="1"/>
          </p:cNvCxnSpPr>
          <p:nvPr/>
        </p:nvCxnSpPr>
        <p:spPr bwMode="auto">
          <a:xfrm>
            <a:off x="5977421" y="5309088"/>
            <a:ext cx="258583"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18184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a:t>
            </a:r>
            <a:endParaRPr lang="en-US" dirty="0"/>
          </a:p>
        </p:txBody>
      </p:sp>
      <p:sp>
        <p:nvSpPr>
          <p:cNvPr id="3" name="Content Placeholder 2"/>
          <p:cNvSpPr>
            <a:spLocks noGrp="1"/>
          </p:cNvSpPr>
          <p:nvPr>
            <p:ph idx="1"/>
          </p:nvPr>
        </p:nvSpPr>
        <p:spPr/>
        <p:txBody>
          <a:bodyPr/>
          <a:lstStyle/>
          <a:p>
            <a:r>
              <a:rPr lang="en-US" dirty="0" smtClean="0"/>
              <a:t>Using COLLADA2GLTF</a:t>
            </a:r>
          </a:p>
          <a:p>
            <a:pPr lvl="1"/>
            <a:r>
              <a:rPr lang="en-US" dirty="0" smtClean="0"/>
              <a:t>Download the binaries</a:t>
            </a:r>
          </a:p>
          <a:p>
            <a:pPr lvl="2"/>
            <a:r>
              <a:rPr lang="en-US" dirty="0">
                <a:hlinkClick r:id="rId3"/>
              </a:rPr>
              <a:t>https://github.com/KhronosGroup/glTF/wiki/Converter-</a:t>
            </a:r>
            <a:r>
              <a:rPr lang="en-US" dirty="0" smtClean="0">
                <a:hlinkClick r:id="rId3"/>
              </a:rPr>
              <a:t>builds</a:t>
            </a:r>
            <a:endParaRPr lang="en-US" dirty="0" smtClean="0"/>
          </a:p>
          <a:p>
            <a:pPr lvl="1"/>
            <a:r>
              <a:rPr lang="en-US" dirty="0" smtClean="0"/>
              <a:t>Convert a COLLADA file</a:t>
            </a:r>
          </a:p>
          <a:p>
            <a:pPr lvl="2"/>
            <a:r>
              <a:rPr lang="en-US" dirty="0">
                <a:latin typeface="Courier New"/>
                <a:cs typeface="Courier New"/>
              </a:rPr>
              <a:t>c</a:t>
            </a:r>
            <a:r>
              <a:rPr lang="en-US" dirty="0" smtClean="0">
                <a:latin typeface="Courier New"/>
                <a:cs typeface="Courier New"/>
              </a:rPr>
              <a:t>ollada2gltf –f </a:t>
            </a:r>
            <a:r>
              <a:rPr lang="en-US" dirty="0" err="1" smtClean="0">
                <a:latin typeface="Courier New"/>
                <a:cs typeface="Courier New"/>
              </a:rPr>
              <a:t>duck.dae</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12</a:t>
            </a:fld>
            <a:endParaRPr lang="en-US"/>
          </a:p>
        </p:txBody>
      </p:sp>
    </p:spTree>
    <p:extLst>
      <p:ext uri="{BB962C8B-B14F-4D97-AF65-F5344CB8AC3E}">
        <p14:creationId xmlns:p14="http://schemas.microsoft.com/office/powerpoint/2010/main" val="22915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a:t>
            </a:r>
            <a:endParaRPr lang="en-US" dirty="0"/>
          </a:p>
        </p:txBody>
      </p:sp>
      <p:sp>
        <p:nvSpPr>
          <p:cNvPr id="3" name="Content Placeholder 2"/>
          <p:cNvSpPr>
            <a:spLocks noGrp="1"/>
          </p:cNvSpPr>
          <p:nvPr>
            <p:ph idx="1"/>
          </p:nvPr>
        </p:nvSpPr>
        <p:spPr>
          <a:xfrm>
            <a:off x="457200" y="1981200"/>
            <a:ext cx="8229600" cy="4495800"/>
          </a:xfrm>
        </p:spPr>
        <p:txBody>
          <a:bodyPr/>
          <a:lstStyle/>
          <a:p>
            <a:r>
              <a:rPr lang="en-US" dirty="0" smtClean="0"/>
              <a:t>Some </a:t>
            </a:r>
            <a:r>
              <a:rPr lang="en-US" dirty="0" smtClean="0"/>
              <a:t>exporters </a:t>
            </a:r>
            <a:r>
              <a:rPr lang="en-US" dirty="0" smtClean="0"/>
              <a:t>create redundancies</a:t>
            </a:r>
          </a:p>
          <a:p>
            <a:pPr lvl="1"/>
            <a:r>
              <a:rPr lang="en-US" dirty="0" smtClean="0"/>
              <a:t>Remove unused nodes, meshes, materials, techniques, etc.</a:t>
            </a:r>
          </a:p>
          <a:p>
            <a:pPr lvl="1"/>
            <a:r>
              <a:rPr lang="en-US" dirty="0" smtClean="0"/>
              <a:t>Remove unused vertices.  Remove duplicate vertices</a:t>
            </a:r>
          </a:p>
          <a:p>
            <a:pPr lvl="1"/>
            <a:r>
              <a:rPr lang="en-US" dirty="0" smtClean="0"/>
              <a:t>Remove duplicate materials and techniques</a:t>
            </a:r>
          </a:p>
          <a:p>
            <a:pPr lvl="1"/>
            <a:r>
              <a:rPr lang="en-US" dirty="0" smtClean="0"/>
              <a:t>Combine primitives with the same material and vertex format</a:t>
            </a:r>
          </a:p>
          <a:p>
            <a:pPr lvl="1"/>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13</a:t>
            </a:fld>
            <a:endParaRPr lang="en-US"/>
          </a:p>
        </p:txBody>
      </p:sp>
    </p:spTree>
    <p:extLst>
      <p:ext uri="{BB962C8B-B14F-4D97-AF65-F5344CB8AC3E}">
        <p14:creationId xmlns:p14="http://schemas.microsoft.com/office/powerpoint/2010/main" val="15448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a:t>
            </a:r>
            <a:endParaRPr lang="en-US" dirty="0"/>
          </a:p>
        </p:txBody>
      </p:sp>
      <p:sp>
        <p:nvSpPr>
          <p:cNvPr id="3" name="Content Placeholder 2"/>
          <p:cNvSpPr>
            <a:spLocks noGrp="1"/>
          </p:cNvSpPr>
          <p:nvPr>
            <p:ph idx="1"/>
          </p:nvPr>
        </p:nvSpPr>
        <p:spPr/>
        <p:txBody>
          <a:bodyPr/>
          <a:lstStyle/>
          <a:p>
            <a:r>
              <a:rPr lang="en-US" dirty="0" smtClean="0"/>
              <a:t>Flatten node hierarchy</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14</a:t>
            </a:fld>
            <a:endParaRPr lang="en-US" dirty="0"/>
          </a:p>
        </p:txBody>
      </p:sp>
      <p:sp>
        <p:nvSpPr>
          <p:cNvPr id="11" name="Oval 10"/>
          <p:cNvSpPr/>
          <p:nvPr/>
        </p:nvSpPr>
        <p:spPr bwMode="auto">
          <a:xfrm>
            <a:off x="1905000" y="3124200"/>
            <a:ext cx="381000" cy="381000"/>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Oval 12"/>
          <p:cNvSpPr/>
          <p:nvPr/>
        </p:nvSpPr>
        <p:spPr bwMode="auto">
          <a:xfrm>
            <a:off x="914400" y="41148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Oval 14"/>
          <p:cNvSpPr/>
          <p:nvPr/>
        </p:nvSpPr>
        <p:spPr bwMode="auto">
          <a:xfrm>
            <a:off x="1905000" y="41148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Oval 16"/>
          <p:cNvSpPr/>
          <p:nvPr/>
        </p:nvSpPr>
        <p:spPr bwMode="auto">
          <a:xfrm>
            <a:off x="3124200" y="4114800"/>
            <a:ext cx="381000" cy="381000"/>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381000" y="5105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1447800" y="5105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9" name="Straight Connector 8"/>
          <p:cNvCxnSpPr>
            <a:stCxn id="11" idx="4"/>
            <a:endCxn id="15" idx="0"/>
          </p:cNvCxnSpPr>
          <p:nvPr/>
        </p:nvCxnSpPr>
        <p:spPr bwMode="auto">
          <a:xfrm>
            <a:off x="2095500" y="35052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11" idx="4"/>
            <a:endCxn id="13" idx="0"/>
          </p:cNvCxnSpPr>
          <p:nvPr/>
        </p:nvCxnSpPr>
        <p:spPr bwMode="auto">
          <a:xfrm flipH="1">
            <a:off x="1104900" y="3505200"/>
            <a:ext cx="9906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1" idx="4"/>
            <a:endCxn id="17" idx="0"/>
          </p:cNvCxnSpPr>
          <p:nvPr/>
        </p:nvCxnSpPr>
        <p:spPr bwMode="auto">
          <a:xfrm>
            <a:off x="2095500" y="3505200"/>
            <a:ext cx="12192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13" idx="4"/>
            <a:endCxn id="19" idx="0"/>
          </p:cNvCxnSpPr>
          <p:nvPr/>
        </p:nvCxnSpPr>
        <p:spPr bwMode="auto">
          <a:xfrm>
            <a:off x="1104900" y="4495800"/>
            <a:ext cx="5334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3" idx="4"/>
            <a:endCxn id="18" idx="0"/>
          </p:cNvCxnSpPr>
          <p:nvPr/>
        </p:nvCxnSpPr>
        <p:spPr bwMode="auto">
          <a:xfrm flipH="1">
            <a:off x="571500" y="4495800"/>
            <a:ext cx="5334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2" name="Right Arrow 31"/>
          <p:cNvSpPr/>
          <p:nvPr/>
        </p:nvSpPr>
        <p:spPr bwMode="auto">
          <a:xfrm>
            <a:off x="4191000" y="3657600"/>
            <a:ext cx="3048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Oval 32"/>
          <p:cNvSpPr/>
          <p:nvPr/>
        </p:nvSpPr>
        <p:spPr bwMode="auto">
          <a:xfrm>
            <a:off x="6324600" y="3124200"/>
            <a:ext cx="381000" cy="381000"/>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4" name="Oval 33"/>
          <p:cNvSpPr/>
          <p:nvPr/>
        </p:nvSpPr>
        <p:spPr bwMode="auto">
          <a:xfrm>
            <a:off x="5334000" y="41148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40" name="Straight Connector 39"/>
          <p:cNvCxnSpPr>
            <a:stCxn id="33" idx="4"/>
            <a:endCxn id="34" idx="0"/>
          </p:cNvCxnSpPr>
          <p:nvPr/>
        </p:nvCxnSpPr>
        <p:spPr bwMode="auto">
          <a:xfrm flipH="1">
            <a:off x="5524500" y="3505200"/>
            <a:ext cx="9906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66346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a:t>
            </a:r>
            <a:endParaRPr lang="en-US" dirty="0"/>
          </a:p>
        </p:txBody>
      </p:sp>
      <p:sp>
        <p:nvSpPr>
          <p:cNvPr id="3" name="Content Placeholder 2"/>
          <p:cNvSpPr>
            <a:spLocks noGrp="1"/>
          </p:cNvSpPr>
          <p:nvPr>
            <p:ph idx="1"/>
          </p:nvPr>
        </p:nvSpPr>
        <p:spPr>
          <a:xfrm>
            <a:off x="457200" y="1981200"/>
            <a:ext cx="8686800" cy="3886200"/>
          </a:xfrm>
        </p:spPr>
        <p:txBody>
          <a:bodyPr>
            <a:normAutofit/>
          </a:bodyPr>
          <a:lstStyle/>
          <a:p>
            <a:r>
              <a:rPr lang="en-US" dirty="0" smtClean="0"/>
              <a:t>Open3DGC </a:t>
            </a:r>
            <a:r>
              <a:rPr lang="en-US" dirty="0" smtClean="0"/>
              <a:t>(TFAN)</a:t>
            </a:r>
          </a:p>
          <a:p>
            <a:r>
              <a:rPr lang="en-US" dirty="0" smtClean="0"/>
              <a:t>Pre-</a:t>
            </a:r>
            <a:r>
              <a:rPr lang="en-US" dirty="0" err="1" smtClean="0"/>
              <a:t>gzip</a:t>
            </a:r>
            <a:r>
              <a:rPr lang="en-US" dirty="0" smtClean="0"/>
              <a:t> for web deployment</a:t>
            </a:r>
          </a:p>
          <a:p>
            <a:r>
              <a:rPr lang="en-US" dirty="0" smtClean="0"/>
              <a:t>Easy tricks</a:t>
            </a:r>
          </a:p>
          <a:p>
            <a:pPr lvl="1"/>
            <a:r>
              <a:rPr lang="en-US" dirty="0" smtClean="0"/>
              <a:t>Minify JSON, e.g., whitespace</a:t>
            </a:r>
          </a:p>
          <a:p>
            <a:pPr lvl="1"/>
            <a:r>
              <a:rPr lang="en-US" dirty="0" smtClean="0"/>
              <a:t>Exclude default values, e.g., identity matrix</a:t>
            </a:r>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15</a:t>
            </a:fld>
            <a:endParaRPr lang="en-US"/>
          </a:p>
        </p:txBody>
      </p:sp>
    </p:spTree>
    <p:extLst>
      <p:ext uri="{BB962C8B-B14F-4D97-AF65-F5344CB8AC3E}">
        <p14:creationId xmlns:p14="http://schemas.microsoft.com/office/powerpoint/2010/main" val="297582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16</a:t>
            </a:fld>
            <a:endParaRPr lang="en-US"/>
          </a:p>
        </p:txBody>
      </p:sp>
      <p:pic>
        <p:nvPicPr>
          <p:cNvPr id="3" name="Picture 2"/>
          <p:cNvPicPr>
            <a:picLocks noChangeAspect="1"/>
          </p:cNvPicPr>
          <p:nvPr/>
        </p:nvPicPr>
        <p:blipFill>
          <a:blip r:embed="rId3"/>
          <a:stretch>
            <a:fillRect/>
          </a:stretch>
        </p:blipFill>
        <p:spPr>
          <a:xfrm>
            <a:off x="0" y="838200"/>
            <a:ext cx="9144000" cy="5176492"/>
          </a:xfrm>
          <a:prstGeom prst="rect">
            <a:avLst/>
          </a:prstGeom>
        </p:spPr>
      </p:pic>
    </p:spTree>
    <p:extLst>
      <p:ext uri="{BB962C8B-B14F-4D97-AF65-F5344CB8AC3E}">
        <p14:creationId xmlns:p14="http://schemas.microsoft.com/office/powerpoint/2010/main" val="187667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Themes</a:t>
            </a:r>
          </a:p>
          <a:p>
            <a:pPr lvl="1"/>
            <a:r>
              <a:rPr lang="en-US" dirty="0" smtClean="0"/>
              <a:t>Keep the runtime simple</a:t>
            </a:r>
          </a:p>
          <a:p>
            <a:pPr lvl="1"/>
            <a:r>
              <a:rPr lang="en-US" dirty="0" smtClean="0"/>
              <a:t>Push work to the Content Pipeline</a:t>
            </a:r>
          </a:p>
          <a:p>
            <a:r>
              <a:rPr lang="en-US" dirty="0" smtClean="0"/>
              <a:t>glTF spec and </a:t>
            </a:r>
            <a:r>
              <a:rPr lang="en-US" dirty="0" smtClean="0"/>
              <a:t>COLLADA2GLTF:</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17</a:t>
            </a:fld>
            <a:endParaRPr lang="en-US"/>
          </a:p>
        </p:txBody>
      </p:sp>
      <p:sp>
        <p:nvSpPr>
          <p:cNvPr id="5" name="Rectangle 4"/>
          <p:cNvSpPr/>
          <p:nvPr/>
        </p:nvSpPr>
        <p:spPr>
          <a:xfrm>
            <a:off x="1001251" y="4114800"/>
            <a:ext cx="7141498" cy="584776"/>
          </a:xfrm>
          <a:prstGeom prst="rect">
            <a:avLst/>
          </a:prstGeom>
        </p:spPr>
        <p:txBody>
          <a:bodyPr wrap="none">
            <a:spAutoFit/>
          </a:bodyPr>
          <a:lstStyle/>
          <a:p>
            <a:r>
              <a:rPr lang="en-US" sz="3200" dirty="0">
                <a:hlinkClick r:id="rId3"/>
              </a:rPr>
              <a:t>https://github.com/KhronosGroup/</a:t>
            </a:r>
            <a:r>
              <a:rPr lang="en-US" sz="3200" dirty="0" smtClean="0">
                <a:hlinkClick r:id="rId3"/>
              </a:rPr>
              <a:t>glTF</a:t>
            </a:r>
            <a:endParaRPr lang="en-US" sz="3200" dirty="0"/>
          </a:p>
        </p:txBody>
      </p:sp>
    </p:spTree>
    <p:extLst>
      <p:ext uri="{BB962C8B-B14F-4D97-AF65-F5344CB8AC3E}">
        <p14:creationId xmlns:p14="http://schemas.microsoft.com/office/powerpoint/2010/main" val="649372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t>Fabrice Robinet et al. </a:t>
            </a:r>
            <a:r>
              <a:rPr lang="en-US" sz="1600" dirty="0" smtClean="0">
                <a:hlinkClick r:id="rId3"/>
              </a:rPr>
              <a:t>glTF: Designing an Open-Standard Runtime Asset Format</a:t>
            </a:r>
            <a:r>
              <a:rPr lang="en-US" sz="1600" dirty="0" smtClean="0"/>
              <a:t>. GPU Pro 5, 2014</a:t>
            </a:r>
          </a:p>
          <a:p>
            <a:pPr marL="0" indent="0">
              <a:buNone/>
            </a:pPr>
            <a:endParaRPr lang="en-US" sz="1600" dirty="0" smtClean="0"/>
          </a:p>
          <a:p>
            <a:pPr marL="0" indent="0">
              <a:buNone/>
            </a:pPr>
            <a:r>
              <a:rPr lang="en-US" sz="1600" dirty="0" smtClean="0"/>
              <a:t>Patrick Cozzi. </a:t>
            </a:r>
            <a:r>
              <a:rPr lang="en-US" sz="1600" dirty="0" smtClean="0">
                <a:hlinkClick r:id="rId4"/>
              </a:rPr>
              <a:t>Building a WebGL Santa with Cesium and glTF</a:t>
            </a:r>
            <a:r>
              <a:rPr lang="en-US" sz="1600" dirty="0" smtClean="0"/>
              <a:t>. 2013</a:t>
            </a:r>
            <a:endParaRPr lang="en-US" sz="1600"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18</a:t>
            </a:fld>
            <a:endParaRPr lang="en-US"/>
          </a:p>
        </p:txBody>
      </p:sp>
    </p:spTree>
    <p:extLst>
      <p:ext uri="{BB962C8B-B14F-4D97-AF65-F5344CB8AC3E}">
        <p14:creationId xmlns:p14="http://schemas.microsoft.com/office/powerpoint/2010/main" val="2112326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lstStyle/>
          <a:p>
            <a:r>
              <a:rPr lang="en-US" dirty="0" smtClean="0"/>
              <a:t>Selected schema examples</a:t>
            </a:r>
          </a:p>
          <a:p>
            <a:r>
              <a:rPr lang="en-US" dirty="0" smtClean="0"/>
              <a:t>Demos</a:t>
            </a:r>
            <a:endParaRPr lang="en-US" dirty="0" smtClean="0"/>
          </a:p>
          <a:p>
            <a:r>
              <a:rPr lang="en-US" dirty="0" smtClean="0"/>
              <a:t>Implementation </a:t>
            </a:r>
            <a:r>
              <a:rPr lang="en-US" dirty="0" smtClean="0"/>
              <a:t>tips</a:t>
            </a:r>
            <a:endParaRPr lang="en-US" dirty="0" smtClean="0"/>
          </a:p>
          <a:p>
            <a:r>
              <a:rPr lang="en-US" dirty="0" smtClean="0"/>
              <a:t>Reference </a:t>
            </a:r>
            <a:r>
              <a:rPr lang="en-US" dirty="0" smtClean="0"/>
              <a:t>“</a:t>
            </a:r>
            <a:r>
              <a:rPr lang="en-US" dirty="0"/>
              <a:t>An Artist's Guide to </a:t>
            </a:r>
            <a:r>
              <a:rPr lang="en-US" dirty="0" smtClean="0"/>
              <a:t>glTF”</a:t>
            </a:r>
          </a:p>
          <a:p>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19</a:t>
            </a:fld>
            <a:endParaRPr lang="en-US"/>
          </a:p>
        </p:txBody>
      </p:sp>
    </p:spTree>
    <p:extLst>
      <p:ext uri="{BB962C8B-B14F-4D97-AF65-F5344CB8AC3E}">
        <p14:creationId xmlns:p14="http://schemas.microsoft.com/office/powerpoint/2010/main" val="342354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Interchange and runtime formats</a:t>
            </a:r>
          </a:p>
          <a:p>
            <a:r>
              <a:rPr lang="en-US" dirty="0" smtClean="0"/>
              <a:t>glTF goals and schema</a:t>
            </a:r>
          </a:p>
          <a:p>
            <a:r>
              <a:rPr lang="en-US" dirty="0" smtClean="0"/>
              <a:t>COLLADA-to-glTF </a:t>
            </a:r>
            <a:r>
              <a:rPr lang="en-US" dirty="0" smtClean="0"/>
              <a:t>content </a:t>
            </a:r>
            <a:r>
              <a:rPr lang="en-US" dirty="0" smtClean="0"/>
              <a:t>pipeline</a:t>
            </a:r>
          </a:p>
          <a:p>
            <a:r>
              <a:rPr lang="en-US" dirty="0" smtClean="0"/>
              <a:t>Art tips</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2</a:t>
            </a:fld>
            <a:endParaRPr lang="en-US"/>
          </a:p>
        </p:txBody>
      </p:sp>
    </p:spTree>
    <p:extLst>
      <p:ext uri="{BB962C8B-B14F-4D97-AF65-F5344CB8AC3E}">
        <p14:creationId xmlns:p14="http://schemas.microsoft.com/office/powerpoint/2010/main" val="396067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 Formats</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3</a:t>
            </a:fld>
            <a:endParaRPr lang="en-US"/>
          </a:p>
        </p:txBody>
      </p:sp>
      <p:cxnSp>
        <p:nvCxnSpPr>
          <p:cNvPr id="17" name="Straight Arrow Connector 16"/>
          <p:cNvCxnSpPr/>
          <p:nvPr/>
        </p:nvCxnSpPr>
        <p:spPr bwMode="auto">
          <a:xfrm flipV="1">
            <a:off x="4574574" y="2502226"/>
            <a:ext cx="0" cy="930152"/>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9" name="Straight Arrow Connector 18"/>
          <p:cNvCxnSpPr/>
          <p:nvPr/>
        </p:nvCxnSpPr>
        <p:spPr bwMode="auto">
          <a:xfrm>
            <a:off x="5962650" y="4427123"/>
            <a:ext cx="742950" cy="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1" name="Straight Arrow Connector 20"/>
          <p:cNvCxnSpPr/>
          <p:nvPr/>
        </p:nvCxnSpPr>
        <p:spPr bwMode="auto">
          <a:xfrm flipH="1">
            <a:off x="2438400" y="4473778"/>
            <a:ext cx="742950" cy="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4" name="TextBox 23"/>
          <p:cNvSpPr txBox="1"/>
          <p:nvPr/>
        </p:nvSpPr>
        <p:spPr>
          <a:xfrm>
            <a:off x="4364251" y="6412468"/>
            <a:ext cx="415498" cy="369332"/>
          </a:xfrm>
          <a:prstGeom prst="rect">
            <a:avLst/>
          </a:prstGeom>
          <a:noFill/>
        </p:spPr>
        <p:txBody>
          <a:bodyPr wrap="none" rtlCol="0">
            <a:spAutoFit/>
          </a:bodyPr>
          <a:lstStyle/>
          <a:p>
            <a:r>
              <a:rPr lang="en-US" dirty="0" smtClean="0"/>
              <a:t>…</a:t>
            </a:r>
            <a:endParaRPr lang="en-US" dirty="0"/>
          </a:p>
        </p:txBody>
      </p:sp>
      <p:cxnSp>
        <p:nvCxnSpPr>
          <p:cNvPr id="26" name="Straight Arrow Connector 25"/>
          <p:cNvCxnSpPr>
            <a:endCxn id="24" idx="0"/>
          </p:cNvCxnSpPr>
          <p:nvPr/>
        </p:nvCxnSpPr>
        <p:spPr bwMode="auto">
          <a:xfrm>
            <a:off x="4572000" y="5392323"/>
            <a:ext cx="0" cy="1020145"/>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8" name="Oval 27"/>
          <p:cNvSpPr/>
          <p:nvPr/>
        </p:nvSpPr>
        <p:spPr bwMode="auto">
          <a:xfrm>
            <a:off x="3200400" y="3487323"/>
            <a:ext cx="2743200" cy="1905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4293581" y="4401723"/>
            <a:ext cx="556838" cy="923330"/>
          </a:xfrm>
          <a:prstGeom prst="rect">
            <a:avLst/>
          </a:prstGeom>
          <a:noFill/>
        </p:spPr>
        <p:txBody>
          <a:bodyPr wrap="none" rtlCol="0">
            <a:spAutoFit/>
          </a:bodyPr>
          <a:lstStyle/>
          <a:p>
            <a:r>
              <a:rPr lang="en-US" dirty="0" smtClean="0"/>
              <a:t>.fbx</a:t>
            </a:r>
          </a:p>
          <a:p>
            <a:r>
              <a:rPr lang="en-US" dirty="0" smtClean="0"/>
              <a:t>.obj</a:t>
            </a:r>
          </a:p>
          <a:p>
            <a:r>
              <a:rPr lang="en-US" dirty="0" smtClean="0"/>
              <a:t> …</a:t>
            </a:r>
            <a:endParaRPr lang="en-US" dirty="0"/>
          </a:p>
        </p:txBody>
      </p:sp>
      <p:pic>
        <p:nvPicPr>
          <p:cNvPr id="34" name="Picture 33"/>
          <p:cNvPicPr>
            <a:picLocks noChangeAspect="1"/>
          </p:cNvPicPr>
          <p:nvPr/>
        </p:nvPicPr>
        <p:blipFill>
          <a:blip r:embed="rId3"/>
          <a:stretch>
            <a:fillRect/>
          </a:stretch>
        </p:blipFill>
        <p:spPr>
          <a:xfrm>
            <a:off x="3524250" y="3868323"/>
            <a:ext cx="2095500" cy="432873"/>
          </a:xfrm>
          <a:prstGeom prst="rect">
            <a:avLst/>
          </a:prstGeom>
        </p:spPr>
      </p:pic>
      <p:sp>
        <p:nvSpPr>
          <p:cNvPr id="15" name="Oval 14"/>
          <p:cNvSpPr/>
          <p:nvPr/>
        </p:nvSpPr>
        <p:spPr bwMode="auto">
          <a:xfrm>
            <a:off x="3810000" y="1905000"/>
            <a:ext cx="1536192" cy="60959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Maya</a:t>
            </a:r>
          </a:p>
        </p:txBody>
      </p:sp>
      <p:sp>
        <p:nvSpPr>
          <p:cNvPr id="16" name="Oval 15"/>
          <p:cNvSpPr/>
          <p:nvPr/>
        </p:nvSpPr>
        <p:spPr bwMode="auto">
          <a:xfrm>
            <a:off x="838200" y="4114800"/>
            <a:ext cx="1536192" cy="60959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Blender</a:t>
            </a:r>
          </a:p>
        </p:txBody>
      </p:sp>
      <p:sp>
        <p:nvSpPr>
          <p:cNvPr id="18" name="Oval 17"/>
          <p:cNvSpPr/>
          <p:nvPr/>
        </p:nvSpPr>
        <p:spPr bwMode="auto">
          <a:xfrm>
            <a:off x="6705600" y="4114800"/>
            <a:ext cx="1536192" cy="60959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Modo</a:t>
            </a:r>
          </a:p>
        </p:txBody>
      </p:sp>
    </p:spTree>
    <p:extLst>
      <p:ext uri="{BB962C8B-B14F-4D97-AF65-F5344CB8AC3E}">
        <p14:creationId xmlns:p14="http://schemas.microsoft.com/office/powerpoint/2010/main" val="403659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 Formats</a:t>
            </a:r>
            <a:endParaRPr lang="en-US" dirty="0"/>
          </a:p>
        </p:txBody>
      </p:sp>
      <p:sp>
        <p:nvSpPr>
          <p:cNvPr id="3" name="Content Placeholder 2"/>
          <p:cNvSpPr>
            <a:spLocks noGrp="1"/>
          </p:cNvSpPr>
          <p:nvPr>
            <p:ph idx="1"/>
          </p:nvPr>
        </p:nvSpPr>
        <p:spPr>
          <a:xfrm>
            <a:off x="457200" y="1981200"/>
            <a:ext cx="8610600" cy="3886200"/>
          </a:xfrm>
        </p:spPr>
        <p:txBody>
          <a:bodyPr>
            <a:normAutofit fontScale="92500" lnSpcReduction="10000"/>
          </a:bodyPr>
          <a:lstStyle/>
          <a:p>
            <a:r>
              <a:rPr lang="en-US" sz="2800" dirty="0" smtClean="0"/>
              <a:t>Target tools, not WebGL</a:t>
            </a:r>
          </a:p>
          <a:p>
            <a:r>
              <a:rPr lang="en-US" sz="2800" dirty="0" smtClean="0"/>
              <a:t>Example: COLLADA</a:t>
            </a:r>
          </a:p>
          <a:p>
            <a:pPr lvl="1"/>
            <a:r>
              <a:rPr lang="en-US" sz="2400" dirty="0" smtClean="0"/>
              <a:t>XML + image files</a:t>
            </a:r>
          </a:p>
          <a:p>
            <a:pPr lvl="1"/>
            <a:r>
              <a:rPr lang="en-US" sz="2400" dirty="0" smtClean="0"/>
              <a:t>One index per attribute, not vertex</a:t>
            </a:r>
          </a:p>
          <a:p>
            <a:pPr lvl="1"/>
            <a:r>
              <a:rPr lang="en-US" sz="2400" dirty="0" smtClean="0"/>
              <a:t>Unsigned </a:t>
            </a:r>
            <a:r>
              <a:rPr lang="en-US" sz="2400" dirty="0" err="1" smtClean="0"/>
              <a:t>int</a:t>
            </a:r>
            <a:r>
              <a:rPr lang="en-US" sz="2400" dirty="0" smtClean="0"/>
              <a:t> indices</a:t>
            </a:r>
          </a:p>
          <a:p>
            <a:pPr lvl="1"/>
            <a:r>
              <a:rPr lang="en-US" sz="2400" dirty="0" smtClean="0"/>
              <a:t>Transform stack per node</a:t>
            </a:r>
          </a:p>
          <a:p>
            <a:pPr lvl="1"/>
            <a:r>
              <a:rPr lang="en-US" sz="2400" dirty="0" smtClean="0"/>
              <a:t>Polygons and splines</a:t>
            </a:r>
          </a:p>
          <a:p>
            <a:pPr lvl="1"/>
            <a:r>
              <a:rPr lang="en-US" sz="2400" dirty="0" smtClean="0"/>
              <a:t>Common profile materials</a:t>
            </a:r>
          </a:p>
          <a:p>
            <a:pPr lvl="1"/>
            <a:r>
              <a:rPr lang="en-US" sz="2400" dirty="0" smtClean="0"/>
              <a:t>Doesn’t specify image file format</a:t>
            </a:r>
          </a:p>
          <a:p>
            <a:pPr lvl="1"/>
            <a:r>
              <a:rPr lang="en-US" sz="2400" dirty="0" smtClean="0"/>
              <a:t>Lots of flexibility and indirection in animations and skins</a:t>
            </a:r>
          </a:p>
          <a:p>
            <a:pPr lvl="1"/>
            <a:endParaRPr lang="en-US" sz="2400"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4</a:t>
            </a:fld>
            <a:endParaRPr lang="en-US"/>
          </a:p>
        </p:txBody>
      </p:sp>
    </p:spTree>
    <p:extLst>
      <p:ext uri="{BB962C8B-B14F-4D97-AF65-F5344CB8AC3E}">
        <p14:creationId xmlns:p14="http://schemas.microsoft.com/office/powerpoint/2010/main" val="189613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Format</a:t>
            </a:r>
            <a:endParaRPr lang="en-US" dirty="0"/>
          </a:p>
        </p:txBody>
      </p:sp>
      <p:sp>
        <p:nvSpPr>
          <p:cNvPr id="3" name="Content Placeholder 2"/>
          <p:cNvSpPr>
            <a:spLocks noGrp="1"/>
          </p:cNvSpPr>
          <p:nvPr>
            <p:ph idx="1"/>
          </p:nvPr>
        </p:nvSpPr>
        <p:spPr>
          <a:xfrm>
            <a:off x="457200" y="1981200"/>
            <a:ext cx="8229600" cy="609600"/>
          </a:xfrm>
        </p:spPr>
        <p:txBody>
          <a:bodyPr/>
          <a:lstStyle/>
          <a:p>
            <a:r>
              <a:rPr lang="en-US" dirty="0" smtClean="0"/>
              <a:t>Optimized for use in an engine</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5</a:t>
            </a:fld>
            <a:endParaRPr lang="en-US"/>
          </a:p>
        </p:txBody>
      </p:sp>
      <p:grpSp>
        <p:nvGrpSpPr>
          <p:cNvPr id="24" name="Group 23"/>
          <p:cNvGrpSpPr/>
          <p:nvPr/>
        </p:nvGrpSpPr>
        <p:grpSpPr>
          <a:xfrm>
            <a:off x="152400" y="3505200"/>
            <a:ext cx="1975105" cy="2057400"/>
            <a:chOff x="533400" y="3505200"/>
            <a:chExt cx="1975105" cy="2057400"/>
          </a:xfrm>
        </p:grpSpPr>
        <p:sp>
          <p:nvSpPr>
            <p:cNvPr id="5" name="Oval 4"/>
            <p:cNvSpPr/>
            <p:nvPr/>
          </p:nvSpPr>
          <p:spPr bwMode="auto">
            <a:xfrm>
              <a:off x="533400" y="4648200"/>
              <a:ext cx="1975105" cy="9144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Interchange format</a:t>
              </a:r>
            </a:p>
          </p:txBody>
        </p:sp>
        <p:sp>
          <p:nvSpPr>
            <p:cNvPr id="6" name="Oval 5"/>
            <p:cNvSpPr/>
            <p:nvPr/>
          </p:nvSpPr>
          <p:spPr bwMode="auto">
            <a:xfrm>
              <a:off x="533400" y="3505200"/>
              <a:ext cx="1975105" cy="9144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Tool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format</a:t>
              </a:r>
            </a:p>
          </p:txBody>
        </p:sp>
      </p:grpSp>
      <p:sp>
        <p:nvSpPr>
          <p:cNvPr id="7" name="Rounded Rectangle 6"/>
          <p:cNvSpPr/>
          <p:nvPr/>
        </p:nvSpPr>
        <p:spPr bwMode="auto">
          <a:xfrm>
            <a:off x="2410969" y="4114800"/>
            <a:ext cx="1981200"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Content Pipeline</a:t>
            </a:r>
          </a:p>
        </p:txBody>
      </p:sp>
      <p:sp>
        <p:nvSpPr>
          <p:cNvPr id="8" name="Oval 7"/>
          <p:cNvSpPr/>
          <p:nvPr/>
        </p:nvSpPr>
        <p:spPr bwMode="auto">
          <a:xfrm>
            <a:off x="4675633" y="4076700"/>
            <a:ext cx="1975105" cy="9144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Runtime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format</a:t>
            </a:r>
          </a:p>
        </p:txBody>
      </p:sp>
      <p:sp>
        <p:nvSpPr>
          <p:cNvPr id="9" name="Rounded Rectangle 8"/>
          <p:cNvSpPr/>
          <p:nvPr/>
        </p:nvSpPr>
        <p:spPr bwMode="auto">
          <a:xfrm>
            <a:off x="6934201" y="4114800"/>
            <a:ext cx="1981200"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WebGL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Engine</a:t>
            </a:r>
          </a:p>
        </p:txBody>
      </p:sp>
      <p:cxnSp>
        <p:nvCxnSpPr>
          <p:cNvPr id="11" name="Straight Arrow Connector 10"/>
          <p:cNvCxnSpPr>
            <a:stCxn id="5" idx="6"/>
            <a:endCxn id="7" idx="1"/>
          </p:cNvCxnSpPr>
          <p:nvPr/>
        </p:nvCxnSpPr>
        <p:spPr bwMode="auto">
          <a:xfrm flipV="1">
            <a:off x="2127505" y="4533900"/>
            <a:ext cx="283464" cy="5715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6" idx="6"/>
            <a:endCxn id="7" idx="1"/>
          </p:cNvCxnSpPr>
          <p:nvPr/>
        </p:nvCxnSpPr>
        <p:spPr bwMode="auto">
          <a:xfrm>
            <a:off x="2127505" y="3962400"/>
            <a:ext cx="283464" cy="5715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a:stCxn id="7" idx="3"/>
            <a:endCxn id="8" idx="2"/>
          </p:cNvCxnSpPr>
          <p:nvPr/>
        </p:nvCxnSpPr>
        <p:spPr bwMode="auto">
          <a:xfrm>
            <a:off x="4392169" y="4533900"/>
            <a:ext cx="28346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stCxn id="8" idx="6"/>
            <a:endCxn id="9" idx="1"/>
          </p:cNvCxnSpPr>
          <p:nvPr/>
        </p:nvCxnSpPr>
        <p:spPr bwMode="auto">
          <a:xfrm>
            <a:off x="6650738" y="4533900"/>
            <a:ext cx="28346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05173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a:t>
            </a:r>
            <a:endParaRPr lang="en-US" dirty="0"/>
          </a:p>
        </p:txBody>
      </p:sp>
      <p:sp>
        <p:nvSpPr>
          <p:cNvPr id="3" name="Content Placeholder 2"/>
          <p:cNvSpPr>
            <a:spLocks noGrp="1"/>
          </p:cNvSpPr>
          <p:nvPr>
            <p:ph idx="1"/>
          </p:nvPr>
        </p:nvSpPr>
        <p:spPr>
          <a:xfrm>
            <a:off x="457200" y="1981200"/>
            <a:ext cx="8229600" cy="2209800"/>
          </a:xfrm>
        </p:spPr>
        <p:txBody>
          <a:bodyPr>
            <a:normAutofit fontScale="92500" lnSpcReduction="20000"/>
          </a:bodyPr>
          <a:lstStyle/>
          <a:p>
            <a:r>
              <a:rPr lang="en-US" dirty="0"/>
              <a:t>“the runtime asset format for WebGL, OpenGL ES, and </a:t>
            </a:r>
            <a:r>
              <a:rPr lang="en-US" dirty="0" smtClean="0"/>
              <a:t>OpenGL”</a:t>
            </a:r>
          </a:p>
          <a:p>
            <a:r>
              <a:rPr lang="en-US" dirty="0"/>
              <a:t>j</a:t>
            </a:r>
            <a:r>
              <a:rPr lang="en-US" dirty="0" smtClean="0"/>
              <a:t>pg, mp3</a:t>
            </a:r>
            <a:r>
              <a:rPr lang="en-US" dirty="0"/>
              <a:t>, mpeg, …  what about 3D?</a:t>
            </a:r>
          </a:p>
          <a:p>
            <a:r>
              <a:rPr lang="en-US" dirty="0" smtClean="0"/>
              <a:t>Open standard</a:t>
            </a:r>
          </a:p>
          <a:p>
            <a:r>
              <a:rPr lang="en-US" dirty="0" smtClean="0"/>
              <a:t>Not ratified yet</a:t>
            </a:r>
          </a:p>
          <a:p>
            <a:pPr marL="457200" lvl="1" indent="0">
              <a:buNone/>
            </a:pPr>
            <a:endParaRPr lang="en-US" dirty="0"/>
          </a:p>
        </p:txBody>
      </p:sp>
      <p:pic>
        <p:nvPicPr>
          <p:cNvPr id="13" name="Picture 12"/>
          <p:cNvPicPr>
            <a:picLocks noChangeAspect="1"/>
          </p:cNvPicPr>
          <p:nvPr/>
        </p:nvPicPr>
        <p:blipFill>
          <a:blip r:embed="rId3"/>
          <a:stretch>
            <a:fillRect/>
          </a:stretch>
        </p:blipFill>
        <p:spPr>
          <a:xfrm>
            <a:off x="3759200" y="4762500"/>
            <a:ext cx="1625600" cy="952500"/>
          </a:xfrm>
          <a:prstGeom prst="rect">
            <a:avLst/>
          </a:prstGeom>
        </p:spPr>
      </p:pic>
    </p:spTree>
    <p:extLst>
      <p:ext uri="{BB962C8B-B14F-4D97-AF65-F5344CB8AC3E}">
        <p14:creationId xmlns:p14="http://schemas.microsoft.com/office/powerpoint/2010/main" val="344729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 Goals</a:t>
            </a:r>
            <a:endParaRPr lang="en-US" dirty="0"/>
          </a:p>
        </p:txBody>
      </p:sp>
      <p:sp>
        <p:nvSpPr>
          <p:cNvPr id="3" name="Content Placeholder 2"/>
          <p:cNvSpPr>
            <a:spLocks noGrp="1"/>
          </p:cNvSpPr>
          <p:nvPr>
            <p:ph idx="1"/>
          </p:nvPr>
        </p:nvSpPr>
        <p:spPr>
          <a:xfrm>
            <a:off x="457200" y="1981200"/>
            <a:ext cx="8229600" cy="685800"/>
          </a:xfrm>
        </p:spPr>
        <p:txBody>
          <a:bodyPr/>
          <a:lstStyle/>
          <a:p>
            <a:r>
              <a:rPr lang="en-US" dirty="0" smtClean="0"/>
              <a:t>Easy and efficient to render</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7</a:t>
            </a:fld>
            <a:endParaRPr lang="en-US"/>
          </a:p>
        </p:txBody>
      </p:sp>
      <p:grpSp>
        <p:nvGrpSpPr>
          <p:cNvPr id="9" name="Group 8"/>
          <p:cNvGrpSpPr/>
          <p:nvPr/>
        </p:nvGrpSpPr>
        <p:grpSpPr>
          <a:xfrm>
            <a:off x="1333500" y="3124200"/>
            <a:ext cx="6477000" cy="2438400"/>
            <a:chOff x="1295400" y="3124200"/>
            <a:chExt cx="6477000" cy="2438400"/>
          </a:xfrm>
        </p:grpSpPr>
        <p:sp>
          <p:nvSpPr>
            <p:cNvPr id="5" name="Rounded Rectangle 4"/>
            <p:cNvSpPr/>
            <p:nvPr/>
          </p:nvSpPr>
          <p:spPr bwMode="auto">
            <a:xfrm>
              <a:off x="1295400" y="3124200"/>
              <a:ext cx="6477000" cy="914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.json</a:t>
              </a: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t>Node hierarchy, materials, lights, cameras</a:t>
              </a:r>
              <a:endParaRPr kumimoji="0" lang="en-US" sz="1400" b="0" i="0" u="none" strike="noStrike" cap="none" normalizeH="0" baseline="0" dirty="0" smtClean="0">
                <a:ln>
                  <a:noFill/>
                </a:ln>
                <a:solidFill>
                  <a:schemeClr val="tx1"/>
                </a:solidFill>
                <a:effectLst/>
              </a:endParaRPr>
            </a:p>
          </p:txBody>
        </p:sp>
        <p:sp>
          <p:nvSpPr>
            <p:cNvPr id="6" name="Rounded Rectangle 5"/>
            <p:cNvSpPr/>
            <p:nvPr/>
          </p:nvSpPr>
          <p:spPr bwMode="auto">
            <a:xfrm>
              <a:off x="1295400" y="4114800"/>
              <a:ext cx="3048000" cy="1447800"/>
            </a:xfrm>
            <a:prstGeom prst="roundRect">
              <a:avLst/>
            </a:prstGeom>
            <a:solidFill>
              <a:srgbClr val="CCCCE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.bin</a:t>
              </a:r>
            </a:p>
            <a:p>
              <a:pPr marR="0" defTabSz="914400" rtl="0" eaLnBrk="0" fontAlgn="base" latinLnBrk="0" hangingPunct="0">
                <a:lnSpc>
                  <a:spcPct val="100000"/>
                </a:lnSpc>
                <a:spcBef>
                  <a:spcPct val="0"/>
                </a:spcBef>
                <a:spcAft>
                  <a:spcPct val="0"/>
                </a:spcAft>
                <a:buClrTx/>
                <a:buSzTx/>
                <a:tabLst/>
              </a:pPr>
              <a:endParaRPr lang="en-US" sz="1400" dirty="0" smtClean="0"/>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smtClean="0"/>
                <a:t>Geometry: vertices and indices</a:t>
              </a:r>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smtClean="0"/>
                <a:t>Animation: key-frames</a:t>
              </a:r>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smtClean="0"/>
                <a:t>Skins: inverse-bind matrices</a:t>
              </a:r>
            </a:p>
            <a:p>
              <a:pPr marL="285750" marR="0" indent="-285750" defTabSz="914400" rtl="0" eaLnBrk="0" fontAlgn="base" latinLnBrk="0" hangingPunct="0">
                <a:lnSpc>
                  <a:spcPct val="100000"/>
                </a:lnSpc>
                <a:spcBef>
                  <a:spcPct val="0"/>
                </a:spcBef>
                <a:spcAft>
                  <a:spcPct val="0"/>
                </a:spcAft>
                <a:buClrTx/>
                <a:buSzTx/>
                <a:buFont typeface="Arial"/>
                <a:buChar char="•"/>
                <a:tabLst/>
              </a:pPr>
              <a:endParaRPr lang="en-US" dirty="0" smtClean="0"/>
            </a:p>
            <a:p>
              <a:pPr marL="285750" marR="0" indent="-285750" algn="ctr" defTabSz="914400" rtl="0" eaLnBrk="0" fontAlgn="base" latinLnBrk="0" hangingPunct="0">
                <a:lnSpc>
                  <a:spcPct val="100000"/>
                </a:lnSpc>
                <a:spcBef>
                  <a:spcPct val="0"/>
                </a:spcBef>
                <a:spcAft>
                  <a:spcPct val="0"/>
                </a:spcAft>
                <a:buClrTx/>
                <a:buSzTx/>
                <a:buFont typeface="Arial"/>
                <a:buChar char="•"/>
                <a:tabLst/>
              </a:pPr>
              <a:endParaRPr kumimoji="0" lang="en-US" sz="1800" b="0" i="0" u="none" strike="noStrike" cap="none" normalizeH="0" baseline="0" dirty="0" smtClean="0">
                <a:ln>
                  <a:noFill/>
                </a:ln>
                <a:solidFill>
                  <a:schemeClr val="tx1"/>
                </a:solidFill>
                <a:effectLst/>
                <a:latin typeface="Arial" charset="0"/>
              </a:endParaRPr>
            </a:p>
          </p:txBody>
        </p:sp>
        <p:sp>
          <p:nvSpPr>
            <p:cNvPr id="7" name="Rounded Rectangle 6"/>
            <p:cNvSpPr/>
            <p:nvPr/>
          </p:nvSpPr>
          <p:spPr bwMode="auto">
            <a:xfrm>
              <a:off x="4419600" y="4114800"/>
              <a:ext cx="1295400" cy="1447800"/>
            </a:xfrm>
            <a:prstGeom prst="roundRect">
              <a:avLst/>
            </a:prstGeom>
            <a:solidFill>
              <a:srgbClr val="CCCCE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.glsl</a:t>
              </a:r>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Shaders</a:t>
              </a:r>
            </a:p>
          </p:txBody>
        </p:sp>
        <p:sp>
          <p:nvSpPr>
            <p:cNvPr id="8" name="Rounded Rectangle 7"/>
            <p:cNvSpPr/>
            <p:nvPr/>
          </p:nvSpPr>
          <p:spPr bwMode="auto">
            <a:xfrm>
              <a:off x="5791200" y="4114800"/>
              <a:ext cx="1981200" cy="1447800"/>
            </a:xfrm>
            <a:prstGeom prst="roundRect">
              <a:avLst/>
            </a:prstGeom>
            <a:solidFill>
              <a:srgbClr val="CCCCE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.png, .jpg, …</a:t>
              </a:r>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Textures</a:t>
              </a:r>
            </a:p>
          </p:txBody>
        </p:sp>
      </p:grpSp>
    </p:spTree>
    <p:extLst>
      <p:ext uri="{BB962C8B-B14F-4D97-AF65-F5344CB8AC3E}">
        <p14:creationId xmlns:p14="http://schemas.microsoft.com/office/powerpoint/2010/main" val="224105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 Goals</a:t>
            </a:r>
            <a:endParaRPr lang="en-US" dirty="0"/>
          </a:p>
        </p:txBody>
      </p:sp>
      <p:sp>
        <p:nvSpPr>
          <p:cNvPr id="3" name="Content Placeholder 2"/>
          <p:cNvSpPr>
            <a:spLocks noGrp="1"/>
          </p:cNvSpPr>
          <p:nvPr>
            <p:ph idx="1"/>
          </p:nvPr>
        </p:nvSpPr>
        <p:spPr>
          <a:xfrm>
            <a:off x="457200" y="1981200"/>
            <a:ext cx="8229600" cy="609600"/>
          </a:xfrm>
        </p:spPr>
        <p:txBody>
          <a:bodyPr>
            <a:noAutofit/>
          </a:bodyPr>
          <a:lstStyle/>
          <a:p>
            <a:r>
              <a:rPr lang="en-US" dirty="0" smtClean="0"/>
              <a:t>Balanced Feature Set</a:t>
            </a:r>
          </a:p>
          <a:p>
            <a:endParaRPr lang="en-US" dirty="0"/>
          </a:p>
          <a:p>
            <a:endParaRPr lang="en-US" dirty="0" smtClean="0"/>
          </a:p>
          <a:p>
            <a:endParaRPr lang="en-US" dirty="0"/>
          </a:p>
          <a:p>
            <a:r>
              <a:rPr lang="en-US" dirty="0" smtClean="0"/>
              <a:t>Extensible</a:t>
            </a:r>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8</a:t>
            </a:fld>
            <a:endParaRPr lang="en-US"/>
          </a:p>
        </p:txBody>
      </p:sp>
      <p:pic>
        <p:nvPicPr>
          <p:cNvPr id="5" name="Picture 4"/>
          <p:cNvPicPr>
            <a:picLocks noChangeAspect="1"/>
          </p:cNvPicPr>
          <p:nvPr/>
        </p:nvPicPr>
        <p:blipFill>
          <a:blip r:embed="rId3"/>
          <a:stretch>
            <a:fillRect/>
          </a:stretch>
        </p:blipFill>
        <p:spPr>
          <a:xfrm>
            <a:off x="3594099" y="2971800"/>
            <a:ext cx="1625600" cy="952500"/>
          </a:xfrm>
          <a:prstGeom prst="rect">
            <a:avLst/>
          </a:prstGeom>
        </p:spPr>
      </p:pic>
      <p:pic>
        <p:nvPicPr>
          <p:cNvPr id="6" name="Picture 5"/>
          <p:cNvPicPr>
            <a:picLocks noChangeAspect="1"/>
          </p:cNvPicPr>
          <p:nvPr/>
        </p:nvPicPr>
        <p:blipFill>
          <a:blip r:embed="rId4"/>
          <a:stretch>
            <a:fillRect/>
          </a:stretch>
        </p:blipFill>
        <p:spPr>
          <a:xfrm>
            <a:off x="990600" y="3003550"/>
            <a:ext cx="1879600" cy="889000"/>
          </a:xfrm>
          <a:prstGeom prst="rect">
            <a:avLst/>
          </a:prstGeom>
        </p:spPr>
      </p:pic>
      <p:pic>
        <p:nvPicPr>
          <p:cNvPr id="7" name="Picture 6"/>
          <p:cNvPicPr>
            <a:picLocks noChangeAspect="1"/>
          </p:cNvPicPr>
          <p:nvPr/>
        </p:nvPicPr>
        <p:blipFill>
          <a:blip r:embed="rId5"/>
          <a:stretch>
            <a:fillRect/>
          </a:stretch>
        </p:blipFill>
        <p:spPr>
          <a:xfrm>
            <a:off x="5943600" y="3231614"/>
            <a:ext cx="2095500" cy="432873"/>
          </a:xfrm>
          <a:prstGeom prst="rect">
            <a:avLst/>
          </a:prstGeom>
        </p:spPr>
      </p:pic>
      <p:sp>
        <p:nvSpPr>
          <p:cNvPr id="8" name="TextBox 7"/>
          <p:cNvSpPr txBox="1"/>
          <p:nvPr/>
        </p:nvSpPr>
        <p:spPr>
          <a:xfrm>
            <a:off x="2990036" y="3094107"/>
            <a:ext cx="484227" cy="707886"/>
          </a:xfrm>
          <a:prstGeom prst="rect">
            <a:avLst/>
          </a:prstGeom>
          <a:noFill/>
        </p:spPr>
        <p:txBody>
          <a:bodyPr wrap="none" rtlCol="0">
            <a:spAutoFit/>
          </a:bodyPr>
          <a:lstStyle/>
          <a:p>
            <a:r>
              <a:rPr lang="en-US" sz="4000" dirty="0" smtClean="0"/>
              <a:t>&lt;</a:t>
            </a:r>
            <a:endParaRPr lang="en-US" sz="4000" dirty="0"/>
          </a:p>
        </p:txBody>
      </p:sp>
      <p:sp>
        <p:nvSpPr>
          <p:cNvPr id="9" name="TextBox 8"/>
          <p:cNvSpPr txBox="1"/>
          <p:nvPr/>
        </p:nvSpPr>
        <p:spPr>
          <a:xfrm>
            <a:off x="5339536" y="3094107"/>
            <a:ext cx="484227" cy="707886"/>
          </a:xfrm>
          <a:prstGeom prst="rect">
            <a:avLst/>
          </a:prstGeom>
          <a:noFill/>
        </p:spPr>
        <p:txBody>
          <a:bodyPr wrap="none" rtlCol="0">
            <a:spAutoFit/>
          </a:bodyPr>
          <a:lstStyle/>
          <a:p>
            <a:r>
              <a:rPr lang="en-US" sz="4000" dirty="0" smtClean="0"/>
              <a:t>&lt;</a:t>
            </a:r>
            <a:endParaRPr lang="en-US" sz="4000" dirty="0"/>
          </a:p>
        </p:txBody>
      </p:sp>
    </p:spTree>
    <p:extLst>
      <p:ext uri="{BB962C8B-B14F-4D97-AF65-F5344CB8AC3E}">
        <p14:creationId xmlns:p14="http://schemas.microsoft.com/office/powerpoint/2010/main" val="181686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 Goals</a:t>
            </a:r>
            <a:endParaRPr lang="en-US" dirty="0"/>
          </a:p>
        </p:txBody>
      </p:sp>
      <p:sp>
        <p:nvSpPr>
          <p:cNvPr id="3" name="Content Placeholder 2"/>
          <p:cNvSpPr>
            <a:spLocks noGrp="1"/>
          </p:cNvSpPr>
          <p:nvPr>
            <p:ph idx="1"/>
          </p:nvPr>
        </p:nvSpPr>
        <p:spPr/>
        <p:txBody>
          <a:bodyPr/>
          <a:lstStyle/>
          <a:p>
            <a:r>
              <a:rPr lang="en-US" dirty="0" smtClean="0"/>
              <a:t>Code, Not Just Spec</a:t>
            </a:r>
          </a:p>
          <a:p>
            <a:pPr lvl="1"/>
            <a:r>
              <a:rPr lang="en-US" dirty="0" smtClean="0"/>
              <a:t>Content </a:t>
            </a:r>
            <a:r>
              <a:rPr lang="en-US" dirty="0" smtClean="0"/>
              <a:t>Pipeline</a:t>
            </a:r>
            <a:endParaRPr lang="en-US" dirty="0" smtClean="0"/>
          </a:p>
          <a:p>
            <a:pPr lvl="1"/>
            <a:r>
              <a:rPr lang="en-US" dirty="0" err="1" smtClean="0"/>
              <a:t>Three.js</a:t>
            </a:r>
            <a:r>
              <a:rPr lang="en-US" dirty="0" smtClean="0"/>
              <a:t> </a:t>
            </a:r>
            <a:r>
              <a:rPr lang="en-US" dirty="0" smtClean="0"/>
              <a:t>is</a:t>
            </a:r>
          </a:p>
          <a:p>
            <a:pPr lvl="1"/>
            <a:r>
              <a:rPr lang="en-US" dirty="0" smtClean="0"/>
              <a:t>Implementations </a:t>
            </a:r>
            <a:r>
              <a:rPr lang="en-US" dirty="0" smtClean="0"/>
              <a:t>are needed for a sane spec</a:t>
            </a:r>
          </a:p>
          <a:p>
            <a:r>
              <a:rPr lang="en-US" dirty="0" smtClean="0"/>
              <a:t>Community</a:t>
            </a:r>
          </a:p>
          <a:p>
            <a:pPr lvl="1"/>
            <a:r>
              <a:rPr lang="en-US" dirty="0" smtClean="0"/>
              <a:t>Grassroots and transparency</a:t>
            </a:r>
          </a:p>
          <a:p>
            <a:r>
              <a:rPr lang="en-US" dirty="0" smtClean="0"/>
              <a:t>WebGL, OpenGL ES, and OpenGL</a:t>
            </a:r>
          </a:p>
          <a:p>
            <a:pPr lvl="1"/>
            <a:r>
              <a:rPr lang="en-US" dirty="0" smtClean="0"/>
              <a:t>Initial </a:t>
            </a:r>
            <a:r>
              <a:rPr lang="en-US" dirty="0" smtClean="0"/>
              <a:t>interest </a:t>
            </a:r>
            <a:r>
              <a:rPr lang="en-US" dirty="0" smtClean="0"/>
              <a:t>- WebGL</a:t>
            </a:r>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9</a:t>
            </a:fld>
            <a:endParaRPr lang="en-US"/>
          </a:p>
        </p:txBody>
      </p:sp>
      <p:sp>
        <p:nvSpPr>
          <p:cNvPr id="7" name="Rectangle 6"/>
          <p:cNvSpPr/>
          <p:nvPr/>
        </p:nvSpPr>
        <p:spPr>
          <a:xfrm>
            <a:off x="131647" y="6073914"/>
            <a:ext cx="8880706" cy="707886"/>
          </a:xfrm>
          <a:prstGeom prst="rect">
            <a:avLst/>
          </a:prstGeom>
        </p:spPr>
        <p:txBody>
          <a:bodyPr wrap="none">
            <a:spAutoFit/>
          </a:bodyPr>
          <a:lstStyle/>
          <a:p>
            <a:r>
              <a:rPr lang="en-US" sz="4000" dirty="0">
                <a:hlinkClick r:id="rId3"/>
              </a:rPr>
              <a:t>https://github.com/KhronosGroup/</a:t>
            </a:r>
            <a:r>
              <a:rPr lang="en-US" sz="4000" dirty="0" smtClean="0">
                <a:hlinkClick r:id="rId3"/>
              </a:rPr>
              <a:t>glTF</a:t>
            </a:r>
            <a:endParaRPr lang="en-US" sz="4000" dirty="0"/>
          </a:p>
        </p:txBody>
      </p:sp>
    </p:spTree>
    <p:extLst>
      <p:ext uri="{BB962C8B-B14F-4D97-AF65-F5344CB8AC3E}">
        <p14:creationId xmlns:p14="http://schemas.microsoft.com/office/powerpoint/2010/main" val="1289697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24821</TotalTime>
  <Words>2302</Words>
  <Application>Microsoft Macintosh PowerPoint</Application>
  <PresentationFormat>On-screen Show (4:3)</PresentationFormat>
  <Paragraphs>286</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WebGL Content Pipeline with glTF</vt:lpstr>
      <vt:lpstr>Outline</vt:lpstr>
      <vt:lpstr>Interchange Formats</vt:lpstr>
      <vt:lpstr>Interchange Formats</vt:lpstr>
      <vt:lpstr>Runtime Format</vt:lpstr>
      <vt:lpstr>glTF</vt:lpstr>
      <vt:lpstr>glTF Goals</vt:lpstr>
      <vt:lpstr>glTF Goals</vt:lpstr>
      <vt:lpstr>glTF Goals</vt:lpstr>
      <vt:lpstr>glTF Schema</vt:lpstr>
      <vt:lpstr>Content Pipeline</vt:lpstr>
      <vt:lpstr>Content Pipeline</vt:lpstr>
      <vt:lpstr>Content Pipeline</vt:lpstr>
      <vt:lpstr>Content Pipeline</vt:lpstr>
      <vt:lpstr>Compression</vt:lpstr>
      <vt:lpstr>PowerPoint Presentation</vt:lpstr>
      <vt:lpstr>Summary</vt:lpstr>
      <vt:lpstr>References</vt:lpstr>
      <vt:lpstr>TODO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CozzDogg</dc:creator>
  <cp:lastModifiedBy>AGI</cp:lastModifiedBy>
  <cp:revision>608</cp:revision>
  <cp:lastPrinted>2014-01-15T20:50:41Z</cp:lastPrinted>
  <dcterms:created xsi:type="dcterms:W3CDTF">2011-01-14T02:17:40Z</dcterms:created>
  <dcterms:modified xsi:type="dcterms:W3CDTF">2014-01-23T21:50:02Z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