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1"/>
  </p:sldMasterIdLst>
  <p:notesMasterIdLst>
    <p:notesMasterId r:id="rId31"/>
  </p:notesMasterIdLst>
  <p:handoutMasterIdLst>
    <p:handoutMasterId r:id="rId32"/>
  </p:handoutMasterIdLst>
  <p:sldIdLst>
    <p:sldId id="421" r:id="rId2"/>
    <p:sldId id="463" r:id="rId3"/>
    <p:sldId id="427" r:id="rId4"/>
    <p:sldId id="430" r:id="rId5"/>
    <p:sldId id="431" r:id="rId6"/>
    <p:sldId id="455" r:id="rId7"/>
    <p:sldId id="456" r:id="rId8"/>
    <p:sldId id="457" r:id="rId9"/>
    <p:sldId id="458" r:id="rId10"/>
    <p:sldId id="461" r:id="rId11"/>
    <p:sldId id="464" r:id="rId12"/>
    <p:sldId id="433" r:id="rId13"/>
    <p:sldId id="467" r:id="rId14"/>
    <p:sldId id="435" r:id="rId15"/>
    <p:sldId id="438" r:id="rId16"/>
    <p:sldId id="437" r:id="rId17"/>
    <p:sldId id="439" r:id="rId18"/>
    <p:sldId id="440" r:id="rId19"/>
    <p:sldId id="441" r:id="rId20"/>
    <p:sldId id="445" r:id="rId21"/>
    <p:sldId id="436" r:id="rId22"/>
    <p:sldId id="450" r:id="rId23"/>
    <p:sldId id="442" r:id="rId24"/>
    <p:sldId id="443" r:id="rId25"/>
    <p:sldId id="444" r:id="rId26"/>
    <p:sldId id="448" r:id="rId27"/>
    <p:sldId id="465" r:id="rId28"/>
    <p:sldId id="447" r:id="rId29"/>
    <p:sldId id="462" r:id="rId3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FFFF99"/>
    <a:srgbClr val="FF9933"/>
    <a:srgbClr val="D9D9D9"/>
    <a:srgbClr val="E7F4BE"/>
    <a:srgbClr val="CCCCE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3" autoAdjust="0"/>
    <p:restoredTop sz="86072" autoAdjust="0"/>
  </p:normalViewPr>
  <p:slideViewPr>
    <p:cSldViewPr>
      <p:cViewPr>
        <p:scale>
          <a:sx n="100" d="100"/>
          <a:sy n="100" d="100"/>
        </p:scale>
        <p:origin x="-1992" y="0"/>
      </p:cViewPr>
      <p:guideLst>
        <p:guide orient="horz" pos="2160"/>
        <p:guide pos="2880"/>
      </p:guideLst>
    </p:cSldViewPr>
  </p:slideViewPr>
  <p:outlineViewPr>
    <p:cViewPr>
      <p:scale>
        <a:sx n="33" d="100"/>
        <a:sy n="33" d="100"/>
      </p:scale>
      <p:origin x="0" y="157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cs typeface="+mn-cs"/>
              </a:defRPr>
            </a:lvl1pPr>
          </a:lstStyle>
          <a:p>
            <a:pPr>
              <a:defRPr/>
            </a:pPr>
            <a:endParaRPr lang="en-US"/>
          </a:p>
        </p:txBody>
      </p:sp>
      <p:sp>
        <p:nvSpPr>
          <p:cNvPr id="220163" name="Rectangle 3"/>
          <p:cNvSpPr>
            <a:spLocks noGrp="1" noChangeArrowheads="1"/>
          </p:cNvSpPr>
          <p:nvPr>
            <p:ph type="dt" sz="quarter" idx="1"/>
          </p:nvPr>
        </p:nvSpPr>
        <p:spPr bwMode="auto">
          <a:xfrm>
            <a:off x="4143829"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cs typeface="+mn-cs"/>
              </a:defRPr>
            </a:lvl1pPr>
          </a:lstStyle>
          <a:p>
            <a:pPr>
              <a:defRPr/>
            </a:pPr>
            <a:endParaRPr lang="en-US"/>
          </a:p>
        </p:txBody>
      </p:sp>
      <p:sp>
        <p:nvSpPr>
          <p:cNvPr id="220164" name="Rectangle 4"/>
          <p:cNvSpPr>
            <a:spLocks noGrp="1" noChangeArrowheads="1"/>
          </p:cNvSpPr>
          <p:nvPr>
            <p:ph type="ftr" sz="quarter" idx="2"/>
          </p:nvPr>
        </p:nvSpPr>
        <p:spPr bwMode="auto">
          <a:xfrm>
            <a:off x="0"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cs typeface="+mn-cs"/>
              </a:defRPr>
            </a:lvl1pPr>
          </a:lstStyle>
          <a:p>
            <a:pPr>
              <a:defRPr/>
            </a:pPr>
            <a:endParaRPr lang="en-US"/>
          </a:p>
        </p:txBody>
      </p:sp>
      <p:sp>
        <p:nvSpPr>
          <p:cNvPr id="220165" name="Rectangle 5"/>
          <p:cNvSpPr>
            <a:spLocks noGrp="1" noChangeArrowheads="1"/>
          </p:cNvSpPr>
          <p:nvPr>
            <p:ph type="sldNum" sz="quarter" idx="3"/>
          </p:nvPr>
        </p:nvSpPr>
        <p:spPr bwMode="auto">
          <a:xfrm>
            <a:off x="4143829"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cs typeface="+mn-cs"/>
              </a:defRPr>
            </a:lvl1pPr>
          </a:lstStyle>
          <a:p>
            <a:pPr>
              <a:defRPr/>
            </a:pPr>
            <a:fld id="{A703DCBE-EE26-46C2-A6BE-620670959C53}" type="slidenum">
              <a:rPr lang="en-US"/>
              <a:pPr>
                <a:defRPr/>
              </a:pPr>
              <a:t>‹#›</a:t>
            </a:fld>
            <a:endParaRPr lang="en-US"/>
          </a:p>
        </p:txBody>
      </p:sp>
    </p:spTree>
    <p:extLst>
      <p:ext uri="{BB962C8B-B14F-4D97-AF65-F5344CB8AC3E}">
        <p14:creationId xmlns:p14="http://schemas.microsoft.com/office/powerpoint/2010/main" val="224142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cs typeface="+mn-cs"/>
              </a:defRPr>
            </a:lvl1pPr>
          </a:lstStyle>
          <a:p>
            <a:pPr>
              <a:defRPr/>
            </a:pPr>
            <a:endParaRPr lang="en-US"/>
          </a:p>
        </p:txBody>
      </p:sp>
      <p:sp>
        <p:nvSpPr>
          <p:cNvPr id="88067" name="Rectangle 3"/>
          <p:cNvSpPr>
            <a:spLocks noGrp="1" noChangeArrowheads="1"/>
          </p:cNvSpPr>
          <p:nvPr>
            <p:ph type="dt" idx="1"/>
          </p:nvPr>
        </p:nvSpPr>
        <p:spPr bwMode="auto">
          <a:xfrm>
            <a:off x="4143829"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731763" y="4560988"/>
            <a:ext cx="5851676" cy="431928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cs typeface="+mn-cs"/>
              </a:defRPr>
            </a:lvl1pPr>
          </a:lstStyle>
          <a:p>
            <a:pPr>
              <a:defRPr/>
            </a:pPr>
            <a:endParaRPr lang="en-US"/>
          </a:p>
        </p:txBody>
      </p:sp>
      <p:sp>
        <p:nvSpPr>
          <p:cNvPr id="88071" name="Rectangle 7"/>
          <p:cNvSpPr>
            <a:spLocks noGrp="1" noChangeArrowheads="1"/>
          </p:cNvSpPr>
          <p:nvPr>
            <p:ph type="sldNum" sz="quarter" idx="5"/>
          </p:nvPr>
        </p:nvSpPr>
        <p:spPr bwMode="auto">
          <a:xfrm>
            <a:off x="4143829"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cs typeface="+mn-cs"/>
              </a:defRPr>
            </a:lvl1pPr>
          </a:lstStyle>
          <a:p>
            <a:pPr>
              <a:defRPr/>
            </a:pPr>
            <a:fld id="{61388809-6B81-4C55-A44B-C841547B66BA}" type="slidenum">
              <a:rPr lang="en-US"/>
              <a:pPr>
                <a:defRPr/>
              </a:pPr>
              <a:t>‹#›</a:t>
            </a:fld>
            <a:endParaRPr lang="en-US"/>
          </a:p>
        </p:txBody>
      </p:sp>
    </p:spTree>
    <p:extLst>
      <p:ext uri="{BB962C8B-B14F-4D97-AF65-F5344CB8AC3E}">
        <p14:creationId xmlns:p14="http://schemas.microsoft.com/office/powerpoint/2010/main" val="3609950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OpenGL, WebGL is a rendering API that exposes the capabilities of the hardware.  It knows about low-level concepts like buffers, textures, shader programs, and uniforms.</a:t>
            </a:r>
            <a:r>
              <a:rPr lang="en-US" baseline="0" dirty="0" smtClean="0"/>
              <a:t>  Artists, on the other hand, use modeling tools like Maya or Modo, to create assets using much higher-level constructs such as geometries, node hierarchies, materials, and animations.  As engine developers, it is up to us to create a content pipeline that brings assets from modeling tools to our WebGL-based engines.  Furthermore, this pipeline needs to produce runtime assets that are easy and efficient to use on the web with WebGL.</a:t>
            </a:r>
          </a:p>
          <a:p>
            <a:endParaRPr lang="en-US" baseline="0" dirty="0" smtClean="0"/>
          </a:p>
          <a:p>
            <a:r>
              <a:rPr lang="en-US" baseline="0" dirty="0" smtClean="0"/>
              <a:t>Historically engine developers have created custom asset formats for their engine and custom exporters for modeling tools or converters from interchange formats like COLLADA.  This talk introduces glTF, the </a:t>
            </a:r>
            <a:r>
              <a:rPr lang="en-US" dirty="0" smtClean="0"/>
              <a:t>runtime asset format for WebGL, OpenGL ES, and OpenGL, which significantly reduces the amount</a:t>
            </a:r>
            <a:r>
              <a:rPr lang="en-US" baseline="0" dirty="0" smtClean="0"/>
              <a:t> of work engine developers have to do by providing an efficient and extensible format based on JSON and binary blobs, and an open-source content pipeline for creating glTF assets from COLLADA</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a:t>
            </a:fld>
            <a:endParaRPr lang="en-US"/>
          </a:p>
        </p:txBody>
      </p:sp>
    </p:spTree>
    <p:extLst>
      <p:ext uri="{BB962C8B-B14F-4D97-AF65-F5344CB8AC3E}">
        <p14:creationId xmlns:p14="http://schemas.microsoft.com/office/powerpoint/2010/main" val="346187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layout</a:t>
            </a:r>
            <a:r>
              <a:rPr lang="en-US" baseline="0" dirty="0" smtClean="0"/>
              <a:t> of a glTF assets.  From the bottom up:</a:t>
            </a:r>
          </a:p>
          <a:p>
            <a:endParaRPr lang="en-US" dirty="0" smtClean="0"/>
          </a:p>
          <a:p>
            <a:r>
              <a:rPr lang="en-US" dirty="0" smtClean="0"/>
              <a:t>Geometry</a:t>
            </a:r>
          </a:p>
          <a:p>
            <a:pPr marL="171450" indent="-171450">
              <a:buFontTx/>
              <a:buChar char="•"/>
            </a:pPr>
            <a:r>
              <a:rPr lang="en-US" dirty="0" smtClean="0"/>
              <a:t>buffer – binary blob.  Can be combination of geometry, animation, and skins</a:t>
            </a:r>
          </a:p>
          <a:p>
            <a:pPr marL="171450" indent="-171450">
              <a:buFontTx/>
              <a:buChar char="•"/>
            </a:pPr>
            <a:r>
              <a:rPr lang="en-US" dirty="0" smtClean="0"/>
              <a:t>bufferView</a:t>
            </a:r>
            <a:r>
              <a:rPr lang="en-US" baseline="0" dirty="0" smtClean="0"/>
              <a:t> – subset of buffer with target info (ARRAY_BUFFER, ELEMENT_BUFFER, animation/skin)</a:t>
            </a:r>
          </a:p>
          <a:p>
            <a:pPr marL="171450" indent="-171450">
              <a:buFontTx/>
              <a:buChar char="•"/>
            </a:pPr>
            <a:r>
              <a:rPr lang="en-US" baseline="0" dirty="0" smtClean="0"/>
              <a:t>accessor – subset of bufferView with type info, e.g., float-</a:t>
            </a:r>
            <a:r>
              <a:rPr lang="en-US" baseline="0" dirty="0" smtClean="0"/>
              <a:t>pointing.  </a:t>
            </a:r>
            <a:r>
              <a:rPr lang="en-US" baseline="0" dirty="0" smtClean="0"/>
              <a:t>Similar to a call to </a:t>
            </a:r>
            <a:r>
              <a:rPr lang="en-US" baseline="0" dirty="0" err="1" smtClean="0"/>
              <a:t>glVertexAttribPointer</a:t>
            </a:r>
            <a:endParaRPr lang="en-US" baseline="0" dirty="0" smtClean="0"/>
          </a:p>
          <a:p>
            <a:pPr marL="628650" lvl="1" indent="-171450">
              <a:buFontTx/>
              <a:buChar char="•"/>
            </a:pPr>
            <a:r>
              <a:rPr lang="en-US" baseline="0" dirty="0" smtClean="0"/>
              <a:t>For example, a bufferView may be all vertices in the asset (think </a:t>
            </a:r>
            <a:r>
              <a:rPr lang="en-US" baseline="0" dirty="0" err="1" smtClean="0"/>
              <a:t>glBufferData</a:t>
            </a:r>
            <a:r>
              <a:rPr lang="en-US" baseline="0" dirty="0" smtClean="0"/>
              <a:t>), where as an accessor may be an individual attribute for a mesh (think </a:t>
            </a:r>
            <a:r>
              <a:rPr lang="en-US" baseline="0" dirty="0" err="1" smtClean="0"/>
              <a:t>glVertexAttribPointer</a:t>
            </a:r>
            <a:r>
              <a:rPr lang="en-US" baseline="0" dirty="0" smtClean="0"/>
              <a:t>)</a:t>
            </a:r>
          </a:p>
          <a:p>
            <a:pPr marL="171450" lvl="0" indent="-171450">
              <a:buFontTx/>
              <a:buChar char="•"/>
            </a:pPr>
            <a:r>
              <a:rPr lang="en-US" baseline="0" dirty="0" smtClean="0"/>
              <a:t>mesh – (composed of primitives, not shown) – corresponds to </a:t>
            </a:r>
            <a:r>
              <a:rPr lang="en-US" baseline="0" dirty="0" err="1" smtClean="0"/>
              <a:t>glDrawElements</a:t>
            </a:r>
            <a:endParaRPr lang="en-US" baseline="0" dirty="0" smtClean="0"/>
          </a:p>
          <a:p>
            <a:pPr marL="171450" lvl="0" indent="-171450">
              <a:buFontTx/>
              <a:buChar char="•"/>
            </a:pPr>
            <a:r>
              <a:rPr lang="en-US" baseline="0" dirty="0" smtClean="0"/>
              <a:t>node – one or more meshes, plus transform, plus children</a:t>
            </a:r>
          </a:p>
          <a:p>
            <a:pPr marL="0" lvl="0" indent="0">
              <a:buFontTx/>
              <a:buNone/>
            </a:pPr>
            <a:endParaRPr lang="en-US" dirty="0" smtClean="0"/>
          </a:p>
          <a:p>
            <a:pPr marL="0" lvl="0" indent="0">
              <a:buFontTx/>
              <a:buNone/>
            </a:pPr>
            <a:r>
              <a:rPr lang="en-US" dirty="0" smtClean="0"/>
              <a:t>Material</a:t>
            </a:r>
          </a:p>
          <a:p>
            <a:pPr marL="171450" lvl="0" indent="-171450">
              <a:buFont typeface="Arial"/>
              <a:buChar char="•"/>
            </a:pPr>
            <a:r>
              <a:rPr lang="en-US" dirty="0" smtClean="0"/>
              <a:t>image – Image file</a:t>
            </a:r>
          </a:p>
          <a:p>
            <a:pPr marL="171450" lvl="0" indent="-171450">
              <a:buFont typeface="Arial"/>
              <a:buChar char="•"/>
            </a:pPr>
            <a:r>
              <a:rPr lang="en-US" dirty="0" smtClean="0"/>
              <a:t>sampler – texture filter and wrap modes, think</a:t>
            </a:r>
            <a:r>
              <a:rPr lang="en-US" baseline="0" dirty="0" smtClean="0"/>
              <a:t> </a:t>
            </a:r>
            <a:r>
              <a:rPr lang="en-US" baseline="0" dirty="0" err="1" smtClean="0"/>
              <a:t>glTexParameter</a:t>
            </a:r>
            <a:endParaRPr lang="en-US" dirty="0" smtClean="0"/>
          </a:p>
          <a:p>
            <a:pPr marL="171450" lvl="0" indent="-171450">
              <a:buFont typeface="Arial"/>
              <a:buChar char="•"/>
            </a:pPr>
            <a:r>
              <a:rPr lang="en-US" dirty="0" smtClean="0"/>
              <a:t>texture – think glTexImage2D</a:t>
            </a:r>
          </a:p>
          <a:p>
            <a:pPr marL="171450" lvl="0" indent="-171450">
              <a:buFont typeface="Arial"/>
              <a:buChar char="•"/>
            </a:pPr>
            <a:endParaRPr lang="en-US" dirty="0" smtClean="0"/>
          </a:p>
          <a:p>
            <a:pPr marL="171450" lvl="0" indent="-171450">
              <a:buFont typeface="Arial"/>
              <a:buChar char="•"/>
            </a:pPr>
            <a:r>
              <a:rPr lang="en-US" dirty="0" smtClean="0"/>
              <a:t>shader – GLSL shader source</a:t>
            </a:r>
          </a:p>
          <a:p>
            <a:pPr marL="171450" lvl="0" indent="-171450">
              <a:buFont typeface="Arial"/>
              <a:buChar char="•"/>
            </a:pPr>
            <a:r>
              <a:rPr lang="en-US" dirty="0" smtClean="0"/>
              <a:t>program – think </a:t>
            </a:r>
            <a:r>
              <a:rPr lang="en-US" dirty="0" err="1" smtClean="0"/>
              <a:t>glCompileShader</a:t>
            </a:r>
            <a:r>
              <a:rPr lang="en-US" dirty="0" smtClean="0"/>
              <a:t> and </a:t>
            </a:r>
            <a:r>
              <a:rPr lang="en-US" dirty="0" err="1" smtClean="0"/>
              <a:t>glLinkProgram</a:t>
            </a:r>
            <a:endParaRPr lang="en-US" dirty="0" smtClean="0"/>
          </a:p>
          <a:p>
            <a:pPr marL="171450" lvl="0" indent="-171450">
              <a:buFont typeface="Arial"/>
              <a:buChar char="•"/>
            </a:pPr>
            <a:r>
              <a:rPr lang="en-US" dirty="0" smtClean="0"/>
              <a:t>technique – parameter inputs (attributes + uniforms) + </a:t>
            </a:r>
            <a:r>
              <a:rPr lang="en-US" dirty="0" smtClean="0"/>
              <a:t>pass,</a:t>
            </a:r>
            <a:r>
              <a:rPr lang="en-US" baseline="0" dirty="0" smtClean="0"/>
              <a:t> which is</a:t>
            </a:r>
            <a:r>
              <a:rPr lang="en-US" dirty="0" smtClean="0"/>
              <a:t> </a:t>
            </a:r>
            <a:r>
              <a:rPr lang="en-US" dirty="0" smtClean="0"/>
              <a:t>program + render state</a:t>
            </a:r>
          </a:p>
          <a:p>
            <a:pPr marL="171450" lvl="0" indent="-171450">
              <a:buFont typeface="Arial"/>
              <a:buChar char="•"/>
            </a:pPr>
            <a:r>
              <a:rPr lang="en-US" dirty="0" smtClean="0"/>
              <a:t>material </a:t>
            </a:r>
            <a:r>
              <a:rPr lang="en-US" dirty="0" smtClean="0"/>
              <a:t>– an instance of a technique.  Overrides parameter </a:t>
            </a:r>
            <a:r>
              <a:rPr lang="en-US" dirty="0" smtClean="0"/>
              <a:t>inputs.  This is a standard material/technique/pass layout like we see in </a:t>
            </a:r>
            <a:r>
              <a:rPr lang="en-US" dirty="0" err="1" smtClean="0"/>
              <a:t>CgFX</a:t>
            </a:r>
            <a:r>
              <a:rPr lang="en-US" dirty="0" smtClean="0"/>
              <a:t>,</a:t>
            </a:r>
            <a:r>
              <a:rPr lang="en-US" baseline="0" dirty="0" smtClean="0"/>
              <a:t> </a:t>
            </a:r>
            <a:r>
              <a:rPr lang="en-US" baseline="0" dirty="0" err="1" smtClean="0"/>
              <a:t>ColladaFX</a:t>
            </a:r>
            <a:r>
              <a:rPr lang="en-US" baseline="0" dirty="0" smtClean="0"/>
              <a:t>, etc.</a:t>
            </a:r>
            <a:endParaRPr lang="en-US" dirty="0" smtClean="0"/>
          </a:p>
          <a:p>
            <a:pPr marL="171450" lvl="0" indent="-171450">
              <a:buFont typeface="Arial"/>
              <a:buChar char="•"/>
            </a:pPr>
            <a:endParaRPr lang="en-US" dirty="0" smtClean="0"/>
          </a:p>
          <a:p>
            <a:pPr marL="0" lvl="0" indent="0">
              <a:buFont typeface="Arial"/>
              <a:buNone/>
            </a:pPr>
            <a:r>
              <a:rPr lang="en-US" dirty="0" smtClean="0"/>
              <a:t>Animation</a:t>
            </a:r>
          </a:p>
          <a:p>
            <a:pPr marL="171450" lvl="0" indent="-171450">
              <a:buFont typeface="Arial"/>
              <a:buChar char="•"/>
            </a:pPr>
            <a:r>
              <a:rPr lang="en-US" dirty="0" smtClean="0"/>
              <a:t>animation accesses </a:t>
            </a:r>
            <a:r>
              <a:rPr lang="en-US" dirty="0" err="1" smtClean="0"/>
              <a:t>keyframes</a:t>
            </a:r>
            <a:r>
              <a:rPr lang="en-US" dirty="0" smtClean="0"/>
              <a:t> from accessor</a:t>
            </a:r>
          </a:p>
          <a:p>
            <a:pPr marL="171450" lvl="0" indent="-171450">
              <a:buFont typeface="Arial"/>
              <a:buChar char="•"/>
            </a:pPr>
            <a:r>
              <a:rPr lang="en-US" dirty="0" smtClean="0"/>
              <a:t>animation targets node (transforms), material/technique parameters, and camera/light</a:t>
            </a:r>
          </a:p>
          <a:p>
            <a:pPr marL="171450" lvl="0" indent="-171450">
              <a:buFont typeface="Arial"/>
              <a:buChar char="•"/>
            </a:pPr>
            <a:endParaRPr lang="en-US" dirty="0" smtClean="0"/>
          </a:p>
          <a:p>
            <a:pPr marL="0" lvl="0" indent="0">
              <a:buFont typeface="Arial"/>
              <a:buNone/>
            </a:pPr>
            <a:r>
              <a:rPr lang="en-US" dirty="0" smtClean="0"/>
              <a:t>Skin</a:t>
            </a:r>
          </a:p>
          <a:p>
            <a:pPr marL="171450" lvl="0" indent="-171450">
              <a:buFontTx/>
              <a:buChar char="•"/>
            </a:pPr>
            <a:r>
              <a:rPr lang="en-US" dirty="0" smtClean="0"/>
              <a:t>skin accesses inverse-bind</a:t>
            </a:r>
            <a:r>
              <a:rPr lang="en-US" baseline="0" dirty="0" smtClean="0"/>
              <a:t> matrices from accessor</a:t>
            </a:r>
          </a:p>
          <a:p>
            <a:pPr marL="171450" lvl="0" indent="-171450">
              <a:buFontTx/>
              <a:buChar char="•"/>
            </a:pPr>
            <a:r>
              <a:rPr lang="en-US" baseline="0" dirty="0" smtClean="0"/>
              <a:t>node references skins.  skins reference </a:t>
            </a:r>
            <a:r>
              <a:rPr lang="en-US" baseline="0" dirty="0" smtClean="0"/>
              <a:t>nodes</a:t>
            </a:r>
            <a:endParaRPr lang="en-US" dirty="0" smtClean="0"/>
          </a:p>
          <a:p>
            <a:pPr marL="171450" lvl="0" indent="-171450">
              <a:buFont typeface="Arial"/>
              <a:buChar char="•"/>
            </a:pPr>
            <a:endParaRPr lang="en-US" dirty="0" smtClean="0"/>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10</a:t>
            </a:fld>
            <a:endParaRPr lang="en-US"/>
          </a:p>
        </p:txBody>
      </p:sp>
    </p:spTree>
    <p:extLst>
      <p:ext uri="{BB962C8B-B14F-4D97-AF65-F5344CB8AC3E}">
        <p14:creationId xmlns:p14="http://schemas.microsoft.com/office/powerpoint/2010/main" val="90405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11</a:t>
            </a:fld>
            <a:endParaRPr lang="en-US"/>
          </a:p>
        </p:txBody>
      </p:sp>
    </p:spTree>
    <p:extLst>
      <p:ext uri="{BB962C8B-B14F-4D97-AF65-F5344CB8AC3E}">
        <p14:creationId xmlns:p14="http://schemas.microsoft.com/office/powerpoint/2010/main" val="4208148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pipeline is code outside the engine that creates that processes and creates the final runtime asset.</a:t>
            </a:r>
            <a:r>
              <a:rPr lang="en-US" baseline="0" dirty="0" smtClean="0"/>
              <a:t>  In general, this is not usually all coded from scratch.  Instead it is a combination of tools, often in different languages, from different third-parties, </a:t>
            </a:r>
            <a:r>
              <a:rPr lang="en-US" baseline="0" dirty="0" smtClean="0"/>
              <a:t>e.g., texture compression, mesh compression, vertex cache optimize, etc</a:t>
            </a:r>
            <a:r>
              <a:rPr lang="en-US" baseline="0" dirty="0" smtClean="0"/>
              <a:t>.</a:t>
            </a:r>
          </a:p>
          <a:p>
            <a:endParaRPr lang="en-US" baseline="0" dirty="0" smtClean="0"/>
          </a:p>
          <a:p>
            <a:r>
              <a:rPr lang="en-US" baseline="0" dirty="0" smtClean="0"/>
              <a:t>TODO</a:t>
            </a:r>
            <a:r>
              <a:rPr lang="en-US" baseline="0" smtClean="0"/>
              <a:t>: finish notes</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12</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13</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triangle strips/fans to triangles.</a:t>
            </a:r>
          </a:p>
          <a:p>
            <a:endParaRPr lang="en-US" dirty="0" smtClean="0"/>
          </a:p>
          <a:p>
            <a:r>
              <a:rPr lang="en-US" dirty="0" smtClean="0"/>
              <a:t>For polygons, this only adds</a:t>
            </a:r>
            <a:r>
              <a:rPr lang="en-US" baseline="0" dirty="0" smtClean="0"/>
              <a:t> indices so the payload increase is not that bad.</a:t>
            </a:r>
            <a:endParaRPr lang="en-US" dirty="0" smtClean="0"/>
          </a:p>
          <a:p>
            <a:endParaRPr lang="en-US" dirty="0" smtClean="0"/>
          </a:p>
          <a:p>
            <a:r>
              <a:rPr lang="en-US" dirty="0" smtClean="0"/>
              <a:t>Ear clipping.  Accelerate with spatial</a:t>
            </a:r>
            <a:r>
              <a:rPr lang="en-US" baseline="0" dirty="0" smtClean="0"/>
              <a:t> data structure.</a:t>
            </a:r>
          </a:p>
          <a:p>
            <a:r>
              <a:rPr lang="en-US" baseline="0" dirty="0" smtClean="0"/>
              <a:t>Randomized algorithm.  Select random cut.  Split polygon if it doesn’t intersect any edges.</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14</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Deindexing</a:t>
            </a:r>
            <a:r>
              <a:rPr lang="en-US" dirty="0" smtClean="0"/>
              <a:t> reduces the about of index data but can increase the amount of vertex data.  A single set of indices is required for </a:t>
            </a:r>
            <a:r>
              <a:rPr lang="en-US" dirty="0" err="1" smtClean="0"/>
              <a:t>glDrawElements</a:t>
            </a:r>
            <a:r>
              <a:rPr lang="en-US" dirty="0" smtClean="0"/>
              <a:t> and</a:t>
            </a:r>
            <a:r>
              <a:rPr lang="en-US" baseline="0" dirty="0" smtClean="0"/>
              <a:t> friends</a:t>
            </a:r>
            <a:r>
              <a:rPr lang="en-US" dirty="0" smtClean="0"/>
              <a:t>.</a:t>
            </a:r>
          </a:p>
          <a:p>
            <a:endParaRPr lang="en-US" dirty="0" smtClean="0"/>
          </a:p>
          <a:p>
            <a:r>
              <a:rPr lang="en-US" dirty="0" smtClean="0"/>
              <a:t>Example here is one side of a box.  It is 2 triangles with one normal.  </a:t>
            </a:r>
            <a:r>
              <a:rPr lang="en-US" dirty="0" err="1" smtClean="0"/>
              <a:t>Deindexing</a:t>
            </a:r>
            <a:r>
              <a:rPr lang="en-US" dirty="0" smtClean="0"/>
              <a:t> requires duplicating the normals.</a:t>
            </a:r>
          </a:p>
          <a:p>
            <a:endParaRPr lang="en-US" dirty="0" smtClean="0"/>
          </a:p>
          <a:p>
            <a:r>
              <a:rPr lang="en-US" dirty="0" smtClean="0"/>
              <a:t>This example:</a:t>
            </a:r>
          </a:p>
          <a:p>
            <a:r>
              <a:rPr lang="en-US" dirty="0" smtClean="0"/>
              <a:t>Before:</a:t>
            </a:r>
          </a:p>
          <a:p>
            <a:r>
              <a:rPr lang="en-US" dirty="0" smtClean="0"/>
              <a:t>Vertex</a:t>
            </a:r>
            <a:r>
              <a:rPr lang="en-US" baseline="0" dirty="0" smtClean="0"/>
              <a:t> data: 16 + 4 = 20</a:t>
            </a:r>
          </a:p>
          <a:p>
            <a:r>
              <a:rPr lang="en-US" baseline="0" dirty="0" smtClean="0"/>
              <a:t>Index data: 12 +12 = 24</a:t>
            </a:r>
          </a:p>
          <a:p>
            <a:r>
              <a:rPr lang="en-US" baseline="0" dirty="0" smtClean="0"/>
              <a:t>Total: 44</a:t>
            </a:r>
          </a:p>
          <a:p>
            <a:endParaRPr lang="en-US" baseline="0" dirty="0" smtClean="0"/>
          </a:p>
          <a:p>
            <a:r>
              <a:rPr lang="en-US" baseline="0" dirty="0" smtClean="0"/>
              <a:t>After:</a:t>
            </a:r>
          </a:p>
          <a:p>
            <a:r>
              <a:rPr lang="en-US" baseline="0" dirty="0" smtClean="0"/>
              <a:t>Vertex data: 16 + 16 = 32</a:t>
            </a:r>
          </a:p>
          <a:p>
            <a:r>
              <a:rPr lang="en-US" baseline="0" dirty="0" smtClean="0"/>
              <a:t>Index data: 12</a:t>
            </a:r>
          </a:p>
          <a:p>
            <a:r>
              <a:rPr lang="en-US" baseline="0" dirty="0" smtClean="0"/>
              <a:t>Total: 46</a:t>
            </a:r>
          </a:p>
          <a:p>
            <a:endParaRPr lang="en-US" baseline="0" dirty="0" smtClean="0"/>
          </a:p>
          <a:p>
            <a:r>
              <a:rPr lang="en-US" baseline="0" dirty="0" smtClean="0"/>
              <a:t>If most attributes are unique (not shared by multiple vertices), </a:t>
            </a:r>
            <a:r>
              <a:rPr lang="en-US" baseline="0" dirty="0" err="1" smtClean="0"/>
              <a:t>deindexing</a:t>
            </a:r>
            <a:r>
              <a:rPr lang="en-US" baseline="0" dirty="0" smtClean="0"/>
              <a:t> can decrease the size.</a:t>
            </a:r>
          </a:p>
          <a:p>
            <a:endParaRPr lang="en-US" baseline="0" dirty="0" smtClean="0"/>
          </a:p>
          <a:p>
            <a:r>
              <a:rPr lang="en-US" baseline="0" smtClean="0"/>
              <a:t>* See </a:t>
            </a:r>
            <a:r>
              <a:rPr lang="en-US" baseline="0" dirty="0" smtClean="0"/>
              <a:t>“Indexing Multiple Vertex Arrays” in OpenGL Insights.  Chapter 26.</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15</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hierarchy or “scene graph.”</a:t>
            </a:r>
          </a:p>
          <a:p>
            <a:endParaRPr lang="en-US" dirty="0" smtClean="0"/>
          </a:p>
          <a:p>
            <a:r>
              <a:rPr lang="en-US" dirty="0" smtClean="0"/>
              <a:t>Increases the batch size and, therefore, reduces the number of draw calls.</a:t>
            </a:r>
          </a:p>
          <a:p>
            <a:endParaRPr lang="en-US" dirty="0" smtClean="0"/>
          </a:p>
          <a:p>
            <a:r>
              <a:rPr lang="en-US" dirty="0" smtClean="0"/>
              <a:t>Nodes need the same material (and vertex format, which is implied when they share material).</a:t>
            </a:r>
          </a:p>
          <a:p>
            <a:endParaRPr lang="en-US" dirty="0" smtClean="0"/>
          </a:p>
          <a:p>
            <a:r>
              <a:rPr lang="en-US" dirty="0" smtClean="0"/>
              <a:t>Transform combined meshes into the same coordinate system.  Children have their transform applied when they are combined with their parent.</a:t>
            </a:r>
          </a:p>
          <a:p>
            <a:endParaRPr lang="en-US" dirty="0" smtClean="0"/>
          </a:p>
          <a:p>
            <a:r>
              <a:rPr lang="en-US" dirty="0" smtClean="0"/>
              <a:t>If a node is targeted by an animation, it’s sub-tree can be combined, but it can’t be combined with its parent.</a:t>
            </a:r>
          </a:p>
          <a:p>
            <a:endParaRPr lang="en-US" dirty="0" smtClean="0"/>
          </a:p>
          <a:p>
            <a:r>
              <a:rPr lang="en-US" dirty="0" smtClean="0"/>
              <a:t>Texture atlases</a:t>
            </a:r>
            <a:r>
              <a:rPr lang="en-US" baseline="0" dirty="0" smtClean="0"/>
              <a:t> help nodes have the same material since they share the same texture.</a:t>
            </a:r>
          </a:p>
          <a:p>
            <a:endParaRPr lang="en-US" baseline="0" dirty="0" smtClean="0"/>
          </a:p>
          <a:p>
            <a:r>
              <a:rPr lang="en-US" baseline="0" dirty="0" smtClean="0"/>
              <a:t>Also reduces the number of meshes and combines buffers as needed.</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16</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Needs to duplicate some vertices.</a:t>
            </a:r>
          </a:p>
          <a:p>
            <a:endParaRPr lang="en-US" dirty="0" smtClean="0"/>
          </a:p>
          <a:p>
            <a:r>
              <a:rPr lang="en-US" dirty="0" smtClean="0"/>
              <a:t>Without extensions,</a:t>
            </a:r>
            <a:r>
              <a:rPr lang="en-US" baseline="0" dirty="0" smtClean="0"/>
              <a:t> this is n</a:t>
            </a:r>
            <a:r>
              <a:rPr lang="en-US" dirty="0" smtClean="0"/>
              <a:t>eeded for WebGL 2 and OpenGL ES 2.  The unsigned </a:t>
            </a:r>
            <a:r>
              <a:rPr lang="en-US" dirty="0" err="1" smtClean="0"/>
              <a:t>int</a:t>
            </a:r>
            <a:r>
              <a:rPr lang="en-US" dirty="0" smtClean="0"/>
              <a:t> extension</a:t>
            </a:r>
            <a:r>
              <a:rPr lang="en-US" baseline="0" dirty="0" smtClean="0"/>
              <a:t> is widely supported, and although it uses more memory and potentially contributes to cache pollution, I have not noticed a performance hit, and it allows for larger batches.</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17</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Need to consider decompression time along with the payload savings.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Open3DGC – http://</a:t>
            </a:r>
            <a:r>
              <a:rPr lang="en-US" dirty="0" err="1" smtClean="0"/>
              <a:t>kmamou.blogspot.com</a:t>
            </a:r>
            <a:r>
              <a:rPr lang="en-US" dirty="0" smtClean="0"/>
              <a:t>/2013/07/open-3d-graphics-compression-open3dgc.html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TFAN – fans, quantize, parallelogram predict, O(n) </a:t>
            </a:r>
            <a:r>
              <a:rPr lang="en-US" dirty="0" err="1" smtClean="0"/>
              <a:t>wrt</a:t>
            </a:r>
            <a:r>
              <a:rPr lang="en-US" baseline="0" dirty="0" smtClean="0"/>
              <a:t> vertices to decompress.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transform tricks also apply to animation data.</a:t>
            </a:r>
          </a:p>
          <a:p>
            <a:endParaRPr lang="en-US" dirty="0" smtClean="0"/>
          </a:p>
          <a:p>
            <a:r>
              <a:rPr lang="en-US" dirty="0" smtClean="0"/>
              <a:t>Also see “WebGL Models: End-to-End” in OpenGL Insights (Chapter 30).</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18</a:t>
            </a:fld>
            <a:endParaRPr lang="en-US"/>
          </a:p>
        </p:txBody>
      </p:sp>
    </p:spTree>
    <p:extLst>
      <p:ext uri="{BB962C8B-B14F-4D97-AF65-F5344CB8AC3E}">
        <p14:creationId xmlns:p14="http://schemas.microsoft.com/office/powerpoint/2010/main" val="20349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from https://</a:t>
            </a:r>
            <a:r>
              <a:rPr lang="en-US" baseline="0" dirty="0" err="1" smtClean="0"/>
              <a:t>www.khronos.org</a:t>
            </a:r>
            <a:r>
              <a:rPr lang="en-US" baseline="0" dirty="0" smtClean="0"/>
              <a:t>/assets/uploads/developers/library/2013-siggraph-collada-bof/COLLADA-BOF_SIGGRAPH-2013.pdf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19</a:t>
            </a:fld>
            <a:endParaRPr lang="en-US"/>
          </a:p>
        </p:txBody>
      </p:sp>
    </p:spTree>
    <p:extLst>
      <p:ext uri="{BB962C8B-B14F-4D97-AF65-F5344CB8AC3E}">
        <p14:creationId xmlns:p14="http://schemas.microsoft.com/office/powerpoint/2010/main" val="181412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briefly talk about the differences between interchange and runtime formats.  Then, we’ll look at the design goals of glTF and some examples of the schema.  Finally, we’ll look at the open-source</a:t>
            </a:r>
            <a:r>
              <a:rPr lang="en-US" baseline="0" dirty="0" smtClean="0"/>
              <a:t> tools and pipeline stages to convert a COLLADA asset to glTF.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a:t>
            </a:fld>
            <a:endParaRPr lang="en-US"/>
          </a:p>
        </p:txBody>
      </p:sp>
    </p:spTree>
    <p:extLst>
      <p:ext uri="{BB962C8B-B14F-4D97-AF65-F5344CB8AC3E}">
        <p14:creationId xmlns:p14="http://schemas.microsoft.com/office/powerpoint/2010/main" val="52906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Vertex clustering from my master’s thesis is shown here.</a:t>
            </a:r>
          </a:p>
          <a:p>
            <a:endParaRPr lang="en-US" dirty="0" smtClean="0"/>
          </a:p>
          <a:p>
            <a:r>
              <a:rPr lang="en-US" dirty="0" smtClean="0"/>
              <a:t>QEM is most popular.</a:t>
            </a:r>
          </a:p>
          <a:p>
            <a:endParaRPr lang="en-US" dirty="0" smtClean="0"/>
          </a:p>
          <a:p>
            <a:r>
              <a:rPr lang="en-US" dirty="0" smtClean="0"/>
              <a:t>Many games are not using geometric LOD on their characters.</a:t>
            </a:r>
          </a:p>
          <a:p>
            <a:endParaRPr lang="en-US" dirty="0" smtClean="0"/>
          </a:p>
          <a:p>
            <a:r>
              <a:rPr lang="en-US" dirty="0" smtClean="0"/>
              <a:t>Many generate different models for different platforms – mobile vs. console vs. desktop.</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20</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Vertex cache optimization</a:t>
            </a:r>
          </a:p>
          <a:p>
            <a:r>
              <a:rPr lang="en-US" dirty="0" smtClean="0"/>
              <a:t>* http://</a:t>
            </a:r>
            <a:r>
              <a:rPr lang="en-US" dirty="0" err="1" smtClean="0"/>
              <a:t>home.comcast.net</a:t>
            </a:r>
            <a:r>
              <a:rPr lang="en-US" dirty="0" smtClean="0"/>
              <a:t>/~</a:t>
            </a:r>
            <a:r>
              <a:rPr lang="en-US" dirty="0" err="1" smtClean="0"/>
              <a:t>tom_forsyth</a:t>
            </a:r>
            <a:r>
              <a:rPr lang="en-US" dirty="0" smtClean="0"/>
              <a:t>/papers/</a:t>
            </a:r>
            <a:r>
              <a:rPr lang="en-US" dirty="0" err="1" smtClean="0"/>
              <a:t>fast_vert_cache_opt.html</a:t>
            </a:r>
            <a:endParaRPr lang="en-US" dirty="0" smtClean="0"/>
          </a:p>
          <a:p>
            <a:pPr marL="0" indent="0">
              <a:buFontTx/>
              <a:buNone/>
            </a:pPr>
            <a:r>
              <a:rPr lang="en-US" dirty="0" smtClean="0"/>
              <a:t>* http://</a:t>
            </a:r>
            <a:r>
              <a:rPr lang="en-US" dirty="0" err="1" smtClean="0"/>
              <a:t>gfx.cs.princeton.edu</a:t>
            </a:r>
            <a:r>
              <a:rPr lang="en-US" dirty="0" smtClean="0"/>
              <a:t>/pubs/Sander_2007_%3ETR/</a:t>
            </a:r>
          </a:p>
          <a:p>
            <a:pPr marL="171450" indent="-171450">
              <a:buFontTx/>
              <a:buChar char="•"/>
            </a:pPr>
            <a:endParaRPr lang="en-US" dirty="0" smtClean="0"/>
          </a:p>
          <a:p>
            <a:r>
              <a:rPr lang="en-US" dirty="0" smtClean="0"/>
              <a:t>Interleaving – see Chapter 3 - http://</a:t>
            </a:r>
            <a:r>
              <a:rPr lang="en-US" dirty="0" err="1" smtClean="0"/>
              <a:t>www.sci.utah.edu</a:t>
            </a:r>
            <a:r>
              <a:rPr lang="en-US" dirty="0" smtClean="0"/>
              <a:t>/~</a:t>
            </a:r>
            <a:r>
              <a:rPr lang="en-US" dirty="0" err="1" smtClean="0"/>
              <a:t>csilva</a:t>
            </a:r>
            <a:r>
              <a:rPr lang="en-US" dirty="0" smtClean="0"/>
              <a:t>/papers/thesis/</a:t>
            </a:r>
            <a:r>
              <a:rPr lang="en-US" dirty="0" err="1" smtClean="0"/>
              <a:t>louis-bavoil-ms-thesis.pdf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21</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Animation:</a:t>
            </a:r>
          </a:p>
          <a:p>
            <a:endParaRPr lang="en-US" dirty="0" smtClean="0"/>
          </a:p>
          <a:p>
            <a:r>
              <a:rPr lang="en-US" dirty="0" smtClean="0"/>
              <a:t>15 fps may be fine instead of 30 or 60</a:t>
            </a:r>
          </a:p>
          <a:p>
            <a:endParaRPr lang="en-US" dirty="0" smtClean="0"/>
          </a:p>
          <a:p>
            <a:r>
              <a:rPr lang="en-US" dirty="0" smtClean="0"/>
              <a:t>Control points don’t need to be uniformly sampled,</a:t>
            </a:r>
            <a:r>
              <a:rPr lang="en-US" baseline="0" dirty="0" smtClean="0"/>
              <a:t> e.g., samples can be removed for linear parts.</a:t>
            </a:r>
            <a:endParaRPr lang="en-US" dirty="0" smtClean="0"/>
          </a:p>
          <a:p>
            <a:endParaRPr lang="en-US" dirty="0" smtClean="0"/>
          </a:p>
          <a:p>
            <a:r>
              <a:rPr lang="en-US" dirty="0" smtClean="0"/>
              <a:t>Don’t store a channel for scale, for example, if</a:t>
            </a:r>
            <a:r>
              <a:rPr lang="en-US" baseline="0" dirty="0" smtClean="0"/>
              <a:t> it never changes.</a:t>
            </a:r>
            <a:endParaRPr lang="en-US" dirty="0" smtClean="0"/>
          </a:p>
          <a:p>
            <a:endParaRPr lang="en-US" dirty="0" smtClean="0"/>
          </a:p>
          <a:p>
            <a:r>
              <a:rPr lang="en-US" dirty="0" smtClean="0"/>
              <a:t>See Section 11.8 in Game Engine Architecture</a:t>
            </a:r>
          </a:p>
          <a:p>
            <a:endParaRPr lang="en-US" dirty="0" smtClean="0"/>
          </a:p>
          <a:p>
            <a:r>
              <a:rPr lang="en-US" dirty="0" smtClean="0"/>
              <a:t>Skins:</a:t>
            </a:r>
          </a:p>
          <a:p>
            <a:endParaRPr lang="en-US" dirty="0" smtClean="0"/>
          </a:p>
          <a:p>
            <a:r>
              <a:rPr lang="en-US" dirty="0" smtClean="0"/>
              <a:t>2 joints for an elbow.  3 weights for a hip.  Games rarely use more than 4 weights.</a:t>
            </a:r>
          </a:p>
          <a:p>
            <a:endParaRPr lang="en-US" dirty="0" smtClean="0"/>
          </a:p>
          <a:p>
            <a:r>
              <a:rPr lang="en-US" dirty="0" smtClean="0"/>
              <a:t>Mesh splits are required to keep joint matrices in a uniform array.</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22</a:t>
            </a:fld>
            <a:endParaRPr lang="en-US"/>
          </a:p>
        </p:txBody>
      </p:sp>
    </p:spTree>
    <p:extLst>
      <p:ext uri="{BB962C8B-B14F-4D97-AF65-F5344CB8AC3E}">
        <p14:creationId xmlns:p14="http://schemas.microsoft.com/office/powerpoint/2010/main" val="1241094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 needs to be taken when </a:t>
            </a:r>
            <a:r>
              <a:rPr lang="en-US" dirty="0" err="1" smtClean="0"/>
              <a:t>mipmapping</a:t>
            </a:r>
            <a:r>
              <a:rPr lang="en-US" dirty="0" smtClean="0"/>
              <a:t>.</a:t>
            </a:r>
          </a:p>
          <a:p>
            <a:endParaRPr lang="en-US" dirty="0" smtClean="0"/>
          </a:p>
          <a:p>
            <a:r>
              <a:rPr lang="en-US" dirty="0" smtClean="0"/>
              <a:t>Packing a texture atlas is NP hard,</a:t>
            </a:r>
            <a:r>
              <a:rPr lang="en-US" baseline="0" dirty="0" smtClean="0"/>
              <a:t> see</a:t>
            </a:r>
          </a:p>
          <a:p>
            <a:pPr marL="171450" indent="-171450">
              <a:buFontTx/>
              <a:buChar char="•"/>
            </a:pPr>
            <a:r>
              <a:rPr lang="en-US" baseline="0" dirty="0" smtClean="0"/>
              <a:t>http://</a:t>
            </a:r>
            <a:r>
              <a:rPr lang="en-US" baseline="0" dirty="0" err="1" smtClean="0"/>
              <a:t>clb.demon.fi</a:t>
            </a:r>
            <a:r>
              <a:rPr lang="en-US" baseline="0" dirty="0" smtClean="0"/>
              <a:t>/files/</a:t>
            </a:r>
            <a:r>
              <a:rPr lang="en-US" baseline="0" dirty="0" err="1" smtClean="0"/>
              <a:t>RectangleBinPack.pdf</a:t>
            </a:r>
            <a:endParaRPr lang="en-US" baseline="0" dirty="0" smtClean="0"/>
          </a:p>
          <a:p>
            <a:pPr marL="171450" indent="-171450">
              <a:buFontTx/>
              <a:buChar char="•"/>
            </a:pPr>
            <a:r>
              <a:rPr lang="en-US" dirty="0" smtClean="0"/>
              <a:t>http://</a:t>
            </a:r>
            <a:r>
              <a:rPr lang="en-US" dirty="0" err="1" smtClean="0"/>
              <a:t>clb.demon.fi</a:t>
            </a:r>
            <a:r>
              <a:rPr lang="en-US" dirty="0" smtClean="0"/>
              <a:t>/projects/even-more-rectangle-bin-packing</a:t>
            </a:r>
          </a:p>
          <a:p>
            <a:pPr marL="171450" indent="-171450">
              <a:buFontTx/>
              <a:buChar char="•"/>
            </a:pPr>
            <a:r>
              <a:rPr lang="en-US" dirty="0" smtClean="0"/>
              <a:t>http://</a:t>
            </a:r>
            <a:r>
              <a:rPr lang="en-US" dirty="0" err="1" smtClean="0"/>
              <a:t>www.blackpawn.com</a:t>
            </a:r>
            <a:r>
              <a:rPr lang="en-US" dirty="0" smtClean="0"/>
              <a:t>/texts/</a:t>
            </a:r>
            <a:r>
              <a:rPr lang="en-US" dirty="0" err="1" smtClean="0"/>
              <a:t>lightmaps</a:t>
            </a:r>
            <a:r>
              <a:rPr lang="en-US" dirty="0" smtClean="0"/>
              <a:t>/</a:t>
            </a:r>
          </a:p>
          <a:p>
            <a:endParaRPr lang="en-US" dirty="0" smtClean="0"/>
          </a:p>
          <a:p>
            <a:pPr marL="171450" indent="-171450">
              <a:buFontTx/>
              <a:buChar char="•"/>
            </a:pPr>
            <a:r>
              <a:rPr lang="en-US" dirty="0" smtClean="0"/>
              <a:t>See https://</a:t>
            </a:r>
            <a:r>
              <a:rPr lang="en-US" dirty="0" err="1" smtClean="0"/>
              <a:t>developer.nvidia.com</a:t>
            </a:r>
            <a:r>
              <a:rPr lang="en-US" dirty="0" smtClean="0"/>
              <a:t>/sites/default/files/</a:t>
            </a:r>
            <a:r>
              <a:rPr lang="en-US" dirty="0" err="1" smtClean="0"/>
              <a:t>akamai</a:t>
            </a:r>
            <a:r>
              <a:rPr lang="en-US" dirty="0" smtClean="0"/>
              <a:t>/tools/files/</a:t>
            </a:r>
            <a:r>
              <a:rPr lang="en-US" dirty="0" err="1" smtClean="0"/>
              <a:t>Texture_Atlas_Whitepaper.pdf</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23</a:t>
            </a:fld>
            <a:endParaRPr lang="en-US"/>
          </a:p>
        </p:txBody>
      </p:sp>
    </p:spTree>
    <p:extLst>
      <p:ext uri="{BB962C8B-B14F-4D97-AF65-F5344CB8AC3E}">
        <p14:creationId xmlns:p14="http://schemas.microsoft.com/office/powerpoint/2010/main" val="3525526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glGenerateMipmap</a:t>
            </a:r>
            <a:r>
              <a:rPr lang="en-US" dirty="0" smtClean="0"/>
              <a:t> may use a low-quality filter and/or</a:t>
            </a:r>
            <a:r>
              <a:rPr lang="en-US" baseline="0" dirty="0" smtClean="0"/>
              <a:t> be slow.</a:t>
            </a:r>
          </a:p>
          <a:p>
            <a:endParaRPr lang="en-US" baseline="0" dirty="0" smtClean="0"/>
          </a:p>
          <a:p>
            <a:r>
              <a:rPr lang="en-US" baseline="0" dirty="0" smtClean="0"/>
              <a:t>In addition to visual quality, mipmaps also help the GPU cache since sampling from the </a:t>
            </a:r>
            <a:r>
              <a:rPr lang="en-US" baseline="0" dirty="0" err="1" smtClean="0"/>
              <a:t>mip</a:t>
            </a:r>
            <a:r>
              <a:rPr lang="en-US" baseline="0" dirty="0" smtClean="0"/>
              <a:t> level has better spatial coherence than sampling from the full texture.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Image from Real-Time Rendering - http://</a:t>
            </a:r>
            <a:r>
              <a:rPr lang="en-US" dirty="0" err="1" smtClean="0"/>
              <a:t>www.realtimerendering.com</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24</a:t>
            </a:fld>
            <a:endParaRPr lang="en-US"/>
          </a:p>
        </p:txBody>
      </p:sp>
    </p:spTree>
    <p:extLst>
      <p:ext uri="{BB962C8B-B14F-4D97-AF65-F5344CB8AC3E}">
        <p14:creationId xmlns:p14="http://schemas.microsoft.com/office/powerpoint/2010/main" val="3525526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 for modeling: lossless.  Format for runtime: can</a:t>
            </a:r>
            <a:r>
              <a:rPr lang="en-US" baseline="0" dirty="0" smtClean="0"/>
              <a:t> be </a:t>
            </a:r>
            <a:r>
              <a:rPr lang="en-US" baseline="0" dirty="0" err="1" smtClean="0"/>
              <a:t>lossly</a:t>
            </a:r>
            <a:r>
              <a:rPr lang="en-US" baseline="0" dirty="0" smtClean="0"/>
              <a:t>.  In our engine, we would compress satellite imagery except for the leaf nodes.</a:t>
            </a:r>
          </a:p>
          <a:p>
            <a:endParaRPr lang="en-US" dirty="0" smtClean="0"/>
          </a:p>
          <a:p>
            <a:r>
              <a:rPr lang="en-US" dirty="0" smtClean="0"/>
              <a:t>Often, we convert .</a:t>
            </a:r>
            <a:r>
              <a:rPr lang="en-US" dirty="0" err="1" smtClean="0"/>
              <a:t>tga</a:t>
            </a:r>
            <a:r>
              <a:rPr lang="en-US" dirty="0" smtClean="0"/>
              <a:t> to .png.</a:t>
            </a:r>
          </a:p>
          <a:p>
            <a:endParaRPr lang="en-US" dirty="0" smtClean="0"/>
          </a:p>
          <a:p>
            <a:r>
              <a:rPr lang="en-US" dirty="0" smtClean="0"/>
              <a:t>.jpg can have an alpha channel nowadays.</a:t>
            </a:r>
          </a:p>
          <a:p>
            <a:endParaRPr lang="en-US" dirty="0" smtClean="0"/>
          </a:p>
          <a:p>
            <a:r>
              <a:rPr lang="en-US" dirty="0" smtClean="0"/>
              <a:t>JPEG compression is better than DXT.</a:t>
            </a:r>
          </a:p>
          <a:p>
            <a:endParaRPr lang="en-US" dirty="0" smtClean="0"/>
          </a:p>
          <a:p>
            <a:r>
              <a:rPr lang="en-US" dirty="0" smtClean="0"/>
              <a:t>DXT – use PCA to fit a line through color space.  </a:t>
            </a:r>
            <a:r>
              <a:rPr lang="en-US" dirty="0" err="1" smtClean="0"/>
              <a:t>Lossy</a:t>
            </a:r>
            <a:r>
              <a:rPr lang="en-US" dirty="0" smtClean="0"/>
              <a:t>.  Slow to compress but fast to decompress on</a:t>
            </a:r>
            <a:r>
              <a:rPr lang="en-US" baseline="0" dirty="0" smtClean="0"/>
              <a:t>-the-fly in hardware.  Also higher visual quality if compressing a larger texture, compared to a smaller uncompressed texture.  Several versions of DXT, with and without alpha.</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ETC2 required in ES 3.0 and GL 4.3.  Higher quality than DXT at same bitrate.  More flexibility in texture format, e.g., R and RG formats.</a:t>
            </a:r>
            <a:endParaRPr lang="en-US" dirty="0" smtClean="0"/>
          </a:p>
          <a:p>
            <a:endParaRPr lang="en-US" baseline="0" dirty="0" smtClean="0"/>
          </a:p>
          <a:p>
            <a:r>
              <a:rPr lang="en-US" baseline="0" dirty="0" smtClean="0"/>
              <a:t>Also, ASTC (Adaptive Scalable Texture Compression), but is optional in GL.</a:t>
            </a:r>
          </a:p>
          <a:p>
            <a:endParaRPr lang="en-US" baseline="0" dirty="0" smtClean="0"/>
          </a:p>
          <a:p>
            <a:r>
              <a:rPr lang="en-US" baseline="0" dirty="0" smtClean="0"/>
              <a:t>“Recent research shows that special-purpose packing methods can compress ETC-files to sizes smaller than JPEG for equal quality, at around 2.2 </a:t>
            </a:r>
            <a:r>
              <a:rPr lang="en-US" baseline="0" dirty="0" err="1" smtClean="0"/>
              <a:t>bpp</a:t>
            </a:r>
            <a:r>
              <a:rPr lang="en-US" baseline="0" dirty="0" smtClean="0"/>
              <a:t>.”</a:t>
            </a:r>
          </a:p>
          <a:p>
            <a:r>
              <a:rPr lang="en-US" baseline="0" dirty="0" smtClean="0"/>
              <a:t>* See https://</a:t>
            </a:r>
            <a:r>
              <a:rPr lang="en-US" baseline="0" dirty="0" err="1" smtClean="0"/>
              <a:t>www.khronos.org</a:t>
            </a:r>
            <a:r>
              <a:rPr lang="en-US" baseline="0" dirty="0" smtClean="0"/>
              <a:t>/assets/uploads/developers/library/2012-siggraph-opengl-es-bof/Ericsson-ETC2-SIGGRAPH_Aug12.pdf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25</a:t>
            </a:fld>
            <a:endParaRPr lang="en-US"/>
          </a:p>
        </p:txBody>
      </p:sp>
    </p:spTree>
    <p:extLst>
      <p:ext uri="{BB962C8B-B14F-4D97-AF65-F5344CB8AC3E}">
        <p14:creationId xmlns:p14="http://schemas.microsoft.com/office/powerpoint/2010/main" val="3525526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g-buffer format is engine-specific.</a:t>
            </a:r>
          </a:p>
          <a:p>
            <a:endParaRPr lang="en-US" dirty="0" smtClean="0"/>
          </a:p>
          <a:p>
            <a:r>
              <a:rPr lang="en-US" dirty="0" smtClean="0"/>
              <a:t>Less important if shaders are hand-coded.</a:t>
            </a:r>
          </a:p>
          <a:p>
            <a:endParaRPr lang="en-US" dirty="0" smtClean="0"/>
          </a:p>
          <a:p>
            <a:r>
              <a:rPr lang="en-US" dirty="0" smtClean="0"/>
              <a:t>Combine uniforms.  Replace uniforms with constants if they aren’t targeted for animation (don’t add</a:t>
            </a:r>
            <a:r>
              <a:rPr lang="en-US" baseline="0" dirty="0" smtClean="0"/>
              <a:t> more materials or techniques though).</a:t>
            </a:r>
          </a:p>
          <a:p>
            <a:endParaRPr lang="en-US" baseline="0" dirty="0" smtClean="0"/>
          </a:p>
          <a:p>
            <a:r>
              <a:rPr lang="en-US" baseline="0" dirty="0" smtClean="0"/>
              <a:t>Minify or just remove whitespace.  Size is nothing compared to textures, geometry, and animations.</a:t>
            </a:r>
          </a:p>
          <a:p>
            <a:endParaRPr lang="en-US" baseline="0" dirty="0" smtClean="0"/>
          </a:p>
          <a:p>
            <a:r>
              <a:rPr lang="en-US" baseline="0" dirty="0" smtClean="0"/>
              <a:t>See</a:t>
            </a:r>
          </a:p>
          <a:p>
            <a:r>
              <a:rPr lang="en-US" baseline="0" dirty="0" smtClean="0"/>
              <a:t>* https://</a:t>
            </a:r>
            <a:r>
              <a:rPr lang="en-US" baseline="0" dirty="0" err="1" smtClean="0"/>
              <a:t>github.com</a:t>
            </a:r>
            <a:r>
              <a:rPr lang="en-US" baseline="0" dirty="0" smtClean="0"/>
              <a:t>/</a:t>
            </a:r>
            <a:r>
              <a:rPr lang="en-US" baseline="0" dirty="0" err="1" smtClean="0"/>
              <a:t>KhronosGroup</a:t>
            </a:r>
            <a:r>
              <a:rPr lang="en-US" baseline="0" dirty="0" smtClean="0"/>
              <a:t>/glTF/issues/34</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https://</a:t>
            </a:r>
            <a:r>
              <a:rPr lang="en-US" dirty="0" err="1" smtClean="0"/>
              <a:t>github.com</a:t>
            </a:r>
            <a:r>
              <a:rPr lang="en-US" dirty="0" smtClean="0"/>
              <a:t>/</a:t>
            </a:r>
            <a:r>
              <a:rPr lang="en-US" dirty="0" err="1" smtClean="0"/>
              <a:t>KhronosGroup</a:t>
            </a:r>
            <a:r>
              <a:rPr lang="en-US" dirty="0" smtClean="0"/>
              <a:t>/glTF/issues/36</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26</a:t>
            </a:fld>
            <a:endParaRPr lang="en-US"/>
          </a:p>
        </p:txBody>
      </p:sp>
    </p:spTree>
    <p:extLst>
      <p:ext uri="{BB962C8B-B14F-4D97-AF65-F5344CB8AC3E}">
        <p14:creationId xmlns:p14="http://schemas.microsoft.com/office/powerpoint/2010/main" val="3525526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SketchUp</a:t>
            </a:r>
            <a:r>
              <a:rPr lang="en-US" baseline="0" dirty="0" smtClean="0"/>
              <a:t> story with one triangle per primitive.</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27</a:t>
            </a:fld>
            <a:endParaRPr lang="en-US"/>
          </a:p>
        </p:txBody>
      </p:sp>
    </p:spTree>
    <p:extLst>
      <p:ext uri="{BB962C8B-B14F-4D97-AF65-F5344CB8AC3E}">
        <p14:creationId xmlns:p14="http://schemas.microsoft.com/office/powerpoint/2010/main" val="2455773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28</a:t>
            </a:fld>
            <a:endParaRPr lang="en-US"/>
          </a:p>
        </p:txBody>
      </p:sp>
    </p:spTree>
    <p:extLst>
      <p:ext uri="{BB962C8B-B14F-4D97-AF65-F5344CB8AC3E}">
        <p14:creationId xmlns:p14="http://schemas.microsoft.com/office/powerpoint/2010/main" val="415749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Khronos</a:t>
            </a:r>
            <a:r>
              <a:rPr lang="en-US" dirty="0" smtClean="0"/>
              <a:t> logos from http://</a:t>
            </a:r>
            <a:r>
              <a:rPr lang="en-US" dirty="0" err="1" smtClean="0"/>
              <a:t>www.khronos.org</a:t>
            </a:r>
            <a:r>
              <a:rPr lang="en-US" dirty="0" smtClean="0"/>
              <a:t>/legal/trademarks/</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29</a:t>
            </a:fld>
            <a:endParaRPr lang="en-US"/>
          </a:p>
        </p:txBody>
      </p:sp>
    </p:spTree>
    <p:extLst>
      <p:ext uri="{BB962C8B-B14F-4D97-AF65-F5344CB8AC3E}">
        <p14:creationId xmlns:p14="http://schemas.microsoft.com/office/powerpoint/2010/main" val="168419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Interchange formats are used by artists to move assets from one tool to another.  These</a:t>
            </a:r>
            <a:r>
              <a:rPr lang="en-US" baseline="0" dirty="0" smtClean="0"/>
              <a:t> formats strive to preserve the full authoring contents of an assets but are not optimized for runtime engines, especially for use on the web with WebGL.</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3</a:t>
            </a:fld>
            <a:endParaRPr lang="en-US"/>
          </a:p>
        </p:txBody>
      </p:sp>
    </p:spTree>
    <p:extLst>
      <p:ext uri="{BB962C8B-B14F-4D97-AF65-F5344CB8AC3E}">
        <p14:creationId xmlns:p14="http://schemas.microsoft.com/office/powerpoint/2010/main" val="410401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Interchange formats are generally</a:t>
            </a:r>
            <a:r>
              <a:rPr lang="en-US" baseline="0" dirty="0" smtClean="0"/>
              <a:t> verbose and slow to load for runtime </a:t>
            </a:r>
            <a:r>
              <a:rPr lang="en-US" baseline="0" dirty="0" smtClean="0"/>
              <a:t>use.  </a:t>
            </a:r>
            <a:r>
              <a:rPr lang="en-US" dirty="0" smtClean="0"/>
              <a:t>They need </a:t>
            </a:r>
            <a:r>
              <a:rPr lang="en-US" dirty="0" smtClean="0"/>
              <a:t>to go through many conversion steps before </a:t>
            </a:r>
            <a:r>
              <a:rPr lang="en-US" dirty="0" smtClean="0"/>
              <a:t>being ready for WebGL.  </a:t>
            </a:r>
            <a:r>
              <a:rPr lang="en-US" dirty="0" smtClean="0"/>
              <a:t>This doesn’t belong in </a:t>
            </a:r>
            <a:r>
              <a:rPr lang="en-US" dirty="0" smtClean="0"/>
              <a:t>the runtime engine; </a:t>
            </a:r>
            <a:r>
              <a:rPr lang="en-US" dirty="0" smtClean="0"/>
              <a:t>it belongs in the content pipeline</a:t>
            </a:r>
            <a:r>
              <a:rPr lang="en-US" dirty="0" smtClean="0"/>
              <a:t>.</a:t>
            </a:r>
          </a:p>
          <a:p>
            <a:endParaRPr lang="en-US" dirty="0" smtClean="0"/>
          </a:p>
          <a:p>
            <a:r>
              <a:rPr lang="en-US" dirty="0" smtClean="0"/>
              <a:t>Several examples from COLLADA</a:t>
            </a:r>
            <a:r>
              <a:rPr lang="en-US" baseline="0" dirty="0" smtClean="0"/>
              <a:t> are shown here.  With this format, XML is verbose; indices are specified per attribute, not vertex vertex as WebGL requires; unsigned </a:t>
            </a:r>
            <a:r>
              <a:rPr lang="en-US" baseline="0" dirty="0" err="1" smtClean="0"/>
              <a:t>int</a:t>
            </a:r>
            <a:r>
              <a:rPr lang="en-US" baseline="0" dirty="0" smtClean="0"/>
              <a:t> indices are used, which requires a WebGL extension (a widely supported one though) or division into multiple meshes; each node can have a stack of transforms, whereas at runtime, we just want a 4x4 matrix; polygons and splines need to be tessellated; shaders need to be generated for materials (h</a:t>
            </a:r>
            <a:r>
              <a:rPr lang="en-US" dirty="0" smtClean="0"/>
              <a:t>owever, some engines will want to do this to match their g-buffer</a:t>
            </a:r>
            <a:r>
              <a:rPr lang="en-US" baseline="0" dirty="0" smtClean="0"/>
              <a:t> format for deferred shading, for example); any image format may be used, including ones not supported by browsers; and </a:t>
            </a:r>
            <a:r>
              <a:rPr lang="en-US" baseline="0" dirty="0" err="1" smtClean="0"/>
              <a:t>keyframe</a:t>
            </a:r>
            <a:r>
              <a:rPr lang="en-US" baseline="0" dirty="0" smtClean="0"/>
              <a:t> animations support several different splines, which is more flexibility than most runtime engines need.</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4</a:t>
            </a:fld>
            <a:endParaRPr lang="en-US"/>
          </a:p>
        </p:txBody>
      </p:sp>
    </p:spTree>
    <p:extLst>
      <p:ext uri="{BB962C8B-B14F-4D97-AF65-F5344CB8AC3E}">
        <p14:creationId xmlns:p14="http://schemas.microsoft.com/office/powerpoint/2010/main" val="314104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Instead of loading interchange formats, most engines use an offline content-pipeline to convert</a:t>
            </a:r>
            <a:r>
              <a:rPr lang="en-US" baseline="0" dirty="0" smtClean="0"/>
              <a:t> assets to a runtime format for their engine.  Thinking in terms of images, this is similar to creating an image as a .bmp but then publishing it to the web as a .jpg.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5</a:t>
            </a:fld>
            <a:endParaRPr lang="en-US"/>
          </a:p>
        </p:txBody>
      </p:sp>
    </p:spTree>
    <p:extLst>
      <p:ext uri="{BB962C8B-B14F-4D97-AF65-F5344CB8AC3E}">
        <p14:creationId xmlns:p14="http://schemas.microsoft.com/office/powerpoint/2010/main" val="108172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WebGL, there are a handful of ah hoc runtime formats, usually based on JSON, for a few of the major engines like </a:t>
            </a:r>
            <a:r>
              <a:rPr lang="en-US" baseline="0" dirty="0" err="1" smtClean="0"/>
              <a:t>Three.js</a:t>
            </a:r>
            <a:r>
              <a:rPr lang="en-US" baseline="0" dirty="0" smtClean="0"/>
              <a:t> [1] and </a:t>
            </a:r>
            <a:r>
              <a:rPr lang="en-US" baseline="0" dirty="0" err="1" smtClean="0"/>
              <a:t>Babylon.js</a:t>
            </a:r>
            <a:r>
              <a:rPr lang="en-US" baseline="0" dirty="0" smtClean="0"/>
              <a:t>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[1] https://</a:t>
            </a:r>
            <a:r>
              <a:rPr lang="en-US" baseline="0" dirty="0" err="1" smtClean="0"/>
              <a:t>github.com</a:t>
            </a:r>
            <a:r>
              <a:rPr lang="en-US" baseline="0" dirty="0" smtClean="0"/>
              <a:t>/</a:t>
            </a:r>
            <a:r>
              <a:rPr lang="en-US" baseline="0" dirty="0" err="1" smtClean="0"/>
              <a:t>mrdoob</a:t>
            </a:r>
            <a:r>
              <a:rPr lang="en-US" baseline="0" dirty="0" smtClean="0"/>
              <a:t>/</a:t>
            </a:r>
            <a:r>
              <a:rPr lang="en-US" baseline="0" dirty="0" err="1" smtClean="0"/>
              <a:t>three.js</a:t>
            </a:r>
            <a:r>
              <a:rPr lang="en-US" baseline="0" dirty="0" smtClean="0"/>
              <a:t>/wiki/JSON-Model-format-3.1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https://</a:t>
            </a:r>
            <a:r>
              <a:rPr lang="en-US" baseline="0" dirty="0" err="1" smtClean="0"/>
              <a:t>github.com</a:t>
            </a:r>
            <a:r>
              <a:rPr lang="en-US" baseline="0" dirty="0" smtClean="0"/>
              <a:t>/</a:t>
            </a:r>
            <a:r>
              <a:rPr lang="en-US" baseline="0" dirty="0" err="1" smtClean="0"/>
              <a:t>BabylonJS</a:t>
            </a:r>
            <a:r>
              <a:rPr lang="en-US" baseline="0" dirty="0" smtClean="0"/>
              <a:t>/</a:t>
            </a:r>
            <a:r>
              <a:rPr lang="en-US" baseline="0" dirty="0" err="1" smtClean="0"/>
              <a:t>Babylon.js</a:t>
            </a:r>
            <a:r>
              <a:rPr lang="en-US" baseline="0" dirty="0" smtClean="0"/>
              <a:t>/wiki/</a:t>
            </a:r>
            <a:r>
              <a:rPr lang="en-US" baseline="0" dirty="0" err="1" smtClean="0"/>
              <a:t>Babylon.js</a:t>
            </a:r>
            <a:r>
              <a:rPr lang="en-US" baseline="0" dirty="0" smtClean="0"/>
              <a:t>-file-format</a:t>
            </a:r>
          </a:p>
          <a:p>
            <a:endParaRPr lang="en-US" dirty="0" smtClean="0"/>
          </a:p>
          <a:p>
            <a:r>
              <a:rPr lang="en-US" dirty="0" smtClean="0"/>
              <a:t>glTF is an open-standard runtime asset format that strives to be useful to most WebGL engines but providing a schema and content</a:t>
            </a:r>
            <a:r>
              <a:rPr lang="en-US" baseline="0" dirty="0" smtClean="0"/>
              <a:t> pipeline for the most common asset constructs like geometry and materials, and to be extensible so each engine can add their own custom data.</a:t>
            </a:r>
            <a:endParaRPr lang="en-US"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6</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one goal of glTF is that assets are easy and efficient to render; we want engines to be “fast by default.”</a:t>
            </a:r>
          </a:p>
          <a:p>
            <a:endParaRPr lang="en-US" dirty="0" smtClean="0"/>
          </a:p>
          <a:p>
            <a:r>
              <a:rPr lang="en-US" dirty="0" smtClean="0"/>
              <a:t>A glTF asset is composed of JSON</a:t>
            </a:r>
            <a:r>
              <a:rPr lang="en-US" baseline="0" dirty="0" smtClean="0"/>
              <a:t> describing the asset; binary .bin files containing geometry, animations, and skins; .glsl text files containing shaders; and image files for textures.  Binary, glsl, and image files can also be embedded in the JSON.</a:t>
            </a:r>
            <a:endParaRPr lang="en-US" dirty="0" smtClean="0"/>
          </a:p>
          <a:p>
            <a:endParaRPr lang="en-US" dirty="0" smtClean="0"/>
          </a:p>
          <a:p>
            <a:r>
              <a:rPr lang="en-US" dirty="0" smtClean="0"/>
              <a:t>glTF uses JSON because it is</a:t>
            </a:r>
            <a:r>
              <a:rPr lang="en-US" baseline="0" dirty="0" smtClean="0"/>
              <a:t> cross</a:t>
            </a:r>
            <a:r>
              <a:rPr lang="en-US" baseline="0" dirty="0" smtClean="0"/>
              <a:t>-platform, compact, readable, allows validation, and minifies and compresses </a:t>
            </a:r>
            <a:r>
              <a:rPr lang="en-US" baseline="0" dirty="0" smtClean="0"/>
              <a:t>well.</a:t>
            </a:r>
            <a:endParaRPr lang="en-US" dirty="0" smtClean="0"/>
          </a:p>
          <a:p>
            <a:endParaRPr lang="en-US" dirty="0" smtClean="0"/>
          </a:p>
          <a:p>
            <a:r>
              <a:rPr lang="en-US" dirty="0" smtClean="0"/>
              <a:t>Binary </a:t>
            </a:r>
            <a:r>
              <a:rPr lang="en-US" dirty="0" smtClean="0"/>
              <a:t>data is little </a:t>
            </a:r>
            <a:r>
              <a:rPr lang="en-US" dirty="0" smtClean="0"/>
              <a:t>endian.</a:t>
            </a:r>
            <a:r>
              <a:rPr lang="en-US" baseline="0" dirty="0" smtClean="0"/>
              <a:t>  </a:t>
            </a:r>
            <a:r>
              <a:rPr lang="en-US" dirty="0" smtClean="0"/>
              <a:t>Binary </a:t>
            </a:r>
            <a:r>
              <a:rPr lang="en-US" dirty="0" smtClean="0"/>
              <a:t>blobs </a:t>
            </a:r>
            <a:r>
              <a:rPr lang="en-US" dirty="0" smtClean="0"/>
              <a:t>allow </a:t>
            </a:r>
            <a:r>
              <a:rPr lang="en-US" dirty="0" smtClean="0"/>
              <a:t>efficient creation of GL buffers and textures since they require no additional parsing, except perhaps </a:t>
            </a:r>
            <a:r>
              <a:rPr lang="en-US" dirty="0" smtClean="0"/>
              <a:t>decompression.  An asset can have any number of binary files for flexibility for a wide array of applications.</a:t>
            </a:r>
            <a:endParaRPr lang="en-US"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7</a:t>
            </a:fld>
            <a:endParaRPr lang="en-US"/>
          </a:p>
        </p:txBody>
      </p:sp>
    </p:spTree>
    <p:extLst>
      <p:ext uri="{BB962C8B-B14F-4D97-AF65-F5344CB8AC3E}">
        <p14:creationId xmlns:p14="http://schemas.microsoft.com/office/powerpoint/2010/main" val="160740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glTF has more features than </a:t>
            </a:r>
            <a:r>
              <a:rPr lang="en-US" dirty="0" smtClean="0"/>
              <a:t>WebGL, </a:t>
            </a:r>
            <a:r>
              <a:rPr lang="en-US" dirty="0" smtClean="0"/>
              <a:t>like a node hierarchy,</a:t>
            </a:r>
            <a:r>
              <a:rPr lang="en-US" baseline="0" dirty="0" smtClean="0"/>
              <a:t> animation, and skins, but less features than an interchange format, like physics and spline representations</a:t>
            </a:r>
            <a:r>
              <a:rPr lang="en-US" baseline="0" dirty="0" smtClean="0"/>
              <a:t>.  It tries to strike a balance between providing enough features and being bloated.</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glTF is extensible by allowing extra JSON properties (literally named “extra : {}”) on each property, which is forward-compatible.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8</a:t>
            </a:fld>
            <a:endParaRPr lang="en-US"/>
          </a:p>
        </p:txBody>
      </p:sp>
    </p:spTree>
    <p:extLst>
      <p:ext uri="{BB962C8B-B14F-4D97-AF65-F5344CB8AC3E}">
        <p14:creationId xmlns:p14="http://schemas.microsoft.com/office/powerpoint/2010/main" val="429322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WebGL, glTF itself is really just a spec (and supporting schema).</a:t>
            </a:r>
            <a:r>
              <a:rPr lang="en-US" baseline="0" dirty="0" smtClean="0"/>
              <a:t>  However, a spec alone is not useful to developers.  There is an open-source content-pipeline that converts COLLADA to glTF [1], which allows engine developers to save on the amount of code they have to write; in simple cases, we won’t need any additional content pipeline code.  In addition </a:t>
            </a:r>
            <a:r>
              <a:rPr lang="en-US" baseline="0" dirty="0" err="1" smtClean="0"/>
              <a:t>Three.js</a:t>
            </a:r>
            <a:r>
              <a:rPr lang="en-US" baseline="0" dirty="0" smtClean="0"/>
              <a:t> is widely used by the WebGL community so there is an open-source glTF loader for </a:t>
            </a:r>
            <a:r>
              <a:rPr lang="en-US" baseline="0" dirty="0" err="1" smtClean="0"/>
              <a:t>Three.js</a:t>
            </a:r>
            <a:r>
              <a:rPr lang="en-US" baseline="0" dirty="0" smtClean="0"/>
              <a:t>.  We also believe that it’s impossible to write a reasonable spec without implementing it so everyone working on the spec, implemented a glTF loader, sometimes even rewriting it from scratch.</a:t>
            </a:r>
            <a:endParaRPr lang="en-US" dirty="0" smtClean="0"/>
          </a:p>
          <a:p>
            <a:endParaRPr lang="en-US" dirty="0" smtClean="0"/>
          </a:p>
          <a:p>
            <a:r>
              <a:rPr lang="en-US" dirty="0" smtClean="0"/>
              <a:t>All of the spec work, and</a:t>
            </a:r>
            <a:r>
              <a:rPr lang="en-US" baseline="0" dirty="0" smtClean="0"/>
              <a:t> content pipeline and </a:t>
            </a:r>
            <a:r>
              <a:rPr lang="en-US" baseline="0" dirty="0" err="1" smtClean="0"/>
              <a:t>Three.js</a:t>
            </a:r>
            <a:r>
              <a:rPr lang="en-US" baseline="0" dirty="0" smtClean="0"/>
              <a:t> loader code, was done in the open using </a:t>
            </a:r>
            <a:r>
              <a:rPr lang="en-US" baseline="0" dirty="0" err="1" smtClean="0"/>
              <a:t>github</a:t>
            </a:r>
            <a:r>
              <a:rPr lang="en-US" baseline="0" dirty="0" smtClean="0"/>
              <a:t>.  This was useful for bug fixes and more folks joining in on discussions.</a:t>
            </a:r>
            <a:endParaRPr lang="en-US" dirty="0" smtClean="0"/>
          </a:p>
          <a:p>
            <a:endParaRPr lang="en-US" dirty="0" smtClean="0"/>
          </a:p>
          <a:p>
            <a:r>
              <a:rPr lang="en-US" dirty="0" smtClean="0"/>
              <a:t>glTF is designed for WebGL, OpenGL ES, and OpenGL, but initial adoption is primarily with WebGL</a:t>
            </a:r>
            <a:r>
              <a:rPr lang="en-US" baseline="0" dirty="0" smtClean="0"/>
              <a:t> since the engines are still emerging.  </a:t>
            </a:r>
            <a:r>
              <a:rPr lang="en-US" dirty="0" smtClean="0"/>
              <a:t>Established</a:t>
            </a:r>
            <a:r>
              <a:rPr lang="en-US" baseline="0" dirty="0" smtClean="0"/>
              <a:t> </a:t>
            </a:r>
            <a:r>
              <a:rPr lang="en-US" baseline="0" dirty="0" smtClean="0"/>
              <a:t>engines like Unity and C4 already have a runtime </a:t>
            </a:r>
            <a:r>
              <a:rPr lang="en-US" baseline="0" dirty="0" smtClean="0"/>
              <a:t>format and have written supporting tools.</a:t>
            </a:r>
            <a:endParaRPr lang="en-US" dirty="0" smtClean="0"/>
          </a:p>
          <a:p>
            <a:endParaRPr lang="en-US" dirty="0" smtClean="0"/>
          </a:p>
          <a:p>
            <a:r>
              <a:rPr lang="en-US" dirty="0" smtClean="0"/>
              <a:t>[1] https://</a:t>
            </a:r>
            <a:r>
              <a:rPr lang="en-US" dirty="0" err="1" smtClean="0"/>
              <a:t>github.com</a:t>
            </a:r>
            <a:r>
              <a:rPr lang="en-US" dirty="0" smtClean="0"/>
              <a:t>/</a:t>
            </a:r>
            <a:r>
              <a:rPr lang="en-US" dirty="0" err="1" smtClean="0"/>
              <a:t>KhronosGroup</a:t>
            </a:r>
            <a:r>
              <a:rPr lang="en-US" dirty="0" smtClean="0"/>
              <a:t>/glTF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9</a:t>
            </a:fld>
            <a:endParaRPr lang="en-US"/>
          </a:p>
        </p:txBody>
      </p:sp>
    </p:spTree>
    <p:extLst>
      <p:ext uri="{BB962C8B-B14F-4D97-AF65-F5344CB8AC3E}">
        <p14:creationId xmlns:p14="http://schemas.microsoft.com/office/powerpoint/2010/main" val="161927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32659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C11336-5293-47CC-90C0-333B4CB60C03}" type="slidenum">
              <a:rPr lang="en-US" smtClean="0"/>
              <a:pPr>
                <a:defRPr/>
              </a:pPr>
              <a:t>‹#›</a:t>
            </a:fld>
            <a:endParaRPr lang="en-US"/>
          </a:p>
        </p:txBody>
      </p:sp>
    </p:spTree>
    <p:extLst>
      <p:ext uri="{BB962C8B-B14F-4D97-AF65-F5344CB8AC3E}">
        <p14:creationId xmlns:p14="http://schemas.microsoft.com/office/powerpoint/2010/main" val="248335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F80300-3E6F-4427-A2E1-5D9AB6F4E9D4}" type="slidenum">
              <a:rPr lang="en-US" smtClean="0"/>
              <a:pPr>
                <a:defRPr/>
              </a:pPr>
              <a:t>‹#›</a:t>
            </a:fld>
            <a:endParaRPr lang="en-US"/>
          </a:p>
        </p:txBody>
      </p:sp>
    </p:spTree>
    <p:extLst>
      <p:ext uri="{BB962C8B-B14F-4D97-AF65-F5344CB8AC3E}">
        <p14:creationId xmlns:p14="http://schemas.microsoft.com/office/powerpoint/2010/main" val="36486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28735A-D6AA-419A-87B4-83DEEEB2001E}" type="slidenum">
              <a:rPr lang="en-US" smtClean="0"/>
              <a:pPr>
                <a:defRPr/>
              </a:pPr>
              <a:t>‹#›</a:t>
            </a:fld>
            <a:endParaRPr lang="en-US"/>
          </a:p>
        </p:txBody>
      </p:sp>
    </p:spTree>
    <p:extLst>
      <p:ext uri="{BB962C8B-B14F-4D97-AF65-F5344CB8AC3E}">
        <p14:creationId xmlns:p14="http://schemas.microsoft.com/office/powerpoint/2010/main" val="208204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3D3720-B9C7-48F3-B448-3AF10C21BC7F}" type="slidenum">
              <a:rPr lang="en-US" smtClean="0"/>
              <a:pPr>
                <a:defRPr/>
              </a:pPr>
              <a:t>‹#›</a:t>
            </a:fld>
            <a:endParaRPr lang="en-US"/>
          </a:p>
        </p:txBody>
      </p:sp>
    </p:spTree>
    <p:extLst>
      <p:ext uri="{BB962C8B-B14F-4D97-AF65-F5344CB8AC3E}">
        <p14:creationId xmlns:p14="http://schemas.microsoft.com/office/powerpoint/2010/main" val="217240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51CB037-4255-490C-A7FC-96DFB3E1E5FF}" type="slidenum">
              <a:rPr lang="en-US" smtClean="0"/>
              <a:pPr>
                <a:defRPr/>
              </a:pPr>
              <a:t>‹#›</a:t>
            </a:fld>
            <a:endParaRPr lang="en-US"/>
          </a:p>
        </p:txBody>
      </p:sp>
    </p:spTree>
    <p:extLst>
      <p:ext uri="{BB962C8B-B14F-4D97-AF65-F5344CB8AC3E}">
        <p14:creationId xmlns:p14="http://schemas.microsoft.com/office/powerpoint/2010/main" val="116339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243BE11-5560-4BCF-B491-C49330B25483}" type="slidenum">
              <a:rPr lang="en-US" smtClean="0"/>
              <a:pPr>
                <a:defRPr/>
              </a:pPr>
              <a:t>‹#›</a:t>
            </a:fld>
            <a:endParaRPr lang="en-US"/>
          </a:p>
        </p:txBody>
      </p:sp>
    </p:spTree>
    <p:extLst>
      <p:ext uri="{BB962C8B-B14F-4D97-AF65-F5344CB8AC3E}">
        <p14:creationId xmlns:p14="http://schemas.microsoft.com/office/powerpoint/2010/main" val="92683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635469A-0014-46AD-A341-CAA0BA128B27}" type="slidenum">
              <a:rPr lang="en-US" smtClean="0"/>
              <a:pPr>
                <a:defRPr/>
              </a:pPr>
              <a:t>‹#›</a:t>
            </a:fld>
            <a:endParaRPr lang="en-US"/>
          </a:p>
        </p:txBody>
      </p:sp>
    </p:spTree>
    <p:extLst>
      <p:ext uri="{BB962C8B-B14F-4D97-AF65-F5344CB8AC3E}">
        <p14:creationId xmlns:p14="http://schemas.microsoft.com/office/powerpoint/2010/main" val="160346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D223D64-A1C6-4FB4-9317-B2E04CBDF4AA}" type="slidenum">
              <a:rPr lang="en-US" smtClean="0"/>
              <a:pPr>
                <a:defRPr/>
              </a:pPr>
              <a:t>‹#›</a:t>
            </a:fld>
            <a:endParaRPr lang="en-US"/>
          </a:p>
        </p:txBody>
      </p:sp>
    </p:spTree>
    <p:extLst>
      <p:ext uri="{BB962C8B-B14F-4D97-AF65-F5344CB8AC3E}">
        <p14:creationId xmlns:p14="http://schemas.microsoft.com/office/powerpoint/2010/main" val="6642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9569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8ABCA5F-77E8-4EA9-9D1E-1869CC201D35}" type="slidenum">
              <a:rPr lang="en-US" smtClean="0"/>
              <a:pPr>
                <a:defRPr/>
              </a:pPr>
              <a:t>‹#›</a:t>
            </a:fld>
            <a:endParaRPr lang="en-US"/>
          </a:p>
        </p:txBody>
      </p:sp>
    </p:spTree>
    <p:extLst>
      <p:ext uri="{BB962C8B-B14F-4D97-AF65-F5344CB8AC3E}">
        <p14:creationId xmlns:p14="http://schemas.microsoft.com/office/powerpoint/2010/main" val="1249796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46FDE7-C17A-40CA-AA27-44F69FBA8EA0}" type="slidenum">
              <a:rPr lang="en-US" smtClean="0"/>
              <a:pPr>
                <a:defRPr/>
              </a:pPr>
              <a:t>‹#›</a:t>
            </a:fld>
            <a:endParaRPr lang="en-US"/>
          </a:p>
        </p:txBody>
      </p:sp>
    </p:spTree>
    <p:extLst>
      <p:ext uri="{BB962C8B-B14F-4D97-AF65-F5344CB8AC3E}">
        <p14:creationId xmlns:p14="http://schemas.microsoft.com/office/powerpoint/2010/main" val="5148356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KhronosGroup/glTF/tree/master/model/duc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KhronosGroup/glT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gpupro.blogspot.com/" TargetMode="External"/><Relationship Id="rId4" Type="http://schemas.openxmlformats.org/officeDocument/2006/relationships/hyperlink" Target="http://cesiumjs.org/2013/12/23/Building-A-WebGL-Santa-with-Cesium-and-glTF/"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KhronosGroup/glT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685800"/>
            <a:ext cx="9220200" cy="2209800"/>
          </a:xfrm>
        </p:spPr>
        <p:txBody>
          <a:bodyPr/>
          <a:lstStyle/>
          <a:p>
            <a:r>
              <a:rPr lang="en-US" altLang="en-US" sz="4600" dirty="0" smtClean="0"/>
              <a:t>WebGL Content Pipeline with glTF</a:t>
            </a:r>
          </a:p>
        </p:txBody>
      </p:sp>
      <p:sp>
        <p:nvSpPr>
          <p:cNvPr id="3075" name="Rectangle 3"/>
          <p:cNvSpPr>
            <a:spLocks noGrp="1" noChangeArrowheads="1"/>
          </p:cNvSpPr>
          <p:nvPr>
            <p:ph type="subTitle" idx="1"/>
          </p:nvPr>
        </p:nvSpPr>
        <p:spPr>
          <a:xfrm>
            <a:off x="0" y="5486400"/>
            <a:ext cx="4419600" cy="1371600"/>
          </a:xfrm>
        </p:spPr>
        <p:txBody>
          <a:bodyPr>
            <a:normAutofit lnSpcReduction="10000"/>
          </a:bodyPr>
          <a:lstStyle/>
          <a:p>
            <a:pPr algn="l">
              <a:lnSpc>
                <a:spcPct val="90000"/>
              </a:lnSpc>
            </a:pPr>
            <a:r>
              <a:rPr lang="en-US" altLang="en-US" sz="2800" dirty="0" smtClean="0"/>
              <a:t>Patrick Cozzi, </a:t>
            </a:r>
            <a:r>
              <a:rPr lang="en-US" altLang="en-US" sz="2800" dirty="0" smtClean="0">
                <a:solidFill>
                  <a:schemeClr val="accent1"/>
                </a:solidFill>
              </a:rPr>
              <a:t>@pjcozzi</a:t>
            </a:r>
          </a:p>
          <a:p>
            <a:pPr algn="l">
              <a:lnSpc>
                <a:spcPct val="90000"/>
              </a:lnSpc>
            </a:pPr>
            <a:r>
              <a:rPr lang="en-US" altLang="en-US" sz="2800" dirty="0"/>
              <a:t>Analytical Graphics, </a:t>
            </a:r>
            <a:r>
              <a:rPr lang="en-US" altLang="en-US" sz="2800" dirty="0" smtClean="0"/>
              <a:t>Inc.</a:t>
            </a:r>
          </a:p>
          <a:p>
            <a:pPr algn="l">
              <a:lnSpc>
                <a:spcPct val="90000"/>
              </a:lnSpc>
            </a:pPr>
            <a:r>
              <a:rPr lang="en-US" altLang="en-US" sz="2800" dirty="0" smtClean="0"/>
              <a:t>University of Pennsylvania</a:t>
            </a:r>
          </a:p>
        </p:txBody>
      </p:sp>
      <p:grpSp>
        <p:nvGrpSpPr>
          <p:cNvPr id="3" name="Group 2"/>
          <p:cNvGrpSpPr/>
          <p:nvPr/>
        </p:nvGrpSpPr>
        <p:grpSpPr>
          <a:xfrm>
            <a:off x="38100" y="2432647"/>
            <a:ext cx="9067800" cy="1986953"/>
            <a:chOff x="0" y="2737447"/>
            <a:chExt cx="9067800" cy="1986953"/>
          </a:xfrm>
        </p:grpSpPr>
        <p:pic>
          <p:nvPicPr>
            <p:cNvPr id="5" name="Picture 4"/>
            <p:cNvPicPr>
              <a:picLocks noChangeAspect="1"/>
            </p:cNvPicPr>
            <p:nvPr/>
          </p:nvPicPr>
          <p:blipFill>
            <a:blip r:embed="rId3"/>
            <a:stretch>
              <a:fillRect/>
            </a:stretch>
          </p:blipFill>
          <p:spPr>
            <a:xfrm>
              <a:off x="4038601" y="2737447"/>
              <a:ext cx="5029199" cy="1986953"/>
            </a:xfrm>
            <a:prstGeom prst="rect">
              <a:avLst/>
            </a:prstGeom>
          </p:spPr>
        </p:pic>
        <p:pic>
          <p:nvPicPr>
            <p:cNvPr id="2" name="Picture 1"/>
            <p:cNvPicPr>
              <a:picLocks noChangeAspect="1"/>
            </p:cNvPicPr>
            <p:nvPr/>
          </p:nvPicPr>
          <p:blipFill>
            <a:blip r:embed="rId4"/>
            <a:stretch>
              <a:fillRect/>
            </a:stretch>
          </p:blipFill>
          <p:spPr>
            <a:xfrm>
              <a:off x="0" y="2743200"/>
              <a:ext cx="3988993" cy="19812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glTF Schema</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10</a:t>
            </a:fld>
            <a:endParaRPr lang="en-US"/>
          </a:p>
        </p:txBody>
      </p:sp>
      <p:sp>
        <p:nvSpPr>
          <p:cNvPr id="5" name="Rounded Rectangle 4"/>
          <p:cNvSpPr/>
          <p:nvPr/>
        </p:nvSpPr>
        <p:spPr>
          <a:xfrm>
            <a:off x="3119318" y="10467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scene</a:t>
            </a:r>
          </a:p>
        </p:txBody>
      </p:sp>
      <p:sp>
        <p:nvSpPr>
          <p:cNvPr id="6" name="Rounded Rectangle 5"/>
          <p:cNvSpPr/>
          <p:nvPr/>
        </p:nvSpPr>
        <p:spPr>
          <a:xfrm>
            <a:off x="3119318" y="19611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node</a:t>
            </a:r>
          </a:p>
        </p:txBody>
      </p:sp>
      <p:sp>
        <p:nvSpPr>
          <p:cNvPr id="7" name="Rounded Rectangle 6"/>
          <p:cNvSpPr/>
          <p:nvPr/>
        </p:nvSpPr>
        <p:spPr>
          <a:xfrm>
            <a:off x="1608145" y="2860163"/>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camera</a:t>
            </a:r>
          </a:p>
        </p:txBody>
      </p:sp>
      <p:sp>
        <p:nvSpPr>
          <p:cNvPr id="8" name="Rounded Rectangle 7"/>
          <p:cNvSpPr/>
          <p:nvPr/>
        </p:nvSpPr>
        <p:spPr>
          <a:xfrm>
            <a:off x="3119318" y="28755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mesh</a:t>
            </a:r>
          </a:p>
        </p:txBody>
      </p:sp>
      <p:sp>
        <p:nvSpPr>
          <p:cNvPr id="9" name="Rounded Rectangle 8"/>
          <p:cNvSpPr/>
          <p:nvPr/>
        </p:nvSpPr>
        <p:spPr>
          <a:xfrm>
            <a:off x="4627109" y="2832231"/>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light</a:t>
            </a:r>
          </a:p>
        </p:txBody>
      </p:sp>
      <p:sp>
        <p:nvSpPr>
          <p:cNvPr id="10" name="Rounded Rectangle 9"/>
          <p:cNvSpPr/>
          <p:nvPr/>
        </p:nvSpPr>
        <p:spPr>
          <a:xfrm>
            <a:off x="3119318" y="372410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accessor</a:t>
            </a:r>
            <a:endParaRPr lang="en-US" sz="1400" dirty="0">
              <a:solidFill>
                <a:srgbClr val="000000"/>
              </a:solidFill>
            </a:endParaRPr>
          </a:p>
        </p:txBody>
      </p:sp>
      <p:sp>
        <p:nvSpPr>
          <p:cNvPr id="11" name="Rounded Rectangle 10"/>
          <p:cNvSpPr/>
          <p:nvPr/>
        </p:nvSpPr>
        <p:spPr>
          <a:xfrm>
            <a:off x="3087173" y="4704365"/>
            <a:ext cx="1155770"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bufferView</a:t>
            </a:r>
          </a:p>
        </p:txBody>
      </p:sp>
      <p:sp>
        <p:nvSpPr>
          <p:cNvPr id="12" name="Rounded Rectangle 11"/>
          <p:cNvSpPr/>
          <p:nvPr/>
        </p:nvSpPr>
        <p:spPr>
          <a:xfrm>
            <a:off x="3087066" y="5539793"/>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buffer</a:t>
            </a:r>
          </a:p>
        </p:txBody>
      </p:sp>
      <p:cxnSp>
        <p:nvCxnSpPr>
          <p:cNvPr id="13" name="Straight Arrow Connector 12"/>
          <p:cNvCxnSpPr>
            <a:stCxn id="10" idx="2"/>
          </p:cNvCxnSpPr>
          <p:nvPr/>
        </p:nvCxnSpPr>
        <p:spPr>
          <a:xfrm>
            <a:off x="3655159" y="4125135"/>
            <a:ext cx="9899" cy="675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2"/>
            <a:endCxn id="12" idx="0"/>
          </p:cNvCxnSpPr>
          <p:nvPr/>
        </p:nvCxnSpPr>
        <p:spPr>
          <a:xfrm flipH="1">
            <a:off x="3664951" y="5105400"/>
            <a:ext cx="107" cy="434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55159" y="1321068"/>
            <a:ext cx="0" cy="66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2"/>
            <a:endCxn id="8" idx="0"/>
          </p:cNvCxnSpPr>
          <p:nvPr/>
        </p:nvCxnSpPr>
        <p:spPr>
          <a:xfrm>
            <a:off x="3655159" y="2362200"/>
            <a:ext cx="0" cy="513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10" idx="0"/>
          </p:cNvCxnSpPr>
          <p:nvPr/>
        </p:nvCxnSpPr>
        <p:spPr>
          <a:xfrm>
            <a:off x="3655159" y="3276600"/>
            <a:ext cx="0" cy="447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4629298" y="3680766"/>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material</a:t>
            </a:r>
          </a:p>
        </p:txBody>
      </p:sp>
      <p:cxnSp>
        <p:nvCxnSpPr>
          <p:cNvPr id="22" name="Straight Arrow Connector 21"/>
          <p:cNvCxnSpPr>
            <a:stCxn id="8" idx="2"/>
            <a:endCxn id="21" idx="0"/>
          </p:cNvCxnSpPr>
          <p:nvPr/>
        </p:nvCxnSpPr>
        <p:spPr>
          <a:xfrm>
            <a:off x="3655159" y="3276600"/>
            <a:ext cx="1509980" cy="404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4627109" y="464068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technique</a:t>
            </a:r>
          </a:p>
        </p:txBody>
      </p:sp>
      <p:sp>
        <p:nvSpPr>
          <p:cNvPr id="24" name="Rounded Rectangle 23"/>
          <p:cNvSpPr/>
          <p:nvPr/>
        </p:nvSpPr>
        <p:spPr>
          <a:xfrm>
            <a:off x="6119250" y="464068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texture</a:t>
            </a:r>
          </a:p>
        </p:txBody>
      </p:sp>
      <p:cxnSp>
        <p:nvCxnSpPr>
          <p:cNvPr id="25" name="Straight Arrow Connector 24"/>
          <p:cNvCxnSpPr>
            <a:stCxn id="21" idx="2"/>
            <a:endCxn id="23" idx="0"/>
          </p:cNvCxnSpPr>
          <p:nvPr/>
        </p:nvCxnSpPr>
        <p:spPr>
          <a:xfrm flipH="1">
            <a:off x="5162950" y="4081801"/>
            <a:ext cx="2189" cy="558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1" idx="2"/>
            <a:endCxn id="24" idx="0"/>
          </p:cNvCxnSpPr>
          <p:nvPr/>
        </p:nvCxnSpPr>
        <p:spPr>
          <a:xfrm>
            <a:off x="5165139" y="4081801"/>
            <a:ext cx="1489952" cy="558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7697238" y="552941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sampler</a:t>
            </a:r>
          </a:p>
        </p:txBody>
      </p:sp>
      <p:cxnSp>
        <p:nvCxnSpPr>
          <p:cNvPr id="28" name="Straight Arrow Connector 27"/>
          <p:cNvCxnSpPr>
            <a:stCxn id="24" idx="2"/>
            <a:endCxn id="27" idx="0"/>
          </p:cNvCxnSpPr>
          <p:nvPr/>
        </p:nvCxnSpPr>
        <p:spPr>
          <a:xfrm>
            <a:off x="6655091" y="5041715"/>
            <a:ext cx="1577988" cy="487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6096000" y="5542565"/>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image</a:t>
            </a:r>
          </a:p>
        </p:txBody>
      </p:sp>
      <p:cxnSp>
        <p:nvCxnSpPr>
          <p:cNvPr id="30" name="Straight Arrow Connector 29"/>
          <p:cNvCxnSpPr>
            <a:stCxn id="24" idx="2"/>
            <a:endCxn id="29" idx="0"/>
          </p:cNvCxnSpPr>
          <p:nvPr/>
        </p:nvCxnSpPr>
        <p:spPr>
          <a:xfrm>
            <a:off x="6655091" y="5041715"/>
            <a:ext cx="18794" cy="50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6" idx="3"/>
            <a:endCxn id="6" idx="0"/>
          </p:cNvCxnSpPr>
          <p:nvPr/>
        </p:nvCxnSpPr>
        <p:spPr>
          <a:xfrm flipH="1" flipV="1">
            <a:off x="3655159" y="1961165"/>
            <a:ext cx="535840" cy="200518"/>
          </a:xfrm>
          <a:prstGeom prst="curvedConnector4">
            <a:avLst>
              <a:gd name="adj1" fmla="val -42662"/>
              <a:gd name="adj2" fmla="val 214005"/>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4627109" y="55425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program</a:t>
            </a:r>
          </a:p>
        </p:txBody>
      </p:sp>
      <p:cxnSp>
        <p:nvCxnSpPr>
          <p:cNvPr id="33" name="Straight Arrow Connector 32"/>
          <p:cNvCxnSpPr>
            <a:stCxn id="23" idx="2"/>
            <a:endCxn id="32" idx="0"/>
          </p:cNvCxnSpPr>
          <p:nvPr/>
        </p:nvCxnSpPr>
        <p:spPr>
          <a:xfrm>
            <a:off x="5162950" y="5041715"/>
            <a:ext cx="0" cy="50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4577196" y="6350612"/>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shader</a:t>
            </a:r>
          </a:p>
        </p:txBody>
      </p:sp>
      <p:cxnSp>
        <p:nvCxnSpPr>
          <p:cNvPr id="35" name="Straight Arrow Connector 34"/>
          <p:cNvCxnSpPr>
            <a:stCxn id="32" idx="2"/>
            <a:endCxn id="34" idx="0"/>
          </p:cNvCxnSpPr>
          <p:nvPr/>
        </p:nvCxnSpPr>
        <p:spPr>
          <a:xfrm flipH="1">
            <a:off x="5155081" y="5943600"/>
            <a:ext cx="7869" cy="4070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2"/>
            <a:endCxn id="7" idx="0"/>
          </p:cNvCxnSpPr>
          <p:nvPr/>
        </p:nvCxnSpPr>
        <p:spPr>
          <a:xfrm flipH="1">
            <a:off x="2143986" y="2362200"/>
            <a:ext cx="1511173" cy="497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6" idx="2"/>
            <a:endCxn id="9" idx="0"/>
          </p:cNvCxnSpPr>
          <p:nvPr/>
        </p:nvCxnSpPr>
        <p:spPr>
          <a:xfrm>
            <a:off x="3655159" y="2362200"/>
            <a:ext cx="1507791" cy="470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429000" y="5255568"/>
            <a:ext cx="162436" cy="230832"/>
          </a:xfrm>
          <a:prstGeom prst="rect">
            <a:avLst/>
          </a:prstGeom>
          <a:noFill/>
        </p:spPr>
        <p:txBody>
          <a:bodyPr wrap="square" lIns="91440" tIns="45720" rIns="91440" bIns="45720" rtlCol="0">
            <a:spAutoFit/>
          </a:bodyPr>
          <a:lstStyle/>
          <a:p>
            <a:r>
              <a:rPr lang="en-US" sz="900" dirty="0"/>
              <a:t>1</a:t>
            </a:r>
          </a:p>
        </p:txBody>
      </p:sp>
      <p:sp>
        <p:nvSpPr>
          <p:cNvPr id="40" name="TextBox 39"/>
          <p:cNvSpPr txBox="1"/>
          <p:nvPr/>
        </p:nvSpPr>
        <p:spPr>
          <a:xfrm>
            <a:off x="4942964" y="6093768"/>
            <a:ext cx="162436" cy="230832"/>
          </a:xfrm>
          <a:prstGeom prst="rect">
            <a:avLst/>
          </a:prstGeom>
          <a:noFill/>
        </p:spPr>
        <p:txBody>
          <a:bodyPr wrap="square" lIns="91440" tIns="45720" rIns="91440" bIns="45720" rtlCol="0">
            <a:spAutoFit/>
          </a:bodyPr>
          <a:lstStyle/>
          <a:p>
            <a:r>
              <a:rPr lang="en-US" sz="900" dirty="0"/>
              <a:t>2</a:t>
            </a:r>
          </a:p>
        </p:txBody>
      </p:sp>
      <p:sp>
        <p:nvSpPr>
          <p:cNvPr id="41" name="TextBox 40"/>
          <p:cNvSpPr txBox="1"/>
          <p:nvPr/>
        </p:nvSpPr>
        <p:spPr>
          <a:xfrm>
            <a:off x="6477000" y="5255568"/>
            <a:ext cx="162436" cy="230832"/>
          </a:xfrm>
          <a:prstGeom prst="rect">
            <a:avLst/>
          </a:prstGeom>
          <a:noFill/>
        </p:spPr>
        <p:txBody>
          <a:bodyPr wrap="square" lIns="91440" tIns="45720" rIns="91440" bIns="45720" rtlCol="0">
            <a:spAutoFit/>
          </a:bodyPr>
          <a:lstStyle/>
          <a:p>
            <a:r>
              <a:rPr lang="en-US" sz="900" dirty="0"/>
              <a:t>1</a:t>
            </a:r>
          </a:p>
        </p:txBody>
      </p:sp>
      <p:sp>
        <p:nvSpPr>
          <p:cNvPr id="42" name="TextBox 41"/>
          <p:cNvSpPr txBox="1"/>
          <p:nvPr/>
        </p:nvSpPr>
        <p:spPr>
          <a:xfrm>
            <a:off x="8001000" y="5196096"/>
            <a:ext cx="162436" cy="230832"/>
          </a:xfrm>
          <a:prstGeom prst="rect">
            <a:avLst/>
          </a:prstGeom>
          <a:noFill/>
        </p:spPr>
        <p:txBody>
          <a:bodyPr wrap="square" lIns="91440" tIns="45720" rIns="91440" bIns="45720" rtlCol="0">
            <a:spAutoFit/>
          </a:bodyPr>
          <a:lstStyle/>
          <a:p>
            <a:r>
              <a:rPr lang="en-US" sz="900" dirty="0"/>
              <a:t>1</a:t>
            </a:r>
          </a:p>
        </p:txBody>
      </p:sp>
      <p:sp>
        <p:nvSpPr>
          <p:cNvPr id="43" name="TextBox 42"/>
          <p:cNvSpPr txBox="1"/>
          <p:nvPr/>
        </p:nvSpPr>
        <p:spPr>
          <a:xfrm>
            <a:off x="4953000" y="5255568"/>
            <a:ext cx="162436" cy="230832"/>
          </a:xfrm>
          <a:prstGeom prst="rect">
            <a:avLst/>
          </a:prstGeom>
          <a:noFill/>
        </p:spPr>
        <p:txBody>
          <a:bodyPr wrap="square" lIns="91440" tIns="45720" rIns="91440" bIns="45720" rtlCol="0">
            <a:spAutoFit/>
          </a:bodyPr>
          <a:lstStyle/>
          <a:p>
            <a:r>
              <a:rPr lang="en-US" sz="900" dirty="0"/>
              <a:t>1</a:t>
            </a:r>
          </a:p>
        </p:txBody>
      </p:sp>
      <p:sp>
        <p:nvSpPr>
          <p:cNvPr id="44" name="TextBox 43"/>
          <p:cNvSpPr txBox="1"/>
          <p:nvPr/>
        </p:nvSpPr>
        <p:spPr>
          <a:xfrm>
            <a:off x="4953000" y="4343400"/>
            <a:ext cx="162436" cy="230832"/>
          </a:xfrm>
          <a:prstGeom prst="rect">
            <a:avLst/>
          </a:prstGeom>
          <a:noFill/>
        </p:spPr>
        <p:txBody>
          <a:bodyPr wrap="square" lIns="91440" tIns="45720" rIns="91440" bIns="45720" rtlCol="0">
            <a:spAutoFit/>
          </a:bodyPr>
          <a:lstStyle/>
          <a:p>
            <a:r>
              <a:rPr lang="en-US" sz="900" dirty="0"/>
              <a:t>1</a:t>
            </a:r>
          </a:p>
        </p:txBody>
      </p:sp>
      <p:sp>
        <p:nvSpPr>
          <p:cNvPr id="45" name="TextBox 44"/>
          <p:cNvSpPr txBox="1"/>
          <p:nvPr/>
        </p:nvSpPr>
        <p:spPr>
          <a:xfrm>
            <a:off x="6400800" y="4378303"/>
            <a:ext cx="161650" cy="230832"/>
          </a:xfrm>
          <a:prstGeom prst="rect">
            <a:avLst/>
          </a:prstGeom>
          <a:noFill/>
        </p:spPr>
        <p:txBody>
          <a:bodyPr wrap="square" lIns="91440" tIns="45720" rIns="91440" bIns="45720" rtlCol="0">
            <a:spAutoFit/>
          </a:bodyPr>
          <a:lstStyle/>
          <a:p>
            <a:r>
              <a:rPr lang="en-US" sz="900" dirty="0"/>
              <a:t>*</a:t>
            </a:r>
          </a:p>
        </p:txBody>
      </p:sp>
      <p:sp>
        <p:nvSpPr>
          <p:cNvPr id="46" name="TextBox 45"/>
          <p:cNvSpPr txBox="1"/>
          <p:nvPr/>
        </p:nvSpPr>
        <p:spPr>
          <a:xfrm>
            <a:off x="4943750" y="3426768"/>
            <a:ext cx="161650" cy="230832"/>
          </a:xfrm>
          <a:prstGeom prst="rect">
            <a:avLst/>
          </a:prstGeom>
          <a:noFill/>
        </p:spPr>
        <p:txBody>
          <a:bodyPr wrap="square" lIns="91440" tIns="45720" rIns="91440" bIns="45720" rtlCol="0">
            <a:spAutoFit/>
          </a:bodyPr>
          <a:lstStyle/>
          <a:p>
            <a:r>
              <a:rPr lang="en-US" sz="900" dirty="0"/>
              <a:t>*</a:t>
            </a:r>
          </a:p>
        </p:txBody>
      </p:sp>
      <p:sp>
        <p:nvSpPr>
          <p:cNvPr id="47" name="TextBox 46"/>
          <p:cNvSpPr txBox="1"/>
          <p:nvPr/>
        </p:nvSpPr>
        <p:spPr>
          <a:xfrm>
            <a:off x="3657600" y="3502968"/>
            <a:ext cx="161650" cy="230832"/>
          </a:xfrm>
          <a:prstGeom prst="rect">
            <a:avLst/>
          </a:prstGeom>
          <a:noFill/>
        </p:spPr>
        <p:txBody>
          <a:bodyPr wrap="square" lIns="91440" tIns="45720" rIns="91440" bIns="45720" rtlCol="0">
            <a:spAutoFit/>
          </a:bodyPr>
          <a:lstStyle/>
          <a:p>
            <a:r>
              <a:rPr lang="en-US" sz="900" dirty="0"/>
              <a:t>*</a:t>
            </a:r>
          </a:p>
        </p:txBody>
      </p:sp>
      <p:sp>
        <p:nvSpPr>
          <p:cNvPr id="48" name="TextBox 47"/>
          <p:cNvSpPr txBox="1"/>
          <p:nvPr/>
        </p:nvSpPr>
        <p:spPr>
          <a:xfrm>
            <a:off x="3657600" y="2590800"/>
            <a:ext cx="161650" cy="230832"/>
          </a:xfrm>
          <a:prstGeom prst="rect">
            <a:avLst/>
          </a:prstGeom>
          <a:noFill/>
        </p:spPr>
        <p:txBody>
          <a:bodyPr wrap="square" lIns="91440" tIns="45720" rIns="91440" bIns="45720" rtlCol="0">
            <a:spAutoFit/>
          </a:bodyPr>
          <a:lstStyle/>
          <a:p>
            <a:r>
              <a:rPr lang="en-US" sz="900" dirty="0"/>
              <a:t>*</a:t>
            </a:r>
          </a:p>
        </p:txBody>
      </p:sp>
      <p:sp>
        <p:nvSpPr>
          <p:cNvPr id="49" name="TextBox 48"/>
          <p:cNvSpPr txBox="1"/>
          <p:nvPr/>
        </p:nvSpPr>
        <p:spPr>
          <a:xfrm>
            <a:off x="4953000" y="2438400"/>
            <a:ext cx="162436" cy="230832"/>
          </a:xfrm>
          <a:prstGeom prst="rect">
            <a:avLst/>
          </a:prstGeom>
          <a:noFill/>
        </p:spPr>
        <p:txBody>
          <a:bodyPr wrap="square" lIns="91440" tIns="45720" rIns="91440" bIns="45720" rtlCol="0">
            <a:spAutoFit/>
          </a:bodyPr>
          <a:lstStyle/>
          <a:p>
            <a:r>
              <a:rPr lang="en-US" sz="900" dirty="0"/>
              <a:t>1</a:t>
            </a:r>
          </a:p>
        </p:txBody>
      </p:sp>
      <p:sp>
        <p:nvSpPr>
          <p:cNvPr id="50" name="TextBox 49"/>
          <p:cNvSpPr txBox="1"/>
          <p:nvPr/>
        </p:nvSpPr>
        <p:spPr>
          <a:xfrm>
            <a:off x="2071850" y="2526849"/>
            <a:ext cx="162436" cy="230832"/>
          </a:xfrm>
          <a:prstGeom prst="rect">
            <a:avLst/>
          </a:prstGeom>
          <a:noFill/>
        </p:spPr>
        <p:txBody>
          <a:bodyPr wrap="square" lIns="91440" tIns="45720" rIns="91440" bIns="45720" rtlCol="0">
            <a:spAutoFit/>
          </a:bodyPr>
          <a:lstStyle/>
          <a:p>
            <a:r>
              <a:rPr lang="en-US" sz="900" dirty="0"/>
              <a:t>1</a:t>
            </a:r>
          </a:p>
        </p:txBody>
      </p:sp>
      <p:sp>
        <p:nvSpPr>
          <p:cNvPr id="51" name="TextBox 50"/>
          <p:cNvSpPr txBox="1"/>
          <p:nvPr/>
        </p:nvSpPr>
        <p:spPr>
          <a:xfrm>
            <a:off x="3469117" y="1677889"/>
            <a:ext cx="161650" cy="230832"/>
          </a:xfrm>
          <a:prstGeom prst="rect">
            <a:avLst/>
          </a:prstGeom>
          <a:noFill/>
        </p:spPr>
        <p:txBody>
          <a:bodyPr wrap="square" lIns="91440" tIns="45720" rIns="91440" bIns="45720" rtlCol="0">
            <a:spAutoFit/>
          </a:bodyPr>
          <a:lstStyle/>
          <a:p>
            <a:r>
              <a:rPr lang="en-US" sz="900" dirty="0"/>
              <a:t>*</a:t>
            </a:r>
          </a:p>
        </p:txBody>
      </p:sp>
      <p:sp>
        <p:nvSpPr>
          <p:cNvPr id="52" name="TextBox 51"/>
          <p:cNvSpPr txBox="1"/>
          <p:nvPr/>
        </p:nvSpPr>
        <p:spPr>
          <a:xfrm>
            <a:off x="4191000" y="1905000"/>
            <a:ext cx="161650" cy="230832"/>
          </a:xfrm>
          <a:prstGeom prst="rect">
            <a:avLst/>
          </a:prstGeom>
          <a:noFill/>
        </p:spPr>
        <p:txBody>
          <a:bodyPr wrap="square" lIns="91440" tIns="45720" rIns="91440" bIns="45720" rtlCol="0">
            <a:spAutoFit/>
          </a:bodyPr>
          <a:lstStyle/>
          <a:p>
            <a:r>
              <a:rPr lang="en-US" sz="900" dirty="0"/>
              <a:t>*</a:t>
            </a:r>
          </a:p>
        </p:txBody>
      </p:sp>
      <p:cxnSp>
        <p:nvCxnSpPr>
          <p:cNvPr id="53" name="Straight Arrow Connector 52"/>
          <p:cNvCxnSpPr>
            <a:stCxn id="56" idx="3"/>
          </p:cNvCxnSpPr>
          <p:nvPr/>
        </p:nvCxnSpPr>
        <p:spPr>
          <a:xfrm>
            <a:off x="1231970" y="3659562"/>
            <a:ext cx="1871403" cy="269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785935" y="3655368"/>
            <a:ext cx="161650" cy="230832"/>
          </a:xfrm>
          <a:prstGeom prst="rect">
            <a:avLst/>
          </a:prstGeom>
          <a:noFill/>
        </p:spPr>
        <p:txBody>
          <a:bodyPr wrap="square" lIns="91440" tIns="45720" rIns="91440" bIns="45720" rtlCol="0">
            <a:spAutoFit/>
          </a:bodyPr>
          <a:lstStyle/>
          <a:p>
            <a:r>
              <a:rPr lang="en-US" sz="900" dirty="0"/>
              <a:t>*</a:t>
            </a:r>
          </a:p>
        </p:txBody>
      </p:sp>
      <p:grpSp>
        <p:nvGrpSpPr>
          <p:cNvPr id="55" name="Group 54"/>
          <p:cNvGrpSpPr/>
          <p:nvPr/>
        </p:nvGrpSpPr>
        <p:grpSpPr>
          <a:xfrm>
            <a:off x="76200" y="3420453"/>
            <a:ext cx="1155770" cy="1211481"/>
            <a:chOff x="65891" y="4555177"/>
            <a:chExt cx="1432254" cy="1501291"/>
          </a:xfrm>
        </p:grpSpPr>
        <p:sp>
          <p:nvSpPr>
            <p:cNvPr id="56" name="Rounded Rectangle 55"/>
            <p:cNvSpPr/>
            <p:nvPr/>
          </p:nvSpPr>
          <p:spPr>
            <a:xfrm>
              <a:off x="65891" y="4555177"/>
              <a:ext cx="1432254" cy="592617"/>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animation</a:t>
              </a:r>
              <a:endParaRPr lang="en-US" sz="1400" dirty="0">
                <a:solidFill>
                  <a:srgbClr val="000000"/>
                </a:solidFill>
              </a:endParaRPr>
            </a:p>
          </p:txBody>
        </p:sp>
        <p:sp>
          <p:nvSpPr>
            <p:cNvPr id="57" name="Rounded Rectangle 56"/>
            <p:cNvSpPr/>
            <p:nvPr/>
          </p:nvSpPr>
          <p:spPr>
            <a:xfrm>
              <a:off x="65891" y="5463851"/>
              <a:ext cx="1432254" cy="592617"/>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skin</a:t>
              </a:r>
              <a:endParaRPr lang="en-US" sz="1400" dirty="0">
                <a:solidFill>
                  <a:srgbClr val="000000"/>
                </a:solidFill>
              </a:endParaRPr>
            </a:p>
          </p:txBody>
        </p:sp>
      </p:grpSp>
      <p:cxnSp>
        <p:nvCxnSpPr>
          <p:cNvPr id="58" name="Straight Arrow Connector 57"/>
          <p:cNvCxnSpPr>
            <a:stCxn id="57" idx="3"/>
            <a:endCxn id="10" idx="1"/>
          </p:cNvCxnSpPr>
          <p:nvPr/>
        </p:nvCxnSpPr>
        <p:spPr>
          <a:xfrm flipV="1">
            <a:off x="1231970" y="3924618"/>
            <a:ext cx="1887348" cy="468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785935" y="4038600"/>
            <a:ext cx="161650" cy="230832"/>
          </a:xfrm>
          <a:prstGeom prst="rect">
            <a:avLst/>
          </a:prstGeom>
          <a:noFill/>
        </p:spPr>
        <p:txBody>
          <a:bodyPr wrap="square" lIns="91440" tIns="45720" rIns="91440" bIns="45720" rtlCol="0">
            <a:spAutoFit/>
          </a:bodyPr>
          <a:lstStyle/>
          <a:p>
            <a:r>
              <a:rPr lang="en-US" sz="900" dirty="0"/>
              <a:t>*</a:t>
            </a:r>
          </a:p>
        </p:txBody>
      </p:sp>
      <p:sp>
        <p:nvSpPr>
          <p:cNvPr id="60" name="TextBox 59"/>
          <p:cNvSpPr txBox="1"/>
          <p:nvPr/>
        </p:nvSpPr>
        <p:spPr>
          <a:xfrm>
            <a:off x="3657600" y="4419600"/>
            <a:ext cx="162436" cy="230832"/>
          </a:xfrm>
          <a:prstGeom prst="rect">
            <a:avLst/>
          </a:prstGeom>
          <a:noFill/>
        </p:spPr>
        <p:txBody>
          <a:bodyPr wrap="square" lIns="91440" tIns="45720" rIns="91440" bIns="45720" rtlCol="0">
            <a:spAutoFit/>
          </a:bodyPr>
          <a:lstStyle/>
          <a:p>
            <a:r>
              <a:rPr lang="en-US" sz="900" dirty="0"/>
              <a:t>1</a:t>
            </a:r>
          </a:p>
        </p:txBody>
      </p:sp>
      <p:sp>
        <p:nvSpPr>
          <p:cNvPr id="62" name="TextBox 61"/>
          <p:cNvSpPr txBox="1"/>
          <p:nvPr/>
        </p:nvSpPr>
        <p:spPr>
          <a:xfrm>
            <a:off x="7488748" y="1563469"/>
            <a:ext cx="1198052" cy="646331"/>
          </a:xfrm>
          <a:prstGeom prst="rect">
            <a:avLst/>
          </a:prstGeom>
          <a:noFill/>
        </p:spPr>
        <p:txBody>
          <a:bodyPr wrap="none" rtlCol="0">
            <a:spAutoFit/>
          </a:bodyPr>
          <a:lstStyle/>
          <a:p>
            <a:pPr algn="r"/>
            <a:r>
              <a:rPr lang="en-US" dirty="0" smtClean="0">
                <a:hlinkClick r:id="rId3"/>
              </a:rPr>
              <a:t>glTF duck</a:t>
            </a:r>
          </a:p>
          <a:p>
            <a:pPr algn="r"/>
            <a:r>
              <a:rPr lang="en-US" dirty="0">
                <a:hlinkClick r:id="rId3"/>
              </a:rPr>
              <a:t>e</a:t>
            </a:r>
            <a:r>
              <a:rPr lang="en-US" dirty="0" smtClean="0">
                <a:hlinkClick r:id="rId3"/>
              </a:rPr>
              <a:t>xample</a:t>
            </a:r>
            <a:endParaRPr lang="en-US" dirty="0"/>
          </a:p>
        </p:txBody>
      </p:sp>
    </p:spTree>
    <p:extLst>
      <p:ext uri="{BB962C8B-B14F-4D97-AF65-F5344CB8AC3E}">
        <p14:creationId xmlns:p14="http://schemas.microsoft.com/office/powerpoint/2010/main" val="5411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Selected schema examples</a:t>
            </a:r>
            <a:endParaRPr lang="en-US" dirty="0" smtClean="0"/>
          </a:p>
          <a:p>
            <a:r>
              <a:rPr lang="en-US" dirty="0" smtClean="0"/>
              <a:t>Converter </a:t>
            </a:r>
            <a:r>
              <a:rPr lang="en-US" dirty="0" smtClean="0"/>
              <a:t>command-line example</a:t>
            </a:r>
          </a:p>
          <a:p>
            <a:r>
              <a:rPr lang="en-US" dirty="0" smtClean="0"/>
              <a:t>Demos</a:t>
            </a:r>
          </a:p>
          <a:p>
            <a:r>
              <a:rPr lang="en-US" dirty="0" smtClean="0"/>
              <a:t>Implementation tips?</a:t>
            </a:r>
          </a:p>
          <a:p>
            <a:r>
              <a:rPr lang="en-US" dirty="0" smtClean="0"/>
              <a:t>More artist tips?</a:t>
            </a:r>
          </a:p>
          <a:p>
            <a:r>
              <a:rPr lang="en-US" dirty="0" smtClean="0"/>
              <a:t>Reference “</a:t>
            </a:r>
            <a:r>
              <a:rPr lang="en-US" dirty="0"/>
              <a:t>An Artist's Guide to </a:t>
            </a:r>
            <a:r>
              <a:rPr lang="en-US" dirty="0" smtClean="0"/>
              <a:t>glTF”</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11</a:t>
            </a:fld>
            <a:endParaRPr lang="en-US"/>
          </a:p>
        </p:txBody>
      </p:sp>
    </p:spTree>
    <p:extLst>
      <p:ext uri="{BB962C8B-B14F-4D97-AF65-F5344CB8AC3E}">
        <p14:creationId xmlns:p14="http://schemas.microsoft.com/office/powerpoint/2010/main" val="272773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Optimize and package assets for use with the engine</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12</a:t>
            </a:fld>
            <a:endParaRPr lang="en-US"/>
          </a:p>
        </p:txBody>
      </p:sp>
      <p:sp>
        <p:nvSpPr>
          <p:cNvPr id="5" name="Rounded Rectangle 4"/>
          <p:cNvSpPr/>
          <p:nvPr/>
        </p:nvSpPr>
        <p:spPr bwMode="auto">
          <a:xfrm>
            <a:off x="2667000" y="3048000"/>
            <a:ext cx="2029969"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COLLADA2GLTF</a:t>
            </a:r>
            <a:endParaRPr kumimoji="0" lang="en-US" sz="1800" b="0" i="0" u="none" strike="noStrike" cap="none" normalizeH="0" baseline="0" dirty="0" smtClean="0">
              <a:ln>
                <a:noFill/>
              </a:ln>
              <a:solidFill>
                <a:schemeClr val="tx1"/>
              </a:solidFill>
              <a:effectLst/>
              <a:latin typeface="Arial" charset="0"/>
            </a:endParaRPr>
          </a:p>
        </p:txBody>
      </p:sp>
      <p:sp>
        <p:nvSpPr>
          <p:cNvPr id="7" name="Rounded Rectangle 6"/>
          <p:cNvSpPr/>
          <p:nvPr/>
        </p:nvSpPr>
        <p:spPr bwMode="auto">
          <a:xfrm>
            <a:off x="6934200" y="30480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a:t>
            </a:r>
            <a:endParaRPr kumimoji="0" lang="en-US" sz="1800" b="0" i="0" u="none" strike="noStrike" cap="none" normalizeH="0" baseline="0" dirty="0" smtClean="0">
              <a:ln>
                <a:noFill/>
              </a:ln>
              <a:solidFill>
                <a:schemeClr val="tx1"/>
              </a:solidFill>
              <a:effectLst/>
              <a:latin typeface="Arial" charset="0"/>
            </a:endParaRPr>
          </a:p>
        </p:txBody>
      </p:sp>
      <p:cxnSp>
        <p:nvCxnSpPr>
          <p:cNvPr id="8" name="Straight Arrow Connector 7"/>
          <p:cNvCxnSpPr>
            <a:stCxn id="5" idx="3"/>
          </p:cNvCxnSpPr>
          <p:nvPr/>
        </p:nvCxnSpPr>
        <p:spPr bwMode="auto">
          <a:xfrm>
            <a:off x="4696969" y="34671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7" idx="1"/>
          </p:cNvCxnSpPr>
          <p:nvPr/>
        </p:nvCxnSpPr>
        <p:spPr bwMode="auto">
          <a:xfrm>
            <a:off x="6650737" y="3467100"/>
            <a:ext cx="28346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1" name="Picture 10"/>
          <p:cNvPicPr>
            <a:picLocks noChangeAspect="1"/>
          </p:cNvPicPr>
          <p:nvPr/>
        </p:nvPicPr>
        <p:blipFill>
          <a:blip r:embed="rId3"/>
          <a:stretch>
            <a:fillRect/>
          </a:stretch>
        </p:blipFill>
        <p:spPr>
          <a:xfrm>
            <a:off x="5029200" y="2971800"/>
            <a:ext cx="1625600" cy="952500"/>
          </a:xfrm>
          <a:prstGeom prst="rect">
            <a:avLst/>
          </a:prstGeom>
        </p:spPr>
      </p:pic>
      <p:pic>
        <p:nvPicPr>
          <p:cNvPr id="12" name="Picture 11"/>
          <p:cNvPicPr>
            <a:picLocks noChangeAspect="1"/>
          </p:cNvPicPr>
          <p:nvPr/>
        </p:nvPicPr>
        <p:blipFill>
          <a:blip r:embed="rId4"/>
          <a:stretch>
            <a:fillRect/>
          </a:stretch>
        </p:blipFill>
        <p:spPr>
          <a:xfrm>
            <a:off x="228600" y="3200400"/>
            <a:ext cx="2095500" cy="432873"/>
          </a:xfrm>
          <a:prstGeom prst="rect">
            <a:avLst/>
          </a:prstGeom>
        </p:spPr>
      </p:pic>
      <p:cxnSp>
        <p:nvCxnSpPr>
          <p:cNvPr id="13" name="Straight Arrow Connector 12"/>
          <p:cNvCxnSpPr/>
          <p:nvPr/>
        </p:nvCxnSpPr>
        <p:spPr bwMode="auto">
          <a:xfrm>
            <a:off x="2362200" y="34290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2908114" y="5018942"/>
            <a:ext cx="1405362" cy="5802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COLLADA2GLTF</a:t>
            </a:r>
            <a:endParaRPr kumimoji="0" lang="en-US" sz="1100" b="0" i="0" u="none" strike="noStrike" cap="none" normalizeH="0" baseline="0" dirty="0" smtClean="0">
              <a:ln>
                <a:noFill/>
              </a:ln>
              <a:solidFill>
                <a:schemeClr val="tx1"/>
              </a:solidFill>
              <a:effectLst/>
              <a:latin typeface="Arial" charset="0"/>
            </a:endParaRPr>
          </a:p>
        </p:txBody>
      </p:sp>
      <p:sp>
        <p:nvSpPr>
          <p:cNvPr id="16" name="Rounded Rectangle 15"/>
          <p:cNvSpPr/>
          <p:nvPr/>
        </p:nvSpPr>
        <p:spPr bwMode="auto">
          <a:xfrm>
            <a:off x="7620001" y="5018942"/>
            <a:ext cx="1371599" cy="5802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Engine</a:t>
            </a:r>
            <a:endParaRPr kumimoji="0" lang="en-US" sz="1100" b="0" i="0" u="none" strike="noStrike" cap="none" normalizeH="0" baseline="0" dirty="0" smtClean="0">
              <a:ln>
                <a:noFill/>
              </a:ln>
              <a:solidFill>
                <a:schemeClr val="tx1"/>
              </a:solidFill>
              <a:effectLst/>
              <a:latin typeface="Arial" charset="0"/>
            </a:endParaRPr>
          </a:p>
        </p:txBody>
      </p:sp>
      <p:pic>
        <p:nvPicPr>
          <p:cNvPr id="19" name="Picture 18"/>
          <p:cNvPicPr>
            <a:picLocks noChangeAspect="1"/>
          </p:cNvPicPr>
          <p:nvPr/>
        </p:nvPicPr>
        <p:blipFill>
          <a:blip r:embed="rId3"/>
          <a:stretch>
            <a:fillRect/>
          </a:stretch>
        </p:blipFill>
        <p:spPr>
          <a:xfrm>
            <a:off x="6236004" y="4979377"/>
            <a:ext cx="1125414" cy="659423"/>
          </a:xfrm>
          <a:prstGeom prst="rect">
            <a:avLst/>
          </a:prstGeom>
        </p:spPr>
      </p:pic>
      <p:sp>
        <p:nvSpPr>
          <p:cNvPr id="22" name="Rounded Rectangle 21"/>
          <p:cNvSpPr/>
          <p:nvPr/>
        </p:nvSpPr>
        <p:spPr bwMode="auto">
          <a:xfrm>
            <a:off x="1244169" y="5018942"/>
            <a:ext cx="1405362" cy="580292"/>
          </a:xfrm>
          <a:prstGeom prst="roundRect">
            <a:avLst/>
          </a:prstGeom>
          <a:solidFill>
            <a:schemeClr val="accent1">
              <a:alpha val="5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Custom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Pipeline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Stage(s)</a:t>
            </a:r>
            <a:endParaRPr kumimoji="0" lang="en-US" sz="11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0" y="5186690"/>
            <a:ext cx="909385" cy="261610"/>
          </a:xfrm>
          <a:prstGeom prst="rect">
            <a:avLst/>
          </a:prstGeom>
          <a:noFill/>
        </p:spPr>
        <p:txBody>
          <a:bodyPr wrap="square" rtlCol="0">
            <a:spAutoFit/>
          </a:bodyPr>
          <a:lstStyle/>
          <a:p>
            <a:r>
              <a:rPr lang="en-US" sz="1100" dirty="0" smtClean="0"/>
              <a:t>Any format</a:t>
            </a:r>
            <a:endParaRPr lang="en-US" sz="1100" dirty="0"/>
          </a:p>
        </p:txBody>
      </p:sp>
      <p:sp>
        <p:nvSpPr>
          <p:cNvPr id="27" name="Rounded Rectangle 26"/>
          <p:cNvSpPr/>
          <p:nvPr/>
        </p:nvSpPr>
        <p:spPr bwMode="auto">
          <a:xfrm>
            <a:off x="4572059" y="5018942"/>
            <a:ext cx="1405362" cy="580292"/>
          </a:xfrm>
          <a:prstGeom prst="roundRect">
            <a:avLst/>
          </a:prstGeom>
          <a:solidFill>
            <a:schemeClr val="accent1">
              <a:alpha val="5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Custom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Pipeline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Stage(s)</a:t>
            </a:r>
            <a:endParaRPr kumimoji="0" lang="en-US" sz="1100" b="0" i="0" u="none" strike="noStrike" cap="none" normalizeH="0" baseline="0" dirty="0" smtClean="0">
              <a:ln>
                <a:noFill/>
              </a:ln>
              <a:solidFill>
                <a:schemeClr val="tx1"/>
              </a:solidFill>
              <a:effectLst/>
              <a:latin typeface="Arial" charset="0"/>
            </a:endParaRPr>
          </a:p>
        </p:txBody>
      </p:sp>
      <p:cxnSp>
        <p:nvCxnSpPr>
          <p:cNvPr id="31" name="Straight Arrow Connector 30"/>
          <p:cNvCxnSpPr>
            <a:stCxn id="23" idx="3"/>
            <a:endCxn id="22" idx="1"/>
          </p:cNvCxnSpPr>
          <p:nvPr/>
        </p:nvCxnSpPr>
        <p:spPr bwMode="auto">
          <a:xfrm flipV="1">
            <a:off x="909385" y="5309088"/>
            <a:ext cx="334784" cy="84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endCxn id="15" idx="1"/>
          </p:cNvCxnSpPr>
          <p:nvPr/>
        </p:nvCxnSpPr>
        <p:spPr bwMode="auto">
          <a:xfrm>
            <a:off x="2667000" y="5309088"/>
            <a:ext cx="24111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stCxn id="15" idx="3"/>
            <a:endCxn id="27" idx="1"/>
          </p:cNvCxnSpPr>
          <p:nvPr/>
        </p:nvCxnSpPr>
        <p:spPr bwMode="auto">
          <a:xfrm>
            <a:off x="4313476" y="5309088"/>
            <a:ext cx="2585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19" idx="3"/>
            <a:endCxn id="16" idx="1"/>
          </p:cNvCxnSpPr>
          <p:nvPr/>
        </p:nvCxnSpPr>
        <p:spPr bwMode="auto">
          <a:xfrm flipV="1">
            <a:off x="7361418" y="5309088"/>
            <a:ext cx="25858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7" idx="3"/>
            <a:endCxn id="19" idx="1"/>
          </p:cNvCxnSpPr>
          <p:nvPr/>
        </p:nvCxnSpPr>
        <p:spPr bwMode="auto">
          <a:xfrm>
            <a:off x="5977421" y="5309088"/>
            <a:ext cx="25858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8184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Several </a:t>
            </a:r>
            <a:r>
              <a:rPr lang="en-US" dirty="0" smtClean="0"/>
              <a:t>areas</a:t>
            </a:r>
          </a:p>
          <a:p>
            <a:pPr lvl="1"/>
            <a:r>
              <a:rPr lang="en-US" dirty="0" smtClean="0"/>
              <a:t>Geometry</a:t>
            </a:r>
          </a:p>
          <a:p>
            <a:pPr lvl="1"/>
            <a:r>
              <a:rPr lang="en-US" dirty="0" smtClean="0"/>
              <a:t>Animation and skins</a:t>
            </a:r>
          </a:p>
          <a:p>
            <a:pPr lvl="1"/>
            <a:r>
              <a:rPr lang="en-US" dirty="0"/>
              <a:t>Texture</a:t>
            </a:r>
          </a:p>
          <a:p>
            <a:pPr lvl="1"/>
            <a:r>
              <a:rPr lang="en-US" dirty="0"/>
              <a:t>Shaders</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13</a:t>
            </a:fld>
            <a:endParaRPr lang="en-US"/>
          </a:p>
        </p:txBody>
      </p:sp>
    </p:spTree>
    <p:extLst>
      <p:ext uri="{BB962C8B-B14F-4D97-AF65-F5344CB8AC3E}">
        <p14:creationId xmlns:p14="http://schemas.microsoft.com/office/powerpoint/2010/main" val="312262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p:txBody>
          <a:bodyPr/>
          <a:lstStyle/>
          <a:p>
            <a:r>
              <a:rPr lang="en-US" dirty="0" smtClean="0"/>
              <a:t>Triangulation</a:t>
            </a:r>
          </a:p>
          <a:p>
            <a:pPr lvl="1"/>
            <a:r>
              <a:rPr lang="en-US" dirty="0" smtClean="0"/>
              <a:t>Polygons      Triangles</a:t>
            </a:r>
          </a:p>
          <a:p>
            <a:pPr lvl="1"/>
            <a:r>
              <a:rPr lang="en-US" dirty="0" smtClean="0"/>
              <a:t>Higher-order surfaces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14</a:t>
            </a:fld>
            <a:endParaRPr lang="en-US" dirty="0"/>
          </a:p>
        </p:txBody>
      </p:sp>
      <p:sp>
        <p:nvSpPr>
          <p:cNvPr id="5" name="Right Arrow 4"/>
          <p:cNvSpPr/>
          <p:nvPr/>
        </p:nvSpPr>
        <p:spPr bwMode="auto">
          <a:xfrm>
            <a:off x="2667000" y="2362200"/>
            <a:ext cx="304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gular Pentagon 11"/>
          <p:cNvSpPr/>
          <p:nvPr/>
        </p:nvSpPr>
        <p:spPr bwMode="auto">
          <a:xfrm>
            <a:off x="3581400" y="4572000"/>
            <a:ext cx="1981200" cy="1676400"/>
          </a:xfrm>
          <a:prstGeom prst="pen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4" name="Straight Connector 13"/>
          <p:cNvCxnSpPr>
            <a:stCxn id="12" idx="0"/>
            <a:endCxn id="12" idx="2"/>
          </p:cNvCxnSpPr>
          <p:nvPr/>
        </p:nvCxnSpPr>
        <p:spPr bwMode="auto">
          <a:xfrm flipH="1">
            <a:off x="3959777" y="4572000"/>
            <a:ext cx="612223" cy="16763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2" idx="0"/>
            <a:endCxn id="12" idx="4"/>
          </p:cNvCxnSpPr>
          <p:nvPr/>
        </p:nvCxnSpPr>
        <p:spPr bwMode="auto">
          <a:xfrm>
            <a:off x="4572000" y="4572000"/>
            <a:ext cx="612223" cy="16763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164482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2667000" y="5589564"/>
            <a:ext cx="304800" cy="254096"/>
          </a:xfrm>
          <a:prstGeom prst="rect">
            <a:avLst/>
          </a:prstGeom>
          <a:solidFill>
            <a:srgbClr val="CC00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2971800" y="5589564"/>
            <a:ext cx="304800" cy="254096"/>
          </a:xfrm>
          <a:prstGeom prst="rect">
            <a:avLst/>
          </a:prstGeom>
          <a:solidFill>
            <a:srgbClr val="3366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7" name="Rectangle 56"/>
          <p:cNvSpPr/>
          <p:nvPr/>
        </p:nvSpPr>
        <p:spPr bwMode="auto">
          <a:xfrm>
            <a:off x="3276600" y="5589564"/>
            <a:ext cx="304800" cy="254096"/>
          </a:xfrm>
          <a:prstGeom prst="rect">
            <a:avLst/>
          </a:prstGeom>
          <a:solidFill>
            <a:srgbClr val="D9D9D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3581400" y="5589564"/>
            <a:ext cx="304800" cy="254096"/>
          </a:xfrm>
          <a:prstGeom prst="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a:xfrm>
            <a:off x="457200" y="1981200"/>
            <a:ext cx="4724400" cy="1600200"/>
          </a:xfrm>
        </p:spPr>
        <p:txBody>
          <a:bodyPr/>
          <a:lstStyle/>
          <a:p>
            <a:r>
              <a:rPr lang="en-US" dirty="0" err="1" smtClean="0"/>
              <a:t>Deindex</a:t>
            </a:r>
            <a:endParaRPr lang="en-US" dirty="0" smtClean="0"/>
          </a:p>
          <a:p>
            <a:pPr lvl="1"/>
            <a:r>
              <a:rPr lang="en-US" dirty="0" smtClean="0"/>
              <a:t>One index per attribute</a:t>
            </a:r>
            <a:r>
              <a:rPr lang="en-US" dirty="0"/>
              <a:t> </a:t>
            </a:r>
            <a:r>
              <a:rPr lang="en-US" dirty="0" smtClean="0"/>
              <a:t>one index per vertex</a:t>
            </a: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15</a:t>
            </a:fld>
            <a:endParaRPr lang="en-US" dirty="0"/>
          </a:p>
        </p:txBody>
      </p:sp>
      <p:sp>
        <p:nvSpPr>
          <p:cNvPr id="5" name="Right Arrow 4"/>
          <p:cNvSpPr/>
          <p:nvPr/>
        </p:nvSpPr>
        <p:spPr bwMode="auto">
          <a:xfrm>
            <a:off x="4800600" y="2743200"/>
            <a:ext cx="304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680420" y="3810000"/>
            <a:ext cx="304800" cy="254096"/>
          </a:xfrm>
          <a:prstGeom prst="rect">
            <a:avLst/>
          </a:prstGeom>
          <a:solidFill>
            <a:srgbClr val="CC00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2985220" y="3810000"/>
            <a:ext cx="304800" cy="254096"/>
          </a:xfrm>
          <a:prstGeom prst="rect">
            <a:avLst/>
          </a:prstGeom>
          <a:solidFill>
            <a:srgbClr val="3366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290020" y="3810000"/>
            <a:ext cx="304800" cy="254096"/>
          </a:xfrm>
          <a:prstGeom prst="rect">
            <a:avLst/>
          </a:prstGeom>
          <a:solidFill>
            <a:srgbClr val="D9D9D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3594820" y="3810000"/>
            <a:ext cx="304800" cy="254096"/>
          </a:xfrm>
          <a:prstGeom prst="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658987" y="3810000"/>
            <a:ext cx="1021433"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positions</a:t>
            </a:r>
            <a:endParaRPr lang="en-US" sz="1200" dirty="0">
              <a:latin typeface="Courier New" pitchFamily="49" charset="0"/>
              <a:cs typeface="Courier New" pitchFamily="49" charset="0"/>
            </a:endParaRPr>
          </a:p>
        </p:txBody>
      </p:sp>
      <p:sp>
        <p:nvSpPr>
          <p:cNvPr id="22" name="Rectangle 21"/>
          <p:cNvSpPr/>
          <p:nvPr/>
        </p:nvSpPr>
        <p:spPr bwMode="auto">
          <a:xfrm>
            <a:off x="2680420" y="4218801"/>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849318" y="4218801"/>
            <a:ext cx="831102"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normals</a:t>
            </a:r>
            <a:endParaRPr lang="en-US" sz="1200" dirty="0">
              <a:latin typeface="Courier New" pitchFamily="49" charset="0"/>
              <a:cs typeface="Courier New" pitchFamily="49" charset="0"/>
            </a:endParaRPr>
          </a:p>
        </p:txBody>
      </p:sp>
      <p:sp>
        <p:nvSpPr>
          <p:cNvPr id="36" name="TextBox 35"/>
          <p:cNvSpPr txBox="1"/>
          <p:nvPr/>
        </p:nvSpPr>
        <p:spPr>
          <a:xfrm>
            <a:off x="3975820" y="3810000"/>
            <a:ext cx="3509194"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position indices: [0, 1, 2, 0, 2, 3]</a:t>
            </a:r>
            <a:endParaRPr lang="en-US" sz="1200" dirty="0">
              <a:latin typeface="Courier New" pitchFamily="49" charset="0"/>
              <a:cs typeface="Courier New" pitchFamily="49" charset="0"/>
            </a:endParaRPr>
          </a:p>
        </p:txBody>
      </p:sp>
      <p:sp>
        <p:nvSpPr>
          <p:cNvPr id="38" name="TextBox 37"/>
          <p:cNvSpPr txBox="1"/>
          <p:nvPr/>
        </p:nvSpPr>
        <p:spPr>
          <a:xfrm>
            <a:off x="3975820" y="4191000"/>
            <a:ext cx="3509194" cy="276999"/>
          </a:xfrm>
          <a:prstGeom prst="rect">
            <a:avLst/>
          </a:prstGeom>
          <a:noFill/>
        </p:spPr>
        <p:txBody>
          <a:bodyPr wrap="none" rtlCol="0">
            <a:spAutoFit/>
          </a:bodyPr>
          <a:lstStyle/>
          <a:p>
            <a:pPr algn="r"/>
            <a:r>
              <a:rPr lang="en-US" sz="1200" dirty="0">
                <a:latin typeface="Courier New" pitchFamily="49" charset="0"/>
                <a:cs typeface="Courier New" pitchFamily="49" charset="0"/>
              </a:rPr>
              <a:t>n</a:t>
            </a:r>
            <a:r>
              <a:rPr lang="en-US" sz="1200" dirty="0" smtClean="0">
                <a:latin typeface="Courier New" pitchFamily="49" charset="0"/>
                <a:cs typeface="Courier New" pitchFamily="49" charset="0"/>
              </a:rPr>
              <a:t>ormal indices:   [0, 0, 0, 0, 0, 0]</a:t>
            </a:r>
            <a:endParaRPr lang="en-US" sz="1200" dirty="0">
              <a:latin typeface="Courier New" pitchFamily="49" charset="0"/>
              <a:cs typeface="Courier New" pitchFamily="49" charset="0"/>
            </a:endParaRPr>
          </a:p>
        </p:txBody>
      </p:sp>
      <p:sp>
        <p:nvSpPr>
          <p:cNvPr id="44" name="TextBox 43"/>
          <p:cNvSpPr txBox="1"/>
          <p:nvPr/>
        </p:nvSpPr>
        <p:spPr>
          <a:xfrm>
            <a:off x="1645567" y="5590401"/>
            <a:ext cx="1021433"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positions</a:t>
            </a:r>
            <a:endParaRPr lang="en-US" sz="1200" dirty="0">
              <a:latin typeface="Courier New" pitchFamily="49" charset="0"/>
              <a:cs typeface="Courier New" pitchFamily="49" charset="0"/>
            </a:endParaRPr>
          </a:p>
        </p:txBody>
      </p:sp>
      <p:sp>
        <p:nvSpPr>
          <p:cNvPr id="46" name="TextBox 45"/>
          <p:cNvSpPr txBox="1"/>
          <p:nvPr/>
        </p:nvSpPr>
        <p:spPr>
          <a:xfrm>
            <a:off x="1835898" y="5999202"/>
            <a:ext cx="831102"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normals</a:t>
            </a:r>
            <a:endParaRPr lang="en-US" sz="1200" dirty="0">
              <a:latin typeface="Courier New" pitchFamily="49" charset="0"/>
              <a:cs typeface="Courier New" pitchFamily="49" charset="0"/>
            </a:endParaRPr>
          </a:p>
        </p:txBody>
      </p:sp>
      <p:sp>
        <p:nvSpPr>
          <p:cNvPr id="47" name="TextBox 46"/>
          <p:cNvSpPr txBox="1"/>
          <p:nvPr/>
        </p:nvSpPr>
        <p:spPr>
          <a:xfrm>
            <a:off x="1797967" y="6504801"/>
            <a:ext cx="2678062"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indices: [0, 1, 2, 0, 2, 3]</a:t>
            </a:r>
            <a:endParaRPr lang="en-US" sz="1200" dirty="0">
              <a:latin typeface="Courier New" pitchFamily="49" charset="0"/>
              <a:cs typeface="Courier New" pitchFamily="49" charset="0"/>
            </a:endParaRPr>
          </a:p>
        </p:txBody>
      </p:sp>
      <p:grpSp>
        <p:nvGrpSpPr>
          <p:cNvPr id="7" name="Group 6"/>
          <p:cNvGrpSpPr/>
          <p:nvPr/>
        </p:nvGrpSpPr>
        <p:grpSpPr>
          <a:xfrm>
            <a:off x="2667000" y="6047601"/>
            <a:ext cx="1219200" cy="254096"/>
            <a:chOff x="2895600" y="5715000"/>
            <a:chExt cx="1219200" cy="254096"/>
          </a:xfrm>
        </p:grpSpPr>
        <p:sp>
          <p:nvSpPr>
            <p:cNvPr id="50" name="Rectangle 49"/>
            <p:cNvSpPr/>
            <p:nvPr/>
          </p:nvSpPr>
          <p:spPr bwMode="auto">
            <a:xfrm>
              <a:off x="2895600" y="5715000"/>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1" name="Rectangle 50"/>
            <p:cNvSpPr/>
            <p:nvPr/>
          </p:nvSpPr>
          <p:spPr bwMode="auto">
            <a:xfrm>
              <a:off x="3200400" y="5715000"/>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3505200" y="5715000"/>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3810000" y="5715000"/>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54" name="Right Arrow 53"/>
          <p:cNvSpPr/>
          <p:nvPr/>
        </p:nvSpPr>
        <p:spPr bwMode="auto">
          <a:xfrm rot="5400000">
            <a:off x="2971800" y="4914900"/>
            <a:ext cx="304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267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p:txBody>
          <a:bodyPr/>
          <a:lstStyle/>
          <a:p>
            <a:r>
              <a:rPr lang="en-US" dirty="0" smtClean="0"/>
              <a:t>Flatten node hierarchy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16</a:t>
            </a:fld>
            <a:endParaRPr lang="en-US" dirty="0"/>
          </a:p>
        </p:txBody>
      </p:sp>
      <p:sp>
        <p:nvSpPr>
          <p:cNvPr id="11" name="Oval 10"/>
          <p:cNvSpPr/>
          <p:nvPr/>
        </p:nvSpPr>
        <p:spPr bwMode="auto">
          <a:xfrm>
            <a:off x="1905000" y="3124200"/>
            <a:ext cx="381000" cy="3810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914400" y="41148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1905000" y="41148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3124200" y="4114800"/>
            <a:ext cx="381000" cy="3810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381000" y="5105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1447800" y="5105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9" name="Straight Connector 8"/>
          <p:cNvCxnSpPr>
            <a:stCxn id="11" idx="4"/>
            <a:endCxn id="15" idx="0"/>
          </p:cNvCxnSpPr>
          <p:nvPr/>
        </p:nvCxnSpPr>
        <p:spPr bwMode="auto">
          <a:xfrm>
            <a:off x="2095500" y="3505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1" idx="4"/>
            <a:endCxn id="13" idx="0"/>
          </p:cNvCxnSpPr>
          <p:nvPr/>
        </p:nvCxnSpPr>
        <p:spPr bwMode="auto">
          <a:xfrm flipH="1">
            <a:off x="1104900" y="3505200"/>
            <a:ext cx="9906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1" idx="4"/>
            <a:endCxn id="17" idx="0"/>
          </p:cNvCxnSpPr>
          <p:nvPr/>
        </p:nvCxnSpPr>
        <p:spPr bwMode="auto">
          <a:xfrm>
            <a:off x="2095500" y="3505200"/>
            <a:ext cx="12192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13" idx="4"/>
            <a:endCxn id="19" idx="0"/>
          </p:cNvCxnSpPr>
          <p:nvPr/>
        </p:nvCxnSpPr>
        <p:spPr bwMode="auto">
          <a:xfrm>
            <a:off x="1104900" y="4495800"/>
            <a:ext cx="5334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8" idx="0"/>
          </p:cNvCxnSpPr>
          <p:nvPr/>
        </p:nvCxnSpPr>
        <p:spPr bwMode="auto">
          <a:xfrm flipH="1">
            <a:off x="571500" y="4495800"/>
            <a:ext cx="5334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Right Arrow 31"/>
          <p:cNvSpPr/>
          <p:nvPr/>
        </p:nvSpPr>
        <p:spPr bwMode="auto">
          <a:xfrm>
            <a:off x="4191000" y="3657600"/>
            <a:ext cx="304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Oval 32"/>
          <p:cNvSpPr/>
          <p:nvPr/>
        </p:nvSpPr>
        <p:spPr bwMode="auto">
          <a:xfrm>
            <a:off x="6324600" y="3124200"/>
            <a:ext cx="381000" cy="3810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4" name="Oval 33"/>
          <p:cNvSpPr/>
          <p:nvPr/>
        </p:nvSpPr>
        <p:spPr bwMode="auto">
          <a:xfrm>
            <a:off x="5334000" y="41148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0" name="Straight Connector 39"/>
          <p:cNvCxnSpPr>
            <a:stCxn id="33" idx="4"/>
            <a:endCxn id="34" idx="0"/>
          </p:cNvCxnSpPr>
          <p:nvPr/>
        </p:nvCxnSpPr>
        <p:spPr bwMode="auto">
          <a:xfrm flipH="1">
            <a:off x="5524500" y="3505200"/>
            <a:ext cx="9906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89003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57200" y="3381438"/>
            <a:ext cx="3509194"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vertices            ...         ...</a:t>
            </a:r>
            <a:endParaRPr lang="en-US" sz="120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a:xfrm>
            <a:off x="457200" y="1981200"/>
            <a:ext cx="8229600" cy="1143000"/>
          </a:xfrm>
        </p:spPr>
        <p:txBody>
          <a:bodyPr/>
          <a:lstStyle/>
          <a:p>
            <a:r>
              <a:rPr lang="en-US" dirty="0" smtClean="0"/>
              <a:t>Split meshes</a:t>
            </a:r>
          </a:p>
          <a:p>
            <a:pPr lvl="1"/>
            <a:r>
              <a:rPr lang="en-US" dirty="0" smtClean="0"/>
              <a:t>So indices fit into unsigned short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17</a:t>
            </a:fld>
            <a:endParaRPr lang="en-US" dirty="0"/>
          </a:p>
        </p:txBody>
      </p:sp>
      <p:sp>
        <p:nvSpPr>
          <p:cNvPr id="21" name="Rectangle 20"/>
          <p:cNvSpPr/>
          <p:nvPr/>
        </p:nvSpPr>
        <p:spPr bwMode="auto">
          <a:xfrm>
            <a:off x="1447800" y="3380601"/>
            <a:ext cx="304800" cy="254096"/>
          </a:xfrm>
          <a:prstGeom prst="rect">
            <a:avLst/>
          </a:prstGeom>
          <a:solidFill>
            <a:srgbClr val="CC00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Rectangle 22"/>
          <p:cNvSpPr/>
          <p:nvPr/>
        </p:nvSpPr>
        <p:spPr bwMode="auto">
          <a:xfrm>
            <a:off x="1752600" y="3380601"/>
            <a:ext cx="304800" cy="254096"/>
          </a:xfrm>
          <a:prstGeom prst="rect">
            <a:avLst/>
          </a:prstGeom>
          <a:solidFill>
            <a:srgbClr val="3366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Rectangle 24"/>
          <p:cNvSpPr/>
          <p:nvPr/>
        </p:nvSpPr>
        <p:spPr bwMode="auto">
          <a:xfrm>
            <a:off x="2057400" y="3380601"/>
            <a:ext cx="304800" cy="254096"/>
          </a:xfrm>
          <a:prstGeom prst="rect">
            <a:avLst/>
          </a:prstGeom>
          <a:solidFill>
            <a:srgbClr val="D9D9D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533400" y="3761601"/>
            <a:ext cx="8218942"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indices: [0, 1, 2,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64K - 3, 64K - 2, 64K - 1, 3, 4, 5, 64K, 64K + 1, 64K + 2, ...]</a:t>
            </a:r>
            <a:endParaRPr lang="en-US" sz="1200" dirty="0">
              <a:latin typeface="Courier New" pitchFamily="49" charset="0"/>
              <a:cs typeface="Courier New" pitchFamily="49" charset="0"/>
            </a:endParaRPr>
          </a:p>
        </p:txBody>
      </p:sp>
      <p:sp>
        <p:nvSpPr>
          <p:cNvPr id="39" name="Rectangle 38"/>
          <p:cNvSpPr/>
          <p:nvPr/>
        </p:nvSpPr>
        <p:spPr bwMode="auto">
          <a:xfrm>
            <a:off x="2895600" y="3380601"/>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3200400" y="3380601"/>
            <a:ext cx="304800" cy="254096"/>
          </a:xfrm>
          <a:prstGeom prst="rect">
            <a:avLst/>
          </a:prstGeom>
          <a:solidFill>
            <a:srgbClr val="008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ight Arrow 42"/>
          <p:cNvSpPr/>
          <p:nvPr/>
        </p:nvSpPr>
        <p:spPr bwMode="auto">
          <a:xfrm rot="5400000">
            <a:off x="1562100" y="4333101"/>
            <a:ext cx="304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TextBox 43"/>
          <p:cNvSpPr txBox="1"/>
          <p:nvPr/>
        </p:nvSpPr>
        <p:spPr>
          <a:xfrm>
            <a:off x="533400" y="4856202"/>
            <a:ext cx="2308670"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vertices            ...         </a:t>
            </a:r>
            <a:endParaRPr lang="en-US" sz="1200" dirty="0">
              <a:latin typeface="Courier New" pitchFamily="49" charset="0"/>
              <a:cs typeface="Courier New" pitchFamily="49" charset="0"/>
            </a:endParaRPr>
          </a:p>
        </p:txBody>
      </p:sp>
      <p:sp>
        <p:nvSpPr>
          <p:cNvPr id="45" name="Rectangle 44"/>
          <p:cNvSpPr/>
          <p:nvPr/>
        </p:nvSpPr>
        <p:spPr bwMode="auto">
          <a:xfrm>
            <a:off x="1447800" y="4855365"/>
            <a:ext cx="304800" cy="254096"/>
          </a:xfrm>
          <a:prstGeom prst="rect">
            <a:avLst/>
          </a:prstGeom>
          <a:solidFill>
            <a:srgbClr val="CC00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52600" y="4855365"/>
            <a:ext cx="304800" cy="254096"/>
          </a:xfrm>
          <a:prstGeom prst="rect">
            <a:avLst/>
          </a:prstGeom>
          <a:solidFill>
            <a:srgbClr val="3366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2057400" y="4855365"/>
            <a:ext cx="304800" cy="254096"/>
          </a:xfrm>
          <a:prstGeom prst="rect">
            <a:avLst/>
          </a:prstGeom>
          <a:solidFill>
            <a:srgbClr val="D9D9D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2895600" y="4855365"/>
            <a:ext cx="304800" cy="254096"/>
          </a:xfrm>
          <a:prstGeom prst="rect">
            <a:avLst/>
          </a:prstGeom>
          <a:solidFill>
            <a:srgbClr val="FF99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TextBox 49"/>
          <p:cNvSpPr txBox="1"/>
          <p:nvPr/>
        </p:nvSpPr>
        <p:spPr>
          <a:xfrm>
            <a:off x="533400" y="5819838"/>
            <a:ext cx="1754582"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vertices      ...</a:t>
            </a:r>
            <a:endParaRPr lang="en-US" sz="1200" dirty="0">
              <a:latin typeface="Courier New" pitchFamily="49" charset="0"/>
              <a:cs typeface="Courier New" pitchFamily="49" charset="0"/>
            </a:endParaRPr>
          </a:p>
        </p:txBody>
      </p:sp>
      <p:sp>
        <p:nvSpPr>
          <p:cNvPr id="55" name="Rectangle 54"/>
          <p:cNvSpPr/>
          <p:nvPr/>
        </p:nvSpPr>
        <p:spPr bwMode="auto">
          <a:xfrm>
            <a:off x="1447800" y="5819001"/>
            <a:ext cx="304800" cy="254096"/>
          </a:xfrm>
          <a:prstGeom prst="rect">
            <a:avLst/>
          </a:prstGeom>
          <a:solidFill>
            <a:srgbClr val="008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TextBox 55"/>
          <p:cNvSpPr txBox="1"/>
          <p:nvPr/>
        </p:nvSpPr>
        <p:spPr>
          <a:xfrm>
            <a:off x="533400" y="5161002"/>
            <a:ext cx="6094938"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indices: [0, 1, 2,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64K - 3, 64K - 2, 64K - 1, 3, 4, 5, ...]</a:t>
            </a:r>
            <a:endParaRPr lang="en-US" sz="1200" dirty="0">
              <a:latin typeface="Courier New" pitchFamily="49" charset="0"/>
              <a:cs typeface="Courier New" pitchFamily="49" charset="0"/>
            </a:endParaRPr>
          </a:p>
        </p:txBody>
      </p:sp>
      <p:sp>
        <p:nvSpPr>
          <p:cNvPr id="57" name="TextBox 56"/>
          <p:cNvSpPr txBox="1"/>
          <p:nvPr/>
        </p:nvSpPr>
        <p:spPr>
          <a:xfrm>
            <a:off x="586930" y="6123801"/>
            <a:ext cx="2308670" cy="276999"/>
          </a:xfrm>
          <a:prstGeom prst="rect">
            <a:avLst/>
          </a:prstGeom>
          <a:noFill/>
        </p:spPr>
        <p:txBody>
          <a:bodyPr wrap="none" rtlCol="0">
            <a:spAutoFit/>
          </a:bodyPr>
          <a:lstStyle/>
          <a:p>
            <a:pPr algn="r"/>
            <a:r>
              <a:rPr lang="en-US" sz="1200" dirty="0" smtClean="0">
                <a:latin typeface="Courier New" pitchFamily="49" charset="0"/>
                <a:cs typeface="Courier New" pitchFamily="49" charset="0"/>
              </a:rPr>
              <a:t>indices: [0, 1, 2, ...]</a:t>
            </a: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59513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a:xfrm>
            <a:off x="457200" y="1981200"/>
            <a:ext cx="8686800" cy="3886200"/>
          </a:xfrm>
        </p:spPr>
        <p:txBody>
          <a:bodyPr>
            <a:normAutofit fontScale="92500" lnSpcReduction="10000"/>
          </a:bodyPr>
          <a:lstStyle/>
          <a:p>
            <a:r>
              <a:rPr lang="en-US" dirty="0" smtClean="0"/>
              <a:t>Compression</a:t>
            </a:r>
          </a:p>
          <a:p>
            <a:pPr lvl="1"/>
            <a:r>
              <a:rPr lang="en-US" dirty="0" smtClean="0"/>
              <a:t>Open3DGC (TFAN)</a:t>
            </a:r>
          </a:p>
          <a:p>
            <a:pPr lvl="1"/>
            <a:r>
              <a:rPr lang="en-US" dirty="0" smtClean="0"/>
              <a:t>Pre-</a:t>
            </a:r>
            <a:r>
              <a:rPr lang="en-US" dirty="0" err="1" smtClean="0"/>
              <a:t>gzip</a:t>
            </a:r>
            <a:r>
              <a:rPr lang="en-US" dirty="0" smtClean="0"/>
              <a:t> for web deployment</a:t>
            </a:r>
          </a:p>
          <a:p>
            <a:pPr lvl="1"/>
            <a:r>
              <a:rPr lang="en-US" dirty="0" smtClean="0"/>
              <a:t>Easy tricks</a:t>
            </a:r>
          </a:p>
          <a:p>
            <a:pPr lvl="2"/>
            <a:r>
              <a:rPr lang="en-US" dirty="0" smtClean="0"/>
              <a:t>Minify JSON, e.g., whitespace</a:t>
            </a:r>
          </a:p>
          <a:p>
            <a:pPr lvl="2"/>
            <a:r>
              <a:rPr lang="en-US" dirty="0" smtClean="0"/>
              <a:t>Exclude default values, e.g., identity matrix</a:t>
            </a:r>
          </a:p>
          <a:p>
            <a:pPr lvl="2"/>
            <a:r>
              <a:rPr lang="en-US" dirty="0" smtClean="0"/>
              <a:t>Uniform scale instead of non-uniform scale</a:t>
            </a:r>
          </a:p>
          <a:p>
            <a:pPr lvl="2"/>
            <a:r>
              <a:rPr lang="en-US" dirty="0" smtClean="0"/>
              <a:t>4x3 matrices instead of 4x4</a:t>
            </a:r>
          </a:p>
          <a:p>
            <a:pPr lvl="2"/>
            <a:r>
              <a:rPr lang="en-US" dirty="0" smtClean="0"/>
              <a:t>Quaternions are normalized, only store 3 components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18</a:t>
            </a:fld>
            <a:endParaRPr lang="en-US"/>
          </a:p>
        </p:txBody>
      </p:sp>
    </p:spTree>
    <p:extLst>
      <p:ext uri="{BB962C8B-B14F-4D97-AF65-F5344CB8AC3E}">
        <p14:creationId xmlns:p14="http://schemas.microsoft.com/office/powerpoint/2010/main" val="297582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19</a:t>
            </a:fld>
            <a:endParaRPr lang="en-US"/>
          </a:p>
        </p:txBody>
      </p:sp>
      <p:pic>
        <p:nvPicPr>
          <p:cNvPr id="3" name="Picture 2"/>
          <p:cNvPicPr>
            <a:picLocks noChangeAspect="1"/>
          </p:cNvPicPr>
          <p:nvPr/>
        </p:nvPicPr>
        <p:blipFill>
          <a:blip r:embed="rId3"/>
          <a:stretch>
            <a:fillRect/>
          </a:stretch>
        </p:blipFill>
        <p:spPr>
          <a:xfrm>
            <a:off x="0" y="838200"/>
            <a:ext cx="9144000" cy="5176492"/>
          </a:xfrm>
          <a:prstGeom prst="rect">
            <a:avLst/>
          </a:prstGeom>
        </p:spPr>
      </p:pic>
    </p:spTree>
    <p:extLst>
      <p:ext uri="{BB962C8B-B14F-4D97-AF65-F5344CB8AC3E}">
        <p14:creationId xmlns:p14="http://schemas.microsoft.com/office/powerpoint/2010/main" val="187667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Interchange and runtime formats</a:t>
            </a:r>
          </a:p>
          <a:p>
            <a:r>
              <a:rPr lang="en-US" dirty="0" smtClean="0"/>
              <a:t>glTF goals and schema</a:t>
            </a:r>
          </a:p>
          <a:p>
            <a:r>
              <a:rPr lang="en-US" dirty="0" smtClean="0"/>
              <a:t>COLLADA to glTF content pipeline</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a:t>
            </a:fld>
            <a:endParaRPr lang="en-US"/>
          </a:p>
        </p:txBody>
      </p:sp>
    </p:spTree>
    <p:extLst>
      <p:ext uri="{BB962C8B-B14F-4D97-AF65-F5344CB8AC3E}">
        <p14:creationId xmlns:p14="http://schemas.microsoft.com/office/powerpoint/2010/main" val="3960671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a:xfrm>
            <a:off x="457200" y="1981200"/>
            <a:ext cx="8077200" cy="1600200"/>
          </a:xfrm>
        </p:spPr>
        <p:txBody>
          <a:bodyPr/>
          <a:lstStyle/>
          <a:p>
            <a:r>
              <a:rPr lang="en-US" dirty="0" smtClean="0"/>
              <a:t>Generate LODs</a:t>
            </a:r>
          </a:p>
        </p:txBody>
      </p:sp>
      <p:pic>
        <p:nvPicPr>
          <p:cNvPr id="4" name="Picture 3"/>
          <p:cNvPicPr>
            <a:picLocks noChangeAspect="1"/>
          </p:cNvPicPr>
          <p:nvPr/>
        </p:nvPicPr>
        <p:blipFill>
          <a:blip r:embed="rId3"/>
          <a:stretch>
            <a:fillRect/>
          </a:stretch>
        </p:blipFill>
        <p:spPr>
          <a:xfrm>
            <a:off x="901700" y="3086100"/>
            <a:ext cx="7327900" cy="2324100"/>
          </a:xfrm>
          <a:prstGeom prst="rect">
            <a:avLst/>
          </a:prstGeom>
        </p:spPr>
      </p:pic>
    </p:spTree>
    <p:extLst>
      <p:ext uri="{BB962C8B-B14F-4D97-AF65-F5344CB8AC3E}">
        <p14:creationId xmlns:p14="http://schemas.microsoft.com/office/powerpoint/2010/main" val="85374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Geometry</a:t>
            </a:r>
            <a:endParaRPr lang="en-US" dirty="0"/>
          </a:p>
        </p:txBody>
      </p:sp>
      <p:sp>
        <p:nvSpPr>
          <p:cNvPr id="3" name="Content Placeholder 2"/>
          <p:cNvSpPr>
            <a:spLocks noGrp="1"/>
          </p:cNvSpPr>
          <p:nvPr>
            <p:ph idx="1"/>
          </p:nvPr>
        </p:nvSpPr>
        <p:spPr>
          <a:xfrm>
            <a:off x="457200" y="1981200"/>
            <a:ext cx="8077200" cy="1600200"/>
          </a:xfrm>
        </p:spPr>
        <p:txBody>
          <a:bodyPr>
            <a:normAutofit fontScale="70000" lnSpcReduction="20000"/>
          </a:bodyPr>
          <a:lstStyle/>
          <a:p>
            <a:r>
              <a:rPr lang="en-US" dirty="0" smtClean="0"/>
              <a:t>Others</a:t>
            </a:r>
          </a:p>
          <a:p>
            <a:pPr lvl="1"/>
            <a:r>
              <a:rPr lang="en-US" dirty="0" smtClean="0"/>
              <a:t>Consistent up axis</a:t>
            </a:r>
          </a:p>
          <a:p>
            <a:pPr lvl="2"/>
            <a:r>
              <a:rPr lang="en-US" dirty="0" smtClean="0"/>
              <a:t>What’s up?  y?  </a:t>
            </a:r>
            <a:r>
              <a:rPr lang="en-US" dirty="0"/>
              <a:t>z</a:t>
            </a:r>
            <a:r>
              <a:rPr lang="en-US" dirty="0" smtClean="0"/>
              <a:t>?  What’s forward?</a:t>
            </a:r>
          </a:p>
          <a:p>
            <a:pPr lvl="1"/>
            <a:r>
              <a:rPr lang="en-US" dirty="0" smtClean="0"/>
              <a:t>Re-order for the pre- and post-vertex-shader caches</a:t>
            </a:r>
          </a:p>
          <a:p>
            <a:pPr lvl="1"/>
            <a:r>
              <a:rPr lang="en-US" dirty="0" smtClean="0"/>
              <a:t>Interleave vertex attributes?</a:t>
            </a:r>
          </a:p>
        </p:txBody>
      </p:sp>
    </p:spTree>
    <p:extLst>
      <p:ext uri="{BB962C8B-B14F-4D97-AF65-F5344CB8AC3E}">
        <p14:creationId xmlns:p14="http://schemas.microsoft.com/office/powerpoint/2010/main" val="256070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Content Pipeline: Animation and Skins</a:t>
            </a:r>
            <a:endParaRPr lang="en-US" sz="3600" dirty="0"/>
          </a:p>
        </p:txBody>
      </p:sp>
      <p:sp>
        <p:nvSpPr>
          <p:cNvPr id="3" name="Content Placeholder 2"/>
          <p:cNvSpPr>
            <a:spLocks noGrp="1"/>
          </p:cNvSpPr>
          <p:nvPr>
            <p:ph idx="1"/>
          </p:nvPr>
        </p:nvSpPr>
        <p:spPr/>
        <p:txBody>
          <a:bodyPr/>
          <a:lstStyle/>
          <a:p>
            <a:r>
              <a:rPr lang="en-US" dirty="0" smtClean="0"/>
              <a:t>Animations</a:t>
            </a:r>
          </a:p>
          <a:p>
            <a:pPr lvl="1"/>
            <a:r>
              <a:rPr lang="en-US" dirty="0" smtClean="0"/>
              <a:t>Resample key-frames</a:t>
            </a:r>
          </a:p>
          <a:p>
            <a:pPr lvl="1"/>
            <a:r>
              <a:rPr lang="en-US" dirty="0" smtClean="0"/>
              <a:t>Compress like geometry</a:t>
            </a:r>
          </a:p>
          <a:p>
            <a:r>
              <a:rPr lang="en-US" dirty="0" smtClean="0"/>
              <a:t>Skins</a:t>
            </a:r>
          </a:p>
          <a:p>
            <a:pPr lvl="1"/>
            <a:r>
              <a:rPr lang="en-US" dirty="0" smtClean="0"/>
              <a:t>Limit joints affecting a vertex</a:t>
            </a:r>
          </a:p>
          <a:p>
            <a:pPr lvl="1"/>
            <a:r>
              <a:rPr lang="en-US" dirty="0" smtClean="0"/>
              <a:t>Split meshes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22</a:t>
            </a:fld>
            <a:endParaRPr lang="en-US"/>
          </a:p>
        </p:txBody>
      </p:sp>
    </p:spTree>
    <p:extLst>
      <p:ext uri="{BB962C8B-B14F-4D97-AF65-F5344CB8AC3E}">
        <p14:creationId xmlns:p14="http://schemas.microsoft.com/office/powerpoint/2010/main" val="882553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Texture</a:t>
            </a:r>
            <a:endParaRPr lang="en-US" dirty="0"/>
          </a:p>
        </p:txBody>
      </p:sp>
      <p:sp>
        <p:nvSpPr>
          <p:cNvPr id="3" name="Content Placeholder 2"/>
          <p:cNvSpPr>
            <a:spLocks noGrp="1"/>
          </p:cNvSpPr>
          <p:nvPr>
            <p:ph idx="1"/>
          </p:nvPr>
        </p:nvSpPr>
        <p:spPr/>
        <p:txBody>
          <a:bodyPr/>
          <a:lstStyle/>
          <a:p>
            <a:r>
              <a:rPr lang="en-US" dirty="0" smtClean="0"/>
              <a:t>Create texture atlas</a:t>
            </a:r>
          </a:p>
          <a:p>
            <a:pPr lvl="1"/>
            <a:r>
              <a:rPr lang="en-US" dirty="0" smtClean="0"/>
              <a:t>Increases batch size.  Reduces individual files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23</a:t>
            </a:fld>
            <a:endParaRPr lang="en-US"/>
          </a:p>
        </p:txBody>
      </p:sp>
      <p:grpSp>
        <p:nvGrpSpPr>
          <p:cNvPr id="8" name="Group 7"/>
          <p:cNvGrpSpPr/>
          <p:nvPr/>
        </p:nvGrpSpPr>
        <p:grpSpPr>
          <a:xfrm>
            <a:off x="644632" y="3200400"/>
            <a:ext cx="7854737" cy="2895600"/>
            <a:chOff x="838200" y="3200400"/>
            <a:chExt cx="7854737" cy="2895600"/>
          </a:xfrm>
        </p:grpSpPr>
        <p:pic>
          <p:nvPicPr>
            <p:cNvPr id="6" name="Picture 5"/>
            <p:cNvPicPr>
              <a:picLocks noChangeAspect="1"/>
            </p:cNvPicPr>
            <p:nvPr/>
          </p:nvPicPr>
          <p:blipFill>
            <a:blip r:embed="rId3"/>
            <a:stretch>
              <a:fillRect/>
            </a:stretch>
          </p:blipFill>
          <p:spPr>
            <a:xfrm>
              <a:off x="838200" y="3200400"/>
              <a:ext cx="2895600" cy="2895600"/>
            </a:xfrm>
            <a:prstGeom prst="rect">
              <a:avLst/>
            </a:prstGeom>
          </p:spPr>
        </p:pic>
        <p:pic>
          <p:nvPicPr>
            <p:cNvPr id="7" name="Picture 6"/>
            <p:cNvPicPr>
              <a:picLocks noChangeAspect="1"/>
            </p:cNvPicPr>
            <p:nvPr/>
          </p:nvPicPr>
          <p:blipFill>
            <a:blip r:embed="rId4"/>
            <a:stretch>
              <a:fillRect/>
            </a:stretch>
          </p:blipFill>
          <p:spPr>
            <a:xfrm>
              <a:off x="3962400" y="3473450"/>
              <a:ext cx="4730537" cy="2349500"/>
            </a:xfrm>
            <a:prstGeom prst="rect">
              <a:avLst/>
            </a:prstGeom>
          </p:spPr>
        </p:pic>
      </p:grpSp>
    </p:spTree>
    <p:extLst>
      <p:ext uri="{BB962C8B-B14F-4D97-AF65-F5344CB8AC3E}">
        <p14:creationId xmlns:p14="http://schemas.microsoft.com/office/powerpoint/2010/main" val="2212361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Texture</a:t>
            </a:r>
            <a:endParaRPr lang="en-US" dirty="0"/>
          </a:p>
        </p:txBody>
      </p:sp>
      <p:sp>
        <p:nvSpPr>
          <p:cNvPr id="3" name="Content Placeholder 2"/>
          <p:cNvSpPr>
            <a:spLocks noGrp="1"/>
          </p:cNvSpPr>
          <p:nvPr>
            <p:ph idx="1"/>
          </p:nvPr>
        </p:nvSpPr>
        <p:spPr/>
        <p:txBody>
          <a:bodyPr/>
          <a:lstStyle/>
          <a:p>
            <a:r>
              <a:rPr lang="en-US" dirty="0" smtClean="0"/>
              <a:t>Generate mipmaps</a:t>
            </a:r>
          </a:p>
          <a:p>
            <a:pPr lvl="1"/>
            <a:r>
              <a:rPr lang="en-US" dirty="0" smtClean="0"/>
              <a:t>Higher quality than doing it online</a:t>
            </a:r>
          </a:p>
          <a:p>
            <a:pPr lvl="1"/>
            <a:r>
              <a:rPr lang="en-US" dirty="0" smtClean="0"/>
              <a:t>Increase size by 1/3</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24</a:t>
            </a:fld>
            <a:endParaRPr lang="en-US"/>
          </a:p>
        </p:txBody>
      </p:sp>
      <p:pic>
        <p:nvPicPr>
          <p:cNvPr id="6" name="Picture 5"/>
          <p:cNvPicPr>
            <a:picLocks noChangeAspect="1"/>
          </p:cNvPicPr>
          <p:nvPr/>
        </p:nvPicPr>
        <p:blipFill>
          <a:blip r:embed="rId3"/>
          <a:stretch>
            <a:fillRect/>
          </a:stretch>
        </p:blipFill>
        <p:spPr>
          <a:xfrm>
            <a:off x="4724400" y="3276600"/>
            <a:ext cx="3683000" cy="2656678"/>
          </a:xfrm>
          <a:prstGeom prst="rect">
            <a:avLst/>
          </a:prstGeom>
        </p:spPr>
      </p:pic>
    </p:spTree>
    <p:extLst>
      <p:ext uri="{BB962C8B-B14F-4D97-AF65-F5344CB8AC3E}">
        <p14:creationId xmlns:p14="http://schemas.microsoft.com/office/powerpoint/2010/main" val="2259114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Texture</a:t>
            </a:r>
            <a:endParaRPr lang="en-US" dirty="0"/>
          </a:p>
        </p:txBody>
      </p:sp>
      <p:sp>
        <p:nvSpPr>
          <p:cNvPr id="3" name="Content Placeholder 2"/>
          <p:cNvSpPr>
            <a:spLocks noGrp="1"/>
          </p:cNvSpPr>
          <p:nvPr>
            <p:ph idx="1"/>
          </p:nvPr>
        </p:nvSpPr>
        <p:spPr/>
        <p:txBody>
          <a:bodyPr/>
          <a:lstStyle/>
          <a:p>
            <a:r>
              <a:rPr lang="en-US" dirty="0" smtClean="0"/>
              <a:t>Convert image formats</a:t>
            </a:r>
          </a:p>
          <a:p>
            <a:pPr lvl="1"/>
            <a:r>
              <a:rPr lang="en-US" dirty="0" smtClean="0"/>
              <a:t>For example, .bmp to .jpg</a:t>
            </a:r>
          </a:p>
          <a:p>
            <a:r>
              <a:rPr lang="en-US" dirty="0" smtClean="0"/>
              <a:t>Compress images</a:t>
            </a:r>
          </a:p>
          <a:p>
            <a:pPr lvl="1"/>
            <a:r>
              <a:rPr lang="en-US" dirty="0" smtClean="0"/>
              <a:t>DXT / S3TC</a:t>
            </a:r>
          </a:p>
          <a:p>
            <a:pPr lvl="1"/>
            <a:r>
              <a:rPr lang="en-US" dirty="0" smtClean="0"/>
              <a:t>ETC2</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25</a:t>
            </a:fld>
            <a:endParaRPr lang="en-US"/>
          </a:p>
        </p:txBody>
      </p:sp>
    </p:spTree>
    <p:extLst>
      <p:ext uri="{BB962C8B-B14F-4D97-AF65-F5344CB8AC3E}">
        <p14:creationId xmlns:p14="http://schemas.microsoft.com/office/powerpoint/2010/main" val="240605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 Shaders</a:t>
            </a:r>
            <a:endParaRPr lang="en-US" dirty="0"/>
          </a:p>
        </p:txBody>
      </p:sp>
      <p:sp>
        <p:nvSpPr>
          <p:cNvPr id="3" name="Content Placeholder 2"/>
          <p:cNvSpPr>
            <a:spLocks noGrp="1"/>
          </p:cNvSpPr>
          <p:nvPr>
            <p:ph idx="1"/>
          </p:nvPr>
        </p:nvSpPr>
        <p:spPr/>
        <p:txBody>
          <a:bodyPr/>
          <a:lstStyle/>
          <a:p>
            <a:r>
              <a:rPr lang="en-US" dirty="0" smtClean="0"/>
              <a:t>Generate shaders</a:t>
            </a:r>
          </a:p>
          <a:p>
            <a:pPr lvl="1"/>
            <a:r>
              <a:rPr lang="en-US" dirty="0" smtClean="0"/>
              <a:t>Common profile -&gt; GLSL</a:t>
            </a:r>
          </a:p>
          <a:p>
            <a:pPr lvl="1"/>
            <a:r>
              <a:rPr lang="en-US" dirty="0"/>
              <a:t>g</a:t>
            </a:r>
            <a:r>
              <a:rPr lang="en-US" dirty="0" smtClean="0"/>
              <a:t>-buffer formats</a:t>
            </a:r>
          </a:p>
          <a:p>
            <a:r>
              <a:rPr lang="en-US" dirty="0" smtClean="0"/>
              <a:t>Optimize shaders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26</a:t>
            </a:fld>
            <a:endParaRPr lang="en-US"/>
          </a:p>
        </p:txBody>
      </p:sp>
    </p:spTree>
    <p:extLst>
      <p:ext uri="{BB962C8B-B14F-4D97-AF65-F5344CB8AC3E}">
        <p14:creationId xmlns:p14="http://schemas.microsoft.com/office/powerpoint/2010/main" val="2130818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Artist Tips</a:t>
            </a:r>
            <a:endParaRPr lang="en-US" dirty="0"/>
          </a:p>
        </p:txBody>
      </p:sp>
      <p:sp>
        <p:nvSpPr>
          <p:cNvPr id="3" name="Content Placeholder 2"/>
          <p:cNvSpPr>
            <a:spLocks noGrp="1"/>
          </p:cNvSpPr>
          <p:nvPr>
            <p:ph idx="1"/>
          </p:nvPr>
        </p:nvSpPr>
        <p:spPr>
          <a:xfrm>
            <a:off x="457200" y="1981200"/>
            <a:ext cx="8229600" cy="4495800"/>
          </a:xfrm>
        </p:spPr>
        <p:txBody>
          <a:bodyPr/>
          <a:lstStyle/>
          <a:p>
            <a:r>
              <a:rPr lang="en-US" dirty="0" smtClean="0"/>
              <a:t>Some exports create redundancies</a:t>
            </a:r>
            <a:endParaRPr lang="en-US" dirty="0" smtClean="0"/>
          </a:p>
          <a:p>
            <a:pPr lvl="1"/>
            <a:r>
              <a:rPr lang="en-US" dirty="0" smtClean="0"/>
              <a:t>Remove unused nodes, meshes, materials, techniques, etc.</a:t>
            </a:r>
          </a:p>
          <a:p>
            <a:pPr lvl="1"/>
            <a:r>
              <a:rPr lang="en-US" dirty="0" smtClean="0"/>
              <a:t>Remove unused vertices.  Remove duplicate vertices</a:t>
            </a:r>
          </a:p>
          <a:p>
            <a:pPr lvl="1"/>
            <a:r>
              <a:rPr lang="en-US" dirty="0" smtClean="0"/>
              <a:t>Remove duplicate materials and techniques</a:t>
            </a:r>
          </a:p>
          <a:p>
            <a:pPr lvl="1"/>
            <a:r>
              <a:rPr lang="en-US" dirty="0" smtClean="0"/>
              <a:t>Combine primitives with the same material and vertex format</a:t>
            </a:r>
          </a:p>
          <a:p>
            <a:pPr lvl="1"/>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27</a:t>
            </a:fld>
            <a:endParaRPr lang="en-US"/>
          </a:p>
        </p:txBody>
      </p:sp>
    </p:spTree>
    <p:extLst>
      <p:ext uri="{BB962C8B-B14F-4D97-AF65-F5344CB8AC3E}">
        <p14:creationId xmlns:p14="http://schemas.microsoft.com/office/powerpoint/2010/main" val="1878459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Themes</a:t>
            </a:r>
          </a:p>
          <a:p>
            <a:pPr lvl="1"/>
            <a:r>
              <a:rPr lang="en-US" dirty="0" smtClean="0"/>
              <a:t>Keep </a:t>
            </a:r>
            <a:r>
              <a:rPr lang="en-US" dirty="0" smtClean="0"/>
              <a:t>the runtime simple</a:t>
            </a:r>
          </a:p>
          <a:p>
            <a:pPr lvl="1"/>
            <a:r>
              <a:rPr lang="en-US" dirty="0" smtClean="0"/>
              <a:t>Push work to the Content </a:t>
            </a:r>
            <a:r>
              <a:rPr lang="en-US" dirty="0" smtClean="0"/>
              <a:t>Pipeline</a:t>
            </a:r>
          </a:p>
          <a:p>
            <a:r>
              <a:rPr lang="en-US" dirty="0" smtClean="0"/>
              <a:t>glTF spec and content pipeline:</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28</a:t>
            </a:fld>
            <a:endParaRPr lang="en-US"/>
          </a:p>
        </p:txBody>
      </p:sp>
      <p:sp>
        <p:nvSpPr>
          <p:cNvPr id="5" name="Rectangle 4"/>
          <p:cNvSpPr/>
          <p:nvPr/>
        </p:nvSpPr>
        <p:spPr>
          <a:xfrm>
            <a:off x="131647" y="4114800"/>
            <a:ext cx="8880706" cy="707886"/>
          </a:xfrm>
          <a:prstGeom prst="rect">
            <a:avLst/>
          </a:prstGeom>
        </p:spPr>
        <p:txBody>
          <a:bodyPr wrap="none">
            <a:spAutoFit/>
          </a:bodyPr>
          <a:lstStyle/>
          <a:p>
            <a:r>
              <a:rPr lang="en-US" sz="4000" dirty="0">
                <a:hlinkClick r:id="rId3"/>
              </a:rPr>
              <a:t>https://github.com/KhronosGroup/</a:t>
            </a:r>
            <a:r>
              <a:rPr lang="en-US" sz="4000" dirty="0" smtClean="0">
                <a:hlinkClick r:id="rId3"/>
              </a:rPr>
              <a:t>glTF</a:t>
            </a:r>
            <a:endParaRPr lang="en-US" sz="4000" dirty="0"/>
          </a:p>
        </p:txBody>
      </p:sp>
    </p:spTree>
    <p:extLst>
      <p:ext uri="{BB962C8B-B14F-4D97-AF65-F5344CB8AC3E}">
        <p14:creationId xmlns:p14="http://schemas.microsoft.com/office/powerpoint/2010/main" val="649372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Fabrice Robinet et al. </a:t>
            </a:r>
            <a:r>
              <a:rPr lang="en-US" sz="1600" dirty="0" smtClean="0">
                <a:hlinkClick r:id="rId3"/>
              </a:rPr>
              <a:t>glTF: Designing an Open-Standard Runtime Asset Format</a:t>
            </a:r>
            <a:r>
              <a:rPr lang="en-US" sz="1600" dirty="0" smtClean="0"/>
              <a:t>. GPU Pro 5, 2014</a:t>
            </a:r>
          </a:p>
          <a:p>
            <a:pPr marL="0" indent="0">
              <a:buNone/>
            </a:pPr>
            <a:endParaRPr lang="en-US" sz="1600" dirty="0" smtClean="0"/>
          </a:p>
          <a:p>
            <a:pPr marL="0" indent="0">
              <a:buNone/>
            </a:pPr>
            <a:r>
              <a:rPr lang="en-US" sz="1600" dirty="0" smtClean="0"/>
              <a:t>Patrick Cozzi. </a:t>
            </a:r>
            <a:r>
              <a:rPr lang="en-US" sz="1600" dirty="0" smtClean="0">
                <a:hlinkClick r:id="rId4"/>
              </a:rPr>
              <a:t>Building a WebGL Santa with Cesium and glTF</a:t>
            </a:r>
            <a:r>
              <a:rPr lang="en-US" sz="1600" dirty="0" smtClean="0"/>
              <a:t>. 2013</a:t>
            </a:r>
            <a:endParaRPr lang="en-US" sz="1600"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29</a:t>
            </a:fld>
            <a:endParaRPr lang="en-US"/>
          </a:p>
        </p:txBody>
      </p:sp>
    </p:spTree>
    <p:extLst>
      <p:ext uri="{BB962C8B-B14F-4D97-AF65-F5344CB8AC3E}">
        <p14:creationId xmlns:p14="http://schemas.microsoft.com/office/powerpoint/2010/main" val="211232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3</a:t>
            </a:fld>
            <a:endParaRPr lang="en-US"/>
          </a:p>
        </p:txBody>
      </p:sp>
      <p:cxnSp>
        <p:nvCxnSpPr>
          <p:cNvPr id="17" name="Straight Arrow Connector 16"/>
          <p:cNvCxnSpPr/>
          <p:nvPr/>
        </p:nvCxnSpPr>
        <p:spPr bwMode="auto">
          <a:xfrm flipV="1">
            <a:off x="4574574" y="2502226"/>
            <a:ext cx="0" cy="9301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9" name="Straight Arrow Connector 18"/>
          <p:cNvCxnSpPr/>
          <p:nvPr/>
        </p:nvCxnSpPr>
        <p:spPr bwMode="auto">
          <a:xfrm>
            <a:off x="5962650" y="4427123"/>
            <a:ext cx="742950"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1" name="Straight Arrow Connector 20"/>
          <p:cNvCxnSpPr/>
          <p:nvPr/>
        </p:nvCxnSpPr>
        <p:spPr bwMode="auto">
          <a:xfrm flipH="1">
            <a:off x="2438400" y="4473778"/>
            <a:ext cx="742950"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4" name="TextBox 23"/>
          <p:cNvSpPr txBox="1"/>
          <p:nvPr/>
        </p:nvSpPr>
        <p:spPr>
          <a:xfrm>
            <a:off x="4364251" y="6412468"/>
            <a:ext cx="415498" cy="369332"/>
          </a:xfrm>
          <a:prstGeom prst="rect">
            <a:avLst/>
          </a:prstGeom>
          <a:noFill/>
        </p:spPr>
        <p:txBody>
          <a:bodyPr wrap="none" rtlCol="0">
            <a:spAutoFit/>
          </a:bodyPr>
          <a:lstStyle/>
          <a:p>
            <a:r>
              <a:rPr lang="en-US" dirty="0" smtClean="0"/>
              <a:t>…</a:t>
            </a:r>
            <a:endParaRPr lang="en-US" dirty="0"/>
          </a:p>
        </p:txBody>
      </p:sp>
      <p:cxnSp>
        <p:nvCxnSpPr>
          <p:cNvPr id="26" name="Straight Arrow Connector 25"/>
          <p:cNvCxnSpPr>
            <a:endCxn id="24" idx="0"/>
          </p:cNvCxnSpPr>
          <p:nvPr/>
        </p:nvCxnSpPr>
        <p:spPr bwMode="auto">
          <a:xfrm>
            <a:off x="4572000" y="5392323"/>
            <a:ext cx="0" cy="1020145"/>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8" name="Oval 27"/>
          <p:cNvSpPr/>
          <p:nvPr/>
        </p:nvSpPr>
        <p:spPr bwMode="auto">
          <a:xfrm>
            <a:off x="3200400" y="3487323"/>
            <a:ext cx="2743200" cy="1905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4293581" y="4401723"/>
            <a:ext cx="556838" cy="923330"/>
          </a:xfrm>
          <a:prstGeom prst="rect">
            <a:avLst/>
          </a:prstGeom>
          <a:noFill/>
        </p:spPr>
        <p:txBody>
          <a:bodyPr wrap="none" rtlCol="0">
            <a:spAutoFit/>
          </a:bodyPr>
          <a:lstStyle/>
          <a:p>
            <a:r>
              <a:rPr lang="en-US" dirty="0" smtClean="0"/>
              <a:t>.fbx</a:t>
            </a:r>
          </a:p>
          <a:p>
            <a:r>
              <a:rPr lang="en-US" dirty="0" smtClean="0"/>
              <a:t>.obj</a:t>
            </a:r>
          </a:p>
          <a:p>
            <a:r>
              <a:rPr lang="en-US" dirty="0" smtClean="0"/>
              <a:t> …</a:t>
            </a:r>
            <a:endParaRPr lang="en-US" dirty="0"/>
          </a:p>
        </p:txBody>
      </p:sp>
      <p:pic>
        <p:nvPicPr>
          <p:cNvPr id="34" name="Picture 33"/>
          <p:cNvPicPr>
            <a:picLocks noChangeAspect="1"/>
          </p:cNvPicPr>
          <p:nvPr/>
        </p:nvPicPr>
        <p:blipFill>
          <a:blip r:embed="rId3"/>
          <a:stretch>
            <a:fillRect/>
          </a:stretch>
        </p:blipFill>
        <p:spPr>
          <a:xfrm>
            <a:off x="3524250" y="3868323"/>
            <a:ext cx="2095500" cy="432873"/>
          </a:xfrm>
          <a:prstGeom prst="rect">
            <a:avLst/>
          </a:prstGeom>
        </p:spPr>
      </p:pic>
      <p:sp>
        <p:nvSpPr>
          <p:cNvPr id="15" name="Oval 14"/>
          <p:cNvSpPr/>
          <p:nvPr/>
        </p:nvSpPr>
        <p:spPr bwMode="auto">
          <a:xfrm>
            <a:off x="3810000" y="19050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Maya</a:t>
            </a:r>
          </a:p>
        </p:txBody>
      </p:sp>
      <p:sp>
        <p:nvSpPr>
          <p:cNvPr id="16" name="Oval 15"/>
          <p:cNvSpPr/>
          <p:nvPr/>
        </p:nvSpPr>
        <p:spPr bwMode="auto">
          <a:xfrm>
            <a:off x="838200" y="41148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Blender</a:t>
            </a:r>
          </a:p>
        </p:txBody>
      </p:sp>
      <p:sp>
        <p:nvSpPr>
          <p:cNvPr id="18" name="Oval 17"/>
          <p:cNvSpPr/>
          <p:nvPr/>
        </p:nvSpPr>
        <p:spPr bwMode="auto">
          <a:xfrm>
            <a:off x="6705600" y="41148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Modo</a:t>
            </a:r>
          </a:p>
        </p:txBody>
      </p:sp>
    </p:spTree>
    <p:extLst>
      <p:ext uri="{BB962C8B-B14F-4D97-AF65-F5344CB8AC3E}">
        <p14:creationId xmlns:p14="http://schemas.microsoft.com/office/powerpoint/2010/main" val="403659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3" name="Content Placeholder 2"/>
          <p:cNvSpPr>
            <a:spLocks noGrp="1"/>
          </p:cNvSpPr>
          <p:nvPr>
            <p:ph idx="1"/>
          </p:nvPr>
        </p:nvSpPr>
        <p:spPr>
          <a:xfrm>
            <a:off x="457200" y="1981200"/>
            <a:ext cx="8610600" cy="3886200"/>
          </a:xfrm>
        </p:spPr>
        <p:txBody>
          <a:bodyPr>
            <a:normAutofit fontScale="92500" lnSpcReduction="10000"/>
          </a:bodyPr>
          <a:lstStyle/>
          <a:p>
            <a:r>
              <a:rPr lang="en-US" sz="2800" dirty="0" smtClean="0"/>
              <a:t>Target tools, not WebGL</a:t>
            </a:r>
          </a:p>
          <a:p>
            <a:r>
              <a:rPr lang="en-US" sz="2800" dirty="0" smtClean="0"/>
              <a:t>Example: COLLADA</a:t>
            </a:r>
          </a:p>
          <a:p>
            <a:pPr lvl="1"/>
            <a:r>
              <a:rPr lang="en-US" sz="2400" dirty="0" smtClean="0"/>
              <a:t>XML + image files</a:t>
            </a:r>
          </a:p>
          <a:p>
            <a:pPr lvl="1"/>
            <a:r>
              <a:rPr lang="en-US" sz="2400" dirty="0" smtClean="0"/>
              <a:t>One index per attribute, not vertex</a:t>
            </a:r>
          </a:p>
          <a:p>
            <a:pPr lvl="1"/>
            <a:r>
              <a:rPr lang="en-US" sz="2400" dirty="0" smtClean="0"/>
              <a:t>Unsigned </a:t>
            </a:r>
            <a:r>
              <a:rPr lang="en-US" sz="2400" dirty="0" err="1" smtClean="0"/>
              <a:t>int</a:t>
            </a:r>
            <a:r>
              <a:rPr lang="en-US" sz="2400" dirty="0" smtClean="0"/>
              <a:t> indices</a:t>
            </a:r>
          </a:p>
          <a:p>
            <a:pPr lvl="1"/>
            <a:r>
              <a:rPr lang="en-US" sz="2400" dirty="0" smtClean="0"/>
              <a:t>Transform stack per node</a:t>
            </a:r>
          </a:p>
          <a:p>
            <a:pPr lvl="1"/>
            <a:r>
              <a:rPr lang="en-US" sz="2400" dirty="0" smtClean="0"/>
              <a:t>Polygons and splines</a:t>
            </a:r>
          </a:p>
          <a:p>
            <a:pPr lvl="1"/>
            <a:r>
              <a:rPr lang="en-US" sz="2400" dirty="0" smtClean="0"/>
              <a:t>Common profile materials</a:t>
            </a:r>
          </a:p>
          <a:p>
            <a:pPr lvl="1"/>
            <a:r>
              <a:rPr lang="en-US" sz="2400" dirty="0" smtClean="0"/>
              <a:t>Doesn’t specify image file format</a:t>
            </a:r>
          </a:p>
          <a:p>
            <a:pPr lvl="1"/>
            <a:r>
              <a:rPr lang="en-US" sz="2400" dirty="0" smtClean="0"/>
              <a:t>Lots of flexibility and indirection in animations and skins</a:t>
            </a:r>
          </a:p>
          <a:p>
            <a:pPr lvl="1"/>
            <a:endParaRPr lang="en-US" sz="2400"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4</a:t>
            </a:fld>
            <a:endParaRPr lang="en-US"/>
          </a:p>
        </p:txBody>
      </p:sp>
    </p:spTree>
    <p:extLst>
      <p:ext uri="{BB962C8B-B14F-4D97-AF65-F5344CB8AC3E}">
        <p14:creationId xmlns:p14="http://schemas.microsoft.com/office/powerpoint/2010/main" val="189613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Format</a:t>
            </a:r>
            <a:endParaRPr lang="en-US" dirty="0"/>
          </a:p>
        </p:txBody>
      </p:sp>
      <p:sp>
        <p:nvSpPr>
          <p:cNvPr id="3" name="Content Placeholder 2"/>
          <p:cNvSpPr>
            <a:spLocks noGrp="1"/>
          </p:cNvSpPr>
          <p:nvPr>
            <p:ph idx="1"/>
          </p:nvPr>
        </p:nvSpPr>
        <p:spPr>
          <a:xfrm>
            <a:off x="457200" y="1981200"/>
            <a:ext cx="8229600" cy="609600"/>
          </a:xfrm>
        </p:spPr>
        <p:txBody>
          <a:bodyPr/>
          <a:lstStyle/>
          <a:p>
            <a:r>
              <a:rPr lang="en-US" dirty="0" smtClean="0"/>
              <a:t>Optimized for use in an engine</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5</a:t>
            </a:fld>
            <a:endParaRPr lang="en-US"/>
          </a:p>
        </p:txBody>
      </p:sp>
      <p:grpSp>
        <p:nvGrpSpPr>
          <p:cNvPr id="24" name="Group 23"/>
          <p:cNvGrpSpPr/>
          <p:nvPr/>
        </p:nvGrpSpPr>
        <p:grpSpPr>
          <a:xfrm>
            <a:off x="152400" y="3505200"/>
            <a:ext cx="1975105" cy="2057400"/>
            <a:chOff x="533400" y="3505200"/>
            <a:chExt cx="1975105" cy="2057400"/>
          </a:xfrm>
        </p:grpSpPr>
        <p:sp>
          <p:nvSpPr>
            <p:cNvPr id="5" name="Oval 4"/>
            <p:cNvSpPr/>
            <p:nvPr/>
          </p:nvSpPr>
          <p:spPr bwMode="auto">
            <a:xfrm>
              <a:off x="533400" y="46482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Interchange format</a:t>
              </a:r>
            </a:p>
          </p:txBody>
        </p:sp>
        <p:sp>
          <p:nvSpPr>
            <p:cNvPr id="6" name="Oval 5"/>
            <p:cNvSpPr/>
            <p:nvPr/>
          </p:nvSpPr>
          <p:spPr bwMode="auto">
            <a:xfrm>
              <a:off x="533400" y="35052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Tool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format</a:t>
              </a:r>
            </a:p>
          </p:txBody>
        </p:sp>
      </p:grpSp>
      <p:sp>
        <p:nvSpPr>
          <p:cNvPr id="7" name="Rounded Rectangle 6"/>
          <p:cNvSpPr/>
          <p:nvPr/>
        </p:nvSpPr>
        <p:spPr bwMode="auto">
          <a:xfrm>
            <a:off x="2410969" y="41148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Content Pipeline</a:t>
            </a:r>
          </a:p>
        </p:txBody>
      </p:sp>
      <p:sp>
        <p:nvSpPr>
          <p:cNvPr id="8" name="Oval 7"/>
          <p:cNvSpPr/>
          <p:nvPr/>
        </p:nvSpPr>
        <p:spPr bwMode="auto">
          <a:xfrm>
            <a:off x="4675633" y="40767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Runtime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format</a:t>
            </a:r>
          </a:p>
        </p:txBody>
      </p:sp>
      <p:sp>
        <p:nvSpPr>
          <p:cNvPr id="9" name="Rounded Rectangle 8"/>
          <p:cNvSpPr/>
          <p:nvPr/>
        </p:nvSpPr>
        <p:spPr bwMode="auto">
          <a:xfrm>
            <a:off x="6934201" y="41148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a:t>
            </a:r>
            <a:endParaRPr kumimoji="0" lang="en-US" sz="1800" b="0" i="0" u="none" strike="noStrike" cap="none" normalizeH="0" baseline="0" dirty="0" smtClean="0">
              <a:ln>
                <a:noFill/>
              </a:ln>
              <a:solidFill>
                <a:schemeClr val="tx1"/>
              </a:solidFill>
              <a:effectLst/>
              <a:latin typeface="Arial" charset="0"/>
            </a:endParaRPr>
          </a:p>
        </p:txBody>
      </p:sp>
      <p:cxnSp>
        <p:nvCxnSpPr>
          <p:cNvPr id="11" name="Straight Arrow Connector 10"/>
          <p:cNvCxnSpPr>
            <a:stCxn id="5" idx="6"/>
            <a:endCxn id="7" idx="1"/>
          </p:cNvCxnSpPr>
          <p:nvPr/>
        </p:nvCxnSpPr>
        <p:spPr bwMode="auto">
          <a:xfrm flipV="1">
            <a:off x="2127505" y="4533900"/>
            <a:ext cx="283464" cy="571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6" idx="6"/>
            <a:endCxn id="7" idx="1"/>
          </p:cNvCxnSpPr>
          <p:nvPr/>
        </p:nvCxnSpPr>
        <p:spPr bwMode="auto">
          <a:xfrm>
            <a:off x="2127505" y="3962400"/>
            <a:ext cx="283464" cy="571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8" idx="2"/>
          </p:cNvCxnSpPr>
          <p:nvPr/>
        </p:nvCxnSpPr>
        <p:spPr bwMode="auto">
          <a:xfrm>
            <a:off x="4392169" y="45339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8" idx="6"/>
            <a:endCxn id="9" idx="1"/>
          </p:cNvCxnSpPr>
          <p:nvPr/>
        </p:nvCxnSpPr>
        <p:spPr bwMode="auto">
          <a:xfrm>
            <a:off x="6650738" y="4533900"/>
            <a:ext cx="28346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5173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a:t>
            </a:r>
            <a:endParaRPr lang="en-US" dirty="0"/>
          </a:p>
        </p:txBody>
      </p:sp>
      <p:sp>
        <p:nvSpPr>
          <p:cNvPr id="3" name="Content Placeholder 2"/>
          <p:cNvSpPr>
            <a:spLocks noGrp="1"/>
          </p:cNvSpPr>
          <p:nvPr>
            <p:ph idx="1"/>
          </p:nvPr>
        </p:nvSpPr>
        <p:spPr>
          <a:xfrm>
            <a:off x="457200" y="1981200"/>
            <a:ext cx="8229600" cy="2209800"/>
          </a:xfrm>
        </p:spPr>
        <p:txBody>
          <a:bodyPr>
            <a:normAutofit fontScale="92500" lnSpcReduction="20000"/>
          </a:bodyPr>
          <a:lstStyle/>
          <a:p>
            <a:r>
              <a:rPr lang="en-US" dirty="0"/>
              <a:t>“the runtime asset format for WebGL, OpenGL ES, and </a:t>
            </a:r>
            <a:r>
              <a:rPr lang="en-US" dirty="0" smtClean="0"/>
              <a:t>OpenGL”</a:t>
            </a:r>
          </a:p>
          <a:p>
            <a:r>
              <a:rPr lang="en-US" dirty="0"/>
              <a:t>j</a:t>
            </a:r>
            <a:r>
              <a:rPr lang="en-US" dirty="0" smtClean="0"/>
              <a:t>pg, mp3</a:t>
            </a:r>
            <a:r>
              <a:rPr lang="en-US" dirty="0"/>
              <a:t>, mpeg, …  what about 3D?</a:t>
            </a:r>
          </a:p>
          <a:p>
            <a:r>
              <a:rPr lang="en-US" dirty="0" smtClean="0"/>
              <a:t>Open standard</a:t>
            </a:r>
          </a:p>
          <a:p>
            <a:r>
              <a:rPr lang="en-US" dirty="0" smtClean="0"/>
              <a:t>Not ratified yet</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6</a:t>
            </a:fld>
            <a:endParaRPr lang="en-US"/>
          </a:p>
        </p:txBody>
      </p:sp>
      <p:pic>
        <p:nvPicPr>
          <p:cNvPr id="6" name="Picture 5"/>
          <p:cNvPicPr>
            <a:picLocks noChangeAspect="1"/>
          </p:cNvPicPr>
          <p:nvPr/>
        </p:nvPicPr>
        <p:blipFill>
          <a:blip r:embed="rId3"/>
          <a:stretch>
            <a:fillRect/>
          </a:stretch>
        </p:blipFill>
        <p:spPr>
          <a:xfrm>
            <a:off x="990600" y="5892800"/>
            <a:ext cx="1879600" cy="889000"/>
          </a:xfrm>
          <a:prstGeom prst="rect">
            <a:avLst/>
          </a:prstGeom>
        </p:spPr>
      </p:pic>
      <p:pic>
        <p:nvPicPr>
          <p:cNvPr id="7" name="Picture 6"/>
          <p:cNvPicPr>
            <a:picLocks noChangeAspect="1"/>
          </p:cNvPicPr>
          <p:nvPr/>
        </p:nvPicPr>
        <p:blipFill>
          <a:blip r:embed="rId4"/>
          <a:stretch>
            <a:fillRect/>
          </a:stretch>
        </p:blipFill>
        <p:spPr>
          <a:xfrm>
            <a:off x="3302000" y="5918200"/>
            <a:ext cx="2514600" cy="863600"/>
          </a:xfrm>
          <a:prstGeom prst="rect">
            <a:avLst/>
          </a:prstGeom>
        </p:spPr>
      </p:pic>
      <p:pic>
        <p:nvPicPr>
          <p:cNvPr id="8" name="Picture 7"/>
          <p:cNvPicPr>
            <a:picLocks noChangeAspect="1"/>
          </p:cNvPicPr>
          <p:nvPr/>
        </p:nvPicPr>
        <p:blipFill>
          <a:blip r:embed="rId5"/>
          <a:stretch>
            <a:fillRect/>
          </a:stretch>
        </p:blipFill>
        <p:spPr>
          <a:xfrm>
            <a:off x="6248400" y="5880100"/>
            <a:ext cx="1905000" cy="901700"/>
          </a:xfrm>
          <a:prstGeom prst="rect">
            <a:avLst/>
          </a:prstGeom>
        </p:spPr>
      </p:pic>
      <p:pic>
        <p:nvPicPr>
          <p:cNvPr id="13" name="Picture 12"/>
          <p:cNvPicPr>
            <a:picLocks noChangeAspect="1"/>
          </p:cNvPicPr>
          <p:nvPr/>
        </p:nvPicPr>
        <p:blipFill>
          <a:blip r:embed="rId6"/>
          <a:stretch>
            <a:fillRect/>
          </a:stretch>
        </p:blipFill>
        <p:spPr>
          <a:xfrm>
            <a:off x="3759200" y="4762500"/>
            <a:ext cx="1625600" cy="952500"/>
          </a:xfrm>
          <a:prstGeom prst="rect">
            <a:avLst/>
          </a:prstGeom>
        </p:spPr>
      </p:pic>
    </p:spTree>
    <p:extLst>
      <p:ext uri="{BB962C8B-B14F-4D97-AF65-F5344CB8AC3E}">
        <p14:creationId xmlns:p14="http://schemas.microsoft.com/office/powerpoint/2010/main" val="344729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a:xfrm>
            <a:off x="457200" y="1981200"/>
            <a:ext cx="8229600" cy="685800"/>
          </a:xfrm>
        </p:spPr>
        <p:txBody>
          <a:bodyPr/>
          <a:lstStyle/>
          <a:p>
            <a:r>
              <a:rPr lang="en-US" dirty="0" smtClean="0"/>
              <a:t>Easy and efficient to render</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7</a:t>
            </a:fld>
            <a:endParaRPr lang="en-US"/>
          </a:p>
        </p:txBody>
      </p:sp>
      <p:grpSp>
        <p:nvGrpSpPr>
          <p:cNvPr id="9" name="Group 8"/>
          <p:cNvGrpSpPr/>
          <p:nvPr/>
        </p:nvGrpSpPr>
        <p:grpSpPr>
          <a:xfrm>
            <a:off x="1333500" y="3124200"/>
            <a:ext cx="6477000" cy="2438400"/>
            <a:chOff x="1295400" y="3124200"/>
            <a:chExt cx="6477000" cy="2438400"/>
          </a:xfrm>
        </p:grpSpPr>
        <p:sp>
          <p:nvSpPr>
            <p:cNvPr id="5" name="Rounded Rectangle 4"/>
            <p:cNvSpPr/>
            <p:nvPr/>
          </p:nvSpPr>
          <p:spPr bwMode="auto">
            <a:xfrm>
              <a:off x="1295400" y="3124200"/>
              <a:ext cx="64770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.json</a:t>
              </a: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t>Node hierarchy, materials, lights, cameras</a:t>
              </a:r>
              <a:endParaRPr kumimoji="0" lang="en-US" sz="1400" b="0" i="0" u="none" strike="noStrike" cap="none" normalizeH="0" baseline="0" dirty="0" smtClean="0">
                <a:ln>
                  <a:noFill/>
                </a:ln>
                <a:solidFill>
                  <a:schemeClr val="tx1"/>
                </a:solidFill>
                <a:effectLst/>
              </a:endParaRPr>
            </a:p>
          </p:txBody>
        </p:sp>
        <p:sp>
          <p:nvSpPr>
            <p:cNvPr id="6" name="Rounded Rectangle 5"/>
            <p:cNvSpPr/>
            <p:nvPr/>
          </p:nvSpPr>
          <p:spPr bwMode="auto">
            <a:xfrm>
              <a:off x="1295400" y="4114800"/>
              <a:ext cx="30480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.bin</a:t>
              </a:r>
            </a:p>
            <a:p>
              <a:pPr marR="0" defTabSz="914400" rtl="0" eaLnBrk="0" fontAlgn="base" latinLnBrk="0" hangingPunct="0">
                <a:lnSpc>
                  <a:spcPct val="100000"/>
                </a:lnSpc>
                <a:spcBef>
                  <a:spcPct val="0"/>
                </a:spcBef>
                <a:spcAft>
                  <a:spcPct val="0"/>
                </a:spcAft>
                <a:buClrTx/>
                <a:buSzTx/>
                <a:tabLst/>
              </a:pPr>
              <a:endParaRPr lang="en-US" sz="1400" dirty="0" smtClean="0"/>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Geometry: vertices and indices</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Animation: key-frames</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Skins: inverse-bind matrices</a:t>
              </a:r>
            </a:p>
            <a:p>
              <a:pPr marL="285750" marR="0" indent="-285750" defTabSz="914400" rtl="0" eaLnBrk="0" fontAlgn="base" latinLnBrk="0" hangingPunct="0">
                <a:lnSpc>
                  <a:spcPct val="100000"/>
                </a:lnSpc>
                <a:spcBef>
                  <a:spcPct val="0"/>
                </a:spcBef>
                <a:spcAft>
                  <a:spcPct val="0"/>
                </a:spcAft>
                <a:buClrTx/>
                <a:buSzTx/>
                <a:buFont typeface="Arial"/>
                <a:buChar char="•"/>
                <a:tabLst/>
              </a:pPr>
              <a:endParaRPr lang="en-US" dirty="0" smtClean="0"/>
            </a:p>
            <a:p>
              <a:pPr marL="285750" marR="0" indent="-285750" algn="ctr" defTabSz="914400" rtl="0" eaLnBrk="0" fontAlgn="base" latinLnBrk="0" hangingPunct="0">
                <a:lnSpc>
                  <a:spcPct val="100000"/>
                </a:lnSpc>
                <a:spcBef>
                  <a:spcPct val="0"/>
                </a:spcBef>
                <a:spcAft>
                  <a:spcPct val="0"/>
                </a:spcAft>
                <a:buClrTx/>
                <a:buSzTx/>
                <a:buFont typeface="Arial"/>
                <a:buChar char="•"/>
                <a:tabLst/>
              </a:pPr>
              <a:endParaRPr kumimoji="0" lang="en-US" sz="1800" b="0" i="0" u="none" strike="noStrike" cap="none" normalizeH="0" baseline="0" dirty="0" smtClean="0">
                <a:ln>
                  <a:noFill/>
                </a:ln>
                <a:solidFill>
                  <a:schemeClr val="tx1"/>
                </a:solidFill>
                <a:effectLst/>
                <a:latin typeface="Arial" charset="0"/>
              </a:endParaRPr>
            </a:p>
          </p:txBody>
        </p:sp>
        <p:sp>
          <p:nvSpPr>
            <p:cNvPr id="7" name="Rounded Rectangle 6"/>
            <p:cNvSpPr/>
            <p:nvPr/>
          </p:nvSpPr>
          <p:spPr bwMode="auto">
            <a:xfrm>
              <a:off x="4419600" y="4114800"/>
              <a:ext cx="12954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.glsl</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Shaders</a:t>
              </a:r>
            </a:p>
          </p:txBody>
        </p:sp>
        <p:sp>
          <p:nvSpPr>
            <p:cNvPr id="8" name="Rounded Rectangle 7"/>
            <p:cNvSpPr/>
            <p:nvPr/>
          </p:nvSpPr>
          <p:spPr bwMode="auto">
            <a:xfrm>
              <a:off x="5791200" y="4114800"/>
              <a:ext cx="19812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.png, .jpg, …</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Textures</a:t>
              </a:r>
            </a:p>
          </p:txBody>
        </p:sp>
      </p:grpSp>
    </p:spTree>
    <p:extLst>
      <p:ext uri="{BB962C8B-B14F-4D97-AF65-F5344CB8AC3E}">
        <p14:creationId xmlns:p14="http://schemas.microsoft.com/office/powerpoint/2010/main" val="224105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a:xfrm>
            <a:off x="457200" y="1981200"/>
            <a:ext cx="8229600" cy="609600"/>
          </a:xfrm>
        </p:spPr>
        <p:txBody>
          <a:bodyPr>
            <a:noAutofit/>
          </a:bodyPr>
          <a:lstStyle/>
          <a:p>
            <a:r>
              <a:rPr lang="en-US" dirty="0" smtClean="0"/>
              <a:t>Balanced Feature Set</a:t>
            </a:r>
          </a:p>
          <a:p>
            <a:endParaRPr lang="en-US" dirty="0"/>
          </a:p>
          <a:p>
            <a:endParaRPr lang="en-US" dirty="0" smtClean="0"/>
          </a:p>
          <a:p>
            <a:endParaRPr lang="en-US" dirty="0"/>
          </a:p>
          <a:p>
            <a:r>
              <a:rPr lang="en-US" dirty="0" smtClean="0"/>
              <a:t>Extensible</a:t>
            </a: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8</a:t>
            </a:fld>
            <a:endParaRPr lang="en-US"/>
          </a:p>
        </p:txBody>
      </p:sp>
      <p:pic>
        <p:nvPicPr>
          <p:cNvPr id="5" name="Picture 4"/>
          <p:cNvPicPr>
            <a:picLocks noChangeAspect="1"/>
          </p:cNvPicPr>
          <p:nvPr/>
        </p:nvPicPr>
        <p:blipFill>
          <a:blip r:embed="rId3"/>
          <a:stretch>
            <a:fillRect/>
          </a:stretch>
        </p:blipFill>
        <p:spPr>
          <a:xfrm>
            <a:off x="3594099" y="2971800"/>
            <a:ext cx="1625600" cy="952500"/>
          </a:xfrm>
          <a:prstGeom prst="rect">
            <a:avLst/>
          </a:prstGeom>
        </p:spPr>
      </p:pic>
      <p:pic>
        <p:nvPicPr>
          <p:cNvPr id="6" name="Picture 5"/>
          <p:cNvPicPr>
            <a:picLocks noChangeAspect="1"/>
          </p:cNvPicPr>
          <p:nvPr/>
        </p:nvPicPr>
        <p:blipFill>
          <a:blip r:embed="rId4"/>
          <a:stretch>
            <a:fillRect/>
          </a:stretch>
        </p:blipFill>
        <p:spPr>
          <a:xfrm>
            <a:off x="990600" y="3003550"/>
            <a:ext cx="1879600" cy="889000"/>
          </a:xfrm>
          <a:prstGeom prst="rect">
            <a:avLst/>
          </a:prstGeom>
        </p:spPr>
      </p:pic>
      <p:pic>
        <p:nvPicPr>
          <p:cNvPr id="7" name="Picture 6"/>
          <p:cNvPicPr>
            <a:picLocks noChangeAspect="1"/>
          </p:cNvPicPr>
          <p:nvPr/>
        </p:nvPicPr>
        <p:blipFill>
          <a:blip r:embed="rId5"/>
          <a:stretch>
            <a:fillRect/>
          </a:stretch>
        </p:blipFill>
        <p:spPr>
          <a:xfrm>
            <a:off x="5943600" y="3231614"/>
            <a:ext cx="2095500" cy="432873"/>
          </a:xfrm>
          <a:prstGeom prst="rect">
            <a:avLst/>
          </a:prstGeom>
        </p:spPr>
      </p:pic>
      <p:sp>
        <p:nvSpPr>
          <p:cNvPr id="8" name="TextBox 7"/>
          <p:cNvSpPr txBox="1"/>
          <p:nvPr/>
        </p:nvSpPr>
        <p:spPr>
          <a:xfrm>
            <a:off x="2990036" y="3094107"/>
            <a:ext cx="484227" cy="707886"/>
          </a:xfrm>
          <a:prstGeom prst="rect">
            <a:avLst/>
          </a:prstGeom>
          <a:noFill/>
        </p:spPr>
        <p:txBody>
          <a:bodyPr wrap="none" rtlCol="0">
            <a:spAutoFit/>
          </a:bodyPr>
          <a:lstStyle/>
          <a:p>
            <a:r>
              <a:rPr lang="en-US" sz="4000" dirty="0" smtClean="0"/>
              <a:t>&lt;</a:t>
            </a:r>
            <a:endParaRPr lang="en-US" sz="4000" dirty="0"/>
          </a:p>
        </p:txBody>
      </p:sp>
      <p:sp>
        <p:nvSpPr>
          <p:cNvPr id="9" name="TextBox 8"/>
          <p:cNvSpPr txBox="1"/>
          <p:nvPr/>
        </p:nvSpPr>
        <p:spPr>
          <a:xfrm>
            <a:off x="5339536" y="3094107"/>
            <a:ext cx="484227" cy="707886"/>
          </a:xfrm>
          <a:prstGeom prst="rect">
            <a:avLst/>
          </a:prstGeom>
          <a:noFill/>
        </p:spPr>
        <p:txBody>
          <a:bodyPr wrap="none" rtlCol="0">
            <a:spAutoFit/>
          </a:bodyPr>
          <a:lstStyle/>
          <a:p>
            <a:r>
              <a:rPr lang="en-US" sz="4000" dirty="0" smtClean="0"/>
              <a:t>&lt;</a:t>
            </a:r>
            <a:endParaRPr lang="en-US" sz="4000" dirty="0"/>
          </a:p>
        </p:txBody>
      </p:sp>
    </p:spTree>
    <p:extLst>
      <p:ext uri="{BB962C8B-B14F-4D97-AF65-F5344CB8AC3E}">
        <p14:creationId xmlns:p14="http://schemas.microsoft.com/office/powerpoint/2010/main" val="181686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p:txBody>
          <a:bodyPr/>
          <a:lstStyle/>
          <a:p>
            <a:r>
              <a:rPr lang="en-US" dirty="0" smtClean="0"/>
              <a:t>Code, Not Just Spec</a:t>
            </a:r>
          </a:p>
          <a:p>
            <a:pPr lvl="1"/>
            <a:r>
              <a:rPr lang="en-US" dirty="0" smtClean="0"/>
              <a:t>Content Pipeline is key to adoption</a:t>
            </a:r>
          </a:p>
          <a:p>
            <a:pPr lvl="1"/>
            <a:r>
              <a:rPr lang="en-US" dirty="0" err="1" smtClean="0"/>
              <a:t>Three.js</a:t>
            </a:r>
            <a:r>
              <a:rPr lang="en-US" dirty="0" smtClean="0"/>
              <a:t> is key to adoption</a:t>
            </a:r>
          </a:p>
          <a:p>
            <a:pPr lvl="1"/>
            <a:r>
              <a:rPr lang="en-US" dirty="0" smtClean="0"/>
              <a:t>Implementations are needed for a sane spec</a:t>
            </a:r>
          </a:p>
          <a:p>
            <a:r>
              <a:rPr lang="en-US" dirty="0" smtClean="0"/>
              <a:t>Community</a:t>
            </a:r>
          </a:p>
          <a:p>
            <a:pPr lvl="1"/>
            <a:r>
              <a:rPr lang="en-US" dirty="0" smtClean="0"/>
              <a:t>Grassroots and transparency</a:t>
            </a:r>
          </a:p>
          <a:p>
            <a:r>
              <a:rPr lang="en-US" dirty="0" smtClean="0"/>
              <a:t>WebGL, OpenGL ES, and OpenGL</a:t>
            </a:r>
          </a:p>
          <a:p>
            <a:pPr lvl="1"/>
            <a:r>
              <a:rPr lang="en-US" dirty="0" smtClean="0"/>
              <a:t>Initial adoption - WebGL</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9</a:t>
            </a:fld>
            <a:endParaRPr lang="en-US"/>
          </a:p>
        </p:txBody>
      </p:sp>
      <p:sp>
        <p:nvSpPr>
          <p:cNvPr id="7" name="Rectangle 6"/>
          <p:cNvSpPr/>
          <p:nvPr/>
        </p:nvSpPr>
        <p:spPr>
          <a:xfrm>
            <a:off x="131647" y="6073914"/>
            <a:ext cx="8880706" cy="707886"/>
          </a:xfrm>
          <a:prstGeom prst="rect">
            <a:avLst/>
          </a:prstGeom>
        </p:spPr>
        <p:txBody>
          <a:bodyPr wrap="none">
            <a:spAutoFit/>
          </a:bodyPr>
          <a:lstStyle/>
          <a:p>
            <a:r>
              <a:rPr lang="en-US" sz="4000" dirty="0">
                <a:hlinkClick r:id="rId3"/>
              </a:rPr>
              <a:t>https://github.com/KhronosGroup/</a:t>
            </a:r>
            <a:r>
              <a:rPr lang="en-US" sz="4000" dirty="0" smtClean="0">
                <a:hlinkClick r:id="rId3"/>
              </a:rPr>
              <a:t>glTF</a:t>
            </a:r>
            <a:endParaRPr lang="en-US" sz="4000" dirty="0"/>
          </a:p>
        </p:txBody>
      </p:sp>
    </p:spTree>
    <p:extLst>
      <p:ext uri="{BB962C8B-B14F-4D97-AF65-F5344CB8AC3E}">
        <p14:creationId xmlns:p14="http://schemas.microsoft.com/office/powerpoint/2010/main" val="128969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24575</TotalTime>
  <Words>3417</Words>
  <Application>Microsoft Macintosh PowerPoint</Application>
  <PresentationFormat>On-screen Show (4:3)</PresentationFormat>
  <Paragraphs>460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WebGL Content Pipeline with glTF</vt:lpstr>
      <vt:lpstr>Outline</vt:lpstr>
      <vt:lpstr>Interchange Formats</vt:lpstr>
      <vt:lpstr>Interchange Formats</vt:lpstr>
      <vt:lpstr>Runtime Format</vt:lpstr>
      <vt:lpstr>glTF</vt:lpstr>
      <vt:lpstr>glTF Goals</vt:lpstr>
      <vt:lpstr>glTF Goals</vt:lpstr>
      <vt:lpstr>glTF Goals</vt:lpstr>
      <vt:lpstr>glTF Schema</vt:lpstr>
      <vt:lpstr>TODO</vt:lpstr>
      <vt:lpstr>Content Pipeline</vt:lpstr>
      <vt:lpstr>Content Pipeline</vt:lpstr>
      <vt:lpstr>Content Pipeline: Geometry</vt:lpstr>
      <vt:lpstr>Content Pipeline: Geometry</vt:lpstr>
      <vt:lpstr>Content Pipeline: Geometry</vt:lpstr>
      <vt:lpstr>Content Pipeline: Geometry</vt:lpstr>
      <vt:lpstr>Content Pipeline: Geometry</vt:lpstr>
      <vt:lpstr>PowerPoint Presentation</vt:lpstr>
      <vt:lpstr>Content Pipeline: Geometry</vt:lpstr>
      <vt:lpstr>Content Pipeline: Geometry</vt:lpstr>
      <vt:lpstr>Content Pipeline: Animation and Skins</vt:lpstr>
      <vt:lpstr>Content Pipeline: Texture</vt:lpstr>
      <vt:lpstr>Content Pipeline: Texture</vt:lpstr>
      <vt:lpstr>Content Pipeline: Texture</vt:lpstr>
      <vt:lpstr>Content Pipeline: Shaders</vt:lpstr>
      <vt:lpstr>Artist Tips</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AGI</cp:lastModifiedBy>
  <cp:revision>597</cp:revision>
  <cp:lastPrinted>2014-01-15T20:50:41Z</cp:lastPrinted>
  <dcterms:created xsi:type="dcterms:W3CDTF">2011-01-14T02:17:40Z</dcterms:created>
  <dcterms:modified xsi:type="dcterms:W3CDTF">2014-01-22T21:54:52Z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