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1"/>
  </p:sldMasterIdLst>
  <p:notesMasterIdLst>
    <p:notesMasterId r:id="rId32"/>
  </p:notesMasterIdLst>
  <p:handoutMasterIdLst>
    <p:handoutMasterId r:id="rId33"/>
  </p:handoutMasterIdLst>
  <p:sldIdLst>
    <p:sldId id="421" r:id="rId2"/>
    <p:sldId id="463" r:id="rId3"/>
    <p:sldId id="427" r:id="rId4"/>
    <p:sldId id="429" r:id="rId5"/>
    <p:sldId id="430" r:id="rId6"/>
    <p:sldId id="431" r:id="rId7"/>
    <p:sldId id="455" r:id="rId8"/>
    <p:sldId id="456" r:id="rId9"/>
    <p:sldId id="457" r:id="rId10"/>
    <p:sldId id="458" r:id="rId11"/>
    <p:sldId id="461" r:id="rId12"/>
    <p:sldId id="464" r:id="rId13"/>
    <p:sldId id="452" r:id="rId14"/>
    <p:sldId id="433" r:id="rId15"/>
    <p:sldId id="434" r:id="rId16"/>
    <p:sldId id="435" r:id="rId17"/>
    <p:sldId id="438" r:id="rId18"/>
    <p:sldId id="437" r:id="rId19"/>
    <p:sldId id="439" r:id="rId20"/>
    <p:sldId id="440" r:id="rId21"/>
    <p:sldId id="441" r:id="rId22"/>
    <p:sldId id="445" r:id="rId23"/>
    <p:sldId id="436" r:id="rId24"/>
    <p:sldId id="450" r:id="rId25"/>
    <p:sldId id="442" r:id="rId26"/>
    <p:sldId id="443" r:id="rId27"/>
    <p:sldId id="444" r:id="rId28"/>
    <p:sldId id="448" r:id="rId29"/>
    <p:sldId id="447" r:id="rId30"/>
    <p:sldId id="462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8" autoAdjust="0"/>
    <p:restoredTop sz="84543" autoAdjust="0"/>
  </p:normalViewPr>
  <p:slideViewPr>
    <p:cSldViewPr>
      <p:cViewPr>
        <p:scale>
          <a:sx n="100" d="100"/>
          <a:sy n="100" d="100"/>
        </p:scale>
        <p:origin x="-146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829" y="0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891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29" y="9119891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A703DCBE-EE26-46C2-A6BE-620670959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29" y="0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763" y="4560988"/>
            <a:ext cx="5851676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891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29" y="9119891"/>
            <a:ext cx="317016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61388809-6B81-4C55-A44B-C841547B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0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OpenGL, WebGL is a rendering API that exposes the capabilities of the hardware.  It knows about low-level concepts like buffers, textures, </a:t>
            </a:r>
            <a:r>
              <a:rPr lang="en-US" dirty="0" smtClean="0"/>
              <a:t>shader programs, and </a:t>
            </a:r>
            <a:r>
              <a:rPr lang="en-US" dirty="0" smtClean="0"/>
              <a:t>uniforms.</a:t>
            </a:r>
            <a:r>
              <a:rPr lang="en-US" baseline="0" dirty="0" smtClean="0"/>
              <a:t>  Artists, on the other hand, use modeling tools like Maya or Modo, to create assets using much higher-level constructs such as geometries, node hierarchies, materials, and animations.  As engine developers, it is up to us to create a content pipeline that brings assets from modeling tools to our WebGL-based engines.  Furthermore, this pipeline needs to produce runtime assets that are easy and efficient to use on the web with WebGL.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Historically engine developers have created custom asset formats for their engine and custom exporters for modeling tools or converters from interchange formats like COLLADA.  This talk introduces glTF, the </a:t>
            </a:r>
            <a:r>
              <a:rPr lang="en-US" dirty="0" smtClean="0"/>
              <a:t>runtime asset format for WebGL, OpenGL ES, and OpenGL, which significantly reduces the amount</a:t>
            </a:r>
            <a:r>
              <a:rPr lang="en-US" baseline="0" dirty="0" smtClean="0"/>
              <a:t> of work engine developers have to do by providing an efficient and extensible format based on JSON and binary blobs, and an open-source content pipeline for creating glTF assets from COLLADA.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// TODO: everything after this!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developed 4 renderers.  Sometimes multiple times each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Established</a:t>
            </a:r>
            <a:r>
              <a:rPr lang="en-US" baseline="0" dirty="0" smtClean="0"/>
              <a:t> engines like Unity and C4 already have a runtime format.  WebGL engines are still emerging.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Bottom-up:</a:t>
            </a:r>
          </a:p>
          <a:p>
            <a:endParaRPr lang="en-US" dirty="0" smtClean="0"/>
          </a:p>
          <a:p>
            <a:r>
              <a:rPr lang="en-US" dirty="0" smtClean="0"/>
              <a:t>Geometry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buffer – binary blob.  Can be combination of geometry, animation, and skins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bufferView</a:t>
            </a:r>
            <a:r>
              <a:rPr lang="en-US" baseline="0" dirty="0" smtClean="0"/>
              <a:t> – subset of buffer with target info (ARRAY_BUFFER, ELEMENT_BUFFER, animation/skin)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accessor – subset of bufferView with type info, e.g., float-point.  Similar to a call to </a:t>
            </a:r>
            <a:r>
              <a:rPr lang="en-US" baseline="0" dirty="0" err="1" smtClean="0"/>
              <a:t>glVertexAttribPointer</a:t>
            </a:r>
            <a:endParaRPr lang="en-US" baseline="0" dirty="0" smtClean="0"/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For example, a bufferView may be all vertices in the asset (think </a:t>
            </a:r>
            <a:r>
              <a:rPr lang="en-US" baseline="0" dirty="0" err="1" smtClean="0"/>
              <a:t>glBufferData</a:t>
            </a:r>
            <a:r>
              <a:rPr lang="en-US" baseline="0" dirty="0" smtClean="0"/>
              <a:t>), where as an accessor may be an individual attribute for a mesh (think </a:t>
            </a:r>
            <a:r>
              <a:rPr lang="en-US" baseline="0" dirty="0" err="1" smtClean="0"/>
              <a:t>glVertexAttribPointer</a:t>
            </a:r>
            <a:r>
              <a:rPr lang="en-US" baseline="0" dirty="0" smtClean="0"/>
              <a:t>)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mesh – (composed of primitives, not shown) – corresponds to </a:t>
            </a:r>
            <a:r>
              <a:rPr lang="en-US" baseline="0" dirty="0" err="1" smtClean="0"/>
              <a:t>glDrawElements</a:t>
            </a: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node – one or more meshes, plus transform, plus children</a:t>
            </a:r>
          </a:p>
          <a:p>
            <a:pPr marL="0" lvl="0" indent="0">
              <a:buFontTx/>
              <a:buNone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Material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image – Image file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sampler – texture filter and wrap modes, think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glTexParameter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texture – think glTexImage2D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shader – GLSL shader source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program – think </a:t>
            </a:r>
            <a:r>
              <a:rPr lang="en-US" dirty="0" err="1" smtClean="0"/>
              <a:t>glCompileShader</a:t>
            </a:r>
            <a:r>
              <a:rPr lang="en-US" dirty="0" smtClean="0"/>
              <a:t> and </a:t>
            </a:r>
            <a:r>
              <a:rPr lang="en-US" dirty="0" err="1" smtClean="0"/>
              <a:t>glLinkProgram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technique – parameter inputs (attributes + uniforms) + pass – program + render state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Material – an instance of a technique.  Overrides parameter inputs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Animation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animation accesses </a:t>
            </a:r>
            <a:r>
              <a:rPr lang="en-US" dirty="0" err="1" smtClean="0"/>
              <a:t>keyframes</a:t>
            </a:r>
            <a:r>
              <a:rPr lang="en-US" dirty="0" smtClean="0"/>
              <a:t> from accessor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animation targets node (transforms), material/technique parameters, and camera/light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Skin</a:t>
            </a:r>
          </a:p>
          <a:p>
            <a:pPr marL="171450" lvl="0" indent="-171450">
              <a:buFontTx/>
              <a:buChar char="•"/>
            </a:pPr>
            <a:r>
              <a:rPr lang="en-US" dirty="0" smtClean="0"/>
              <a:t>skin accesses inverse-bind</a:t>
            </a:r>
            <a:r>
              <a:rPr lang="en-US" baseline="0" dirty="0" smtClean="0"/>
              <a:t> matrices from accessor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node references skins.  skins reference nodes -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KhronosGroup</a:t>
            </a:r>
            <a:r>
              <a:rPr lang="en-US" baseline="0" dirty="0" smtClean="0"/>
              <a:t>/glTF/issues/193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8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Usually not all hand coded, but instead a combination of many tools</a:t>
            </a:r>
            <a:r>
              <a:rPr lang="en-US" baseline="0" dirty="0" smtClean="0"/>
              <a:t> from different third-parties, e.g., texture compression, mesh compression, vertex cache optimize,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SketchUp</a:t>
            </a:r>
            <a:r>
              <a:rPr lang="en-US" baseline="0" dirty="0" smtClean="0"/>
              <a:t> story with one triangle per primitive.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3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triangle strips/fans to triangles.</a:t>
            </a:r>
          </a:p>
          <a:p>
            <a:endParaRPr lang="en-US" dirty="0" smtClean="0"/>
          </a:p>
          <a:p>
            <a:r>
              <a:rPr lang="en-US" dirty="0" smtClean="0"/>
              <a:t>For polygons, this only adds</a:t>
            </a:r>
            <a:r>
              <a:rPr lang="en-US" baseline="0" dirty="0" smtClean="0"/>
              <a:t> indices so the payload increase is not that bad.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Ear clipping.  Accelerate with spatial</a:t>
            </a:r>
            <a:r>
              <a:rPr lang="en-US" baseline="0" dirty="0" smtClean="0"/>
              <a:t> data structure.</a:t>
            </a:r>
          </a:p>
          <a:p>
            <a:r>
              <a:rPr lang="en-US" baseline="0" dirty="0" smtClean="0"/>
              <a:t>Randomized algorithm.  Select random cut.  Split polygon if it doesn’t intersect any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Deindexing</a:t>
            </a:r>
            <a:r>
              <a:rPr lang="en-US" dirty="0" smtClean="0"/>
              <a:t> reduces the about of index data but can increase the amount of vertex data.  A single set of indices is required for </a:t>
            </a:r>
            <a:r>
              <a:rPr lang="en-US" dirty="0" err="1" smtClean="0"/>
              <a:t>glDrawElements</a:t>
            </a:r>
            <a:r>
              <a:rPr lang="en-US" dirty="0" smtClean="0"/>
              <a:t> and</a:t>
            </a:r>
            <a:r>
              <a:rPr lang="en-US" baseline="0" dirty="0" smtClean="0"/>
              <a:t> friends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 here is one side of a box.  It is 2 triangles with one normal.  </a:t>
            </a:r>
            <a:r>
              <a:rPr lang="en-US" dirty="0" err="1" smtClean="0"/>
              <a:t>Deindexing</a:t>
            </a:r>
            <a:r>
              <a:rPr lang="en-US" dirty="0" smtClean="0"/>
              <a:t> requires duplicating the normals.</a:t>
            </a:r>
          </a:p>
          <a:p>
            <a:endParaRPr lang="en-US" dirty="0" smtClean="0"/>
          </a:p>
          <a:p>
            <a:r>
              <a:rPr lang="en-US" dirty="0" smtClean="0"/>
              <a:t>This example:</a:t>
            </a:r>
          </a:p>
          <a:p>
            <a:r>
              <a:rPr lang="en-US" dirty="0" smtClean="0"/>
              <a:t>Before:</a:t>
            </a:r>
          </a:p>
          <a:p>
            <a:r>
              <a:rPr lang="en-US" dirty="0" smtClean="0"/>
              <a:t>Vertex</a:t>
            </a:r>
            <a:r>
              <a:rPr lang="en-US" baseline="0" dirty="0" smtClean="0"/>
              <a:t> data: 16 + 4 = 20</a:t>
            </a:r>
          </a:p>
          <a:p>
            <a:r>
              <a:rPr lang="en-US" baseline="0" dirty="0" smtClean="0"/>
              <a:t>Index data: 12 +12 = 24</a:t>
            </a:r>
          </a:p>
          <a:p>
            <a:r>
              <a:rPr lang="en-US" baseline="0" dirty="0" smtClean="0"/>
              <a:t>Total: 44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After:</a:t>
            </a:r>
          </a:p>
          <a:p>
            <a:r>
              <a:rPr lang="en-US" baseline="0" dirty="0" smtClean="0"/>
              <a:t>Vertex data: 16 + 16 = 32</a:t>
            </a:r>
          </a:p>
          <a:p>
            <a:r>
              <a:rPr lang="en-US" baseline="0" dirty="0" smtClean="0"/>
              <a:t>Index data: 12</a:t>
            </a:r>
          </a:p>
          <a:p>
            <a:r>
              <a:rPr lang="en-US" baseline="0" dirty="0" smtClean="0"/>
              <a:t>Total: 46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most attributes are unique (not shared by multiple vertices), </a:t>
            </a:r>
            <a:r>
              <a:rPr lang="en-US" baseline="0" dirty="0" err="1" smtClean="0"/>
              <a:t>deindexing</a:t>
            </a:r>
            <a:r>
              <a:rPr lang="en-US" baseline="0" dirty="0" smtClean="0"/>
              <a:t> can decrease the size.</a:t>
            </a:r>
          </a:p>
          <a:p>
            <a:endParaRPr lang="en-US" baseline="0" dirty="0" smtClean="0"/>
          </a:p>
          <a:p>
            <a:r>
              <a:rPr lang="en-US" baseline="0" smtClean="0"/>
              <a:t>* See </a:t>
            </a:r>
            <a:r>
              <a:rPr lang="en-US" baseline="0" dirty="0" smtClean="0"/>
              <a:t>“Indexing Multiple Vertex Arrays” in OpenGL Insights.  Chapter 26.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hierarchy or “scene graph.”</a:t>
            </a:r>
          </a:p>
          <a:p>
            <a:endParaRPr lang="en-US" dirty="0" smtClean="0"/>
          </a:p>
          <a:p>
            <a:r>
              <a:rPr lang="en-US" dirty="0" smtClean="0"/>
              <a:t>Increases the batch size and, therefore, reduces the number of draw calls.</a:t>
            </a:r>
          </a:p>
          <a:p>
            <a:endParaRPr lang="en-US" dirty="0" smtClean="0"/>
          </a:p>
          <a:p>
            <a:r>
              <a:rPr lang="en-US" dirty="0" smtClean="0"/>
              <a:t>Nodes need the same material (and vertex format, which is implied when they share material).</a:t>
            </a:r>
          </a:p>
          <a:p>
            <a:endParaRPr lang="en-US" dirty="0" smtClean="0"/>
          </a:p>
          <a:p>
            <a:r>
              <a:rPr lang="en-US" dirty="0" smtClean="0"/>
              <a:t>Transform combined meshes into the same coordinate system.  Children have their transform applied when they are combined with their parent.</a:t>
            </a:r>
          </a:p>
          <a:p>
            <a:endParaRPr lang="en-US" dirty="0" smtClean="0"/>
          </a:p>
          <a:p>
            <a:r>
              <a:rPr lang="en-US" dirty="0" smtClean="0"/>
              <a:t>If a node is targeted by an animation, it’s sub-tree can be combined, but it can’t be combined with its parent.</a:t>
            </a:r>
          </a:p>
          <a:p>
            <a:endParaRPr lang="en-US" dirty="0" smtClean="0"/>
          </a:p>
          <a:p>
            <a:r>
              <a:rPr lang="en-US" dirty="0" smtClean="0"/>
              <a:t>Texture atlases</a:t>
            </a:r>
            <a:r>
              <a:rPr lang="en-US" baseline="0" dirty="0" smtClean="0"/>
              <a:t> help nodes have the same material since they share the same texture.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reduces the number of meshes and combines buffers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to duplicate some vertices.</a:t>
            </a:r>
          </a:p>
          <a:p>
            <a:endParaRPr lang="en-US" dirty="0" smtClean="0"/>
          </a:p>
          <a:p>
            <a:r>
              <a:rPr lang="en-US" dirty="0" smtClean="0"/>
              <a:t>Without extensions,</a:t>
            </a:r>
            <a:r>
              <a:rPr lang="en-US" baseline="0" dirty="0" smtClean="0"/>
              <a:t> this is n</a:t>
            </a:r>
            <a:r>
              <a:rPr lang="en-US" dirty="0" smtClean="0"/>
              <a:t>eeded for WebGL 2 and OpenGL ES 2.  The unsigned </a:t>
            </a:r>
            <a:r>
              <a:rPr lang="en-US" dirty="0" err="1" smtClean="0"/>
              <a:t>int</a:t>
            </a:r>
            <a:r>
              <a:rPr lang="en-US" dirty="0" smtClean="0"/>
              <a:t> extension</a:t>
            </a:r>
            <a:r>
              <a:rPr lang="en-US" baseline="0" dirty="0" smtClean="0"/>
              <a:t> is widely supported, and although it uses more memory and potentially contributes to cache pollution, I have not noticed a performance hit, and it allows for larger batches.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6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to consider decompression time along with the payload savings.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Open3DGC – http://</a:t>
            </a:r>
            <a:r>
              <a:rPr lang="en-US" dirty="0" err="1" smtClean="0"/>
              <a:t>kmamou.blogspot.com</a:t>
            </a:r>
            <a:r>
              <a:rPr lang="en-US" dirty="0" smtClean="0"/>
              <a:t>/2013/07/open-3d-graphics-compression-open3dgc.html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TFAN – fans, quantize, parallelogram predict, O(n) </a:t>
            </a:r>
            <a:r>
              <a:rPr lang="en-US" dirty="0" err="1" smtClean="0"/>
              <a:t>wrt</a:t>
            </a:r>
            <a:r>
              <a:rPr lang="en-US" baseline="0" dirty="0" smtClean="0"/>
              <a:t> vertices to decompress.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transform tricks also apply to animation data.</a:t>
            </a:r>
          </a:p>
          <a:p>
            <a:endParaRPr lang="en-US" dirty="0" smtClean="0"/>
          </a:p>
          <a:p>
            <a:r>
              <a:rPr lang="en-US" dirty="0" smtClean="0"/>
              <a:t>Also see “WebGL Models: End-to-End” in OpenGL Insights (Chapter 30).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from https://</a:t>
            </a:r>
            <a:r>
              <a:rPr lang="en-US" baseline="0" dirty="0" err="1" smtClean="0"/>
              <a:t>www.khronos.org</a:t>
            </a:r>
            <a:r>
              <a:rPr lang="en-US" baseline="0" dirty="0" smtClean="0"/>
              <a:t>/assets/uploads/developers/library/2013-siggraph-collada-bof/COLLADA-BOF_SIGGRAPH-2013.pdf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9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Vertex clustering from my master’s thesis is shown here.</a:t>
            </a:r>
          </a:p>
          <a:p>
            <a:endParaRPr lang="en-US" dirty="0" smtClean="0"/>
          </a:p>
          <a:p>
            <a:r>
              <a:rPr lang="en-US" dirty="0" smtClean="0"/>
              <a:t>QEM is most popular.</a:t>
            </a:r>
          </a:p>
          <a:p>
            <a:endParaRPr lang="en-US" dirty="0" smtClean="0"/>
          </a:p>
          <a:p>
            <a:r>
              <a:rPr lang="en-US" dirty="0" smtClean="0"/>
              <a:t>Many games are not using geometric LOD on their characters.</a:t>
            </a:r>
          </a:p>
          <a:p>
            <a:endParaRPr lang="en-US" dirty="0" smtClean="0"/>
          </a:p>
          <a:p>
            <a:r>
              <a:rPr lang="en-US" dirty="0" smtClean="0"/>
              <a:t>Many generate different models for different platforms – mobile vs. console vs. desktop.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Vertex cache optimization</a:t>
            </a:r>
          </a:p>
          <a:p>
            <a:r>
              <a:rPr lang="en-US" dirty="0" smtClean="0"/>
              <a:t>* http://</a:t>
            </a:r>
            <a:r>
              <a:rPr lang="en-US" dirty="0" err="1" smtClean="0"/>
              <a:t>home.comcast.net</a:t>
            </a:r>
            <a:r>
              <a:rPr lang="en-US" dirty="0" smtClean="0"/>
              <a:t>/~</a:t>
            </a:r>
            <a:r>
              <a:rPr lang="en-US" dirty="0" err="1" smtClean="0"/>
              <a:t>tom_forsyth</a:t>
            </a:r>
            <a:r>
              <a:rPr lang="en-US" dirty="0" smtClean="0"/>
              <a:t>/papers/</a:t>
            </a:r>
            <a:r>
              <a:rPr lang="en-US" dirty="0" err="1" smtClean="0"/>
              <a:t>fast_vert_cache_opt.html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http://</a:t>
            </a:r>
            <a:r>
              <a:rPr lang="en-US" dirty="0" err="1" smtClean="0"/>
              <a:t>gfx.cs.princeton.edu</a:t>
            </a:r>
            <a:r>
              <a:rPr lang="en-US" dirty="0" smtClean="0"/>
              <a:t>/pubs/Sander_2007_%3ETR/</a:t>
            </a:r>
          </a:p>
          <a:p>
            <a:pPr marL="171450" indent="-171450">
              <a:buFontTx/>
              <a:buChar char="•"/>
            </a:pPr>
            <a:endParaRPr lang="en-US" dirty="0" smtClean="0"/>
          </a:p>
          <a:p>
            <a:r>
              <a:rPr lang="en-US" dirty="0" smtClean="0"/>
              <a:t>Interleaving – see Chapter 3 - http://</a:t>
            </a:r>
            <a:r>
              <a:rPr lang="en-US" dirty="0" err="1" smtClean="0"/>
              <a:t>www.sci.utah.edu</a:t>
            </a:r>
            <a:r>
              <a:rPr lang="en-US" dirty="0" smtClean="0"/>
              <a:t>/~</a:t>
            </a:r>
            <a:r>
              <a:rPr lang="en-US" dirty="0" err="1" smtClean="0"/>
              <a:t>csilva</a:t>
            </a:r>
            <a:r>
              <a:rPr lang="en-US" dirty="0" smtClean="0"/>
              <a:t>/papers/thesis/</a:t>
            </a:r>
            <a:r>
              <a:rPr lang="en-US" dirty="0" err="1" smtClean="0"/>
              <a:t>louis-bavoil-ms-thesis.pdf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2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Animation:</a:t>
            </a:r>
          </a:p>
          <a:p>
            <a:endParaRPr lang="en-US" dirty="0" smtClean="0"/>
          </a:p>
          <a:p>
            <a:r>
              <a:rPr lang="en-US" dirty="0" smtClean="0"/>
              <a:t>15 fps may be fine instead of 30 or 60</a:t>
            </a:r>
          </a:p>
          <a:p>
            <a:endParaRPr lang="en-US" dirty="0" smtClean="0"/>
          </a:p>
          <a:p>
            <a:r>
              <a:rPr lang="en-US" dirty="0" smtClean="0"/>
              <a:t>Control points don’t need to be uniformly sampled,</a:t>
            </a:r>
            <a:r>
              <a:rPr lang="en-US" baseline="0" dirty="0" smtClean="0"/>
              <a:t> e.g., samples can be removed for linear parts.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Don’t store a channel for scale, for example, if</a:t>
            </a:r>
            <a:r>
              <a:rPr lang="en-US" baseline="0" dirty="0" smtClean="0"/>
              <a:t> it never changes.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Section 11.8 in Game Engine Architecture</a:t>
            </a:r>
          </a:p>
          <a:p>
            <a:endParaRPr lang="en-US" dirty="0" smtClean="0"/>
          </a:p>
          <a:p>
            <a:r>
              <a:rPr lang="en-US" dirty="0" smtClean="0"/>
              <a:t>Skins:</a:t>
            </a:r>
          </a:p>
          <a:p>
            <a:endParaRPr lang="en-US" dirty="0" smtClean="0"/>
          </a:p>
          <a:p>
            <a:r>
              <a:rPr lang="en-US" dirty="0" smtClean="0"/>
              <a:t>2 joints for an elbow.  3 weights for a hip.  Games rarely use more than 4 weights.</a:t>
            </a:r>
          </a:p>
          <a:p>
            <a:endParaRPr lang="en-US" dirty="0" smtClean="0"/>
          </a:p>
          <a:p>
            <a:r>
              <a:rPr lang="en-US" dirty="0" smtClean="0"/>
              <a:t>Mesh splits are required to keep joint matrices in a uniform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4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 needs to be taken when </a:t>
            </a:r>
            <a:r>
              <a:rPr lang="en-US" dirty="0" err="1" smtClean="0"/>
              <a:t>mipmapping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Packing a texture atlas is NP hard,</a:t>
            </a:r>
            <a:r>
              <a:rPr lang="en-US" baseline="0" dirty="0" smtClean="0"/>
              <a:t> see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clb.demon.fi</a:t>
            </a:r>
            <a:r>
              <a:rPr lang="en-US" baseline="0" dirty="0" smtClean="0"/>
              <a:t>/files/</a:t>
            </a:r>
            <a:r>
              <a:rPr lang="en-US" baseline="0" dirty="0" err="1" smtClean="0"/>
              <a:t>RectangleBinPack.pdf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clb.demon.fi</a:t>
            </a:r>
            <a:r>
              <a:rPr lang="en-US" dirty="0" smtClean="0"/>
              <a:t>/projects/even-more-rectangle-bin-packing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www.blackpawn.com</a:t>
            </a:r>
            <a:r>
              <a:rPr lang="en-US" dirty="0" smtClean="0"/>
              <a:t>/texts/</a:t>
            </a:r>
            <a:r>
              <a:rPr lang="en-US" dirty="0" err="1" smtClean="0"/>
              <a:t>lightmaps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See https://</a:t>
            </a:r>
            <a:r>
              <a:rPr lang="en-US" dirty="0" err="1" smtClean="0"/>
              <a:t>developer.nvidia.com</a:t>
            </a:r>
            <a:r>
              <a:rPr lang="en-US" dirty="0" smtClean="0"/>
              <a:t>/sites/default/files/</a:t>
            </a:r>
            <a:r>
              <a:rPr lang="en-US" dirty="0" err="1" smtClean="0"/>
              <a:t>akamai</a:t>
            </a:r>
            <a:r>
              <a:rPr lang="en-US" dirty="0" smtClean="0"/>
              <a:t>/tools/files/</a:t>
            </a:r>
            <a:r>
              <a:rPr lang="en-US" dirty="0" err="1" smtClean="0"/>
              <a:t>Texture_Atlas_Whitepaper.pdf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6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glGenerateMipmap</a:t>
            </a:r>
            <a:r>
              <a:rPr lang="en-US" dirty="0" smtClean="0"/>
              <a:t> may use a low-quality filter and/or</a:t>
            </a:r>
            <a:r>
              <a:rPr lang="en-US" baseline="0" dirty="0" smtClean="0"/>
              <a:t> be slow.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addition to visual quality, mipmaps also help the GPU cache since sampling from the </a:t>
            </a:r>
            <a:r>
              <a:rPr lang="en-US" baseline="0" dirty="0" err="1" smtClean="0"/>
              <a:t>mip</a:t>
            </a:r>
            <a:r>
              <a:rPr lang="en-US" baseline="0" dirty="0" smtClean="0"/>
              <a:t> level has better spatial coherence than sampling from the full texture.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from Real-Time Rendering - http://</a:t>
            </a:r>
            <a:r>
              <a:rPr lang="en-US" dirty="0" err="1" smtClean="0"/>
              <a:t>www.realtimerendering.com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6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for modeling: lossless.  Format for runtime: can</a:t>
            </a:r>
            <a:r>
              <a:rPr lang="en-US" baseline="0" dirty="0" smtClean="0"/>
              <a:t> be </a:t>
            </a:r>
            <a:r>
              <a:rPr lang="en-US" baseline="0" dirty="0" err="1" smtClean="0"/>
              <a:t>lossly</a:t>
            </a:r>
            <a:r>
              <a:rPr lang="en-US" baseline="0" dirty="0" smtClean="0"/>
              <a:t>.  In our engine, we would compress satellite imagery except for the leaf nodes.</a:t>
            </a:r>
          </a:p>
          <a:p>
            <a:endParaRPr lang="en-US" dirty="0" smtClean="0"/>
          </a:p>
          <a:p>
            <a:r>
              <a:rPr lang="en-US" dirty="0" smtClean="0"/>
              <a:t>Often, we convert .</a:t>
            </a:r>
            <a:r>
              <a:rPr lang="en-US" dirty="0" err="1" smtClean="0"/>
              <a:t>tga</a:t>
            </a:r>
            <a:r>
              <a:rPr lang="en-US" dirty="0" smtClean="0"/>
              <a:t> to .png.</a:t>
            </a:r>
          </a:p>
          <a:p>
            <a:endParaRPr lang="en-US" dirty="0" smtClean="0"/>
          </a:p>
          <a:p>
            <a:r>
              <a:rPr lang="en-US" dirty="0" smtClean="0"/>
              <a:t>.jpg can have an alpha channel nowadays.</a:t>
            </a:r>
          </a:p>
          <a:p>
            <a:endParaRPr lang="en-US" dirty="0" smtClean="0"/>
          </a:p>
          <a:p>
            <a:r>
              <a:rPr lang="en-US" dirty="0" smtClean="0"/>
              <a:t>JPEG compression is better than DXT.</a:t>
            </a:r>
          </a:p>
          <a:p>
            <a:endParaRPr lang="en-US" dirty="0" smtClean="0"/>
          </a:p>
          <a:p>
            <a:r>
              <a:rPr lang="en-US" dirty="0" smtClean="0"/>
              <a:t>DXT – use PCA to fit a line through color space.  </a:t>
            </a:r>
            <a:r>
              <a:rPr lang="en-US" dirty="0" err="1" smtClean="0"/>
              <a:t>Lossy</a:t>
            </a:r>
            <a:r>
              <a:rPr lang="en-US" dirty="0" smtClean="0"/>
              <a:t>.  Slow to compress but fast to decompress on</a:t>
            </a:r>
            <a:r>
              <a:rPr lang="en-US" baseline="0" dirty="0" smtClean="0"/>
              <a:t>-the-fly in hardware.  Also higher visual quality if compressing a larger texture, compared to a smaller uncompressed texture.  Several versions of DXT, with and without alpha.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ETC2 required in ES 3.0 and GL 4.3.  Higher quality than DXT at same bitrate.  More flexibility in texture format, e.g., R and RG formats.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Also, ASTC (Adaptive Scalable Texture Compression), but is optional in GL.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“Recent research shows that special-purpose packing methods can compress ETC-files to sizes smaller than JPEG for equal quality, at around 2.2 </a:t>
            </a:r>
            <a:r>
              <a:rPr lang="en-US" baseline="0" dirty="0" err="1" smtClean="0"/>
              <a:t>bpp</a:t>
            </a:r>
            <a:r>
              <a:rPr lang="en-US" baseline="0" dirty="0" smtClean="0"/>
              <a:t>.”</a:t>
            </a:r>
          </a:p>
          <a:p>
            <a:r>
              <a:rPr lang="en-US" baseline="0" dirty="0" smtClean="0"/>
              <a:t>* See https://</a:t>
            </a:r>
            <a:r>
              <a:rPr lang="en-US" baseline="0" dirty="0" err="1" smtClean="0"/>
              <a:t>www.khronos.org</a:t>
            </a:r>
            <a:r>
              <a:rPr lang="en-US" baseline="0" dirty="0" smtClean="0"/>
              <a:t>/assets/uploads/developers/library/2012-siggraph-opengl-es-bof/Ericsson-ETC2-SIGGRAPH_Aug12.pdf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6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g-buffer format is engine-specific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Less important if shaders are hand-coded.</a:t>
            </a:r>
          </a:p>
          <a:p>
            <a:endParaRPr lang="en-US" dirty="0" smtClean="0"/>
          </a:p>
          <a:p>
            <a:r>
              <a:rPr lang="en-US" dirty="0" smtClean="0"/>
              <a:t>Combine uniforms.  Replace uniforms with constants if they aren’t targeted for animation (don’t add</a:t>
            </a:r>
            <a:r>
              <a:rPr lang="en-US" baseline="0" dirty="0" smtClean="0"/>
              <a:t> more materials or techniques though).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Minify or just remove whitespace.  Size is nothing compared to textures, geometry, and animations.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</a:t>
            </a:r>
          </a:p>
          <a:p>
            <a:r>
              <a:rPr lang="en-US" baseline="0" dirty="0" smtClean="0"/>
              <a:t>*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KhronosGroup</a:t>
            </a:r>
            <a:r>
              <a:rPr lang="en-US" baseline="0" dirty="0" smtClean="0"/>
              <a:t>/glTF/issues/34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KhronosGroup</a:t>
            </a:r>
            <a:r>
              <a:rPr lang="en-US" dirty="0" smtClean="0"/>
              <a:t>/glTF/issues/36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6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COLLADA is an open-standard from </a:t>
            </a:r>
            <a:r>
              <a:rPr lang="en-US" dirty="0" err="1" smtClean="0"/>
              <a:t>Khronos</a:t>
            </a:r>
            <a:r>
              <a:rPr lang="en-US" dirty="0" smtClean="0"/>
              <a:t>.  Open-source OpenCOLLADA and COLLADA DOM read/write COLLADA file.</a:t>
            </a:r>
          </a:p>
          <a:p>
            <a:r>
              <a:rPr lang="en-US" dirty="0" smtClean="0"/>
              <a:t>FBX</a:t>
            </a:r>
            <a:r>
              <a:rPr lang="en-US" baseline="0" dirty="0" smtClean="0"/>
              <a:t> is proprietary and owned by Autodesk.  Autodesk has an SDK to read/write FBX.  FBX can be binary or ASCII.  There is an unofficial spec.</a:t>
            </a:r>
            <a:endParaRPr lang="en-US" dirty="0" smtClean="0"/>
          </a:p>
          <a:p>
            <a:r>
              <a:rPr lang="en-US" dirty="0" smtClean="0"/>
              <a:t>OBJ is originally from </a:t>
            </a:r>
            <a:r>
              <a:rPr lang="en-US" dirty="0" err="1" smtClean="0"/>
              <a:t>Wavefront</a:t>
            </a:r>
            <a:r>
              <a:rPr lang="en-US" dirty="0" smtClean="0"/>
              <a:t>.  It is geometry only, so doesn’t include animations, skins, physics, etc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Interchange formats can move assets between tools, but what about between tools and the runtime engine?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Interchange formats are generally</a:t>
            </a:r>
            <a:r>
              <a:rPr lang="en-US" baseline="0" dirty="0" smtClean="0"/>
              <a:t> verbose and slow to load for runtime use.</a:t>
            </a:r>
            <a:endParaRPr lang="en-US" dirty="0" smtClean="0"/>
          </a:p>
          <a:p>
            <a:r>
              <a:rPr lang="en-US" dirty="0" smtClean="0"/>
              <a:t>Interchange formats need to go through many conversion steps before a graphics API.  This doesn’t belong in a runtime; it belongs in the content pipeline.</a:t>
            </a:r>
          </a:p>
          <a:p>
            <a:endParaRPr lang="en-US" dirty="0" smtClean="0"/>
          </a:p>
          <a:p>
            <a:r>
              <a:rPr lang="en-US" dirty="0" smtClean="0"/>
              <a:t>Common profile materials – need to generate shaders to render.  However, some engines will want to do this to match their g-buffer</a:t>
            </a:r>
            <a:r>
              <a:rPr lang="en-US" baseline="0" dirty="0" smtClean="0"/>
              <a:t> format for deferred shading, for example.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Keyframe</a:t>
            </a:r>
            <a:r>
              <a:rPr lang="en-US" baseline="0" dirty="0" smtClean="0"/>
              <a:t> animation supports several different splines.  Great for interchange, but a runtime usually only needs one or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.bmp vs. .jpg example.</a:t>
            </a:r>
          </a:p>
          <a:p>
            <a:endParaRPr lang="en-US" dirty="0" smtClean="0"/>
          </a:p>
          <a:p>
            <a:r>
              <a:rPr lang="en-US" dirty="0" smtClean="0"/>
              <a:t>The content pipeline runs offline,</a:t>
            </a:r>
            <a:r>
              <a:rPr lang="en-US" baseline="0" dirty="0" smtClean="0"/>
              <a:t> perhaps as part of the build process.  It does not ship with the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 about how I got involved in glTF - http://</a:t>
            </a:r>
            <a:r>
              <a:rPr lang="en-US" dirty="0" err="1" smtClean="0"/>
              <a:t>blog.virtualglobebook.com</a:t>
            </a:r>
            <a:r>
              <a:rPr lang="en-US" dirty="0" smtClean="0"/>
              <a:t>/2013/03/how-</a:t>
            </a:r>
            <a:r>
              <a:rPr lang="en-US" dirty="0" err="1" smtClean="0"/>
              <a:t>i</a:t>
            </a:r>
            <a:r>
              <a:rPr lang="en-US" dirty="0" smtClean="0"/>
              <a:t>-got-involved-in-</a:t>
            </a:r>
            <a:r>
              <a:rPr lang="en-US" dirty="0" err="1" smtClean="0"/>
              <a:t>gltf</a:t>
            </a:r>
            <a:r>
              <a:rPr lang="en-US" dirty="0" smtClean="0"/>
              <a:t>-and-</a:t>
            </a:r>
            <a:r>
              <a:rPr lang="en-US" dirty="0" err="1" smtClean="0"/>
              <a:t>khronos.htm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JSON</a:t>
            </a:r>
            <a:r>
              <a:rPr lang="en-US" baseline="0" dirty="0" smtClean="0"/>
              <a:t> - cross-platform, compact, readable, allows validation, and minifies and compresses well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Geometry, animation, and skins are binary, unlike,</a:t>
            </a:r>
            <a:r>
              <a:rPr lang="en-US" baseline="0" dirty="0" smtClean="0"/>
              <a:t> COLLADA, for example, which uses XML</a:t>
            </a:r>
          </a:p>
          <a:p>
            <a:endParaRPr lang="en-US" dirty="0" smtClean="0"/>
          </a:p>
          <a:p>
            <a:r>
              <a:rPr lang="en-US" dirty="0" smtClean="0"/>
              <a:t>Binary data is little endian</a:t>
            </a:r>
          </a:p>
          <a:p>
            <a:endParaRPr lang="en-US" dirty="0" smtClean="0"/>
          </a:p>
          <a:p>
            <a:r>
              <a:rPr lang="en-US" dirty="0" smtClean="0"/>
              <a:t>Binary blobs - allow efficient creation of GL buffers and textures since they require no additional parsing, except perhaps decompression</a:t>
            </a:r>
          </a:p>
          <a:p>
            <a:endParaRPr lang="en-US" dirty="0" smtClean="0"/>
          </a:p>
          <a:p>
            <a:r>
              <a:rPr lang="en-US" dirty="0" smtClean="0"/>
              <a:t>Shaders can be in .json or separate .glsl files</a:t>
            </a:r>
          </a:p>
          <a:p>
            <a:r>
              <a:rPr lang="en-US" dirty="0" smtClean="0"/>
              <a:t>Can have any number of .bin files</a:t>
            </a:r>
          </a:p>
          <a:p>
            <a:r>
              <a:rPr lang="en-US" dirty="0" smtClean="0"/>
              <a:t>Flexible</a:t>
            </a:r>
            <a:r>
              <a:rPr lang="en-US" baseline="0" dirty="0" smtClean="0"/>
              <a:t> for a wide array of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glTF has more features than a graphics API, like a node hierarchy,</a:t>
            </a:r>
            <a:r>
              <a:rPr lang="en-US" baseline="0" dirty="0" smtClean="0"/>
              <a:t> animation, and skins, but less features than an interchange format, like physics and spline representations.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Extensible – extra properties – forwards compatible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Logos from http://</a:t>
            </a:r>
            <a:r>
              <a:rPr lang="en-US" dirty="0" err="1" smtClean="0"/>
              <a:t>www.khronos.org</a:t>
            </a:r>
            <a:r>
              <a:rPr lang="en-US" dirty="0" smtClean="0"/>
              <a:t>/legal/trademarks/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11336-5293-47CC-90C0-333B4CB60C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5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80300-3E6F-4427-A2E1-5D9AB6F4E9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D3720-B9C7-48F3-B448-3AF10C21B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CB037-4255-490C-A7FC-96DFB3E1E5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BE11-5560-4BCF-B491-C49330B254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5469A-0014-46AD-A341-CAA0BA128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23D64-A1C6-4FB4-9317-B2E04CBDF4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9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BCA5F-77E8-4EA9-9D1E-1869CC201D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46FDE7-C17A-40CA-AA27-44F69FBA8E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KhronosGroup/glT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KhronosGroup/glTF/tree/master/model/duc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pupro.blogspot.com/" TargetMode="External"/><Relationship Id="rId4" Type="http://schemas.openxmlformats.org/officeDocument/2006/relationships/hyperlink" Target="http://cesiumjs.org/2013/12/23/Building-A-WebGL-Santa-with-Cesium-and-glTF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220200" cy="2209800"/>
          </a:xfrm>
        </p:spPr>
        <p:txBody>
          <a:bodyPr/>
          <a:lstStyle/>
          <a:p>
            <a:r>
              <a:rPr lang="en-US" altLang="en-US" sz="4600" dirty="0" smtClean="0"/>
              <a:t>WebGL Content Pipeline with glTF</a:t>
            </a:r>
            <a:endParaRPr lang="en-US" altLang="en-US" sz="4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486400"/>
            <a:ext cx="4419600" cy="13716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altLang="en-US" sz="2800" dirty="0" smtClean="0"/>
              <a:t>Patrick </a:t>
            </a:r>
            <a:r>
              <a:rPr lang="en-US" altLang="en-US" sz="2800" dirty="0" smtClean="0"/>
              <a:t>Cozzi, </a:t>
            </a:r>
            <a:r>
              <a:rPr lang="en-US" altLang="en-US" sz="2800" dirty="0" smtClean="0">
                <a:solidFill>
                  <a:schemeClr val="accent1"/>
                </a:solidFill>
              </a:rPr>
              <a:t>@pjcozzi</a:t>
            </a:r>
            <a:endParaRPr lang="en-US" altLang="en-US" sz="2800" dirty="0" smtClean="0">
              <a:solidFill>
                <a:schemeClr val="accent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800" dirty="0"/>
              <a:t>Analytical Graphics, </a:t>
            </a:r>
            <a:r>
              <a:rPr lang="en-US" altLang="en-US" sz="2800" dirty="0" smtClean="0"/>
              <a:t>Inc.</a:t>
            </a:r>
          </a:p>
          <a:p>
            <a:pPr algn="l">
              <a:lnSpc>
                <a:spcPct val="90000"/>
              </a:lnSpc>
            </a:pPr>
            <a:r>
              <a:rPr lang="en-US" altLang="en-US" sz="2800" dirty="0" smtClean="0"/>
              <a:t>University </a:t>
            </a:r>
            <a:r>
              <a:rPr lang="en-US" altLang="en-US" sz="2800" dirty="0" smtClean="0"/>
              <a:t>of </a:t>
            </a:r>
            <a:r>
              <a:rPr lang="en-US" altLang="en-US" sz="2800" dirty="0" smtClean="0"/>
              <a:t>Pennsylvania</a:t>
            </a:r>
            <a:endParaRPr lang="en-US" altLang="en-US" sz="2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8100" y="2432647"/>
            <a:ext cx="9067800" cy="1986953"/>
            <a:chOff x="0" y="2737447"/>
            <a:chExt cx="9067800" cy="19869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1" y="2737447"/>
              <a:ext cx="5029199" cy="198695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743200"/>
              <a:ext cx="3988993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Code, Not Just Spec</a:t>
            </a:r>
          </a:p>
          <a:p>
            <a:pPr lvl="1"/>
            <a:r>
              <a:rPr lang="en-US" dirty="0" smtClean="0"/>
              <a:t>Content Pipeline is key to adoption</a:t>
            </a:r>
          </a:p>
          <a:p>
            <a:pPr lvl="1"/>
            <a:r>
              <a:rPr lang="en-US" dirty="0" err="1" smtClean="0"/>
              <a:t>Three.js</a:t>
            </a:r>
            <a:r>
              <a:rPr lang="en-US" dirty="0" smtClean="0"/>
              <a:t> is key to adoption</a:t>
            </a:r>
          </a:p>
          <a:p>
            <a:pPr lvl="1"/>
            <a:r>
              <a:rPr lang="en-US" dirty="0" smtClean="0"/>
              <a:t>Implementations are needed for a sane </a:t>
            </a:r>
            <a:r>
              <a:rPr lang="en-US" dirty="0" smtClean="0"/>
              <a:t>spec</a:t>
            </a:r>
          </a:p>
          <a:p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Grassroots and transparency</a:t>
            </a:r>
          </a:p>
          <a:p>
            <a:r>
              <a:rPr lang="en-US" dirty="0" smtClean="0"/>
              <a:t>WebGL, OpenGL ES, and OpenGL</a:t>
            </a:r>
          </a:p>
          <a:p>
            <a:pPr lvl="1"/>
            <a:r>
              <a:rPr lang="en-US" dirty="0" smtClean="0"/>
              <a:t>Initial adoption - WebGL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1647" y="6073914"/>
            <a:ext cx="88807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3"/>
              </a:rPr>
              <a:t>https://github.com/KhronosGroup/</a:t>
            </a:r>
            <a:r>
              <a:rPr lang="en-US" sz="4000" dirty="0" smtClean="0">
                <a:hlinkClick r:id="rId3"/>
              </a:rPr>
              <a:t>glTF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69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glTF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19318" y="1046765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scene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19318" y="1961165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08145" y="2860163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9318" y="2875565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mesh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27109" y="2832231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light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19318" y="3724100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accessor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87173" y="4704365"/>
            <a:ext cx="1155770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bufferView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87066" y="5539793"/>
            <a:ext cx="1155770" cy="40103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buffer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3655159" y="4125135"/>
            <a:ext cx="9899" cy="675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 flipH="1">
            <a:off x="3664951" y="5105400"/>
            <a:ext cx="107" cy="434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55159" y="1321068"/>
            <a:ext cx="0" cy="66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3655159" y="2362200"/>
            <a:ext cx="0" cy="513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3655159" y="3276600"/>
            <a:ext cx="0" cy="44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629298" y="3680766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material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3655159" y="3276600"/>
            <a:ext cx="1509980" cy="40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27109" y="4640680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technique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119250" y="4640680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texture</a:t>
            </a:r>
          </a:p>
        </p:txBody>
      </p:sp>
      <p:cxnSp>
        <p:nvCxnSpPr>
          <p:cNvPr id="25" name="Straight Arrow Connector 24"/>
          <p:cNvCxnSpPr>
            <a:stCxn id="21" idx="2"/>
            <a:endCxn id="23" idx="0"/>
          </p:cNvCxnSpPr>
          <p:nvPr/>
        </p:nvCxnSpPr>
        <p:spPr>
          <a:xfrm flipH="1">
            <a:off x="5162950" y="4081801"/>
            <a:ext cx="2189" cy="558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4" idx="0"/>
          </p:cNvCxnSpPr>
          <p:nvPr/>
        </p:nvCxnSpPr>
        <p:spPr>
          <a:xfrm>
            <a:off x="5165139" y="4081801"/>
            <a:ext cx="1489952" cy="558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697238" y="5529410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sampler</a:t>
            </a:r>
          </a:p>
        </p:txBody>
      </p:sp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>
            <a:off x="6655091" y="5041715"/>
            <a:ext cx="1577988" cy="487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096000" y="5542565"/>
            <a:ext cx="1155770" cy="40103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image</a:t>
            </a:r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6655091" y="5041715"/>
            <a:ext cx="18794" cy="500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3"/>
            <a:endCxn id="6" idx="0"/>
          </p:cNvCxnSpPr>
          <p:nvPr/>
        </p:nvCxnSpPr>
        <p:spPr>
          <a:xfrm flipH="1" flipV="1">
            <a:off x="3655159" y="1961165"/>
            <a:ext cx="535840" cy="200518"/>
          </a:xfrm>
          <a:prstGeom prst="curvedConnector4">
            <a:avLst>
              <a:gd name="adj1" fmla="val -42662"/>
              <a:gd name="adj2" fmla="val 2140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627109" y="5542565"/>
            <a:ext cx="1071681" cy="40103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program</a:t>
            </a:r>
          </a:p>
        </p:txBody>
      </p:sp>
      <p:cxnSp>
        <p:nvCxnSpPr>
          <p:cNvPr id="33" name="Straight Arrow Connector 32"/>
          <p:cNvCxnSpPr>
            <a:stCxn id="23" idx="2"/>
            <a:endCxn id="32" idx="0"/>
          </p:cNvCxnSpPr>
          <p:nvPr/>
        </p:nvCxnSpPr>
        <p:spPr>
          <a:xfrm>
            <a:off x="5162950" y="5041715"/>
            <a:ext cx="0" cy="500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77196" y="6350612"/>
            <a:ext cx="1155770" cy="40103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shader</a:t>
            </a:r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 flipH="1">
            <a:off x="5155081" y="5943600"/>
            <a:ext cx="7869" cy="407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7" idx="0"/>
          </p:cNvCxnSpPr>
          <p:nvPr/>
        </p:nvCxnSpPr>
        <p:spPr>
          <a:xfrm flipH="1">
            <a:off x="2143986" y="2362200"/>
            <a:ext cx="1511173" cy="497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9" idx="0"/>
          </p:cNvCxnSpPr>
          <p:nvPr/>
        </p:nvCxnSpPr>
        <p:spPr>
          <a:xfrm>
            <a:off x="3655159" y="2362200"/>
            <a:ext cx="1507791" cy="470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9000" y="5255568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42964" y="6093768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7000" y="5255568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01000" y="5196096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53000" y="5255568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53000" y="4343400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0" y="4378303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43750" y="3426768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3502968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57600" y="2590800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2438400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71850" y="2526849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9117" y="1677889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91000" y="1905000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cxnSp>
        <p:nvCxnSpPr>
          <p:cNvPr id="53" name="Straight Arrow Connector 52"/>
          <p:cNvCxnSpPr>
            <a:stCxn id="56" idx="3"/>
          </p:cNvCxnSpPr>
          <p:nvPr/>
        </p:nvCxnSpPr>
        <p:spPr>
          <a:xfrm>
            <a:off x="1231970" y="3659562"/>
            <a:ext cx="1871403" cy="269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85935" y="3655368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6200" y="3420453"/>
            <a:ext cx="1155770" cy="1211481"/>
            <a:chOff x="65891" y="4555177"/>
            <a:chExt cx="1432254" cy="1501291"/>
          </a:xfrm>
        </p:grpSpPr>
        <p:sp>
          <p:nvSpPr>
            <p:cNvPr id="56" name="Rounded Rectangle 55"/>
            <p:cNvSpPr/>
            <p:nvPr/>
          </p:nvSpPr>
          <p:spPr>
            <a:xfrm>
              <a:off x="65891" y="4555177"/>
              <a:ext cx="1432254" cy="592617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animation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5891" y="5463851"/>
              <a:ext cx="1432254" cy="592617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skin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7" idx="3"/>
            <a:endCxn id="10" idx="1"/>
          </p:cNvCxnSpPr>
          <p:nvPr/>
        </p:nvCxnSpPr>
        <p:spPr>
          <a:xfrm flipV="1">
            <a:off x="1231970" y="3924618"/>
            <a:ext cx="1887348" cy="46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85935" y="4038600"/>
            <a:ext cx="16165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57600" y="4419600"/>
            <a:ext cx="162436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88748" y="1563469"/>
            <a:ext cx="119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glTF duck</a:t>
            </a:r>
          </a:p>
          <a:p>
            <a:pPr algn="r"/>
            <a:r>
              <a:rPr lang="en-US" dirty="0">
                <a:hlinkClick r:id="rId3"/>
              </a:rPr>
              <a:t>e</a:t>
            </a:r>
            <a:r>
              <a:rPr lang="en-US" dirty="0" smtClean="0">
                <a:hlinkClick r:id="rId3"/>
              </a:rPr>
              <a:t>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example</a:t>
            </a:r>
          </a:p>
          <a:p>
            <a:r>
              <a:rPr lang="en-US" dirty="0" smtClean="0"/>
              <a:t>Converter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algn="ctr"/>
            <a:r>
              <a:rPr lang="en-US" sz="9600" b="1" dirty="0" smtClean="0"/>
              <a:t>Content Pipeline</a:t>
            </a:r>
            <a:endParaRPr lang="en-US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and package assets for use with the engine</a:t>
            </a:r>
          </a:p>
          <a:p>
            <a:r>
              <a:rPr lang="en-US" dirty="0" smtClean="0"/>
              <a:t>Several areas</a:t>
            </a:r>
          </a:p>
          <a:p>
            <a:pPr lvl="1"/>
            <a:r>
              <a:rPr lang="en-US" dirty="0" smtClean="0"/>
              <a:t>Geometry</a:t>
            </a:r>
          </a:p>
          <a:p>
            <a:pPr lvl="1"/>
            <a:r>
              <a:rPr lang="en-US" dirty="0" smtClean="0"/>
              <a:t>Animation and skins</a:t>
            </a:r>
          </a:p>
          <a:p>
            <a:pPr lvl="1"/>
            <a:r>
              <a:rPr lang="en-US" dirty="0"/>
              <a:t>Texture</a:t>
            </a:r>
          </a:p>
          <a:p>
            <a:pPr lvl="1"/>
            <a:r>
              <a:rPr lang="en-US" dirty="0"/>
              <a:t>Shaders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 smtClean="0"/>
              <a:t>Cleanup redundancies created by artist/exporters</a:t>
            </a:r>
          </a:p>
          <a:p>
            <a:pPr lvl="1"/>
            <a:r>
              <a:rPr lang="en-US" dirty="0" smtClean="0"/>
              <a:t>Remove unused nodes, meshes, materials, techniques, etc.</a:t>
            </a:r>
          </a:p>
          <a:p>
            <a:pPr lvl="1"/>
            <a:r>
              <a:rPr lang="en-US" dirty="0" smtClean="0"/>
              <a:t>Remove unused vertices.  Remove duplicate vertices</a:t>
            </a:r>
          </a:p>
          <a:p>
            <a:pPr lvl="1"/>
            <a:r>
              <a:rPr lang="en-US" dirty="0" smtClean="0"/>
              <a:t>Remove duplicate materials and techniques</a:t>
            </a:r>
          </a:p>
          <a:p>
            <a:pPr lvl="1"/>
            <a:r>
              <a:rPr lang="en-US" dirty="0" smtClean="0"/>
              <a:t>Combine primitives with the same material and vertex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Triangulation</a:t>
            </a:r>
          </a:p>
          <a:p>
            <a:pPr lvl="1"/>
            <a:r>
              <a:rPr lang="en-US" dirty="0" smtClean="0"/>
              <a:t>Polygons      Triangles</a:t>
            </a:r>
          </a:p>
          <a:p>
            <a:pPr lvl="1"/>
            <a:r>
              <a:rPr lang="en-US" dirty="0" smtClean="0"/>
              <a:t>Higher-order surfaces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2667000" y="23622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gular Pentagon 11"/>
          <p:cNvSpPr/>
          <p:nvPr/>
        </p:nvSpPr>
        <p:spPr bwMode="auto">
          <a:xfrm>
            <a:off x="3581400" y="4572000"/>
            <a:ext cx="1981200" cy="1676400"/>
          </a:xfrm>
          <a:prstGeom prst="pent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12" idx="0"/>
            <a:endCxn id="12" idx="2"/>
          </p:cNvCxnSpPr>
          <p:nvPr/>
        </p:nvCxnSpPr>
        <p:spPr bwMode="auto">
          <a:xfrm flipH="1">
            <a:off x="3959777" y="4572000"/>
            <a:ext cx="612223" cy="1676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2" idx="0"/>
            <a:endCxn id="12" idx="4"/>
          </p:cNvCxnSpPr>
          <p:nvPr/>
        </p:nvCxnSpPr>
        <p:spPr bwMode="auto">
          <a:xfrm>
            <a:off x="4572000" y="4572000"/>
            <a:ext cx="612223" cy="1676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6448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2667000" y="5589564"/>
            <a:ext cx="304800" cy="254096"/>
          </a:xfrm>
          <a:prstGeom prst="rect">
            <a:avLst/>
          </a:prstGeom>
          <a:solidFill>
            <a:srgbClr val="CC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971800" y="5589564"/>
            <a:ext cx="304800" cy="25409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76600" y="5589564"/>
            <a:ext cx="304800" cy="25409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5589564"/>
            <a:ext cx="304800" cy="25409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724400" cy="1600200"/>
          </a:xfrm>
        </p:spPr>
        <p:txBody>
          <a:bodyPr/>
          <a:lstStyle/>
          <a:p>
            <a:r>
              <a:rPr lang="en-US" dirty="0" err="1" smtClean="0"/>
              <a:t>Deindex</a:t>
            </a:r>
            <a:endParaRPr lang="en-US" dirty="0" smtClean="0"/>
          </a:p>
          <a:p>
            <a:pPr lvl="1"/>
            <a:r>
              <a:rPr lang="en-US" dirty="0" smtClean="0"/>
              <a:t>One index per attribute</a:t>
            </a:r>
            <a:r>
              <a:rPr lang="en-US" dirty="0"/>
              <a:t> </a:t>
            </a:r>
            <a:r>
              <a:rPr lang="en-US" dirty="0" smtClean="0"/>
              <a:t>one index per vertex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4800600" y="27432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80420" y="3810000"/>
            <a:ext cx="304800" cy="254096"/>
          </a:xfrm>
          <a:prstGeom prst="rect">
            <a:avLst/>
          </a:prstGeom>
          <a:solidFill>
            <a:srgbClr val="CC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85220" y="3810000"/>
            <a:ext cx="304800" cy="25409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90020" y="3810000"/>
            <a:ext cx="304800" cy="25409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94820" y="3810000"/>
            <a:ext cx="304800" cy="25409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8987" y="381000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positions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680420" y="4218801"/>
            <a:ext cx="304800" cy="254096"/>
          </a:xfrm>
          <a:prstGeom prst="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49318" y="421880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normals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75820" y="3810000"/>
            <a:ext cx="350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position indices: [0, 1, 2, 0, 2, 3]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5820" y="4191000"/>
            <a:ext cx="350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ormal indices:   [0, 0, 0, 0, 0, 0]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5567" y="559040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positions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35898" y="5999202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normals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97967" y="6504801"/>
            <a:ext cx="2678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indices: [0, 1, 2, 0, 2, 3]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0" y="6047601"/>
            <a:ext cx="1219200" cy="254096"/>
            <a:chOff x="2895600" y="5715000"/>
            <a:chExt cx="1219200" cy="254096"/>
          </a:xfrm>
        </p:grpSpPr>
        <p:sp>
          <p:nvSpPr>
            <p:cNvPr id="50" name="Rectangle 49"/>
            <p:cNvSpPr/>
            <p:nvPr/>
          </p:nvSpPr>
          <p:spPr bwMode="auto">
            <a:xfrm>
              <a:off x="2895600" y="5715000"/>
              <a:ext cx="304800" cy="254096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200400" y="5715000"/>
              <a:ext cx="304800" cy="254096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505200" y="5715000"/>
              <a:ext cx="304800" cy="254096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810000" y="5715000"/>
              <a:ext cx="304800" cy="254096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Right Arrow 53"/>
          <p:cNvSpPr/>
          <p:nvPr/>
        </p:nvSpPr>
        <p:spPr bwMode="auto">
          <a:xfrm rot="5400000">
            <a:off x="2971800" y="49149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 node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1905000" y="31242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144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9050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124200" y="41148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1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4478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11" idx="4"/>
            <a:endCxn id="15" idx="0"/>
          </p:cNvCxnSpPr>
          <p:nvPr/>
        </p:nvCxnSpPr>
        <p:spPr bwMode="auto">
          <a:xfrm>
            <a:off x="2095500" y="3505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1" idx="4"/>
            <a:endCxn id="13" idx="0"/>
          </p:cNvCxnSpPr>
          <p:nvPr/>
        </p:nvCxnSpPr>
        <p:spPr bwMode="auto">
          <a:xfrm flipH="1">
            <a:off x="1104900" y="3505200"/>
            <a:ext cx="9906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4"/>
            <a:endCxn id="17" idx="0"/>
          </p:cNvCxnSpPr>
          <p:nvPr/>
        </p:nvCxnSpPr>
        <p:spPr bwMode="auto">
          <a:xfrm>
            <a:off x="2095500" y="3505200"/>
            <a:ext cx="12192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3" idx="4"/>
            <a:endCxn id="19" idx="0"/>
          </p:cNvCxnSpPr>
          <p:nvPr/>
        </p:nvCxnSpPr>
        <p:spPr bwMode="auto">
          <a:xfrm>
            <a:off x="1104900" y="4495800"/>
            <a:ext cx="5334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3" idx="4"/>
            <a:endCxn id="18" idx="0"/>
          </p:cNvCxnSpPr>
          <p:nvPr/>
        </p:nvCxnSpPr>
        <p:spPr bwMode="auto">
          <a:xfrm flipH="1">
            <a:off x="571500" y="4495800"/>
            <a:ext cx="5334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ight Arrow 31"/>
          <p:cNvSpPr/>
          <p:nvPr/>
        </p:nvSpPr>
        <p:spPr bwMode="auto">
          <a:xfrm>
            <a:off x="4191000" y="36576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324600" y="31242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3340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Connector 39"/>
          <p:cNvCxnSpPr>
            <a:stCxn id="33" idx="4"/>
            <a:endCxn id="34" idx="0"/>
          </p:cNvCxnSpPr>
          <p:nvPr/>
        </p:nvCxnSpPr>
        <p:spPr bwMode="auto">
          <a:xfrm flipH="1">
            <a:off x="5524500" y="3505200"/>
            <a:ext cx="9906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003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3381438"/>
            <a:ext cx="350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vertices            ...         ...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Split meshes</a:t>
            </a:r>
          </a:p>
          <a:p>
            <a:pPr lvl="1"/>
            <a:r>
              <a:rPr lang="en-US" dirty="0" smtClean="0"/>
              <a:t>So indices fit into unsigned short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447800" y="3380601"/>
            <a:ext cx="304800" cy="254096"/>
          </a:xfrm>
          <a:prstGeom prst="rect">
            <a:avLst/>
          </a:prstGeom>
          <a:solidFill>
            <a:srgbClr val="CC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52600" y="3380601"/>
            <a:ext cx="304800" cy="25409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057400" y="3380601"/>
            <a:ext cx="304800" cy="25409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3761601"/>
            <a:ext cx="8218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indices: [0, 1, 2, ...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64K - 3, 64K - 2, 64K - 1, 3, 4, 5, 64K, 64K + 1, 64K + 2, ...]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3380601"/>
            <a:ext cx="304800" cy="254096"/>
          </a:xfrm>
          <a:prstGeom prst="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00400" y="3380601"/>
            <a:ext cx="304800" cy="25409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5400000">
            <a:off x="1562100" y="4333101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4856202"/>
            <a:ext cx="2308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vertices            ...        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47800" y="4855365"/>
            <a:ext cx="304800" cy="254096"/>
          </a:xfrm>
          <a:prstGeom prst="rect">
            <a:avLst/>
          </a:prstGeom>
          <a:solidFill>
            <a:srgbClr val="CC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752600" y="4855365"/>
            <a:ext cx="304800" cy="254096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057400" y="4855365"/>
            <a:ext cx="304800" cy="25409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95600" y="4855365"/>
            <a:ext cx="304800" cy="254096"/>
          </a:xfrm>
          <a:prstGeom prst="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" y="5819838"/>
            <a:ext cx="175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vertices      ...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447800" y="5819001"/>
            <a:ext cx="304800" cy="254096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3400" y="5161002"/>
            <a:ext cx="609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indices: [0, 1, 2, ...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64K - 3, 64K - 2, 64K - 1, 3, 4, 5, ...]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6930" y="6123801"/>
            <a:ext cx="2308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indices: [0, 1, 2, ...]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Interchange and runtime formats</a:t>
            </a:r>
          </a:p>
          <a:p>
            <a:r>
              <a:rPr lang="en-US" dirty="0" smtClean="0"/>
              <a:t>glTF goals and schema</a:t>
            </a:r>
          </a:p>
          <a:p>
            <a:r>
              <a:rPr lang="en-US" dirty="0" smtClean="0"/>
              <a:t>COLLADA to glTF content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7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Open3DGC (TFAN)</a:t>
            </a:r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gzip</a:t>
            </a:r>
            <a:r>
              <a:rPr lang="en-US" dirty="0" smtClean="0"/>
              <a:t> for web deployment</a:t>
            </a:r>
          </a:p>
          <a:p>
            <a:pPr lvl="1"/>
            <a:r>
              <a:rPr lang="en-US" dirty="0" smtClean="0"/>
              <a:t>Easy tricks</a:t>
            </a:r>
          </a:p>
          <a:p>
            <a:pPr lvl="2"/>
            <a:r>
              <a:rPr lang="en-US" dirty="0" smtClean="0"/>
              <a:t>Minify JSON, e.g., whitespace</a:t>
            </a:r>
          </a:p>
          <a:p>
            <a:pPr lvl="2"/>
            <a:r>
              <a:rPr lang="en-US" dirty="0" smtClean="0"/>
              <a:t>Exclude default values, e.g., identity matrix</a:t>
            </a:r>
          </a:p>
          <a:p>
            <a:pPr lvl="2"/>
            <a:r>
              <a:rPr lang="en-US" dirty="0" smtClean="0"/>
              <a:t>Uniform scale instead of non-uniform scale</a:t>
            </a:r>
          </a:p>
          <a:p>
            <a:pPr lvl="2"/>
            <a:r>
              <a:rPr lang="en-US" dirty="0" smtClean="0"/>
              <a:t>4x3 matrices instead of 4x4</a:t>
            </a:r>
          </a:p>
          <a:p>
            <a:pPr lvl="2"/>
            <a:r>
              <a:rPr lang="en-US" dirty="0" smtClean="0"/>
              <a:t>Quaternions are normalized, only store 3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29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51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7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1600200"/>
          </a:xfrm>
        </p:spPr>
        <p:txBody>
          <a:bodyPr/>
          <a:lstStyle/>
          <a:p>
            <a:r>
              <a:rPr lang="en-US" dirty="0" smtClean="0"/>
              <a:t>Generate LODs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3086100"/>
            <a:ext cx="7327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Consistent up axis</a:t>
            </a:r>
          </a:p>
          <a:p>
            <a:pPr lvl="2"/>
            <a:r>
              <a:rPr lang="en-US" dirty="0" smtClean="0"/>
              <a:t>What’s up?  y?  </a:t>
            </a:r>
            <a:r>
              <a:rPr lang="en-US" dirty="0"/>
              <a:t>z</a:t>
            </a:r>
            <a:r>
              <a:rPr lang="en-US" dirty="0" smtClean="0"/>
              <a:t>?  What’s forward?</a:t>
            </a:r>
          </a:p>
          <a:p>
            <a:pPr lvl="1"/>
            <a:r>
              <a:rPr lang="en-US" dirty="0" smtClean="0"/>
              <a:t>Re-order for the pre- and post-vertex-shader caches</a:t>
            </a:r>
          </a:p>
          <a:p>
            <a:pPr lvl="1"/>
            <a:r>
              <a:rPr lang="en-US" dirty="0" smtClean="0"/>
              <a:t>Interleave vertex attributes?</a:t>
            </a:r>
          </a:p>
        </p:txBody>
      </p:sp>
    </p:spTree>
    <p:extLst>
      <p:ext uri="{BB962C8B-B14F-4D97-AF65-F5344CB8AC3E}">
        <p14:creationId xmlns:p14="http://schemas.microsoft.com/office/powerpoint/2010/main" val="256070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 Pipeline: Animation and Skins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Resample key-frames</a:t>
            </a:r>
          </a:p>
          <a:p>
            <a:pPr lvl="1"/>
            <a:r>
              <a:rPr lang="en-US" dirty="0" smtClean="0"/>
              <a:t>Compress like geometry</a:t>
            </a:r>
          </a:p>
          <a:p>
            <a:r>
              <a:rPr lang="en-US" dirty="0" smtClean="0"/>
              <a:t>Skins</a:t>
            </a:r>
          </a:p>
          <a:p>
            <a:pPr lvl="1"/>
            <a:r>
              <a:rPr lang="en-US" dirty="0" smtClean="0"/>
              <a:t>Limit joints affecting a vertex</a:t>
            </a:r>
          </a:p>
          <a:p>
            <a:pPr lvl="1"/>
            <a:r>
              <a:rPr lang="en-US" dirty="0" smtClean="0"/>
              <a:t>Split meshes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3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texture atlas</a:t>
            </a:r>
          </a:p>
          <a:p>
            <a:pPr lvl="1"/>
            <a:r>
              <a:rPr lang="en-US" dirty="0" smtClean="0"/>
              <a:t>Increases batch size.  Reduces individual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4632" y="3200400"/>
            <a:ext cx="7854737" cy="2895600"/>
            <a:chOff x="838200" y="3200400"/>
            <a:chExt cx="7854737" cy="2895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00400"/>
              <a:ext cx="2895600" cy="2895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2400" y="3473450"/>
              <a:ext cx="4730537" cy="234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361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mipmaps</a:t>
            </a:r>
          </a:p>
          <a:p>
            <a:pPr lvl="1"/>
            <a:r>
              <a:rPr lang="en-US" dirty="0" smtClean="0"/>
              <a:t>Higher quality than doing it online</a:t>
            </a:r>
          </a:p>
          <a:p>
            <a:pPr lvl="1"/>
            <a:r>
              <a:rPr lang="en-US" dirty="0" smtClean="0"/>
              <a:t>Increase size by 1/3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76600"/>
            <a:ext cx="3683000" cy="26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4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image formats</a:t>
            </a:r>
          </a:p>
          <a:p>
            <a:pPr lvl="1"/>
            <a:r>
              <a:rPr lang="en-US" dirty="0" smtClean="0"/>
              <a:t>For example, .bmp to .jpg</a:t>
            </a:r>
          </a:p>
          <a:p>
            <a:r>
              <a:rPr lang="en-US" dirty="0" smtClean="0"/>
              <a:t>Compress images</a:t>
            </a:r>
          </a:p>
          <a:p>
            <a:pPr lvl="1"/>
            <a:r>
              <a:rPr lang="en-US" dirty="0" smtClean="0"/>
              <a:t>DXT / S3TC</a:t>
            </a:r>
          </a:p>
          <a:p>
            <a:pPr lvl="1"/>
            <a:r>
              <a:rPr lang="en-US" dirty="0" smtClean="0"/>
              <a:t>ETC2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8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Pipeline: 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shaders</a:t>
            </a:r>
          </a:p>
          <a:p>
            <a:pPr lvl="1"/>
            <a:r>
              <a:rPr lang="en-US" dirty="0" smtClean="0"/>
              <a:t>Common profile -&gt; GLSL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-buffer </a:t>
            </a:r>
            <a:r>
              <a:rPr lang="en-US" dirty="0" smtClean="0"/>
              <a:t>formats</a:t>
            </a:r>
          </a:p>
          <a:p>
            <a:r>
              <a:rPr lang="en-US" dirty="0" smtClean="0"/>
              <a:t>Optimize shaders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/>
              <a:t>the runtime simple</a:t>
            </a:r>
          </a:p>
          <a:p>
            <a:r>
              <a:rPr lang="en-US" dirty="0" smtClean="0"/>
              <a:t>Push work to the Content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Interchange </a:t>
            </a: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574574" y="2502226"/>
            <a:ext cx="0" cy="930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962650" y="4427123"/>
            <a:ext cx="7429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2438400" y="4473778"/>
            <a:ext cx="7429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364251" y="6412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0"/>
          </p:cNvCxnSpPr>
          <p:nvPr/>
        </p:nvCxnSpPr>
        <p:spPr bwMode="auto">
          <a:xfrm>
            <a:off x="4572000" y="5392323"/>
            <a:ext cx="0" cy="1020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3200400" y="3487323"/>
            <a:ext cx="2743200" cy="1905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3581" y="4401723"/>
            <a:ext cx="556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.fbx</a:t>
            </a:r>
          </a:p>
          <a:p>
            <a:r>
              <a:rPr lang="en-US" dirty="0" smtClean="0"/>
              <a:t>.obj</a:t>
            </a:r>
          </a:p>
          <a:p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868323"/>
            <a:ext cx="2095500" cy="43287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3810000" y="1905000"/>
            <a:ext cx="1536192" cy="60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Maya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38200" y="4114800"/>
            <a:ext cx="1536192" cy="60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Blender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705600" y="4114800"/>
            <a:ext cx="1536192" cy="60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92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Fabrice Robinet et al. </a:t>
            </a:r>
            <a:r>
              <a:rPr lang="en-US" sz="1600" dirty="0" smtClean="0">
                <a:hlinkClick r:id="rId3"/>
              </a:rPr>
              <a:t>glTF: Designing an Open-Standard Runtime Asset Format</a:t>
            </a:r>
            <a:r>
              <a:rPr lang="en-US" sz="1600" dirty="0" smtClean="0"/>
              <a:t>. GPU Pro 5, 2014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Patrick Cozzi. </a:t>
            </a:r>
            <a:r>
              <a:rPr lang="en-US" sz="1600" dirty="0" smtClean="0">
                <a:hlinkClick r:id="rId4"/>
              </a:rPr>
              <a:t>Building a WebGL Santa with Cesium and glTF</a:t>
            </a:r>
            <a:r>
              <a:rPr lang="en-US" sz="1600" dirty="0" smtClean="0"/>
              <a:t>. 2013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Interchange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3787" y="2882941"/>
            <a:ext cx="55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.fbx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19400"/>
            <a:ext cx="2095500" cy="43287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3562350" y="4114800"/>
            <a:ext cx="1981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WebGL Engine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5387" y="2882941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.obj</a:t>
            </a: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 bwMode="auto">
          <a:xfrm>
            <a:off x="4552950" y="3252273"/>
            <a:ext cx="0" cy="86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1962150" y="3252273"/>
            <a:ext cx="2590800" cy="86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2"/>
            <a:endCxn id="8" idx="0"/>
          </p:cNvCxnSpPr>
          <p:nvPr/>
        </p:nvCxnSpPr>
        <p:spPr bwMode="auto">
          <a:xfrm flipH="1">
            <a:off x="4552950" y="3252273"/>
            <a:ext cx="2590856" cy="86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572000" y="3581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3581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29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Interchange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106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Target tools, not </a:t>
            </a:r>
            <a:r>
              <a:rPr lang="en-US" sz="2800" dirty="0" smtClean="0"/>
              <a:t>WebGL</a:t>
            </a:r>
            <a:endParaRPr lang="en-US" sz="2800" dirty="0" smtClean="0"/>
          </a:p>
          <a:p>
            <a:r>
              <a:rPr lang="en-US" sz="2800" dirty="0" smtClean="0"/>
              <a:t>Example: COLLADA</a:t>
            </a:r>
          </a:p>
          <a:p>
            <a:pPr lvl="1"/>
            <a:r>
              <a:rPr lang="en-US" sz="2400" dirty="0" smtClean="0"/>
              <a:t>XML + image files</a:t>
            </a:r>
          </a:p>
          <a:p>
            <a:pPr lvl="1"/>
            <a:r>
              <a:rPr lang="en-US" sz="2400" dirty="0" smtClean="0"/>
              <a:t>One index per attribute, not vertex</a:t>
            </a:r>
          </a:p>
          <a:p>
            <a:pPr lvl="1"/>
            <a:r>
              <a:rPr lang="en-US" sz="2400" dirty="0" smtClean="0"/>
              <a:t>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indices</a:t>
            </a:r>
          </a:p>
          <a:p>
            <a:pPr lvl="1"/>
            <a:r>
              <a:rPr lang="en-US" sz="2400" dirty="0" smtClean="0"/>
              <a:t>Transform stack per node</a:t>
            </a:r>
          </a:p>
          <a:p>
            <a:pPr lvl="1"/>
            <a:r>
              <a:rPr lang="en-US" sz="2400" dirty="0" smtClean="0"/>
              <a:t>Polygons and splines</a:t>
            </a:r>
          </a:p>
          <a:p>
            <a:pPr lvl="1"/>
            <a:r>
              <a:rPr lang="en-US" sz="2400" dirty="0" smtClean="0"/>
              <a:t>Common profile materials</a:t>
            </a:r>
          </a:p>
          <a:p>
            <a:pPr lvl="1"/>
            <a:r>
              <a:rPr lang="en-US" sz="2400" dirty="0" smtClean="0"/>
              <a:t>Doesn’t specify image file format</a:t>
            </a:r>
          </a:p>
          <a:p>
            <a:pPr lvl="1"/>
            <a:r>
              <a:rPr lang="en-US" sz="2400" dirty="0" smtClean="0"/>
              <a:t>Lots of flexibility and indirection in animations and skins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dirty="0" smtClean="0"/>
              <a:t>Optimized for use in an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2400" y="3505200"/>
            <a:ext cx="1975105" cy="2057400"/>
            <a:chOff x="533400" y="3505200"/>
            <a:chExt cx="1975105" cy="2057400"/>
          </a:xfrm>
        </p:grpSpPr>
        <p:sp>
          <p:nvSpPr>
            <p:cNvPr id="5" name="Oval 4"/>
            <p:cNvSpPr/>
            <p:nvPr/>
          </p:nvSpPr>
          <p:spPr bwMode="auto">
            <a:xfrm>
              <a:off x="533400" y="4648200"/>
              <a:ext cx="1975105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Interchange format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33400" y="3505200"/>
              <a:ext cx="1975105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format</a:t>
              </a:r>
            </a:p>
          </p:txBody>
        </p:sp>
      </p:grpSp>
      <p:sp>
        <p:nvSpPr>
          <p:cNvPr id="7" name="Rounded Rectangle 6"/>
          <p:cNvSpPr/>
          <p:nvPr/>
        </p:nvSpPr>
        <p:spPr bwMode="auto">
          <a:xfrm>
            <a:off x="2410969" y="4114800"/>
            <a:ext cx="1981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 Pipeline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75633" y="4076700"/>
            <a:ext cx="1975105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Runtime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format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934201" y="4114800"/>
            <a:ext cx="1981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Engine</a:t>
            </a:r>
          </a:p>
        </p:txBody>
      </p: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 bwMode="auto">
          <a:xfrm flipV="1">
            <a:off x="2127505" y="4533900"/>
            <a:ext cx="283464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6"/>
            <a:endCxn id="7" idx="1"/>
          </p:cNvCxnSpPr>
          <p:nvPr/>
        </p:nvCxnSpPr>
        <p:spPr bwMode="auto">
          <a:xfrm>
            <a:off x="2127505" y="3962400"/>
            <a:ext cx="283464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8" idx="2"/>
          </p:cNvCxnSpPr>
          <p:nvPr/>
        </p:nvCxnSpPr>
        <p:spPr bwMode="auto">
          <a:xfrm>
            <a:off x="4392169" y="4533900"/>
            <a:ext cx="2834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6"/>
            <a:endCxn id="9" idx="1"/>
          </p:cNvCxnSpPr>
          <p:nvPr/>
        </p:nvCxnSpPr>
        <p:spPr bwMode="auto">
          <a:xfrm>
            <a:off x="6650738" y="4533900"/>
            <a:ext cx="2834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5173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“the runtime asset format for WebGL, OpenGL ES, and </a:t>
            </a:r>
            <a:r>
              <a:rPr lang="en-US" dirty="0" smtClean="0"/>
              <a:t>OpenGL”</a:t>
            </a:r>
          </a:p>
          <a:p>
            <a:r>
              <a:rPr lang="en-US" dirty="0"/>
              <a:t>j</a:t>
            </a:r>
            <a:r>
              <a:rPr lang="en-US" dirty="0" smtClean="0"/>
              <a:t>pg, mp3</a:t>
            </a:r>
            <a:r>
              <a:rPr lang="en-US" dirty="0"/>
              <a:t>, mpeg, …  what about 3D?</a:t>
            </a:r>
          </a:p>
          <a:p>
            <a:r>
              <a:rPr lang="en-US" dirty="0" smtClean="0"/>
              <a:t>Open standard</a:t>
            </a:r>
          </a:p>
          <a:p>
            <a:r>
              <a:rPr lang="en-US" dirty="0" smtClean="0"/>
              <a:t>Not ratified yet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892800"/>
            <a:ext cx="18796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0" y="5918200"/>
            <a:ext cx="2514600" cy="86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5880100"/>
            <a:ext cx="1905000" cy="901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200" y="4762500"/>
            <a:ext cx="162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9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Easy and efficient to render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33500" y="3124200"/>
            <a:ext cx="6477000" cy="2438400"/>
            <a:chOff x="1295400" y="3124200"/>
            <a:chExt cx="6477000" cy="24384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295400" y="3124200"/>
              <a:ext cx="6477000" cy="9144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.json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Node hierarchy, materials, lights, cameras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1295400" y="4114800"/>
              <a:ext cx="3048000" cy="1447800"/>
            </a:xfrm>
            <a:prstGeom prst="roundRect">
              <a:avLst/>
            </a:prstGeom>
            <a:solidFill>
              <a:srgbClr val="CCCCE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.bin</a:t>
              </a:r>
            </a:p>
            <a:p>
              <a:pPr marR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sz="1400" dirty="0" smtClean="0"/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r>
                <a:rPr lang="en-US" sz="1400" dirty="0" smtClean="0"/>
                <a:t>Geometry: vertices and indices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r>
                <a:rPr lang="en-US" sz="1400" dirty="0" smtClean="0"/>
                <a:t>Animation: key-frames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r>
                <a:rPr lang="en-US" sz="1400" dirty="0" smtClean="0"/>
                <a:t>Skins: inverse-bind matrices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endParaRPr lang="en-US" dirty="0" smtClean="0"/>
            </a:p>
            <a:p>
              <a:pPr marL="285750" marR="0" indent="-28575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419600" y="4114800"/>
              <a:ext cx="1295400" cy="1447800"/>
            </a:xfrm>
            <a:prstGeom prst="roundRect">
              <a:avLst/>
            </a:prstGeom>
            <a:solidFill>
              <a:srgbClr val="CCCCE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.glsl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Shaders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791200" y="4114800"/>
              <a:ext cx="1981200" cy="1447800"/>
            </a:xfrm>
            <a:prstGeom prst="roundRect">
              <a:avLst/>
            </a:prstGeom>
            <a:solidFill>
              <a:srgbClr val="CCCCE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.png, .jpg, …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Textures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glTF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Balanced Feature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Extensible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99" y="2971800"/>
            <a:ext cx="16256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03550"/>
            <a:ext cx="18796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231614"/>
            <a:ext cx="2095500" cy="432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0036" y="309410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339536" y="309410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686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24399</TotalTime>
  <Words>2841</Words>
  <Application>Microsoft Macintosh PowerPoint</Application>
  <PresentationFormat>On-screen Show (4:3)</PresentationFormat>
  <Paragraphs>450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WebGL Content Pipeline with glTF</vt:lpstr>
      <vt:lpstr>Outline</vt:lpstr>
      <vt:lpstr>Interchange Formats</vt:lpstr>
      <vt:lpstr>Interchange Formats</vt:lpstr>
      <vt:lpstr>Interchange Formats</vt:lpstr>
      <vt:lpstr>Runtime Format</vt:lpstr>
      <vt:lpstr>glTF</vt:lpstr>
      <vt:lpstr>glTF Goals</vt:lpstr>
      <vt:lpstr>glTF Goals</vt:lpstr>
      <vt:lpstr>glTF Goals</vt:lpstr>
      <vt:lpstr>glTF Schema</vt:lpstr>
      <vt:lpstr>TODO</vt:lpstr>
      <vt:lpstr>Content Pipeline</vt:lpstr>
      <vt:lpstr>Content Pipeline</vt:lpstr>
      <vt:lpstr>Content Pipeline</vt:lpstr>
      <vt:lpstr>Content Pipeline: Geometry</vt:lpstr>
      <vt:lpstr>Content Pipeline: Geometry</vt:lpstr>
      <vt:lpstr>Content Pipeline: Geometry</vt:lpstr>
      <vt:lpstr>Content Pipeline: Geometry</vt:lpstr>
      <vt:lpstr>Content Pipeline: Geometry</vt:lpstr>
      <vt:lpstr>PowerPoint Presentation</vt:lpstr>
      <vt:lpstr>Content Pipeline: Geometry</vt:lpstr>
      <vt:lpstr>Content Pipeline: Geometry</vt:lpstr>
      <vt:lpstr>Content Pipeline: Animation and Skins</vt:lpstr>
      <vt:lpstr>Content Pipeline: Texture</vt:lpstr>
      <vt:lpstr>Content Pipeline: Texture</vt:lpstr>
      <vt:lpstr>Content Pipeline: Texture</vt:lpstr>
      <vt:lpstr>Content Pipeline: Shaders</vt:lpstr>
      <vt:lpstr>Themes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581</cp:revision>
  <cp:lastPrinted>2014-01-15T20:50:41Z</cp:lastPrinted>
  <dcterms:created xsi:type="dcterms:W3CDTF">2011-01-14T02:17:40Z</dcterms:created>
  <dcterms:modified xsi:type="dcterms:W3CDTF">2014-01-15T20:50:49Z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