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33"/>
  </p:notesMasterIdLst>
  <p:sldIdLst>
    <p:sldId id="256" r:id="rId2"/>
    <p:sldId id="258" r:id="rId3"/>
    <p:sldId id="321" r:id="rId4"/>
    <p:sldId id="259" r:id="rId5"/>
    <p:sldId id="260" r:id="rId6"/>
    <p:sldId id="296" r:id="rId7"/>
    <p:sldId id="297" r:id="rId8"/>
    <p:sldId id="298" r:id="rId9"/>
    <p:sldId id="299" r:id="rId10"/>
    <p:sldId id="300" r:id="rId11"/>
    <p:sldId id="301" r:id="rId12"/>
    <p:sldId id="305" r:id="rId13"/>
    <p:sldId id="302" r:id="rId14"/>
    <p:sldId id="303" r:id="rId15"/>
    <p:sldId id="304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6" r:id="rId25"/>
    <p:sldId id="314" r:id="rId26"/>
    <p:sldId id="317" r:id="rId27"/>
    <p:sldId id="315" r:id="rId28"/>
    <p:sldId id="318" r:id="rId29"/>
    <p:sldId id="319" r:id="rId30"/>
    <p:sldId id="320" r:id="rId31"/>
    <p:sldId id="275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688AF-F51A-658B-909B-AFBA251990D2}" v="50" dt="2024-01-10T02:49:21.432"/>
  </p1510:revLst>
</p1510:revInfo>
</file>

<file path=ppt/tableStyles.xml><?xml version="1.0" encoding="utf-8"?>
<a:tblStyleLst xmlns:a="http://schemas.openxmlformats.org/drawingml/2006/main" def="{D7A26357-9FE6-4012-913F-315D06D55793}">
  <a:tblStyle styleId="{D7A26357-9FE6-4012-913F-315D06D557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F343F3D-5A9E-4FD6-9965-08CCA83847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5026" autoAdjust="0"/>
  </p:normalViewPr>
  <p:slideViewPr>
    <p:cSldViewPr snapToGrid="0">
      <p:cViewPr varScale="1">
        <p:scale>
          <a:sx n="109" d="100"/>
          <a:sy n="109" d="100"/>
        </p:scale>
        <p:origin x="6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392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682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962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1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164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637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022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133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459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15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49b013f1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49b013f1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964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736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888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448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346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387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978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380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295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81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49b013f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49b013f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e850b84b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e850b84b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345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36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509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509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49b013f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49b013f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78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0633" b="497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727250" y="535050"/>
            <a:ext cx="7689300" cy="407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09125" y="3917738"/>
            <a:ext cx="1351500" cy="10422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7566500" y="183563"/>
            <a:ext cx="1351500" cy="10419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311375" y="1196388"/>
            <a:ext cx="6521100" cy="20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11338" y="3535550"/>
            <a:ext cx="652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99675" y="308125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379425" y="360450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/>
          <p:nvPr/>
        </p:nvSpPr>
        <p:spPr>
          <a:xfrm rot="10800000">
            <a:off x="7583378" y="183563"/>
            <a:ext cx="1351500" cy="10422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226003" y="3918038"/>
            <a:ext cx="1351500" cy="10419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 rot="10800000">
            <a:off x="379278" y="360451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209125" y="3917738"/>
            <a:ext cx="1351500" cy="10422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 rot="10800000">
            <a:off x="7566500" y="183563"/>
            <a:ext cx="1351500" cy="10419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727250" y="535050"/>
            <a:ext cx="7689300" cy="407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602025" y="2653500"/>
            <a:ext cx="3128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4602025" y="1729950"/>
            <a:ext cx="312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 rot="10800000" flipH="1">
            <a:off x="223913" y="183558"/>
            <a:ext cx="1349400" cy="10407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3"/>
          </p:nvPr>
        </p:nvSpPr>
        <p:spPr>
          <a:xfrm>
            <a:off x="1233125" y="1006650"/>
            <a:ext cx="2674800" cy="313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3"/>
          <p:cNvSpPr/>
          <p:nvPr/>
        </p:nvSpPr>
        <p:spPr>
          <a:xfrm flipH="1">
            <a:off x="7570738" y="3912616"/>
            <a:ext cx="1349400" cy="10404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/>
          <p:nvPr/>
        </p:nvSpPr>
        <p:spPr>
          <a:xfrm>
            <a:off x="379425" y="360450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flipH="1">
            <a:off x="7570738" y="3912616"/>
            <a:ext cx="1349400" cy="10404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20000" y="1626950"/>
            <a:ext cx="29700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2"/>
          </p:nvPr>
        </p:nvSpPr>
        <p:spPr>
          <a:xfrm>
            <a:off x="4628925" y="1536650"/>
            <a:ext cx="3795000" cy="270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 t="10633" b="497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/>
          <p:nvPr/>
        </p:nvSpPr>
        <p:spPr>
          <a:xfrm>
            <a:off x="379425" y="360450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209125" y="3917738"/>
            <a:ext cx="1351500" cy="10422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7566500" y="183563"/>
            <a:ext cx="1351500" cy="10419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t="10633" b="497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/>
          <p:nvPr/>
        </p:nvSpPr>
        <p:spPr>
          <a:xfrm rot="10800000">
            <a:off x="379278" y="360451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>
            <a:off x="7583378" y="183563"/>
            <a:ext cx="1351500" cy="10422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226003" y="3918038"/>
            <a:ext cx="1351500" cy="10419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241450" y="1240188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241550" y="2221513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79425" y="360450"/>
            <a:ext cx="8385300" cy="442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900" y="749325"/>
            <a:ext cx="3433800" cy="10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/>
          <p:nvPr/>
        </p:nvSpPr>
        <p:spPr>
          <a:xfrm>
            <a:off x="379425" y="360450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hasCustomPrompt="1"/>
          </p:nvPr>
        </p:nvSpPr>
        <p:spPr>
          <a:xfrm>
            <a:off x="875274" y="3536200"/>
            <a:ext cx="7404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78119" y="1613775"/>
            <a:ext cx="7404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 hasCustomPrompt="1"/>
          </p:nvPr>
        </p:nvSpPr>
        <p:spPr>
          <a:xfrm>
            <a:off x="875274" y="2613087"/>
            <a:ext cx="7404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32500" y="3595638"/>
            <a:ext cx="2676000" cy="46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1543724" y="1673237"/>
            <a:ext cx="2676000" cy="46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6"/>
          </p:nvPr>
        </p:nvSpPr>
        <p:spPr>
          <a:xfrm>
            <a:off x="1543724" y="2672538"/>
            <a:ext cx="2676000" cy="46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 hasCustomPrompt="1"/>
          </p:nvPr>
        </p:nvSpPr>
        <p:spPr>
          <a:xfrm>
            <a:off x="4938250" y="3536196"/>
            <a:ext cx="737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 hasCustomPrompt="1"/>
          </p:nvPr>
        </p:nvSpPr>
        <p:spPr>
          <a:xfrm>
            <a:off x="4941084" y="1613775"/>
            <a:ext cx="737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4938250" y="2613085"/>
            <a:ext cx="737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5592650" y="3595638"/>
            <a:ext cx="2664900" cy="46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5603828" y="1673237"/>
            <a:ext cx="2664900" cy="46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5"/>
          </p:nvPr>
        </p:nvSpPr>
        <p:spPr>
          <a:xfrm>
            <a:off x="5603828" y="2672538"/>
            <a:ext cx="2664900" cy="46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20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Thai"/>
              <a:buNone/>
              <a:defRPr sz="1800" b="1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/>
          <p:nvPr/>
        </p:nvSpPr>
        <p:spPr>
          <a:xfrm rot="10800000" flipH="1">
            <a:off x="223921" y="183653"/>
            <a:ext cx="933300" cy="7197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8424000" y="4472250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0"/>
          <p:cNvPicPr preferRelativeResize="0"/>
          <p:nvPr/>
        </p:nvPicPr>
        <p:blipFill rotWithShape="1">
          <a:blip r:embed="rId2">
            <a:alphaModFix/>
          </a:blip>
          <a:srcRect t="10633" b="497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/>
          <p:nvPr/>
        </p:nvSpPr>
        <p:spPr>
          <a:xfrm>
            <a:off x="379425" y="360450"/>
            <a:ext cx="8385300" cy="442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1"/>
          </p:nvPr>
        </p:nvSpPr>
        <p:spPr>
          <a:xfrm>
            <a:off x="2425050" y="1600775"/>
            <a:ext cx="4293900" cy="10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3046350" y="3725875"/>
            <a:ext cx="305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0"/>
          <p:cNvSpPr/>
          <p:nvPr/>
        </p:nvSpPr>
        <p:spPr>
          <a:xfrm rot="10800000">
            <a:off x="7583378" y="183563"/>
            <a:ext cx="1351500" cy="10422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226003" y="3918038"/>
            <a:ext cx="1351500" cy="10419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1">
                <a:alpha val="52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 rot="10800000">
            <a:off x="8167628" y="4358676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 Thai"/>
              <a:buNone/>
              <a:defRPr sz="3500">
                <a:solidFill>
                  <a:schemeClr val="dk1"/>
                </a:solidFill>
                <a:latin typeface="IBM Plex Sans Thai"/>
                <a:ea typeface="IBM Plex Sans Thai"/>
                <a:cs typeface="IBM Plex Sans Thai"/>
                <a:sym typeface="IBM Plex Sans Tha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6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ctrTitle"/>
          </p:nvPr>
        </p:nvSpPr>
        <p:spPr>
          <a:xfrm>
            <a:off x="1311375" y="1196388"/>
            <a:ext cx="6521100" cy="20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大數據資料處理報告</a:t>
            </a:r>
            <a:endParaRPr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>
            <a:off x="1311338" y="3535550"/>
            <a:ext cx="652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110021036</a:t>
            </a:r>
            <a:r>
              <a:rPr lang="zh-TW" altLang="en-US" dirty="0"/>
              <a:t>陳奕辰 </a:t>
            </a:r>
            <a:r>
              <a:rPr lang="en-US" altLang="zh-TW" dirty="0"/>
              <a:t>110021128</a:t>
            </a:r>
            <a:r>
              <a:rPr lang="zh-TW" altLang="en-US" dirty="0"/>
              <a:t>謝欣恩</a:t>
            </a:r>
            <a:r>
              <a:rPr lang="en-US" altLang="zh-TW" dirty="0"/>
              <a:t>110021184</a:t>
            </a:r>
            <a:r>
              <a:rPr lang="zh-TW" altLang="en-US" dirty="0"/>
              <a:t>劉妍群</a:t>
            </a:r>
            <a:endParaRPr dirty="0"/>
          </a:p>
        </p:txBody>
      </p:sp>
      <p:sp>
        <p:nvSpPr>
          <p:cNvPr id="187" name="Google Shape;187;p26"/>
          <p:cNvSpPr/>
          <p:nvPr/>
        </p:nvSpPr>
        <p:spPr>
          <a:xfrm>
            <a:off x="7669300" y="38825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625" y="4060301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186" y="1429989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234136" y="882139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FB5454B2-1CF6-C1A4-6DFF-AFBF803E5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500" y="3465750"/>
            <a:ext cx="1371719" cy="11156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解壓縮</a:t>
            </a:r>
            <a:r>
              <a:rPr lang="en-US" altLang="zh-TW" dirty="0"/>
              <a:t>tar.gz </a:t>
            </a: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675548" y="1073704"/>
            <a:ext cx="3852000" cy="3392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altLang="zh-TW" sz="1400" dirty="0" err="1">
                <a:solidFill>
                  <a:schemeClr val="dk1"/>
                </a:solidFill>
              </a:rPr>
              <a:t>os.makedirs</a:t>
            </a:r>
            <a:r>
              <a:rPr lang="en-US" altLang="zh-TW" sz="1400" dirty="0">
                <a:solidFill>
                  <a:schemeClr val="dk1"/>
                </a:solidFill>
              </a:rPr>
              <a:t>(</a:t>
            </a:r>
            <a:r>
              <a:rPr lang="en-US" altLang="zh-TW" sz="1400" dirty="0" err="1">
                <a:solidFill>
                  <a:schemeClr val="dk1"/>
                </a:solidFill>
              </a:rPr>
              <a:t>output_directory</a:t>
            </a:r>
            <a:r>
              <a:rPr lang="en-US" altLang="zh-TW" sz="1400" dirty="0">
                <a:solidFill>
                  <a:schemeClr val="dk1"/>
                </a:solidFill>
              </a:rPr>
              <a:t>, </a:t>
            </a:r>
            <a:r>
              <a:rPr lang="en-US" altLang="zh-TW" sz="1400" dirty="0" err="1">
                <a:solidFill>
                  <a:schemeClr val="dk1"/>
                </a:solidFill>
              </a:rPr>
              <a:t>exist_ok</a:t>
            </a:r>
            <a:r>
              <a:rPr lang="en-US" altLang="zh-TW" sz="1400" dirty="0">
                <a:solidFill>
                  <a:schemeClr val="dk1"/>
                </a:solidFill>
              </a:rPr>
              <a:t>=True)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此行檢查指定的輸出目錄 （</a:t>
            </a:r>
            <a:r>
              <a:rPr lang="en-US" altLang="zh-TW" sz="1400" dirty="0" err="1">
                <a:solidFill>
                  <a:schemeClr val="dk1"/>
                </a:solidFill>
              </a:rPr>
              <a:t>output_directory</a:t>
            </a:r>
            <a:r>
              <a:rPr lang="zh-TW" altLang="en-US" sz="1400" dirty="0">
                <a:solidFill>
                  <a:schemeClr val="dk1"/>
                </a:solidFill>
              </a:rPr>
              <a:t>） 是否存在。 </a:t>
            </a:r>
          </a:p>
          <a:p>
            <a:pPr marL="0" indent="0" algn="just">
              <a:buNone/>
            </a:pPr>
            <a:endParaRPr lang="zh-TW" altLang="en-US" sz="1400" dirty="0">
              <a:solidFill>
                <a:schemeClr val="dk1"/>
              </a:solidFill>
            </a:endParaRPr>
          </a:p>
          <a:p>
            <a:pPr marL="171450" indent="-171450" algn="just"/>
            <a:r>
              <a:rPr lang="en-US" altLang="zh-TW" sz="1400" dirty="0">
                <a:solidFill>
                  <a:schemeClr val="dk1"/>
                </a:solidFill>
              </a:rPr>
              <a:t>with </a:t>
            </a:r>
            <a:r>
              <a:rPr lang="en-US" altLang="zh-TW" sz="1400" dirty="0" err="1">
                <a:solidFill>
                  <a:schemeClr val="dk1"/>
                </a:solidFill>
              </a:rPr>
              <a:t>tarfile.open</a:t>
            </a:r>
            <a:r>
              <a:rPr lang="en-US" altLang="zh-TW" sz="1400" dirty="0">
                <a:solidFill>
                  <a:schemeClr val="dk1"/>
                </a:solidFill>
              </a:rPr>
              <a:t>(</a:t>
            </a:r>
            <a:r>
              <a:rPr lang="en-US" altLang="zh-TW" sz="1400" dirty="0" err="1">
                <a:solidFill>
                  <a:schemeClr val="dk1"/>
                </a:solidFill>
              </a:rPr>
              <a:t>file_path</a:t>
            </a:r>
            <a:r>
              <a:rPr lang="en-US" altLang="zh-TW" sz="1400" dirty="0">
                <a:solidFill>
                  <a:schemeClr val="dk1"/>
                </a:solidFill>
              </a:rPr>
              <a:t>, '</a:t>
            </a:r>
            <a:r>
              <a:rPr lang="en-US" altLang="zh-TW" sz="1400" dirty="0" err="1">
                <a:solidFill>
                  <a:schemeClr val="dk1"/>
                </a:solidFill>
              </a:rPr>
              <a:t>r:gz</a:t>
            </a:r>
            <a:r>
              <a:rPr lang="en-US" altLang="zh-TW" sz="1400" dirty="0">
                <a:solidFill>
                  <a:schemeClr val="dk1"/>
                </a:solidFill>
              </a:rPr>
              <a:t>') as tar: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此行以唯讀模式 （</a:t>
            </a:r>
            <a:r>
              <a:rPr lang="en-US" altLang="zh-TW" sz="1400" dirty="0">
                <a:solidFill>
                  <a:schemeClr val="dk1"/>
                </a:solidFill>
              </a:rPr>
              <a:t>'r'</a:t>
            </a:r>
            <a:r>
              <a:rPr lang="zh-TW" altLang="en-US" sz="1400" dirty="0">
                <a:solidFill>
                  <a:schemeClr val="dk1"/>
                </a:solidFill>
              </a:rPr>
              <a:t>） 和 </a:t>
            </a:r>
            <a:r>
              <a:rPr lang="en-US" altLang="zh-TW" sz="1400" dirty="0" err="1">
                <a:solidFill>
                  <a:schemeClr val="dk1"/>
                </a:solidFill>
              </a:rPr>
              <a:t>gzip</a:t>
            </a:r>
            <a:r>
              <a:rPr lang="en-US" altLang="zh-TW" sz="1400" dirty="0">
                <a:solidFill>
                  <a:schemeClr val="dk1"/>
                </a:solidFill>
              </a:rPr>
              <a:t> </a:t>
            </a:r>
            <a:r>
              <a:rPr lang="zh-TW" altLang="en-US" sz="1400" dirty="0">
                <a:solidFill>
                  <a:schemeClr val="dk1"/>
                </a:solidFill>
              </a:rPr>
              <a:t>壓縮 （</a:t>
            </a:r>
            <a:r>
              <a:rPr lang="en-US" altLang="zh-TW" sz="1400" dirty="0">
                <a:solidFill>
                  <a:schemeClr val="dk1"/>
                </a:solidFill>
              </a:rPr>
              <a:t>'</a:t>
            </a:r>
            <a:r>
              <a:rPr lang="en-US" altLang="zh-TW" sz="1400" dirty="0" err="1">
                <a:solidFill>
                  <a:schemeClr val="dk1"/>
                </a:solidFill>
              </a:rPr>
              <a:t>gz</a:t>
            </a:r>
            <a:r>
              <a:rPr lang="en-US" altLang="zh-TW" sz="1400" dirty="0">
                <a:solidFill>
                  <a:schemeClr val="dk1"/>
                </a:solidFill>
              </a:rPr>
              <a:t>'</a:t>
            </a:r>
            <a:r>
              <a:rPr lang="zh-TW" altLang="en-US" sz="1400" dirty="0">
                <a:solidFill>
                  <a:schemeClr val="dk1"/>
                </a:solidFill>
              </a:rPr>
              <a:t>） 打開位於指定</a:t>
            </a:r>
            <a:r>
              <a:rPr lang="en-US" altLang="zh-TW" sz="1400" dirty="0" err="1">
                <a:solidFill>
                  <a:schemeClr val="dk1"/>
                </a:solidFill>
              </a:rPr>
              <a:t>file_path</a:t>
            </a:r>
            <a:r>
              <a:rPr lang="zh-TW" altLang="en-US" sz="1400" dirty="0">
                <a:solidFill>
                  <a:schemeClr val="dk1"/>
                </a:solidFill>
              </a:rPr>
              <a:t>處的 </a:t>
            </a:r>
            <a:r>
              <a:rPr lang="en-US" altLang="zh-TW" sz="1400" dirty="0">
                <a:solidFill>
                  <a:schemeClr val="dk1"/>
                </a:solidFill>
              </a:rPr>
              <a:t>tar.gz </a:t>
            </a:r>
            <a:r>
              <a:rPr lang="zh-TW" altLang="en-US" sz="1400" dirty="0">
                <a:solidFill>
                  <a:schemeClr val="dk1"/>
                </a:solidFill>
              </a:rPr>
              <a:t>檔 </a:t>
            </a:r>
          </a:p>
          <a:p>
            <a:pPr marL="0" indent="0" algn="just">
              <a:buNone/>
            </a:pPr>
            <a:endParaRPr lang="zh-TW" altLang="en-US" sz="1400" dirty="0">
              <a:solidFill>
                <a:schemeClr val="dk1"/>
              </a:solidFill>
            </a:endParaRPr>
          </a:p>
          <a:p>
            <a:pPr marL="171450" indent="-171450" algn="just"/>
            <a:r>
              <a:rPr lang="en-US" altLang="zh-TW" sz="1400" dirty="0" err="1">
                <a:solidFill>
                  <a:schemeClr val="dk1"/>
                </a:solidFill>
              </a:rPr>
              <a:t>tar.extractall</a:t>
            </a:r>
            <a:r>
              <a:rPr lang="en-US" altLang="zh-TW" sz="1400" dirty="0">
                <a:solidFill>
                  <a:schemeClr val="dk1"/>
                </a:solidFill>
              </a:rPr>
              <a:t>(</a:t>
            </a:r>
            <a:r>
              <a:rPr lang="en-US" altLang="zh-TW" sz="1400" dirty="0" err="1">
                <a:solidFill>
                  <a:schemeClr val="dk1"/>
                </a:solidFill>
              </a:rPr>
              <a:t>output_directory</a:t>
            </a:r>
            <a:r>
              <a:rPr lang="en-US" altLang="zh-TW" sz="1400" dirty="0">
                <a:solidFill>
                  <a:schemeClr val="dk1"/>
                </a:solidFill>
              </a:rPr>
              <a:t>)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此行提取打開的 </a:t>
            </a:r>
            <a:r>
              <a:rPr lang="en-US" altLang="zh-TW" sz="1400" dirty="0">
                <a:solidFill>
                  <a:schemeClr val="dk1"/>
                </a:solidFill>
              </a:rPr>
              <a:t>tar.gz </a:t>
            </a:r>
            <a:r>
              <a:rPr lang="zh-TW" altLang="en-US" sz="1400" dirty="0">
                <a:solidFill>
                  <a:schemeClr val="dk1"/>
                </a:solidFill>
              </a:rPr>
              <a:t>檔的所有內容，並將它們放入指定的 </a:t>
            </a:r>
            <a:r>
              <a:rPr lang="en-US" altLang="zh-TW" sz="1400" dirty="0" err="1">
                <a:solidFill>
                  <a:schemeClr val="dk1"/>
                </a:solidFill>
              </a:rPr>
              <a:t>output_directory</a:t>
            </a:r>
            <a:r>
              <a:rPr lang="en-US" altLang="zh-TW" sz="1400" dirty="0">
                <a:solidFill>
                  <a:schemeClr val="dk1"/>
                </a:solidFill>
              </a:rPr>
              <a:t>. </a:t>
            </a:r>
          </a:p>
          <a:p>
            <a:pPr marL="0" indent="0" algn="just">
              <a:buNone/>
            </a:pPr>
            <a:endParaRPr lang="en-US" altLang="zh-TW" sz="1400" dirty="0">
              <a:solidFill>
                <a:schemeClr val="dk1"/>
              </a:solidFill>
            </a:endParaRPr>
          </a:p>
          <a:p>
            <a:pPr marL="171450" indent="-171450" algn="just"/>
            <a:r>
              <a:rPr lang="en-US" altLang="zh-TW" sz="1400" dirty="0" err="1">
                <a:solidFill>
                  <a:schemeClr val="dk1"/>
                </a:solidFill>
              </a:rPr>
              <a:t>time.sleep</a:t>
            </a:r>
            <a:r>
              <a:rPr lang="en-US" altLang="zh-TW" sz="1400" dirty="0">
                <a:solidFill>
                  <a:schemeClr val="dk1"/>
                </a:solidFill>
              </a:rPr>
              <a:t>(10)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此行使用 </a:t>
            </a:r>
            <a:r>
              <a:rPr lang="en-US" altLang="zh-TW" sz="1400" dirty="0" err="1">
                <a:solidFill>
                  <a:schemeClr val="dk1"/>
                </a:solidFill>
              </a:rPr>
              <a:t>time.sleep</a:t>
            </a:r>
            <a:r>
              <a:rPr lang="en-US" altLang="zh-TW" sz="1400" dirty="0">
                <a:solidFill>
                  <a:schemeClr val="dk1"/>
                </a:solidFill>
              </a:rPr>
              <a:t> </a:t>
            </a:r>
            <a:r>
              <a:rPr lang="zh-TW" altLang="en-US" sz="1400" dirty="0">
                <a:solidFill>
                  <a:schemeClr val="dk1"/>
                </a:solidFill>
              </a:rPr>
              <a:t>函數暫停腳本的執行 </a:t>
            </a:r>
            <a:r>
              <a:rPr lang="en-US" altLang="zh-TW" sz="1400" dirty="0">
                <a:solidFill>
                  <a:schemeClr val="dk1"/>
                </a:solidFill>
              </a:rPr>
              <a:t>10 </a:t>
            </a:r>
            <a:r>
              <a:rPr lang="zh-TW" altLang="en-US" sz="1400" dirty="0">
                <a:solidFill>
                  <a:schemeClr val="dk1"/>
                </a:solidFill>
              </a:rPr>
              <a:t>秒鐘。 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959859" y="4611110"/>
            <a:ext cx="1798477" cy="7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BF2F98A-4BAC-F6D2-BFB2-ABD0FBEB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072" y="1949180"/>
            <a:ext cx="3753652" cy="103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2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3245656" y="390300"/>
            <a:ext cx="28304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上傳到</a:t>
            </a:r>
            <a:r>
              <a:rPr lang="en-US" altLang="zh-TW" dirty="0"/>
              <a:t>S3 </a:t>
            </a:r>
            <a:endParaRPr lang="en-US"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631096" y="775697"/>
            <a:ext cx="3852000" cy="3688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altLang="zh-TW" dirty="0">
                <a:solidFill>
                  <a:schemeClr val="dk1"/>
                </a:solidFill>
              </a:rPr>
              <a:t>s3 = boto3.client('s3') </a:t>
            </a:r>
          </a:p>
          <a:p>
            <a:pPr marL="0" indent="0" algn="just">
              <a:buNone/>
            </a:pPr>
            <a:r>
              <a:rPr lang="en-US" altLang="zh-TW" dirty="0">
                <a:solidFill>
                  <a:schemeClr val="dk1"/>
                </a:solidFill>
              </a:rPr>
              <a:t>This function takes three parameters: </a:t>
            </a:r>
            <a:r>
              <a:rPr lang="en-US" altLang="zh-TW" dirty="0" err="1">
                <a:solidFill>
                  <a:schemeClr val="dk1"/>
                </a:solidFill>
              </a:rPr>
              <a:t>local_path</a:t>
            </a:r>
            <a:r>
              <a:rPr lang="en-US" altLang="zh-TW" dirty="0">
                <a:solidFill>
                  <a:schemeClr val="dk1"/>
                </a:solidFill>
              </a:rPr>
              <a:t> (the local directory containing files), s3_bucket (the name of the Amazon S3 bucket), and s3_prefix (an optional prefix to be added to S3 object keys). </a:t>
            </a:r>
          </a:p>
          <a:p>
            <a:pPr marL="171450" indent="-171450" algn="just"/>
            <a:r>
              <a:rPr lang="en-US" altLang="zh-TW" dirty="0">
                <a:solidFill>
                  <a:schemeClr val="dk1"/>
                </a:solidFill>
              </a:rPr>
              <a:t>for root, </a:t>
            </a:r>
            <a:r>
              <a:rPr lang="en-US" altLang="zh-TW" dirty="0" err="1">
                <a:solidFill>
                  <a:schemeClr val="dk1"/>
                </a:solidFill>
              </a:rPr>
              <a:t>dirs</a:t>
            </a:r>
            <a:r>
              <a:rPr lang="en-US" altLang="zh-TW" dirty="0">
                <a:solidFill>
                  <a:schemeClr val="dk1"/>
                </a:solidFill>
              </a:rPr>
              <a:t>, files in </a:t>
            </a:r>
            <a:r>
              <a:rPr lang="en-US" altLang="zh-TW" dirty="0" err="1">
                <a:solidFill>
                  <a:schemeClr val="dk1"/>
                </a:solidFill>
              </a:rPr>
              <a:t>os.walk</a:t>
            </a:r>
            <a:r>
              <a:rPr lang="en-US" altLang="zh-TW" dirty="0">
                <a:solidFill>
                  <a:schemeClr val="dk1"/>
                </a:solidFill>
              </a:rPr>
              <a:t>(</a:t>
            </a:r>
            <a:r>
              <a:rPr lang="en-US" altLang="zh-TW" dirty="0" err="1">
                <a:solidFill>
                  <a:schemeClr val="dk1"/>
                </a:solidFill>
              </a:rPr>
              <a:t>local_path</a:t>
            </a:r>
            <a:r>
              <a:rPr lang="en-US" altLang="zh-TW" dirty="0">
                <a:solidFill>
                  <a:schemeClr val="dk1"/>
                </a:solidFill>
              </a:rPr>
              <a:t>): </a:t>
            </a:r>
          </a:p>
          <a:p>
            <a:pPr marL="0" indent="0" algn="just">
              <a:buNone/>
            </a:pPr>
            <a:r>
              <a:rPr lang="zh-TW" altLang="en-US" dirty="0">
                <a:solidFill>
                  <a:schemeClr val="dk1"/>
                </a:solidFill>
              </a:rPr>
              <a:t>它啟動一個循環來遍曆本地目錄結構 （</a:t>
            </a:r>
            <a:r>
              <a:rPr lang="en-US" altLang="zh-TW" dirty="0" err="1">
                <a:solidFill>
                  <a:schemeClr val="dk1"/>
                </a:solidFill>
              </a:rPr>
              <a:t>local_path</a:t>
            </a:r>
            <a:r>
              <a:rPr lang="zh-TW" altLang="en-US" dirty="0">
                <a:solidFill>
                  <a:schemeClr val="dk1"/>
                </a:solidFill>
              </a:rPr>
              <a:t>），包括子目錄。 </a:t>
            </a:r>
          </a:p>
          <a:p>
            <a:pPr marL="171450" indent="-171450" algn="just"/>
            <a:r>
              <a:rPr lang="en-US" altLang="zh-TW" dirty="0">
                <a:solidFill>
                  <a:schemeClr val="dk1"/>
                </a:solidFill>
              </a:rPr>
              <a:t>for file in files: </a:t>
            </a:r>
          </a:p>
          <a:p>
            <a:pPr marL="0" indent="0" algn="just">
              <a:buNone/>
            </a:pPr>
            <a:r>
              <a:rPr lang="en-US" altLang="zh-TW" dirty="0">
                <a:solidFill>
                  <a:schemeClr val="dk1"/>
                </a:solidFill>
              </a:rPr>
              <a:t> if </a:t>
            </a:r>
            <a:r>
              <a:rPr lang="en-US" altLang="zh-TW" dirty="0" err="1">
                <a:solidFill>
                  <a:schemeClr val="dk1"/>
                </a:solidFill>
              </a:rPr>
              <a:t>file.endswith</a:t>
            </a:r>
            <a:r>
              <a:rPr lang="en-US" altLang="zh-TW" dirty="0">
                <a:solidFill>
                  <a:schemeClr val="dk1"/>
                </a:solidFill>
              </a:rPr>
              <a:t>('.csv'):  # Check if the file is a CSV file </a:t>
            </a:r>
          </a:p>
          <a:p>
            <a:pPr marL="0" indent="0" algn="just">
              <a:buNone/>
            </a:pPr>
            <a:r>
              <a:rPr lang="en-US" altLang="zh-TW" dirty="0" err="1">
                <a:solidFill>
                  <a:schemeClr val="dk1"/>
                </a:solidFill>
              </a:rPr>
              <a:t>local_file_path</a:t>
            </a:r>
            <a:r>
              <a:rPr lang="en-US" altLang="zh-TW" dirty="0">
                <a:solidFill>
                  <a:schemeClr val="dk1"/>
                </a:solidFill>
              </a:rPr>
              <a:t> = </a:t>
            </a:r>
            <a:r>
              <a:rPr lang="en-US" altLang="zh-TW" dirty="0" err="1">
                <a:solidFill>
                  <a:schemeClr val="dk1"/>
                </a:solidFill>
              </a:rPr>
              <a:t>os.path.join</a:t>
            </a:r>
            <a:r>
              <a:rPr lang="en-US" altLang="zh-TW" dirty="0">
                <a:solidFill>
                  <a:schemeClr val="dk1"/>
                </a:solidFill>
              </a:rPr>
              <a:t>(root, file) </a:t>
            </a:r>
          </a:p>
          <a:p>
            <a:pPr marL="0" indent="0" algn="just">
              <a:buNone/>
            </a:pPr>
            <a:r>
              <a:rPr lang="zh-TW" altLang="en-US" dirty="0">
                <a:solidFill>
                  <a:schemeClr val="dk1"/>
                </a:solidFill>
              </a:rPr>
              <a:t>在迴圈中，它會檢查當前目錄中的每個檔，以查看它是否以“</a:t>
            </a:r>
            <a:r>
              <a:rPr lang="en-US" altLang="zh-TW" dirty="0">
                <a:solidFill>
                  <a:schemeClr val="dk1"/>
                </a:solidFill>
              </a:rPr>
              <a:t>.csv”</a:t>
            </a:r>
            <a:r>
              <a:rPr lang="zh-TW" altLang="en-US" dirty="0">
                <a:solidFill>
                  <a:schemeClr val="dk1"/>
                </a:solidFill>
              </a:rPr>
              <a:t>結尾。如果檔是 </a:t>
            </a:r>
            <a:r>
              <a:rPr lang="en-US" altLang="zh-TW" dirty="0">
                <a:solidFill>
                  <a:schemeClr val="dk1"/>
                </a:solidFill>
              </a:rPr>
              <a:t>CSV </a:t>
            </a:r>
            <a:r>
              <a:rPr lang="zh-TW" altLang="en-US" dirty="0">
                <a:solidFill>
                  <a:schemeClr val="dk1"/>
                </a:solidFill>
              </a:rPr>
              <a:t>檔，則會創建本地檔案 （</a:t>
            </a:r>
            <a:r>
              <a:rPr lang="en-US" altLang="zh-TW" dirty="0" err="1">
                <a:solidFill>
                  <a:schemeClr val="dk1"/>
                </a:solidFill>
              </a:rPr>
              <a:t>local_file_path</a:t>
            </a:r>
            <a:r>
              <a:rPr lang="zh-TW" altLang="en-US" dirty="0">
                <a:solidFill>
                  <a:schemeClr val="dk1"/>
                </a:solidFill>
              </a:rPr>
              <a:t>） 的完整路徑。 </a:t>
            </a:r>
            <a:endParaRPr lang="en-US" altLang="zh-TW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6"/>
                </a:solidFill>
              </a:rPr>
              <a:t>s3_key=</a:t>
            </a:r>
            <a:r>
              <a:rPr lang="en-US" altLang="zh-TW" dirty="0" err="1">
                <a:solidFill>
                  <a:schemeClr val="accent6"/>
                </a:solidFill>
              </a:rPr>
              <a:t>os.path.join</a:t>
            </a:r>
            <a:r>
              <a:rPr lang="en-US" altLang="zh-TW" dirty="0">
                <a:solidFill>
                  <a:schemeClr val="accent6"/>
                </a:solidFill>
              </a:rPr>
              <a:t>(s3_prefix,os.path.relpath(</a:t>
            </a:r>
            <a:r>
              <a:rPr lang="en-US" altLang="zh-TW" dirty="0" err="1">
                <a:solidFill>
                  <a:schemeClr val="accent6"/>
                </a:solidFill>
              </a:rPr>
              <a:t>local_file_path,local_path</a:t>
            </a:r>
            <a:r>
              <a:rPr lang="en-US" altLang="zh-TW" dirty="0">
                <a:solidFill>
                  <a:schemeClr val="accent6"/>
                </a:solidFill>
              </a:rPr>
              <a:t>)).replace('\\', '/’)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zh-TW" altLang="en-US" dirty="0">
                <a:solidFill>
                  <a:schemeClr val="accent6"/>
                </a:solidFill>
              </a:rPr>
              <a:t>它通過組合指定的</a:t>
            </a:r>
            <a:r>
              <a:rPr lang="en-US" altLang="zh-TW" dirty="0">
                <a:solidFill>
                  <a:schemeClr val="accent6"/>
                </a:solidFill>
              </a:rPr>
              <a:t>s3_prefix</a:t>
            </a:r>
            <a:r>
              <a:rPr lang="zh-TW" altLang="en-US" dirty="0">
                <a:solidFill>
                  <a:schemeClr val="accent6"/>
                </a:solidFill>
              </a:rPr>
              <a:t>和根目錄中本地檔的相對路徑來創建 </a:t>
            </a:r>
            <a:r>
              <a:rPr lang="en-US" altLang="zh-TW" dirty="0">
                <a:solidFill>
                  <a:schemeClr val="accent6"/>
                </a:solidFill>
              </a:rPr>
              <a:t>S3 </a:t>
            </a:r>
            <a:r>
              <a:rPr lang="zh-TW" altLang="en-US" dirty="0">
                <a:solidFill>
                  <a:schemeClr val="accent6"/>
                </a:solidFill>
              </a:rPr>
              <a:t>金鑰 </a:t>
            </a:r>
            <a:endParaRPr lang="en-US" altLang="zh-TW" dirty="0">
              <a:solidFill>
                <a:schemeClr val="accent6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zh-TW" dirty="0">
                <a:solidFill>
                  <a:schemeClr val="accent6"/>
                </a:solidFill>
              </a:rPr>
              <a:t>replace </a:t>
            </a:r>
            <a:r>
              <a:rPr lang="zh-TW" altLang="en-US" dirty="0">
                <a:solidFill>
                  <a:schemeClr val="accent6"/>
                </a:solidFill>
              </a:rPr>
              <a:t>方法用於將反斜杠替換為正斜杠，確保與 </a:t>
            </a:r>
            <a:r>
              <a:rPr lang="en-US" altLang="zh-TW" dirty="0">
                <a:solidFill>
                  <a:schemeClr val="accent6"/>
                </a:solidFill>
              </a:rPr>
              <a:t>S3 </a:t>
            </a:r>
            <a:r>
              <a:rPr lang="zh-TW" altLang="en-US" dirty="0">
                <a:solidFill>
                  <a:schemeClr val="accent6"/>
                </a:solidFill>
              </a:rPr>
              <a:t>金鑰格式相容。 </a:t>
            </a:r>
          </a:p>
          <a:p>
            <a:pPr marL="0" indent="0" algn="just">
              <a:buNone/>
            </a:pP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959859" y="4611110"/>
            <a:ext cx="1798477" cy="7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53328FC-6D07-6A8A-601E-E9CF32B8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96" y="1216588"/>
            <a:ext cx="4036404" cy="16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32C34DE-E9C8-F6BA-E08D-9FA41F01BE4E}"/>
              </a:ext>
            </a:extLst>
          </p:cNvPr>
          <p:cNvSpPr txBox="1"/>
          <p:nvPr/>
        </p:nvSpPr>
        <p:spPr>
          <a:xfrm>
            <a:off x="4483096" y="3139380"/>
            <a:ext cx="3940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6"/>
                </a:solidFill>
              </a:rPr>
              <a:t>try: …. </a:t>
            </a:r>
          </a:p>
          <a:p>
            <a:pPr>
              <a:buClr>
                <a:schemeClr val="tx1"/>
              </a:buClr>
            </a:pPr>
            <a:r>
              <a:rPr lang="zh-TW" altLang="en-US" dirty="0">
                <a:solidFill>
                  <a:schemeClr val="accent6"/>
                </a:solidFill>
              </a:rPr>
              <a:t>它嘗試使用計算出的 </a:t>
            </a:r>
            <a:r>
              <a:rPr lang="en-US" altLang="zh-TW" dirty="0">
                <a:solidFill>
                  <a:schemeClr val="accent6"/>
                </a:solidFill>
              </a:rPr>
              <a:t>S3 </a:t>
            </a:r>
            <a:r>
              <a:rPr lang="zh-TW" altLang="en-US" dirty="0">
                <a:solidFill>
                  <a:schemeClr val="accent6"/>
                </a:solidFill>
              </a:rPr>
              <a:t>金鑰將本地檔案上傳到指定的 </a:t>
            </a:r>
            <a:r>
              <a:rPr lang="en-US" altLang="zh-TW" dirty="0">
                <a:solidFill>
                  <a:schemeClr val="accent6"/>
                </a:solidFill>
              </a:rPr>
              <a:t>S3 </a:t>
            </a:r>
            <a:r>
              <a:rPr lang="zh-TW" altLang="en-US" dirty="0">
                <a:solidFill>
                  <a:schemeClr val="accent6"/>
                </a:solidFill>
              </a:rPr>
              <a:t>儲存桶。 </a:t>
            </a:r>
          </a:p>
          <a:p>
            <a:pPr>
              <a:buClr>
                <a:schemeClr val="tx1"/>
              </a:buClr>
            </a:pPr>
            <a:r>
              <a:rPr lang="zh-TW" altLang="en-US" dirty="0">
                <a:solidFill>
                  <a:schemeClr val="accent6"/>
                </a:solidFill>
              </a:rPr>
              <a:t>如果成功，它將列印一條消息，指示上傳成功。 </a:t>
            </a:r>
          </a:p>
          <a:p>
            <a:pPr>
              <a:buClr>
                <a:schemeClr val="tx1"/>
              </a:buClr>
            </a:pPr>
            <a:r>
              <a:rPr lang="zh-TW" altLang="en-US" dirty="0">
                <a:solidFill>
                  <a:schemeClr val="accent6"/>
                </a:solidFill>
              </a:rPr>
              <a:t>如果在上傳過程中出現錯誤，它會捕獲異常，列印錯誤消息，並中斷迴圈。 </a:t>
            </a:r>
          </a:p>
        </p:txBody>
      </p:sp>
    </p:spTree>
    <p:extLst>
      <p:ext uri="{BB962C8B-B14F-4D97-AF65-F5344CB8AC3E}">
        <p14:creationId xmlns:p14="http://schemas.microsoft.com/office/powerpoint/2010/main" val="266913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48" y="3909600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4082770" y="2845842"/>
            <a:ext cx="487031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改變</a:t>
            </a:r>
            <a:r>
              <a:rPr lang="en-US" altLang="zh-TW" dirty="0"/>
              <a:t>cloud9</a:t>
            </a:r>
            <a:r>
              <a:rPr lang="zh-TW" altLang="en-US" dirty="0"/>
              <a:t>影碟大小 </a:t>
            </a:r>
            <a:endParaRPr dirty="0"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5493764" y="1818954"/>
            <a:ext cx="182143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672;p59">
            <a:extLst>
              <a:ext uri="{FF2B5EF4-FFF2-40B4-BE49-F238E27FC236}">
                <a16:creationId xmlns:a16="http://schemas.microsoft.com/office/drawing/2014/main" id="{C248B57B-E153-85A1-F39C-0FF56B757F3B}"/>
              </a:ext>
            </a:extLst>
          </p:cNvPr>
          <p:cNvSpPr/>
          <p:nvPr/>
        </p:nvSpPr>
        <p:spPr>
          <a:xfrm>
            <a:off x="1288576" y="1229050"/>
            <a:ext cx="2519612" cy="2763816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96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改變</a:t>
            </a:r>
            <a:r>
              <a:rPr lang="en-US" altLang="zh-TW" dirty="0"/>
              <a:t>cloud9</a:t>
            </a:r>
            <a:r>
              <a:rPr lang="zh-TW" altLang="en-US" dirty="0"/>
              <a:t>影碟大小 </a:t>
            </a: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802157" y="1087772"/>
            <a:ext cx="1652655" cy="420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zh-CN" altLang="en-US" sz="1800" b="0" i="0" dirty="0">
                <a:solidFill>
                  <a:schemeClr val="accent6"/>
                </a:solidFill>
                <a:effectLst/>
                <a:ea typeface="宋体" panose="02010600030101010101" pitchFamily="2" charset="-122"/>
              </a:rPr>
              <a:t>手動</a:t>
            </a:r>
            <a:r>
              <a:rPr lang="zh-CN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959859" y="4611110"/>
            <a:ext cx="1798477" cy="7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BDA6D55-3F85-11B7-F4A5-101366CB4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46" y="1565706"/>
            <a:ext cx="7199554" cy="108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7041273-21F8-4BFA-4EDE-490C2391F0FF}"/>
              </a:ext>
            </a:extLst>
          </p:cNvPr>
          <p:cNvSpPr txBox="1"/>
          <p:nvPr/>
        </p:nvSpPr>
        <p:spPr>
          <a:xfrm>
            <a:off x="914846" y="2729132"/>
            <a:ext cx="30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800" b="0" i="0" dirty="0">
                <a:solidFill>
                  <a:schemeClr val="accent6"/>
                </a:solidFill>
                <a:effectLst/>
                <a:ea typeface="宋体" panose="02010600030101010101" pitchFamily="2" charset="-122"/>
              </a:rPr>
              <a:t>點進去你的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cloud9 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ea typeface="宋体" panose="02010600030101010101" pitchFamily="2" charset="-122"/>
              </a:rPr>
              <a:t>名字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C65BF5E-17E3-853F-5204-0F12505E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05" y="3098464"/>
            <a:ext cx="7069015" cy="132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45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改變</a:t>
            </a:r>
            <a:r>
              <a:rPr lang="en-US" altLang="zh-TW" dirty="0"/>
              <a:t>cloud9</a:t>
            </a:r>
            <a:r>
              <a:rPr lang="zh-TW" altLang="en-US" dirty="0"/>
              <a:t>影碟大小 </a:t>
            </a: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802157" y="1003439"/>
            <a:ext cx="2644428" cy="420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zh-CN" altLang="en-US" sz="1800" b="0" i="0" dirty="0">
                <a:solidFill>
                  <a:schemeClr val="accent6"/>
                </a:solidFill>
                <a:effectLst/>
                <a:ea typeface="宋体" panose="02010600030101010101" pitchFamily="2" charset="-122"/>
              </a:rPr>
              <a:t>點</a:t>
            </a:r>
            <a:r>
              <a:rPr lang="zh-CN" altLang="en-US" sz="1800" b="0" i="0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manage 2 instance 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091071" y="2092390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370367" y="3021569"/>
            <a:ext cx="1798477" cy="745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7041273-21F8-4BFA-4EDE-490C2391F0FF}"/>
              </a:ext>
            </a:extLst>
          </p:cNvPr>
          <p:cNvSpPr txBox="1"/>
          <p:nvPr/>
        </p:nvSpPr>
        <p:spPr>
          <a:xfrm>
            <a:off x="802157" y="1961147"/>
            <a:ext cx="30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800" b="0" i="0" dirty="0">
                <a:solidFill>
                  <a:schemeClr val="accent6"/>
                </a:solidFill>
                <a:effectLst/>
                <a:ea typeface="宋体" panose="02010600030101010101" pitchFamily="2" charset="-122"/>
              </a:rPr>
              <a:t>打鉤你的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ea typeface="宋体" panose="02010600030101010101" pitchFamily="2" charset="-122"/>
              </a:rPr>
              <a:t>instances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ea typeface="宋体" panose="02010600030101010101" pitchFamily="2" charset="-122"/>
              </a:rPr>
              <a:t>名稱 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AFA2900-4496-0CE3-D4B2-D750CECE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60" y="1373736"/>
            <a:ext cx="57912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59B6042-03F8-D4D3-3786-8F0667E86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10" y="2270190"/>
            <a:ext cx="57721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5F834AB-AB9C-C12A-E4C7-0A6A4990DDDF}"/>
              </a:ext>
            </a:extLst>
          </p:cNvPr>
          <p:cNvSpPr txBox="1"/>
          <p:nvPr/>
        </p:nvSpPr>
        <p:spPr>
          <a:xfrm>
            <a:off x="802157" y="2895600"/>
            <a:ext cx="315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accent6"/>
                </a:solidFill>
              </a:rPr>
              <a:t>在下面的表格點</a:t>
            </a:r>
            <a:r>
              <a:rPr lang="en-US" altLang="zh-TW" sz="1800" dirty="0">
                <a:solidFill>
                  <a:schemeClr val="accent6"/>
                </a:solidFill>
              </a:rPr>
              <a:t>storage </a:t>
            </a:r>
            <a:endParaRPr lang="zh-TW" altLang="en-US" sz="1800" dirty="0">
              <a:solidFill>
                <a:schemeClr val="accent6"/>
              </a:solidFill>
            </a:endParaRPr>
          </a:p>
        </p:txBody>
      </p:sp>
      <p:pic>
        <p:nvPicPr>
          <p:cNvPr id="9222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4F268CE-97A3-28E6-3D48-F9D0D1B8D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38" y="3362418"/>
            <a:ext cx="5761244" cy="110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8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改變</a:t>
            </a:r>
            <a:r>
              <a:rPr lang="en-US" altLang="zh-TW" dirty="0"/>
              <a:t>cloud9</a:t>
            </a:r>
            <a:r>
              <a:rPr lang="zh-TW" altLang="en-US" dirty="0"/>
              <a:t>影碟大小 </a:t>
            </a: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802157" y="1003439"/>
            <a:ext cx="2644428" cy="420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zh-CN" altLang="en-US" sz="1800" b="0" i="0" dirty="0">
                <a:solidFill>
                  <a:schemeClr val="accent6"/>
                </a:solidFill>
                <a:effectLst/>
                <a:ea typeface="宋体" panose="02010600030101010101" pitchFamily="2" charset="-122"/>
              </a:rPr>
              <a:t>點你的</a:t>
            </a:r>
            <a:r>
              <a:rPr lang="en-US" altLang="zh-CN" sz="1800" b="0" i="0" dirty="0">
                <a:solidFill>
                  <a:schemeClr val="accent6"/>
                </a:solidFill>
                <a:effectLst/>
                <a:ea typeface="宋体" panose="02010600030101010101" pitchFamily="2" charset="-122"/>
              </a:rPr>
              <a:t>volume id 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091071" y="2092390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370367" y="3021569"/>
            <a:ext cx="1798477" cy="745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7041273-21F8-4BFA-4EDE-490C2391F0FF}"/>
              </a:ext>
            </a:extLst>
          </p:cNvPr>
          <p:cNvSpPr txBox="1"/>
          <p:nvPr/>
        </p:nvSpPr>
        <p:spPr>
          <a:xfrm>
            <a:off x="1116930" y="2960574"/>
            <a:ext cx="344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800" b="0" i="0" dirty="0">
                <a:solidFill>
                  <a:schemeClr val="accent6"/>
                </a:solidFill>
                <a:effectLst/>
                <a:ea typeface="宋体" panose="02010600030101010101" pitchFamily="2" charset="-122"/>
              </a:rPr>
              <a:t>打勾你的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ea typeface="宋体" panose="02010600030101010101" pitchFamily="2" charset="-122"/>
              </a:rPr>
              <a:t>volume id 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ea typeface="宋体" panose="02010600030101010101" pitchFamily="2" charset="-122"/>
              </a:rPr>
              <a:t>然後選擇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ea typeface="宋体" panose="02010600030101010101" pitchFamily="2" charset="-122"/>
              </a:rPr>
              <a:t>actions 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ea typeface="宋体" panose="02010600030101010101" pitchFamily="2" charset="-122"/>
              </a:rPr>
              <a:t>選擇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ea typeface="宋体" panose="02010600030101010101" pitchFamily="2" charset="-122"/>
              </a:rPr>
              <a:t>modify volume 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pic>
        <p:nvPicPr>
          <p:cNvPr id="10242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CC208A3-72A0-0AD0-D78E-6802B1EC5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44"/>
          <a:stretch/>
        </p:blipFill>
        <p:spPr bwMode="auto">
          <a:xfrm>
            <a:off x="889712" y="1355525"/>
            <a:ext cx="6989788" cy="107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E562DF-2557-94EA-B5C1-29E75969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169" y="2546107"/>
            <a:ext cx="2560321" cy="212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DE4B879-F83B-0F71-098A-442A36BDB172}"/>
              </a:ext>
            </a:extLst>
          </p:cNvPr>
          <p:cNvSpPr txBox="1"/>
          <p:nvPr/>
        </p:nvSpPr>
        <p:spPr>
          <a:xfrm>
            <a:off x="981607" y="3773438"/>
            <a:ext cx="390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accent6"/>
                </a:solidFill>
              </a:rPr>
              <a:t>在這裡更改你的</a:t>
            </a:r>
            <a:r>
              <a:rPr lang="en-US" altLang="zh-TW" sz="1800" dirty="0">
                <a:solidFill>
                  <a:schemeClr val="accent6"/>
                </a:solidFill>
              </a:rPr>
              <a:t>size</a:t>
            </a:r>
            <a:r>
              <a:rPr lang="zh-TW" altLang="en-US" sz="1800" dirty="0">
                <a:solidFill>
                  <a:schemeClr val="accent6"/>
                </a:solidFill>
              </a:rPr>
              <a:t>然後按</a:t>
            </a:r>
            <a:r>
              <a:rPr lang="en-US" altLang="zh-TW" sz="1800" dirty="0">
                <a:solidFill>
                  <a:schemeClr val="accent6"/>
                </a:solidFill>
              </a:rPr>
              <a:t>modify </a:t>
            </a:r>
            <a:endParaRPr lang="zh-TW" alt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1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48" y="3909600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4463770" y="2864277"/>
            <a:ext cx="487031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檢查</a:t>
            </a:r>
            <a:r>
              <a:rPr lang="en-US" altLang="zh-TW" dirty="0"/>
              <a:t>S3</a:t>
            </a:r>
            <a:r>
              <a:rPr lang="zh-TW" altLang="en-US" dirty="0"/>
              <a:t>資料有多少</a:t>
            </a:r>
            <a:endParaRPr dirty="0"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16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5493764" y="1818954"/>
            <a:ext cx="182143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8685;p59">
            <a:extLst>
              <a:ext uri="{FF2B5EF4-FFF2-40B4-BE49-F238E27FC236}">
                <a16:creationId xmlns:a16="http://schemas.microsoft.com/office/drawing/2014/main" id="{5C361305-1690-DA5E-9E84-1F0192653565}"/>
              </a:ext>
            </a:extLst>
          </p:cNvPr>
          <p:cNvGrpSpPr/>
          <p:nvPr/>
        </p:nvGrpSpPr>
        <p:grpSpPr>
          <a:xfrm>
            <a:off x="1403400" y="1678615"/>
            <a:ext cx="2681821" cy="2174135"/>
            <a:chOff x="3950316" y="3820307"/>
            <a:chExt cx="369805" cy="353782"/>
          </a:xfrm>
        </p:grpSpPr>
        <p:sp>
          <p:nvSpPr>
            <p:cNvPr id="4" name="Google Shape;8686;p59">
              <a:extLst>
                <a:ext uri="{FF2B5EF4-FFF2-40B4-BE49-F238E27FC236}">
                  <a16:creationId xmlns:a16="http://schemas.microsoft.com/office/drawing/2014/main" id="{CD4E9667-044F-B539-4339-A924A765D64E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87;p59">
              <a:extLst>
                <a:ext uri="{FF2B5EF4-FFF2-40B4-BE49-F238E27FC236}">
                  <a16:creationId xmlns:a16="http://schemas.microsoft.com/office/drawing/2014/main" id="{C9C7A044-2ED4-1DE4-2B6E-6FE34BF0921A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88;p59">
              <a:extLst>
                <a:ext uri="{FF2B5EF4-FFF2-40B4-BE49-F238E27FC236}">
                  <a16:creationId xmlns:a16="http://schemas.microsoft.com/office/drawing/2014/main" id="{A347A7F6-748E-E3B4-C572-2EF33515393E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89;p59">
              <a:extLst>
                <a:ext uri="{FF2B5EF4-FFF2-40B4-BE49-F238E27FC236}">
                  <a16:creationId xmlns:a16="http://schemas.microsoft.com/office/drawing/2014/main" id="{89F0C9A5-388E-0D02-96DF-AAC78B50C81C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921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1010128" y="1760220"/>
            <a:ext cx="3394232" cy="2309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它使用一種特殊的工具（分頁器）來流覽所有檔，並隨時將它們的編號相加。完成後，它會告訴您該存儲區域中有多少個檔。這就像計算特定在線存儲盒中的所有物品一樣。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959859" y="4611110"/>
            <a:ext cx="1798477" cy="7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FA69A888-8B60-2FF5-84CC-B59FEC916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636219"/>
            <a:ext cx="3705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53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50" y="4003157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4572000" y="2702890"/>
            <a:ext cx="3468000" cy="122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下載到</a:t>
            </a:r>
            <a:r>
              <a:rPr lang="en-US" altLang="zh-TW" dirty="0"/>
              <a:t>cloud9</a:t>
            </a:r>
            <a:r>
              <a:rPr lang="zh-TW" altLang="en-US" dirty="0"/>
              <a:t>檢查有多少資料 </a:t>
            </a:r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18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5493764" y="1818954"/>
            <a:ext cx="182143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2C4665B0-B9F7-E9ED-EEBB-EFCD1591C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060" y="1685386"/>
            <a:ext cx="1950736" cy="195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9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781528" y="1760220"/>
            <a:ext cx="3394232" cy="2309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它建立一個目錄名稱，嘗試創建該目錄，檢查它是否已經存在，然後計算目錄中的文件總數。最初，它將目錄名稱設置為“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tdcs-m06a-jdwang-2023”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。在此之後，腳本將繼續執行其他操作（代碼片段中未詳細說明）。 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959859" y="4611110"/>
            <a:ext cx="1798477" cy="7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256C5A5-8016-67E1-B341-A1E3FB36D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99" y="2066181"/>
            <a:ext cx="4253741" cy="119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49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1574061" y="2889013"/>
            <a:ext cx="26760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檢查</a:t>
            </a:r>
            <a:r>
              <a:rPr lang="en-US" altLang="zh-TW" dirty="0"/>
              <a:t>S3</a:t>
            </a:r>
            <a:r>
              <a:rPr lang="zh-TW" altLang="en-US" dirty="0"/>
              <a:t>資料有多少</a:t>
            </a:r>
            <a:endParaRPr dirty="0"/>
          </a:p>
        </p:txBody>
      </p:sp>
      <p:sp>
        <p:nvSpPr>
          <p:cNvPr id="207" name="Google Shape;207;p28"/>
          <p:cNvSpPr txBox="1">
            <a:spLocks noGrp="1"/>
          </p:cNvSpPr>
          <p:nvPr>
            <p:ph type="subTitle" idx="5"/>
          </p:nvPr>
        </p:nvSpPr>
        <p:spPr>
          <a:xfrm>
            <a:off x="1543724" y="1673237"/>
            <a:ext cx="26760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自動下載資料</a:t>
            </a:r>
            <a:r>
              <a:rPr lang="en-US" altLang="zh-TW" dirty="0"/>
              <a:t>- </a:t>
            </a:r>
            <a:r>
              <a:rPr lang="zh-TW" altLang="en-US" dirty="0"/>
              <a:t>轉到</a:t>
            </a:r>
            <a:r>
              <a:rPr lang="en-US" altLang="zh-TW" dirty="0"/>
              <a:t>S3 </a:t>
            </a:r>
            <a:endParaRPr dirty="0"/>
          </a:p>
        </p:txBody>
      </p:sp>
      <p:sp>
        <p:nvSpPr>
          <p:cNvPr id="208" name="Google Shape;208;p28"/>
          <p:cNvSpPr txBox="1">
            <a:spLocks noGrp="1"/>
          </p:cNvSpPr>
          <p:nvPr>
            <p:ph type="subTitle" idx="6"/>
          </p:nvPr>
        </p:nvSpPr>
        <p:spPr>
          <a:xfrm>
            <a:off x="1529751" y="2291528"/>
            <a:ext cx="26760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改變</a:t>
            </a:r>
            <a:r>
              <a:rPr lang="en-US" altLang="zh-TW" dirty="0"/>
              <a:t>cloud9</a:t>
            </a:r>
            <a:r>
              <a:rPr lang="zh-TW" altLang="en-US" dirty="0"/>
              <a:t>影碟大小 </a:t>
            </a:r>
            <a:endParaRPr dirty="0"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875272" y="2793449"/>
            <a:ext cx="7404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0" name="Google Shape;210;p28"/>
          <p:cNvSpPr txBox="1">
            <a:spLocks noGrp="1"/>
          </p:cNvSpPr>
          <p:nvPr>
            <p:ph type="title" idx="2"/>
          </p:nvPr>
        </p:nvSpPr>
        <p:spPr>
          <a:xfrm>
            <a:off x="878119" y="1613775"/>
            <a:ext cx="7404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title" idx="3"/>
          </p:nvPr>
        </p:nvSpPr>
        <p:spPr>
          <a:xfrm>
            <a:off x="875272" y="2195218"/>
            <a:ext cx="7404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 idx="7"/>
          </p:nvPr>
        </p:nvSpPr>
        <p:spPr>
          <a:xfrm>
            <a:off x="4852103" y="2170003"/>
            <a:ext cx="737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14" name="Google Shape;214;p28"/>
          <p:cNvSpPr txBox="1">
            <a:spLocks noGrp="1"/>
          </p:cNvSpPr>
          <p:nvPr>
            <p:ph type="title" idx="8"/>
          </p:nvPr>
        </p:nvSpPr>
        <p:spPr>
          <a:xfrm>
            <a:off x="875272" y="3560848"/>
            <a:ext cx="737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 idx="9"/>
          </p:nvPr>
        </p:nvSpPr>
        <p:spPr>
          <a:xfrm>
            <a:off x="4852103" y="1600903"/>
            <a:ext cx="737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13"/>
          </p:nvPr>
        </p:nvSpPr>
        <p:spPr>
          <a:xfrm>
            <a:off x="5432057" y="2264691"/>
            <a:ext cx="26649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用</a:t>
            </a:r>
            <a:r>
              <a:rPr lang="en-US" dirty="0"/>
              <a:t>excel</a:t>
            </a:r>
            <a:r>
              <a:rPr lang="zh-TW" altLang="en-US" dirty="0"/>
              <a:t>整理資料 </a:t>
            </a:r>
            <a:endParaRPr dirty="0"/>
          </a:p>
        </p:txBody>
      </p:sp>
      <p:sp>
        <p:nvSpPr>
          <p:cNvPr id="217" name="Google Shape;217;p28"/>
          <p:cNvSpPr txBox="1">
            <a:spLocks noGrp="1"/>
          </p:cNvSpPr>
          <p:nvPr>
            <p:ph type="subTitle" idx="14"/>
          </p:nvPr>
        </p:nvSpPr>
        <p:spPr>
          <a:xfrm>
            <a:off x="1574061" y="3613048"/>
            <a:ext cx="3444008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下載到</a:t>
            </a:r>
            <a:r>
              <a:rPr lang="en-US" altLang="zh-TW" dirty="0"/>
              <a:t>cloud9</a:t>
            </a:r>
            <a:r>
              <a:rPr lang="zh-TW" altLang="en-US" dirty="0"/>
              <a:t>檢查有多少資料 </a:t>
            </a:r>
            <a:endParaRPr dirty="0"/>
          </a:p>
        </p:txBody>
      </p:sp>
      <p:sp>
        <p:nvSpPr>
          <p:cNvPr id="218" name="Google Shape;218;p28"/>
          <p:cNvSpPr txBox="1">
            <a:spLocks noGrp="1"/>
          </p:cNvSpPr>
          <p:nvPr>
            <p:ph type="subTitle" idx="15"/>
          </p:nvPr>
        </p:nvSpPr>
        <p:spPr>
          <a:xfrm>
            <a:off x="5432057" y="1673237"/>
            <a:ext cx="339133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直接從</a:t>
            </a:r>
            <a:r>
              <a:rPr lang="en-US" altLang="zh-TW" dirty="0"/>
              <a:t>cloud9</a:t>
            </a:r>
            <a:r>
              <a:rPr lang="zh-TW" altLang="en-US" dirty="0"/>
              <a:t>的資料做出</a:t>
            </a:r>
            <a:r>
              <a:rPr lang="en-US" altLang="zh-TW" dirty="0"/>
              <a:t>csv </a:t>
            </a:r>
            <a:endParaRPr dirty="0"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29823" y="1255150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236" y="4274989"/>
            <a:ext cx="1798477" cy="1211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FE15B78-F330-3DD4-9F9E-7503D59CAED3}"/>
              </a:ext>
            </a:extLst>
          </p:cNvPr>
          <p:cNvSpPr txBox="1"/>
          <p:nvPr/>
        </p:nvSpPr>
        <p:spPr>
          <a:xfrm>
            <a:off x="4852103" y="2846904"/>
            <a:ext cx="8229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sz="3000" dirty="0">
                <a:solidFill>
                  <a:schemeClr val="accent1"/>
                </a:solidFill>
                <a:latin typeface="IBM Plex Sans Thai"/>
              </a:rPr>
              <a:t>0</a:t>
            </a:r>
            <a:r>
              <a:rPr lang="en-US" altLang="zh-TW" sz="3000" dirty="0">
                <a:solidFill>
                  <a:schemeClr val="accent1"/>
                </a:solidFill>
                <a:latin typeface="IBM Plex Sans Thai"/>
              </a:rPr>
              <a:t>7</a:t>
            </a:r>
            <a:endParaRPr lang="en" altLang="zh-TW" sz="3000" dirty="0">
              <a:solidFill>
                <a:schemeClr val="accent1"/>
              </a:solidFill>
              <a:latin typeface="IBM Plex Sans Tha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623CDD-8C40-AA9A-668C-94871E532538}"/>
              </a:ext>
            </a:extLst>
          </p:cNvPr>
          <p:cNvSpPr txBox="1"/>
          <p:nvPr/>
        </p:nvSpPr>
        <p:spPr>
          <a:xfrm>
            <a:off x="5432057" y="2921308"/>
            <a:ext cx="4686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IBM Plex Sans Thai"/>
              </a:rPr>
              <a:t>比較</a:t>
            </a:r>
            <a:r>
              <a:rPr lang="en-US" altLang="zh-TW" sz="2000" dirty="0">
                <a:solidFill>
                  <a:schemeClr val="tx1"/>
                </a:solidFill>
                <a:latin typeface="IBM Plex Sans Thai"/>
              </a:rPr>
              <a:t>9</a:t>
            </a:r>
            <a:r>
              <a:rPr lang="zh-TW" altLang="en-US" sz="2000" dirty="0">
                <a:solidFill>
                  <a:schemeClr val="tx1"/>
                </a:solidFill>
                <a:latin typeface="IBM Plex Sans Thai"/>
              </a:rPr>
              <a:t>月跟</a:t>
            </a:r>
            <a:r>
              <a:rPr lang="en-US" altLang="zh-TW" sz="2000" dirty="0">
                <a:solidFill>
                  <a:schemeClr val="tx1"/>
                </a:solidFill>
                <a:latin typeface="IBM Plex Sans Thai"/>
              </a:rPr>
              <a:t>10</a:t>
            </a:r>
            <a:r>
              <a:rPr lang="zh-TW" altLang="en-US" sz="2000" dirty="0">
                <a:solidFill>
                  <a:schemeClr val="tx1"/>
                </a:solidFill>
                <a:latin typeface="IBM Plex Sans Thai"/>
              </a:rPr>
              <a:t>月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B95F83-A014-EEB9-F3EF-FAE49A216D0E}"/>
              </a:ext>
            </a:extLst>
          </p:cNvPr>
          <p:cNvSpPr txBox="1"/>
          <p:nvPr/>
        </p:nvSpPr>
        <p:spPr>
          <a:xfrm>
            <a:off x="4852103" y="3523750"/>
            <a:ext cx="6647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38F1F3"/>
                </a:solidFill>
                <a:effectLst/>
                <a:uLnTx/>
                <a:uFillTx/>
                <a:latin typeface="IBM Plex Sans Thai"/>
                <a:cs typeface="Arial"/>
                <a:sym typeface="Arial"/>
              </a:rPr>
              <a:t>0</a:t>
            </a:r>
            <a:r>
              <a:rPr lang="en-US" altLang="zh-TW" sz="3000" dirty="0">
                <a:solidFill>
                  <a:srgbClr val="38F1F3"/>
                </a:solidFill>
                <a:latin typeface="IBM Plex Sans Thai"/>
              </a:rPr>
              <a:t>8</a:t>
            </a:r>
            <a:endParaRPr kumimoji="0" lang="en" altLang="zh-TW" sz="3000" b="0" i="0" u="none" strike="noStrike" kern="0" cap="none" spc="0" normalizeH="0" baseline="0" noProof="0" dirty="0">
              <a:ln>
                <a:noFill/>
              </a:ln>
              <a:solidFill>
                <a:srgbClr val="38F1F3"/>
              </a:solidFill>
              <a:effectLst/>
              <a:uLnTx/>
              <a:uFillTx/>
              <a:latin typeface="IBM Plex Sans Thai"/>
              <a:cs typeface="Arial"/>
              <a:sym typeface="Arial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27F15B-C6D2-37E8-55E9-2A85F932E1FA}"/>
              </a:ext>
            </a:extLst>
          </p:cNvPr>
          <p:cNvSpPr txBox="1"/>
          <p:nvPr/>
        </p:nvSpPr>
        <p:spPr>
          <a:xfrm>
            <a:off x="5403287" y="3612174"/>
            <a:ext cx="3055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IBM Plex Sans Thai"/>
              </a:rPr>
              <a:t>比較每個星期一個星期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50" y="4003157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4572000" y="2702890"/>
            <a:ext cx="3468000" cy="122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直接從</a:t>
            </a:r>
            <a:r>
              <a:rPr lang="en-US" altLang="zh-TW" dirty="0"/>
              <a:t>cloud9</a:t>
            </a:r>
            <a:r>
              <a:rPr lang="zh-TW" altLang="en-US" dirty="0"/>
              <a:t>的資料做出</a:t>
            </a:r>
            <a:r>
              <a:rPr lang="en-US" altLang="zh-TW" dirty="0"/>
              <a:t>csv </a:t>
            </a:r>
            <a:endParaRPr lang="zh-TW" altLang="en-US" dirty="0"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20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5493764" y="1818954"/>
            <a:ext cx="182143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0342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9769;p60">
            <a:extLst>
              <a:ext uri="{FF2B5EF4-FFF2-40B4-BE49-F238E27FC236}">
                <a16:creationId xmlns:a16="http://schemas.microsoft.com/office/drawing/2014/main" id="{35F4141B-CA73-6EB4-880B-BCB1C7A9D356}"/>
              </a:ext>
            </a:extLst>
          </p:cNvPr>
          <p:cNvGrpSpPr/>
          <p:nvPr/>
        </p:nvGrpSpPr>
        <p:grpSpPr>
          <a:xfrm>
            <a:off x="1673442" y="1908170"/>
            <a:ext cx="1650947" cy="1589439"/>
            <a:chOff x="2611458" y="3816374"/>
            <a:chExt cx="426329" cy="332375"/>
          </a:xfrm>
        </p:grpSpPr>
        <p:sp>
          <p:nvSpPr>
            <p:cNvPr id="7" name="Google Shape;9770;p60">
              <a:extLst>
                <a:ext uri="{FF2B5EF4-FFF2-40B4-BE49-F238E27FC236}">
                  <a16:creationId xmlns:a16="http://schemas.microsoft.com/office/drawing/2014/main" id="{959D7537-CA4A-F5D6-C323-5DF61FA2B6AD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771;p60">
              <a:extLst>
                <a:ext uri="{FF2B5EF4-FFF2-40B4-BE49-F238E27FC236}">
                  <a16:creationId xmlns:a16="http://schemas.microsoft.com/office/drawing/2014/main" id="{2F5701AE-8131-89F8-A130-8C8696DC9DC5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72;p60">
              <a:extLst>
                <a:ext uri="{FF2B5EF4-FFF2-40B4-BE49-F238E27FC236}">
                  <a16:creationId xmlns:a16="http://schemas.microsoft.com/office/drawing/2014/main" id="{3F58DD58-6CAF-D636-709E-6EDA58416095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73;p60">
              <a:extLst>
                <a:ext uri="{FF2B5EF4-FFF2-40B4-BE49-F238E27FC236}">
                  <a16:creationId xmlns:a16="http://schemas.microsoft.com/office/drawing/2014/main" id="{0AE677D8-B81E-5C16-C5AE-6787B14821D6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74;p60">
              <a:extLst>
                <a:ext uri="{FF2B5EF4-FFF2-40B4-BE49-F238E27FC236}">
                  <a16:creationId xmlns:a16="http://schemas.microsoft.com/office/drawing/2014/main" id="{6FA1E665-D0A2-2030-CA2F-778954500756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775;p60">
              <a:extLst>
                <a:ext uri="{FF2B5EF4-FFF2-40B4-BE49-F238E27FC236}">
                  <a16:creationId xmlns:a16="http://schemas.microsoft.com/office/drawing/2014/main" id="{72FD8764-71E4-5653-FB9A-3E30B5F76CCA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776;p60">
              <a:extLst>
                <a:ext uri="{FF2B5EF4-FFF2-40B4-BE49-F238E27FC236}">
                  <a16:creationId xmlns:a16="http://schemas.microsoft.com/office/drawing/2014/main" id="{8EF4BFD5-F0DA-C631-1D52-E35F91821F29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777;p60">
              <a:extLst>
                <a:ext uri="{FF2B5EF4-FFF2-40B4-BE49-F238E27FC236}">
                  <a16:creationId xmlns:a16="http://schemas.microsoft.com/office/drawing/2014/main" id="{0DD5CBE1-E77A-EE84-297B-2211C8831C01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778;p60">
              <a:extLst>
                <a:ext uri="{FF2B5EF4-FFF2-40B4-BE49-F238E27FC236}">
                  <a16:creationId xmlns:a16="http://schemas.microsoft.com/office/drawing/2014/main" id="{F4CDF69D-AEEA-BED0-CF22-270F36E7790C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779;p60">
              <a:extLst>
                <a:ext uri="{FF2B5EF4-FFF2-40B4-BE49-F238E27FC236}">
                  <a16:creationId xmlns:a16="http://schemas.microsoft.com/office/drawing/2014/main" id="{F0BDB59A-33E0-E831-D812-320C944FB4A5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5015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781528" y="1760220"/>
            <a:ext cx="3394232" cy="2309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959859" y="4611110"/>
            <a:ext cx="1798477" cy="7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90D2C17-1709-F627-2506-381C93235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81" y="506529"/>
            <a:ext cx="5261928" cy="419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069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720000" y="3579354"/>
            <a:ext cx="146515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zh-TW" altLang="en-US" sz="2400" dirty="0">
                <a:solidFill>
                  <a:schemeClr val="accent6"/>
                </a:solidFill>
              </a:rPr>
              <a:t>結果</a:t>
            </a: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959859" y="4611110"/>
            <a:ext cx="1798477" cy="7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86E8AE6-6D7C-77F9-D497-F6B25D0E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75" y="1500481"/>
            <a:ext cx="2598898" cy="133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C353C91-40FD-843E-AD62-1587335E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98" y="1536644"/>
            <a:ext cx="31051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0A91F42-E602-A456-CDE2-0F138723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851" y="3482472"/>
            <a:ext cx="3157246" cy="95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84083A3-2748-F508-5C1E-480472373383}"/>
              </a:ext>
            </a:extLst>
          </p:cNvPr>
          <p:cNvSpPr txBox="1"/>
          <p:nvPr/>
        </p:nvSpPr>
        <p:spPr>
          <a:xfrm>
            <a:off x="5722357" y="3778091"/>
            <a:ext cx="2157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因為有調整</a:t>
            </a:r>
            <a:r>
              <a:rPr lang="en-US" altLang="zh-TW" dirty="0">
                <a:solidFill>
                  <a:schemeClr val="accent6"/>
                </a:solidFill>
              </a:rPr>
              <a:t>cloud9 </a:t>
            </a:r>
            <a:r>
              <a:rPr lang="zh-TW" altLang="en-US" dirty="0">
                <a:solidFill>
                  <a:schemeClr val="accent6"/>
                </a:solidFill>
              </a:rPr>
              <a:t>大小所以我們可以存一個月的資料在</a:t>
            </a:r>
            <a:r>
              <a:rPr lang="en-US" altLang="zh-TW" dirty="0">
                <a:solidFill>
                  <a:schemeClr val="accent6"/>
                </a:solidFill>
              </a:rPr>
              <a:t>cloud9</a:t>
            </a:r>
            <a:r>
              <a:rPr lang="zh-TW" altLang="en-US" dirty="0">
                <a:solidFill>
                  <a:schemeClr val="accent6"/>
                </a:solidFill>
              </a:rPr>
              <a:t>裡面 </a:t>
            </a:r>
          </a:p>
        </p:txBody>
      </p:sp>
    </p:spTree>
    <p:extLst>
      <p:ext uri="{BB962C8B-B14F-4D97-AF65-F5344CB8AC3E}">
        <p14:creationId xmlns:p14="http://schemas.microsoft.com/office/powerpoint/2010/main" val="3838637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50" y="4003157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4572000" y="2702890"/>
            <a:ext cx="3468000" cy="122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用</a:t>
            </a:r>
            <a:r>
              <a:rPr lang="en-US" altLang="zh-TW" dirty="0"/>
              <a:t>excel</a:t>
            </a:r>
            <a:r>
              <a:rPr lang="zh-TW" altLang="en-US" dirty="0"/>
              <a:t>整理資料 </a:t>
            </a:r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5493764" y="1818954"/>
            <a:ext cx="182143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6</a:t>
            </a:r>
            <a:endParaRPr dirty="0"/>
          </a:p>
        </p:txBody>
      </p:sp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8773;p59">
            <a:extLst>
              <a:ext uri="{FF2B5EF4-FFF2-40B4-BE49-F238E27FC236}">
                <a16:creationId xmlns:a16="http://schemas.microsoft.com/office/drawing/2014/main" id="{B3E4C8CA-F6D3-B41C-FD1C-CDBA217B29CD}"/>
              </a:ext>
            </a:extLst>
          </p:cNvPr>
          <p:cNvGrpSpPr/>
          <p:nvPr/>
        </p:nvGrpSpPr>
        <p:grpSpPr>
          <a:xfrm>
            <a:off x="1722302" y="1668821"/>
            <a:ext cx="1996258" cy="2068138"/>
            <a:chOff x="1333682" y="3344330"/>
            <a:chExt cx="271213" cy="383088"/>
          </a:xfrm>
        </p:grpSpPr>
        <p:sp>
          <p:nvSpPr>
            <p:cNvPr id="6" name="Google Shape;8774;p59">
              <a:extLst>
                <a:ext uri="{FF2B5EF4-FFF2-40B4-BE49-F238E27FC236}">
                  <a16:creationId xmlns:a16="http://schemas.microsoft.com/office/drawing/2014/main" id="{3E7285B6-505B-6350-345E-864DDBED9909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75;p59">
              <a:extLst>
                <a:ext uri="{FF2B5EF4-FFF2-40B4-BE49-F238E27FC236}">
                  <a16:creationId xmlns:a16="http://schemas.microsoft.com/office/drawing/2014/main" id="{6A6D87A9-0D71-D9D3-A04F-6619CF6C5CE6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76;p59">
              <a:extLst>
                <a:ext uri="{FF2B5EF4-FFF2-40B4-BE49-F238E27FC236}">
                  <a16:creationId xmlns:a16="http://schemas.microsoft.com/office/drawing/2014/main" id="{40BAF2E6-0D5A-2B7E-B9A8-6353602DD39C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77;p59">
              <a:extLst>
                <a:ext uri="{FF2B5EF4-FFF2-40B4-BE49-F238E27FC236}">
                  <a16:creationId xmlns:a16="http://schemas.microsoft.com/office/drawing/2014/main" id="{6F95021B-78F3-8DE8-FD26-43E3F578D84E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78;p59">
              <a:extLst>
                <a:ext uri="{FF2B5EF4-FFF2-40B4-BE49-F238E27FC236}">
                  <a16:creationId xmlns:a16="http://schemas.microsoft.com/office/drawing/2014/main" id="{A7C2DBBA-2C02-AB9F-FAF9-59A57C0CA62F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79;p59">
              <a:extLst>
                <a:ext uri="{FF2B5EF4-FFF2-40B4-BE49-F238E27FC236}">
                  <a16:creationId xmlns:a16="http://schemas.microsoft.com/office/drawing/2014/main" id="{44F18963-E647-EA91-6111-22A85327DC7E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80;p59">
              <a:extLst>
                <a:ext uri="{FF2B5EF4-FFF2-40B4-BE49-F238E27FC236}">
                  <a16:creationId xmlns:a16="http://schemas.microsoft.com/office/drawing/2014/main" id="{4B7A3FA4-2FA3-5E14-1656-9B1394316C2C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781;p59">
              <a:extLst>
                <a:ext uri="{FF2B5EF4-FFF2-40B4-BE49-F238E27FC236}">
                  <a16:creationId xmlns:a16="http://schemas.microsoft.com/office/drawing/2014/main" id="{BBD0EAB4-698D-CA5D-DB8F-4ADF0FEFADD8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782;p59">
              <a:extLst>
                <a:ext uri="{FF2B5EF4-FFF2-40B4-BE49-F238E27FC236}">
                  <a16:creationId xmlns:a16="http://schemas.microsoft.com/office/drawing/2014/main" id="{169F9440-CFC6-35DC-75CE-3ED4459E9A04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783;p59">
              <a:extLst>
                <a:ext uri="{FF2B5EF4-FFF2-40B4-BE49-F238E27FC236}">
                  <a16:creationId xmlns:a16="http://schemas.microsoft.com/office/drawing/2014/main" id="{F1227D73-C814-7ED9-2836-B6E95E7B41C9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84;p59">
              <a:extLst>
                <a:ext uri="{FF2B5EF4-FFF2-40B4-BE49-F238E27FC236}">
                  <a16:creationId xmlns:a16="http://schemas.microsoft.com/office/drawing/2014/main" id="{76381A52-1EE5-042A-0F74-830DE8F7DA62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596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1006274" y="1783080"/>
            <a:ext cx="3394232" cy="2309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我們在這裡用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pivot table 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來整理我們的資料讓我們方便的處理資料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這個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pivot table 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是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excel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其中一個</a:t>
            </a:r>
            <a:r>
              <a:rPr lang="en-US" altLang="zh-TW" sz="1800" b="0" i="0" dirty="0" err="1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feture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這個讓我們很方便的排序我們的大數據資料。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959859" y="4611110"/>
            <a:ext cx="1798477" cy="7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879C31E2-1D4E-8E81-44C5-ED4E1D35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859" y="541020"/>
            <a:ext cx="2360288" cy="390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582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50" y="4003157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4572000" y="2702890"/>
            <a:ext cx="3468000" cy="122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比較</a:t>
            </a:r>
            <a:r>
              <a:rPr lang="en-US" altLang="zh-TW" dirty="0"/>
              <a:t>9</a:t>
            </a:r>
            <a:r>
              <a:rPr lang="zh-TW" altLang="en-US" dirty="0"/>
              <a:t>月跟</a:t>
            </a:r>
            <a:r>
              <a:rPr lang="en-US" altLang="zh-TW" dirty="0"/>
              <a:t>10</a:t>
            </a:r>
            <a:r>
              <a:rPr lang="zh-TW" altLang="en-US" dirty="0"/>
              <a:t>月 </a:t>
            </a:r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25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5493764" y="1818954"/>
            <a:ext cx="182143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7</a:t>
            </a:r>
            <a:endParaRPr dirty="0"/>
          </a:p>
        </p:txBody>
      </p:sp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8813;p59">
            <a:extLst>
              <a:ext uri="{FF2B5EF4-FFF2-40B4-BE49-F238E27FC236}">
                <a16:creationId xmlns:a16="http://schemas.microsoft.com/office/drawing/2014/main" id="{28A976D5-707F-E7CA-9860-8A9577600170}"/>
              </a:ext>
            </a:extLst>
          </p:cNvPr>
          <p:cNvGrpSpPr/>
          <p:nvPr/>
        </p:nvGrpSpPr>
        <p:grpSpPr>
          <a:xfrm>
            <a:off x="1805901" y="1779358"/>
            <a:ext cx="1539279" cy="1893482"/>
            <a:chOff x="1805901" y="1960358"/>
            <a:chExt cx="284847" cy="373627"/>
          </a:xfrm>
        </p:grpSpPr>
        <p:sp>
          <p:nvSpPr>
            <p:cNvPr id="20" name="Google Shape;8814;p59">
              <a:extLst>
                <a:ext uri="{FF2B5EF4-FFF2-40B4-BE49-F238E27FC236}">
                  <a16:creationId xmlns:a16="http://schemas.microsoft.com/office/drawing/2014/main" id="{15721CC1-00AD-3569-24D5-764B6EEE74F2}"/>
                </a:ext>
              </a:extLst>
            </p:cNvPr>
            <p:cNvSpPr/>
            <p:nvPr/>
          </p:nvSpPr>
          <p:spPr>
            <a:xfrm>
              <a:off x="1805901" y="1960358"/>
              <a:ext cx="284847" cy="373627"/>
            </a:xfrm>
            <a:custGeom>
              <a:avLst/>
              <a:gdLst/>
              <a:ahLst/>
              <a:cxnLst/>
              <a:rect l="l" t="t" r="r" b="b"/>
              <a:pathLst>
                <a:path w="8942" h="11729" extrusionOk="0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815;p59">
              <a:extLst>
                <a:ext uri="{FF2B5EF4-FFF2-40B4-BE49-F238E27FC236}">
                  <a16:creationId xmlns:a16="http://schemas.microsoft.com/office/drawing/2014/main" id="{9462C092-B020-3904-7D0B-7354EBCAC0F9}"/>
                </a:ext>
              </a:extLst>
            </p:cNvPr>
            <p:cNvSpPr/>
            <p:nvPr/>
          </p:nvSpPr>
          <p:spPr>
            <a:xfrm>
              <a:off x="1841929" y="2295249"/>
              <a:ext cx="165773" cy="13315"/>
            </a:xfrm>
            <a:custGeom>
              <a:avLst/>
              <a:gdLst/>
              <a:ahLst/>
              <a:cxnLst/>
              <a:rect l="l" t="t" r="r" b="b"/>
              <a:pathLst>
                <a:path w="5204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3602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647700" y="2804233"/>
            <a:ext cx="7620000" cy="1556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360000">
              <a:buNone/>
            </a:pPr>
            <a:r>
              <a:rPr lang="en-US" altLang="zh-TW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9</a:t>
            </a:r>
            <a:r>
              <a:rPr lang="zh-TW" altLang="en-US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月的</a:t>
            </a:r>
            <a:r>
              <a:rPr lang="en-US" altLang="zh-TW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30</a:t>
            </a:r>
            <a:r>
              <a:rPr lang="zh-TW" altLang="en-US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、</a:t>
            </a:r>
            <a:r>
              <a:rPr lang="en-US" altLang="zh-TW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31</a:t>
            </a:r>
            <a:r>
              <a:rPr lang="zh-TW" altLang="en-US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、</a:t>
            </a:r>
            <a:r>
              <a:rPr lang="en-US" altLang="zh-TW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40</a:t>
            </a:r>
            <a:r>
              <a:rPr lang="zh-TW" altLang="en-US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、</a:t>
            </a:r>
            <a:r>
              <a:rPr lang="en-US" altLang="zh-TW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41</a:t>
            </a:r>
            <a:r>
              <a:rPr lang="zh-TW" altLang="en-US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號的車車似乎比較少見。這是因為在這段時間，人們通常放假，他們可能選擇回家鄉、待在家裡，或者出去旅遊幾天。所以，這些日期的連接車相對較空，大家都在享受屬於自己的假期時光。 可以想像，在這個時候，車車度過的時間也變得相對寧靜，彷彿在等待著人們歸來的熱鬧。或者，它們成為了遠足的夥伴，帶著人們去探索新奇的地方。總之，在這段假期裡，連接車也有著不同的節奏，等待著人們歡樂歸來。 </a:t>
            </a:r>
          </a:p>
          <a:p>
            <a:pPr marL="0" indent="360000">
              <a:buNone/>
            </a:pPr>
            <a:r>
              <a:rPr lang="en-US" altLang="zh-TW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10</a:t>
            </a:r>
            <a:r>
              <a:rPr lang="zh-TW" altLang="en-US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月的時候情況就有所改變了，因為大家開始迎來新學期，開始了上學的生活。這個時候，街上的熱鬧氛圍會再次升華，但焦點轉移到了大家匆忙回到各自的大學城市。 學生們可能會急著趕回學校，開始新學期的課業生活。連接車在這個時候可能會再次變得繁忙，載送著學子們回到他們的大學校園。這也是一個充滿期待和活力的時刻，大家帶著對新學期的憧憬，匆忙而又興奮地返回學校。連接車在這個轉折點上扮演著重要的角色，將學子們安全送回他們的學術天地。 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959859" y="4611110"/>
            <a:ext cx="1798477" cy="7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049EC82F-6D4C-CA86-D775-8B924C3B3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57796"/>
            <a:ext cx="7620000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533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50" y="4003157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3501484" y="2895764"/>
            <a:ext cx="4801500" cy="122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比較每個星期一個星期 </a:t>
            </a:r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27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5493764" y="1818954"/>
            <a:ext cx="182143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8</a:t>
            </a:r>
            <a:endParaRPr dirty="0"/>
          </a:p>
        </p:txBody>
      </p:sp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239;p60">
            <a:extLst>
              <a:ext uri="{FF2B5EF4-FFF2-40B4-BE49-F238E27FC236}">
                <a16:creationId xmlns:a16="http://schemas.microsoft.com/office/drawing/2014/main" id="{684FC701-C2F7-FAEA-F603-339F3DD34BF6}"/>
              </a:ext>
            </a:extLst>
          </p:cNvPr>
          <p:cNvSpPr/>
          <p:nvPr/>
        </p:nvSpPr>
        <p:spPr>
          <a:xfrm>
            <a:off x="1276039" y="1787566"/>
            <a:ext cx="2152961" cy="1946233"/>
          </a:xfrm>
          <a:custGeom>
            <a:avLst/>
            <a:gdLst/>
            <a:ahLst/>
            <a:cxnLst/>
            <a:rect l="l" t="t" r="r" b="b"/>
            <a:pathLst>
              <a:path w="13038" h="11907" extrusionOk="0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09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889851" y="731374"/>
            <a:ext cx="3394232" cy="368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在這條路上，最吸睛的就是那些藍色的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(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五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聯結車。例如是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2-6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好是平日</a:t>
            </a:r>
            <a:r>
              <a:rPr lang="en-US" altLang="zh-TW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lang="zh-TW" altLang="en-US" sz="1800" b="0" i="0" dirty="0">
                <a:solidFill>
                  <a:schemeClr val="accent6"/>
                </a:solidFill>
                <a:effectLst/>
                <a:latin typeface="宋体" panose="02010600030101010101" pitchFamily="2" charset="-122"/>
              </a:rPr>
              <a:t>平日就是週一到週五，這時候整條街道都充滿了辛勤工作的人們，他們匆匆忙忙地走過。而週五來臨時，藍色車輛也跟著悠閒了起來，不再那麼趕忙。街道上的氛圍變得輕鬆愉快，彷彿在歡迎即將到來的週末。大家都開始悠閒地準備，迎接一個輕鬆愉快的周末時光。這時的藍色車輛就像是參與了一場城市節奏的舞蹈，輕盈地轉動在街頭。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959859" y="4611110"/>
            <a:ext cx="1798477" cy="7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2226E3E-61A0-3CDD-2766-F184295B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62" y="660786"/>
            <a:ext cx="2562266" cy="382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56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889851" y="731374"/>
            <a:ext cx="3394232" cy="368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959859" y="4611110"/>
            <a:ext cx="1798477" cy="7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72588EC2-C0AD-8276-DA73-950D3A7E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1" y="603054"/>
            <a:ext cx="2700534" cy="393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Text Box">
            <a:extLst>
              <a:ext uri="{FF2B5EF4-FFF2-40B4-BE49-F238E27FC236}">
                <a16:creationId xmlns:a16="http://schemas.microsoft.com/office/drawing/2014/main" id="{9277E672-955B-36B6-1003-59EA87DE8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439" y="702137"/>
            <a:ext cx="2887080" cy="370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77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map of a city&#10;&#10;Description automatically generated">
            <a:extLst>
              <a:ext uri="{FF2B5EF4-FFF2-40B4-BE49-F238E27FC236}">
                <a16:creationId xmlns:a16="http://schemas.microsoft.com/office/drawing/2014/main" id="{BA67A501-7CD0-936A-9827-78AA32D6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44" y="1286490"/>
            <a:ext cx="3228129" cy="3135395"/>
          </a:xfrm>
          <a:prstGeom prst="rect">
            <a:avLst/>
          </a:prstGeom>
        </p:spPr>
      </p:pic>
      <p:pic>
        <p:nvPicPr>
          <p:cNvPr id="18" name="Picture 17" descr="A map of a city&#10;&#10;Description automatically generated">
            <a:extLst>
              <a:ext uri="{FF2B5EF4-FFF2-40B4-BE49-F238E27FC236}">
                <a16:creationId xmlns:a16="http://schemas.microsoft.com/office/drawing/2014/main" id="{C51E7B4E-B41F-F639-3F83-ACA438909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242" y="1284718"/>
            <a:ext cx="2373061" cy="3195934"/>
          </a:xfrm>
          <a:prstGeom prst="rect">
            <a:avLst/>
          </a:prstGeom>
        </p:spPr>
      </p:pic>
      <p:sp>
        <p:nvSpPr>
          <p:cNvPr id="20" name="Google Shape;227;p29">
            <a:extLst>
              <a:ext uri="{FF2B5EF4-FFF2-40B4-BE49-F238E27FC236}">
                <a16:creationId xmlns:a16="http://schemas.microsoft.com/office/drawing/2014/main" id="{C8B55A54-9A10-8A51-2D60-2B430957D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5954" y="528286"/>
            <a:ext cx="487031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頭城交流道</a:t>
            </a:r>
          </a:p>
        </p:txBody>
      </p:sp>
    </p:spTree>
    <p:extLst>
      <p:ext uri="{BB962C8B-B14F-4D97-AF65-F5344CB8AC3E}">
        <p14:creationId xmlns:p14="http://schemas.microsoft.com/office/powerpoint/2010/main" val="2143761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50" y="4003157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3054620" y="649905"/>
            <a:ext cx="4283708" cy="1115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AWS </a:t>
            </a:r>
            <a:r>
              <a:rPr lang="zh-TW" altLang="en-US" sz="4000" dirty="0"/>
              <a:t>花的錢 </a:t>
            </a:r>
            <a:endParaRPr sz="4000" dirty="0"/>
          </a:p>
        </p:txBody>
      </p:sp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042582" y="698268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8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0F7C8D89-9CE6-9595-2850-96517539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546" y="1594387"/>
            <a:ext cx="4474504" cy="22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316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5"/>
          <p:cNvSpPr txBox="1">
            <a:spLocks noGrp="1"/>
          </p:cNvSpPr>
          <p:nvPr>
            <p:ph type="ctrTitle"/>
          </p:nvPr>
        </p:nvSpPr>
        <p:spPr>
          <a:xfrm>
            <a:off x="601980" y="669823"/>
            <a:ext cx="174498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45"/>
          <p:cNvSpPr txBox="1">
            <a:spLocks noGrp="1"/>
          </p:cNvSpPr>
          <p:nvPr>
            <p:ph type="subTitle" idx="1"/>
          </p:nvPr>
        </p:nvSpPr>
        <p:spPr>
          <a:xfrm>
            <a:off x="476841" y="1676405"/>
            <a:ext cx="539670" cy="418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513" name="Google Shape;513;p45"/>
          <p:cNvSpPr txBox="1"/>
          <p:nvPr/>
        </p:nvSpPr>
        <p:spPr>
          <a:xfrm>
            <a:off x="3046300" y="4340175"/>
            <a:ext cx="30513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p45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9" name="Google Shape;5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161" y="987526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97161" y="2763439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523" y="2223850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5"/>
          <p:cNvSpPr/>
          <p:nvPr/>
        </p:nvSpPr>
        <p:spPr>
          <a:xfrm>
            <a:off x="1002525" y="949723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27EA2E-52E5-E107-3170-AC51ED96A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425" y="400894"/>
            <a:ext cx="6557668" cy="496746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4CB6407-B3F5-BDCC-4BBD-24019DA35829}"/>
              </a:ext>
            </a:extLst>
          </p:cNvPr>
          <p:cNvSpPr txBox="1"/>
          <p:nvPr/>
        </p:nvSpPr>
        <p:spPr>
          <a:xfrm>
            <a:off x="3231083" y="2345043"/>
            <a:ext cx="278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tx1"/>
                </a:solidFill>
                <a:latin typeface="IBM Plex Sans Thai"/>
              </a:rPr>
              <a:t>Thanks!</a:t>
            </a:r>
            <a:endParaRPr lang="zh-TW" altLang="en-US" sz="6000" dirty="0">
              <a:solidFill>
                <a:schemeClr val="tx1"/>
              </a:solidFill>
              <a:latin typeface="IBM Plex Sans Tha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36" y="4085701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048" y="3909600"/>
            <a:ext cx="1811758" cy="121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3907926" y="2835852"/>
            <a:ext cx="487031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自動下載資料</a:t>
            </a:r>
            <a:r>
              <a:rPr lang="en-US" altLang="zh-TW" dirty="0"/>
              <a:t>- </a:t>
            </a:r>
            <a:r>
              <a:rPr lang="zh-TW" altLang="en-US" dirty="0"/>
              <a:t>轉到</a:t>
            </a:r>
            <a:r>
              <a:rPr lang="en-US" altLang="zh-TW" dirty="0"/>
              <a:t>S3 </a:t>
            </a:r>
            <a:endParaRPr dirty="0"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fld>
            <a:endParaRPr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5493764" y="1818954"/>
            <a:ext cx="182143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1" name="Google Shape;231;p29"/>
          <p:cNvSpPr/>
          <p:nvPr/>
        </p:nvSpPr>
        <p:spPr>
          <a:xfrm>
            <a:off x="7640850" y="815248"/>
            <a:ext cx="476700" cy="4767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002525" y="41243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6596150" y="3852750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8486" y="938814"/>
            <a:ext cx="1798477" cy="1211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8262;p58">
            <a:extLst>
              <a:ext uri="{FF2B5EF4-FFF2-40B4-BE49-F238E27FC236}">
                <a16:creationId xmlns:a16="http://schemas.microsoft.com/office/drawing/2014/main" id="{80C76C96-724F-9031-D24F-2E5ADD35DDB0}"/>
              </a:ext>
            </a:extLst>
          </p:cNvPr>
          <p:cNvGrpSpPr/>
          <p:nvPr/>
        </p:nvGrpSpPr>
        <p:grpSpPr>
          <a:xfrm>
            <a:off x="1466902" y="1546861"/>
            <a:ext cx="2145492" cy="1857632"/>
            <a:chOff x="1958520" y="2302574"/>
            <a:chExt cx="359213" cy="327807"/>
          </a:xfrm>
        </p:grpSpPr>
        <p:sp>
          <p:nvSpPr>
            <p:cNvPr id="5" name="Google Shape;8263;p58">
              <a:extLst>
                <a:ext uri="{FF2B5EF4-FFF2-40B4-BE49-F238E27FC236}">
                  <a16:creationId xmlns:a16="http://schemas.microsoft.com/office/drawing/2014/main" id="{3E8E509A-C1A6-8DCB-9294-9E7C5AF65501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264;p58">
              <a:extLst>
                <a:ext uri="{FF2B5EF4-FFF2-40B4-BE49-F238E27FC236}">
                  <a16:creationId xmlns:a16="http://schemas.microsoft.com/office/drawing/2014/main" id="{DB6732BC-7A4A-E7BD-54BC-62A44CE1C307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265;p58">
              <a:extLst>
                <a:ext uri="{FF2B5EF4-FFF2-40B4-BE49-F238E27FC236}">
                  <a16:creationId xmlns:a16="http://schemas.microsoft.com/office/drawing/2014/main" id="{0170139D-787F-CBBD-32A5-F8FD7DEB67DB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模組 </a:t>
            </a: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527603" y="1181925"/>
            <a:ext cx="3852000" cy="3516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requests: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用於從 </a:t>
            </a:r>
            <a:r>
              <a:rPr lang="en-US" altLang="zh-TW" dirty="0">
                <a:solidFill>
                  <a:schemeClr val="dk1"/>
                </a:solidFill>
              </a:rPr>
              <a:t>Internet </a:t>
            </a:r>
            <a:r>
              <a:rPr lang="zh-TW" altLang="en-US" dirty="0">
                <a:solidFill>
                  <a:schemeClr val="dk1"/>
                </a:solidFill>
              </a:rPr>
              <a:t>獲取檔。在此文稿中，它用於下載流量數據檔。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pandas: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幫助處理數據。但是，它在此腳本中沒有執行任何操作。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schemeClr val="dk1"/>
                </a:solidFill>
              </a:rPr>
              <a:t>os</a:t>
            </a:r>
            <a:r>
              <a:rPr lang="en-US" altLang="zh-TW" dirty="0">
                <a:solidFill>
                  <a:schemeClr val="dk1"/>
                </a:solidFill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説明與計算機通信。在這裡，它用於製作和檢查資料夾。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tarfile: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處理特殊的檔包（如包裝在許多層中的禮物）。此文稿使用它來打開和解壓縮檔。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time: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説明腳本在操作之間稍作休息（休眠）。它等待很短的時間。</a:t>
            </a:r>
            <a:endParaRPr lang="en-US" altLang="zh-TW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logging: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跟蹤文本正在執行的操作。這就像腳本的註釋，但在這裡用得不多。 </a:t>
            </a:r>
            <a:endParaRPr lang="en-US" altLang="zh-TW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830436" y="4403389"/>
            <a:ext cx="1798477" cy="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77C9E806-5608-8E1E-EA5C-64FB12B7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86" y="1121352"/>
            <a:ext cx="4241540" cy="16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E869224-F0BC-C051-24DD-F5F69646AD8F}"/>
              </a:ext>
            </a:extLst>
          </p:cNvPr>
          <p:cNvSpPr txBox="1"/>
          <p:nvPr/>
        </p:nvSpPr>
        <p:spPr>
          <a:xfrm>
            <a:off x="4787391" y="2882593"/>
            <a:ext cx="332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boto3: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與 </a:t>
            </a:r>
            <a:r>
              <a:rPr lang="en-US" altLang="zh-TW" dirty="0">
                <a:solidFill>
                  <a:schemeClr val="dk1"/>
                </a:solidFill>
              </a:rPr>
              <a:t>Amazon </a:t>
            </a:r>
            <a:r>
              <a:rPr lang="zh-TW" altLang="en-US" dirty="0">
                <a:solidFill>
                  <a:schemeClr val="dk1"/>
                </a:solidFill>
              </a:rPr>
              <a:t>的雲 （</a:t>
            </a:r>
            <a:r>
              <a:rPr lang="en-US" altLang="zh-TW" dirty="0">
                <a:solidFill>
                  <a:schemeClr val="dk1"/>
                </a:solidFill>
              </a:rPr>
              <a:t>AWS</a:t>
            </a:r>
            <a:r>
              <a:rPr lang="zh-TW" altLang="en-US" dirty="0">
                <a:solidFill>
                  <a:schemeClr val="dk1"/>
                </a:solidFill>
              </a:rPr>
              <a:t>） 對話。它用於向 </a:t>
            </a:r>
            <a:r>
              <a:rPr lang="en-US" altLang="zh-TW" dirty="0">
                <a:solidFill>
                  <a:schemeClr val="dk1"/>
                </a:solidFill>
              </a:rPr>
              <a:t>Amazon S3</a:t>
            </a:r>
            <a:r>
              <a:rPr lang="zh-TW" altLang="en-US" dirty="0">
                <a:solidFill>
                  <a:schemeClr val="dk1"/>
                </a:solidFill>
              </a:rPr>
              <a:t>（一種存儲服務）發送內容和從 </a:t>
            </a:r>
            <a:r>
              <a:rPr lang="en-US" altLang="zh-TW" dirty="0">
                <a:solidFill>
                  <a:schemeClr val="dk1"/>
                </a:solidFill>
              </a:rPr>
              <a:t>Amazon S3 </a:t>
            </a:r>
            <a:r>
              <a:rPr lang="zh-TW" altLang="en-US" dirty="0">
                <a:solidFill>
                  <a:schemeClr val="dk1"/>
                </a:solidFill>
              </a:rPr>
              <a:t>獲取內容。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schemeClr val="dk1"/>
                </a:solidFill>
              </a:rPr>
              <a:t>botocore.exceptions</a:t>
            </a:r>
            <a:r>
              <a:rPr lang="en-US" altLang="zh-TW" dirty="0">
                <a:solidFill>
                  <a:schemeClr val="dk1"/>
                </a:solidFill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處理與亞馬遜雲通訊時的特殊情況。它有助於處理可能發生的問題。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基本字串 </a:t>
            </a: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1818276" y="2252126"/>
            <a:ext cx="3852000" cy="2433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altLang="zh-TW" sz="1400" dirty="0">
                <a:solidFill>
                  <a:schemeClr val="dk1"/>
                </a:solidFill>
              </a:rPr>
              <a:t>Year, </a:t>
            </a:r>
            <a:r>
              <a:rPr lang="en-US" altLang="zh-TW" sz="1400" dirty="0" err="1">
                <a:solidFill>
                  <a:schemeClr val="dk1"/>
                </a:solidFill>
              </a:rPr>
              <a:t>Month_start</a:t>
            </a:r>
            <a:r>
              <a:rPr lang="en-US" altLang="zh-TW" sz="1400" dirty="0">
                <a:solidFill>
                  <a:schemeClr val="dk1"/>
                </a:solidFill>
              </a:rPr>
              <a:t>, </a:t>
            </a:r>
            <a:r>
              <a:rPr lang="en-US" altLang="zh-TW" sz="1400" dirty="0" err="1">
                <a:solidFill>
                  <a:schemeClr val="dk1"/>
                </a:solidFill>
              </a:rPr>
              <a:t>Month_end</a:t>
            </a:r>
            <a:r>
              <a:rPr lang="en-US" altLang="zh-TW" sz="1400" dirty="0">
                <a:solidFill>
                  <a:schemeClr val="dk1"/>
                </a:solidFill>
              </a:rPr>
              <a:t>, </a:t>
            </a:r>
            <a:r>
              <a:rPr lang="en-US" altLang="zh-TW" sz="1400" dirty="0" err="1">
                <a:solidFill>
                  <a:schemeClr val="dk1"/>
                </a:solidFill>
              </a:rPr>
              <a:t>Day_Start</a:t>
            </a:r>
            <a:r>
              <a:rPr lang="en-US" altLang="zh-TW" sz="1400" dirty="0">
                <a:solidFill>
                  <a:schemeClr val="dk1"/>
                </a:solidFill>
              </a:rPr>
              <a:t>, </a:t>
            </a:r>
            <a:r>
              <a:rPr lang="en-US" altLang="zh-TW" sz="1400" dirty="0" err="1">
                <a:solidFill>
                  <a:schemeClr val="dk1"/>
                </a:solidFill>
              </a:rPr>
              <a:t>Day_End</a:t>
            </a:r>
            <a:r>
              <a:rPr lang="en-US" altLang="zh-TW" sz="1400" dirty="0">
                <a:solidFill>
                  <a:schemeClr val="dk1"/>
                </a:solidFill>
              </a:rPr>
              <a:t>, </a:t>
            </a:r>
            <a:r>
              <a:rPr lang="en-US" altLang="zh-TW" sz="1400" dirty="0" err="1">
                <a:solidFill>
                  <a:schemeClr val="dk1"/>
                </a:solidFill>
              </a:rPr>
              <a:t>Hour_Start</a:t>
            </a:r>
            <a:r>
              <a:rPr lang="en-US" altLang="zh-TW" sz="1400" dirty="0">
                <a:solidFill>
                  <a:schemeClr val="dk1"/>
                </a:solidFill>
              </a:rPr>
              <a:t>, </a:t>
            </a:r>
            <a:r>
              <a:rPr lang="en-US" altLang="zh-TW" sz="1400" dirty="0" err="1">
                <a:solidFill>
                  <a:schemeClr val="dk1"/>
                </a:solidFill>
              </a:rPr>
              <a:t>Hour_End</a:t>
            </a:r>
            <a:r>
              <a:rPr lang="en-US" altLang="zh-TW" sz="1400" dirty="0">
                <a:solidFill>
                  <a:schemeClr val="dk1"/>
                </a:solidFill>
              </a:rPr>
              <a:t>: 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定義要下載的數據的時間參數。 </a:t>
            </a:r>
          </a:p>
          <a:p>
            <a:pPr marL="171450" indent="-171450" algn="just"/>
            <a:r>
              <a:rPr lang="en-US" altLang="zh-TW" sz="1400" dirty="0">
                <a:solidFill>
                  <a:schemeClr val="dk1"/>
                </a:solidFill>
              </a:rPr>
              <a:t>TDCS_M06A: 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流量數據檔的基本 </a:t>
            </a:r>
            <a:r>
              <a:rPr lang="en-US" altLang="zh-TW" sz="1400" dirty="0">
                <a:solidFill>
                  <a:schemeClr val="dk1"/>
                </a:solidFill>
              </a:rPr>
              <a:t>URL</a:t>
            </a:r>
            <a:r>
              <a:rPr lang="zh-TW" altLang="en-US" sz="1400" dirty="0">
                <a:solidFill>
                  <a:schemeClr val="dk1"/>
                </a:solidFill>
              </a:rPr>
              <a:t>。 </a:t>
            </a:r>
          </a:p>
          <a:p>
            <a:pPr marL="171450" indent="-171450" algn="just"/>
            <a:r>
              <a:rPr lang="en-US" altLang="zh-TW" sz="1400" dirty="0" err="1">
                <a:solidFill>
                  <a:schemeClr val="dk1"/>
                </a:solidFill>
              </a:rPr>
              <a:t>FieldNames</a:t>
            </a:r>
            <a:r>
              <a:rPr lang="en-US" altLang="zh-TW" sz="1400" dirty="0">
                <a:solidFill>
                  <a:schemeClr val="dk1"/>
                </a:solidFill>
              </a:rPr>
              <a:t>:  </a:t>
            </a:r>
          </a:p>
          <a:p>
            <a:pPr marL="0" indent="0" algn="just">
              <a:buNone/>
            </a:pPr>
            <a:r>
              <a:rPr lang="en-US" altLang="zh-TW" sz="1400" dirty="0">
                <a:solidFill>
                  <a:schemeClr val="dk1"/>
                </a:solidFill>
              </a:rPr>
              <a:t>CSV </a:t>
            </a:r>
            <a:r>
              <a:rPr lang="zh-TW" altLang="en-US" sz="1400" dirty="0">
                <a:solidFill>
                  <a:schemeClr val="dk1"/>
                </a:solidFill>
              </a:rPr>
              <a:t>資料的欄位名稱清單。 </a:t>
            </a:r>
          </a:p>
          <a:p>
            <a:pPr marL="171450" indent="-171450" algn="just"/>
            <a:r>
              <a:rPr lang="en-US" altLang="zh-TW" sz="1400" dirty="0" err="1">
                <a:solidFill>
                  <a:schemeClr val="dk1"/>
                </a:solidFill>
              </a:rPr>
              <a:t>OutputDirTag</a:t>
            </a:r>
            <a:r>
              <a:rPr lang="en-US" altLang="zh-TW" sz="1400" dirty="0">
                <a:solidFill>
                  <a:schemeClr val="dk1"/>
                </a:solidFill>
              </a:rPr>
              <a:t>: 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輸出目錄名稱中使用的標記。 </a:t>
            </a:r>
          </a:p>
          <a:p>
            <a:pPr marL="171450" indent="-171450" algn="just"/>
            <a:r>
              <a:rPr lang="en-US" altLang="zh-TW" sz="1400" dirty="0" err="1">
                <a:solidFill>
                  <a:schemeClr val="dk1"/>
                </a:solidFill>
              </a:rPr>
              <a:t>OutPutDir</a:t>
            </a:r>
            <a:r>
              <a:rPr lang="en-US" altLang="zh-TW" sz="1400" dirty="0">
                <a:solidFill>
                  <a:schemeClr val="dk1"/>
                </a:solidFill>
              </a:rPr>
              <a:t>: 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將存儲下載檔案的本地輸出目錄。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959859" y="4611110"/>
            <a:ext cx="1798477" cy="7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 black screen with colorful lights&#10;&#10;Description automatically generated">
            <a:extLst>
              <a:ext uri="{FF2B5EF4-FFF2-40B4-BE49-F238E27FC236}">
                <a16:creationId xmlns:a16="http://schemas.microsoft.com/office/drawing/2014/main" id="{A02A9B19-CCDB-E958-2F48-C1839B653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84" y="1095285"/>
            <a:ext cx="7015438" cy="104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31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創資料庫 </a:t>
            </a: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1010128" y="1636219"/>
            <a:ext cx="3852000" cy="2433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altLang="zh-TW" sz="1400" dirty="0">
                <a:solidFill>
                  <a:schemeClr val="dk1"/>
                </a:solidFill>
              </a:rPr>
              <a:t>if not (</a:t>
            </a:r>
            <a:r>
              <a:rPr lang="en-US" altLang="zh-TW" sz="1400" dirty="0" err="1">
                <a:solidFill>
                  <a:schemeClr val="dk1"/>
                </a:solidFill>
              </a:rPr>
              <a:t>os.path.exists</a:t>
            </a:r>
            <a:r>
              <a:rPr lang="en-US" altLang="zh-TW" sz="1400" dirty="0">
                <a:solidFill>
                  <a:schemeClr val="dk1"/>
                </a:solidFill>
              </a:rPr>
              <a:t>(</a:t>
            </a:r>
            <a:r>
              <a:rPr lang="en-US" altLang="zh-TW" sz="1400" dirty="0" err="1">
                <a:solidFill>
                  <a:schemeClr val="dk1"/>
                </a:solidFill>
              </a:rPr>
              <a:t>OutPutDir</a:t>
            </a:r>
            <a:r>
              <a:rPr lang="en-US" altLang="zh-TW" sz="1400" dirty="0">
                <a:solidFill>
                  <a:schemeClr val="dk1"/>
                </a:solidFill>
              </a:rPr>
              <a:t>)):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如果不存在 </a:t>
            </a:r>
          </a:p>
          <a:p>
            <a:pPr marL="171450" indent="-171450" algn="just"/>
            <a:r>
              <a:rPr lang="en-US" altLang="zh-TW" sz="1400" dirty="0" err="1">
                <a:solidFill>
                  <a:schemeClr val="dk1"/>
                </a:solidFill>
              </a:rPr>
              <a:t>os.makedirs</a:t>
            </a:r>
            <a:r>
              <a:rPr lang="en-US" altLang="zh-TW" sz="1400" dirty="0">
                <a:solidFill>
                  <a:schemeClr val="dk1"/>
                </a:solidFill>
              </a:rPr>
              <a:t>(</a:t>
            </a:r>
            <a:r>
              <a:rPr lang="en-US" altLang="zh-TW" sz="1400" dirty="0" err="1">
                <a:solidFill>
                  <a:schemeClr val="dk1"/>
                </a:solidFill>
              </a:rPr>
              <a:t>OutPutDir</a:t>
            </a:r>
            <a:r>
              <a:rPr lang="en-US" altLang="zh-TW" sz="1400" dirty="0">
                <a:solidFill>
                  <a:schemeClr val="dk1"/>
                </a:solidFill>
              </a:rPr>
              <a:t>)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創新的資料庫 </a:t>
            </a:r>
          </a:p>
          <a:p>
            <a:pPr marL="171450" indent="-171450" algn="just"/>
            <a:r>
              <a:rPr lang="en-US" altLang="zh-TW" sz="1400" dirty="0">
                <a:solidFill>
                  <a:schemeClr val="dk1"/>
                </a:solidFill>
              </a:rPr>
              <a:t>print("Dir Created "+</a:t>
            </a:r>
            <a:r>
              <a:rPr lang="en-US" altLang="zh-TW" sz="1400" dirty="0" err="1">
                <a:solidFill>
                  <a:schemeClr val="dk1"/>
                </a:solidFill>
              </a:rPr>
              <a:t>OutPutDir</a:t>
            </a:r>
            <a:r>
              <a:rPr lang="en-US" altLang="zh-TW" sz="1400" dirty="0">
                <a:solidFill>
                  <a:schemeClr val="dk1"/>
                </a:solidFill>
              </a:rPr>
              <a:t>)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列印 “ 創資料庫“資料庫名稱”” </a:t>
            </a:r>
          </a:p>
          <a:p>
            <a:pPr marL="171450" indent="-171450" algn="just"/>
            <a:r>
              <a:rPr lang="en-US" altLang="zh-TW" sz="1400" dirty="0">
                <a:solidFill>
                  <a:schemeClr val="dk1"/>
                </a:solidFill>
              </a:rPr>
              <a:t>print("Dir Existed "+</a:t>
            </a:r>
            <a:r>
              <a:rPr lang="en-US" altLang="zh-TW" sz="1400" dirty="0" err="1">
                <a:solidFill>
                  <a:schemeClr val="dk1"/>
                </a:solidFill>
              </a:rPr>
              <a:t>OutPutDir</a:t>
            </a:r>
            <a:r>
              <a:rPr lang="en-US" altLang="zh-TW" sz="1400" dirty="0">
                <a:solidFill>
                  <a:schemeClr val="dk1"/>
                </a:solidFill>
              </a:rPr>
              <a:t>)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列印 “ 資料庫存在 “資料庫名稱”” 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959859" y="4611110"/>
            <a:ext cx="1798477" cy="7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F7EAE3C-CE26-D311-EF52-5E7C935C8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60" y="1992630"/>
            <a:ext cx="3304391" cy="11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1683637" y="496475"/>
            <a:ext cx="19880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回圈 </a:t>
            </a: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481827" y="1093703"/>
            <a:ext cx="3852000" cy="3517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altLang="zh-TW" sz="1400" dirty="0">
                <a:solidFill>
                  <a:schemeClr val="dk1"/>
                </a:solidFill>
              </a:rPr>
              <a:t>Month </a:t>
            </a:r>
            <a:r>
              <a:rPr lang="zh-TW" altLang="en-US" sz="1400" dirty="0">
                <a:solidFill>
                  <a:schemeClr val="dk1"/>
                </a:solidFill>
              </a:rPr>
              <a:t>回圈</a:t>
            </a:r>
            <a:r>
              <a:rPr lang="en-US" altLang="zh-TW" sz="1400" dirty="0">
                <a:solidFill>
                  <a:schemeClr val="dk1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該腳本每個月都會在指定範圍內進行檢查。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對於第一個月，它將開始和結束日期設置為特定值。對於隨後的幾個月，它將開始日期重置為 </a:t>
            </a:r>
            <a:r>
              <a:rPr lang="en-US" altLang="zh-TW" sz="1400" dirty="0">
                <a:solidFill>
                  <a:schemeClr val="dk1"/>
                </a:solidFill>
              </a:rPr>
              <a:t>1</a:t>
            </a:r>
            <a:r>
              <a:rPr lang="zh-TW" altLang="en-US" sz="1400" dirty="0">
                <a:solidFill>
                  <a:schemeClr val="dk1"/>
                </a:solidFill>
              </a:rPr>
              <a:t>，將結束日期重置為 </a:t>
            </a:r>
            <a:r>
              <a:rPr lang="en-US" altLang="zh-TW" sz="1400" dirty="0">
                <a:solidFill>
                  <a:schemeClr val="dk1"/>
                </a:solidFill>
              </a:rPr>
              <a:t>22</a:t>
            </a:r>
            <a:r>
              <a:rPr lang="zh-TW" altLang="en-US" sz="1400" dirty="0">
                <a:solidFill>
                  <a:schemeClr val="dk1"/>
                </a:solidFill>
              </a:rPr>
              <a:t>。 </a:t>
            </a:r>
          </a:p>
          <a:p>
            <a:pPr marL="171450" indent="-171450" algn="just"/>
            <a:r>
              <a:rPr lang="en-US" altLang="zh-TW" sz="1400" dirty="0">
                <a:solidFill>
                  <a:schemeClr val="dk1"/>
                </a:solidFill>
              </a:rPr>
              <a:t>Month </a:t>
            </a:r>
            <a:r>
              <a:rPr lang="zh-TW" altLang="en-US" sz="1400" dirty="0">
                <a:solidFill>
                  <a:schemeClr val="dk1"/>
                </a:solidFill>
              </a:rPr>
              <a:t>格式</a:t>
            </a:r>
            <a:r>
              <a:rPr lang="en-US" altLang="zh-TW" sz="1400" dirty="0">
                <a:solidFill>
                  <a:schemeClr val="dk1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如果小於 </a:t>
            </a:r>
            <a:r>
              <a:rPr lang="en-US" altLang="zh-TW" sz="1400" dirty="0">
                <a:solidFill>
                  <a:schemeClr val="dk1"/>
                </a:solidFill>
              </a:rPr>
              <a:t>10</a:t>
            </a:r>
            <a:r>
              <a:rPr lang="zh-TW" altLang="en-US" sz="1400" dirty="0">
                <a:solidFill>
                  <a:schemeClr val="dk1"/>
                </a:solidFill>
              </a:rPr>
              <a:t>，它會在月份添加一個前導零。 </a:t>
            </a:r>
            <a:endParaRPr lang="en-US" altLang="zh-TW" sz="1400" dirty="0"/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列印格式化的月份。 </a:t>
            </a:r>
          </a:p>
          <a:p>
            <a:pPr marL="171450" indent="-171450" algn="just"/>
            <a:r>
              <a:rPr lang="en-US" altLang="zh-TW" sz="1400" dirty="0">
                <a:solidFill>
                  <a:schemeClr val="dk1"/>
                </a:solidFill>
              </a:rPr>
              <a:t>Day </a:t>
            </a:r>
            <a:r>
              <a:rPr lang="zh-TW" altLang="en-US" sz="1400" dirty="0">
                <a:solidFill>
                  <a:schemeClr val="dk1"/>
                </a:solidFill>
              </a:rPr>
              <a:t>回圈</a:t>
            </a:r>
            <a:r>
              <a:rPr lang="en-US" altLang="zh-TW" sz="1400" dirty="0">
                <a:solidFill>
                  <a:schemeClr val="dk1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對於當月指定範圍內的每一天：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如果它小於 </a:t>
            </a:r>
            <a:r>
              <a:rPr lang="en-US" altLang="zh-TW" sz="1400" dirty="0">
                <a:solidFill>
                  <a:schemeClr val="dk1"/>
                </a:solidFill>
              </a:rPr>
              <a:t>10</a:t>
            </a:r>
            <a:r>
              <a:rPr lang="zh-TW" altLang="en-US" sz="1400" dirty="0">
                <a:solidFill>
                  <a:schemeClr val="dk1"/>
                </a:solidFill>
              </a:rPr>
              <a:t>，它會在一天中添加一個前導零。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列印格式化的日期</a:t>
            </a:r>
            <a:r>
              <a:rPr lang="en-US" altLang="zh-TW" sz="1400" dirty="0">
                <a:solidFill>
                  <a:schemeClr val="dk1"/>
                </a:solidFill>
              </a:rPr>
              <a:t>. </a:t>
            </a:r>
          </a:p>
          <a:p>
            <a:pPr marL="171450" indent="-171450" algn="just"/>
            <a:r>
              <a:rPr lang="zh-TW" altLang="en-US" sz="1400" dirty="0">
                <a:solidFill>
                  <a:schemeClr val="dk1"/>
                </a:solidFill>
              </a:rPr>
              <a:t>日期組合</a:t>
            </a:r>
            <a:r>
              <a:rPr lang="en-US" altLang="zh-TW" sz="1400" dirty="0">
                <a:solidFill>
                  <a:schemeClr val="dk1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將年份、格式化的月份和格式化的日期組合在一起，以創建“</a:t>
            </a:r>
            <a:r>
              <a:rPr lang="en-US" altLang="zh-TW" sz="1400" dirty="0">
                <a:solidFill>
                  <a:schemeClr val="dk1"/>
                </a:solidFill>
              </a:rPr>
              <a:t>YYYYMMDD”</a:t>
            </a:r>
            <a:r>
              <a:rPr lang="zh-TW" altLang="en-US" sz="1400" dirty="0">
                <a:solidFill>
                  <a:schemeClr val="dk1"/>
                </a:solidFill>
              </a:rPr>
              <a:t>格式的日期。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列印生成的日期。 </a:t>
            </a: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959859" y="4611110"/>
            <a:ext cx="1798477" cy="7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33D0957C-6695-AF15-DF73-065A82652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88" y="548638"/>
            <a:ext cx="3490821" cy="304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62B8B5A-267B-2D32-6E40-15E6908E1985}"/>
              </a:ext>
            </a:extLst>
          </p:cNvPr>
          <p:cNvSpPr txBox="1"/>
          <p:nvPr/>
        </p:nvSpPr>
        <p:spPr>
          <a:xfrm>
            <a:off x="4603660" y="3595173"/>
            <a:ext cx="3944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TW" altLang="en-US" sz="1400" dirty="0">
                <a:solidFill>
                  <a:schemeClr val="dk1"/>
                </a:solidFill>
              </a:rPr>
              <a:t>檔名生成</a:t>
            </a:r>
            <a:r>
              <a:rPr lang="en-US" altLang="zh-TW" sz="1400" dirty="0">
                <a:solidFill>
                  <a:schemeClr val="dk1"/>
                </a:solidFill>
              </a:rPr>
              <a:t>: </a:t>
            </a:r>
          </a:p>
          <a:p>
            <a:pPr algn="just">
              <a:buClr>
                <a:schemeClr val="tx1"/>
              </a:buClr>
            </a:pPr>
            <a:r>
              <a:rPr lang="zh-TW" altLang="en-US" sz="1400" dirty="0">
                <a:solidFill>
                  <a:schemeClr val="dk1"/>
                </a:solidFill>
              </a:rPr>
              <a:t>使用生成的日期為 </a:t>
            </a:r>
            <a:r>
              <a:rPr lang="en-US" altLang="zh-TW" sz="1400" dirty="0">
                <a:solidFill>
                  <a:schemeClr val="dk1"/>
                </a:solidFill>
              </a:rPr>
              <a:t>tar.gz </a:t>
            </a:r>
            <a:r>
              <a:rPr lang="zh-TW" altLang="en-US" sz="1400" dirty="0">
                <a:solidFill>
                  <a:schemeClr val="dk1"/>
                </a:solidFill>
              </a:rPr>
              <a:t>檔案創建檔名。 </a:t>
            </a:r>
          </a:p>
          <a:p>
            <a:pPr algn="just">
              <a:buClr>
                <a:schemeClr val="tx1"/>
              </a:buClr>
            </a:pPr>
            <a:r>
              <a:rPr lang="zh-TW" altLang="en-US" sz="1400" dirty="0">
                <a:solidFill>
                  <a:schemeClr val="dk1"/>
                </a:solidFill>
              </a:rPr>
              <a:t>列印生成的檔名。 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TW" sz="1400" dirty="0">
                <a:solidFill>
                  <a:schemeClr val="dk1"/>
                </a:solidFill>
              </a:rPr>
              <a:t>URL</a:t>
            </a:r>
            <a:r>
              <a:rPr lang="zh-TW" altLang="en-US" sz="1400" dirty="0">
                <a:solidFill>
                  <a:schemeClr val="dk1"/>
                </a:solidFill>
              </a:rPr>
              <a:t>建設</a:t>
            </a:r>
            <a:r>
              <a:rPr lang="en-US" altLang="zh-TW" sz="1400" dirty="0">
                <a:solidFill>
                  <a:schemeClr val="dk1"/>
                </a:solidFill>
              </a:rPr>
              <a:t>: </a:t>
            </a:r>
          </a:p>
          <a:p>
            <a:pPr algn="just">
              <a:buClr>
                <a:schemeClr val="tx1"/>
              </a:buClr>
            </a:pPr>
            <a:r>
              <a:rPr lang="zh-TW" altLang="en-US" sz="1400" dirty="0">
                <a:solidFill>
                  <a:schemeClr val="dk1"/>
                </a:solidFill>
              </a:rPr>
              <a:t>通過組合基本 </a:t>
            </a:r>
            <a:r>
              <a:rPr lang="en-US" altLang="zh-TW" sz="1400" dirty="0">
                <a:solidFill>
                  <a:schemeClr val="dk1"/>
                </a:solidFill>
              </a:rPr>
              <a:t>URL </a:t>
            </a:r>
            <a:r>
              <a:rPr lang="zh-TW" altLang="en-US" sz="1400" dirty="0">
                <a:solidFill>
                  <a:schemeClr val="dk1"/>
                </a:solidFill>
              </a:rPr>
              <a:t>和生成的檔名來構造 </a:t>
            </a:r>
            <a:r>
              <a:rPr lang="en-US" altLang="zh-TW" sz="1400" dirty="0">
                <a:solidFill>
                  <a:schemeClr val="dk1"/>
                </a:solidFill>
              </a:rPr>
              <a:t>URL</a:t>
            </a:r>
            <a:r>
              <a:rPr lang="zh-TW" altLang="en-US" sz="1400" dirty="0">
                <a:solidFill>
                  <a:schemeClr val="dk1"/>
                </a:solidFill>
              </a:rPr>
              <a:t>。 </a:t>
            </a:r>
            <a:endParaRPr lang="zh-TW" altLang="en-US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411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下載</a:t>
            </a:r>
            <a:r>
              <a:rPr lang="en-US" altLang="zh-TW" dirty="0"/>
              <a:t>tar.gz</a:t>
            </a:r>
            <a:r>
              <a:rPr lang="zh-TW" altLang="en-US" dirty="0"/>
              <a:t>資料 </a:t>
            </a: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675548" y="1073704"/>
            <a:ext cx="3852000" cy="3392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altLang="zh-TW" sz="1400" dirty="0">
                <a:solidFill>
                  <a:schemeClr val="dk1"/>
                </a:solidFill>
              </a:rPr>
              <a:t>response = </a:t>
            </a:r>
            <a:r>
              <a:rPr lang="en-US" altLang="zh-TW" sz="1400" dirty="0" err="1">
                <a:solidFill>
                  <a:schemeClr val="dk1"/>
                </a:solidFill>
              </a:rPr>
              <a:t>requests.get</a:t>
            </a:r>
            <a:r>
              <a:rPr lang="en-US" altLang="zh-TW" sz="1400" dirty="0">
                <a:solidFill>
                  <a:schemeClr val="dk1"/>
                </a:solidFill>
              </a:rPr>
              <a:t>(</a:t>
            </a:r>
            <a:r>
              <a:rPr lang="en-US" altLang="zh-TW" sz="1400" dirty="0" err="1">
                <a:solidFill>
                  <a:schemeClr val="dk1"/>
                </a:solidFill>
              </a:rPr>
              <a:t>url</a:t>
            </a:r>
            <a:r>
              <a:rPr lang="en-US" altLang="zh-TW" sz="1400" dirty="0">
                <a:solidFill>
                  <a:schemeClr val="dk1"/>
                </a:solidFill>
              </a:rPr>
              <a:t>)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此行向指定的 </a:t>
            </a:r>
            <a:r>
              <a:rPr lang="en-US" altLang="zh-TW" sz="1400" dirty="0">
                <a:solidFill>
                  <a:schemeClr val="dk1"/>
                </a:solidFill>
              </a:rPr>
              <a:t>URL </a:t>
            </a:r>
            <a:r>
              <a:rPr lang="zh-TW" altLang="en-US" sz="1400" dirty="0">
                <a:solidFill>
                  <a:schemeClr val="dk1"/>
                </a:solidFill>
              </a:rPr>
              <a:t>（</a:t>
            </a:r>
            <a:r>
              <a:rPr lang="en-US" altLang="zh-TW" sz="1400" dirty="0" err="1">
                <a:solidFill>
                  <a:schemeClr val="dk1"/>
                </a:solidFill>
              </a:rPr>
              <a:t>url</a:t>
            </a:r>
            <a:r>
              <a:rPr lang="zh-TW" altLang="en-US" sz="1400" dirty="0">
                <a:solidFill>
                  <a:schemeClr val="dk1"/>
                </a:solidFill>
              </a:rPr>
              <a:t>） 發送請求以從 </a:t>
            </a:r>
            <a:r>
              <a:rPr lang="en-US" altLang="zh-TW" sz="1400" dirty="0">
                <a:solidFill>
                  <a:schemeClr val="dk1"/>
                </a:solidFill>
              </a:rPr>
              <a:t>Internet </a:t>
            </a:r>
            <a:r>
              <a:rPr lang="zh-TW" altLang="en-US" sz="1400" dirty="0">
                <a:solidFill>
                  <a:schemeClr val="dk1"/>
                </a:solidFill>
              </a:rPr>
              <a:t>獲取某些內容。 </a:t>
            </a:r>
          </a:p>
          <a:p>
            <a:pPr marL="171450" indent="-171450" algn="just"/>
            <a:r>
              <a:rPr lang="en-US" altLang="zh-TW" sz="1400" dirty="0" err="1">
                <a:solidFill>
                  <a:schemeClr val="dk1"/>
                </a:solidFill>
              </a:rPr>
              <a:t>tar_file_path</a:t>
            </a:r>
            <a:r>
              <a:rPr lang="en-US" altLang="zh-TW" sz="1400" dirty="0">
                <a:solidFill>
                  <a:schemeClr val="dk1"/>
                </a:solidFill>
              </a:rPr>
              <a:t> = </a:t>
            </a:r>
            <a:r>
              <a:rPr lang="en-US" altLang="zh-TW" sz="1400" dirty="0" err="1">
                <a:solidFill>
                  <a:schemeClr val="dk1"/>
                </a:solidFill>
              </a:rPr>
              <a:t>os.path.join</a:t>
            </a:r>
            <a:r>
              <a:rPr lang="en-US" altLang="zh-TW" sz="1400" dirty="0">
                <a:solidFill>
                  <a:schemeClr val="dk1"/>
                </a:solidFill>
              </a:rPr>
              <a:t>(</a:t>
            </a:r>
            <a:r>
              <a:rPr lang="en-US" altLang="zh-TW" sz="1400" dirty="0" err="1">
                <a:solidFill>
                  <a:schemeClr val="dk1"/>
                </a:solidFill>
              </a:rPr>
              <a:t>OutPutDir</a:t>
            </a:r>
            <a:r>
              <a:rPr lang="en-US" altLang="zh-TW" sz="1400" dirty="0">
                <a:solidFill>
                  <a:schemeClr val="dk1"/>
                </a:solidFill>
              </a:rPr>
              <a:t>, </a:t>
            </a:r>
            <a:r>
              <a:rPr lang="en-US" altLang="zh-TW" sz="1400" dirty="0" err="1">
                <a:solidFill>
                  <a:schemeClr val="dk1"/>
                </a:solidFill>
              </a:rPr>
              <a:t>OneDate_OneHour_FileName</a:t>
            </a:r>
            <a:r>
              <a:rPr lang="en-US" altLang="zh-TW" sz="1400" dirty="0">
                <a:solidFill>
                  <a:schemeClr val="dk1"/>
                </a:solidFill>
              </a:rPr>
              <a:t>)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此行通過組合輸出目錄 （</a:t>
            </a:r>
            <a:r>
              <a:rPr lang="en-US" altLang="zh-TW" sz="1400" dirty="0" err="1">
                <a:solidFill>
                  <a:schemeClr val="dk1"/>
                </a:solidFill>
              </a:rPr>
              <a:t>OutPutDir</a:t>
            </a:r>
            <a:r>
              <a:rPr lang="zh-TW" altLang="en-US" sz="1400" dirty="0">
                <a:solidFill>
                  <a:schemeClr val="dk1"/>
                </a:solidFill>
              </a:rPr>
              <a:t>） 和 </a:t>
            </a:r>
            <a:r>
              <a:rPr lang="en-US" altLang="zh-TW" sz="1400" dirty="0">
                <a:solidFill>
                  <a:schemeClr val="dk1"/>
                </a:solidFill>
              </a:rPr>
              <a:t>tar.gz </a:t>
            </a:r>
            <a:r>
              <a:rPr lang="zh-TW" altLang="en-US" sz="1400" dirty="0">
                <a:solidFill>
                  <a:schemeClr val="dk1"/>
                </a:solidFill>
              </a:rPr>
              <a:t>檔案 （</a:t>
            </a:r>
            <a:r>
              <a:rPr lang="en-US" altLang="zh-TW" sz="1400" dirty="0" err="1">
                <a:solidFill>
                  <a:schemeClr val="dk1"/>
                </a:solidFill>
              </a:rPr>
              <a:t>OneDate_OneHour_FileName</a:t>
            </a:r>
            <a:r>
              <a:rPr lang="zh-TW" altLang="en-US" sz="1400" dirty="0">
                <a:solidFill>
                  <a:schemeClr val="dk1"/>
                </a:solidFill>
              </a:rPr>
              <a:t>） 的檔名來創建完整的檔案路徑。 </a:t>
            </a:r>
          </a:p>
          <a:p>
            <a:pPr marL="171450" indent="-171450" algn="just"/>
            <a:r>
              <a:rPr lang="en-US" altLang="zh-TW" sz="1400" dirty="0">
                <a:solidFill>
                  <a:schemeClr val="dk1"/>
                </a:solidFill>
              </a:rPr>
              <a:t>with open(</a:t>
            </a:r>
            <a:r>
              <a:rPr lang="en-US" altLang="zh-TW" sz="1400" dirty="0" err="1">
                <a:solidFill>
                  <a:schemeClr val="dk1"/>
                </a:solidFill>
              </a:rPr>
              <a:t>tar_file_path</a:t>
            </a:r>
            <a:r>
              <a:rPr lang="en-US" altLang="zh-TW" sz="1400" dirty="0">
                <a:solidFill>
                  <a:schemeClr val="dk1"/>
                </a:solidFill>
              </a:rPr>
              <a:t>, '</a:t>
            </a:r>
            <a:r>
              <a:rPr lang="en-US" altLang="zh-TW" sz="1400" dirty="0" err="1">
                <a:solidFill>
                  <a:schemeClr val="dk1"/>
                </a:solidFill>
              </a:rPr>
              <a:t>wb</a:t>
            </a:r>
            <a:r>
              <a:rPr lang="en-US" altLang="zh-TW" sz="1400" dirty="0">
                <a:solidFill>
                  <a:schemeClr val="dk1"/>
                </a:solidFill>
              </a:rPr>
              <a:t>') as </a:t>
            </a:r>
            <a:r>
              <a:rPr lang="en-US" altLang="zh-TW" sz="1400" dirty="0" err="1">
                <a:solidFill>
                  <a:schemeClr val="dk1"/>
                </a:solidFill>
              </a:rPr>
              <a:t>tar_file</a:t>
            </a:r>
            <a:r>
              <a:rPr lang="en-US" altLang="zh-TW" sz="1400" dirty="0">
                <a:solidFill>
                  <a:schemeClr val="dk1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此行在指定的檔案路徑 （</a:t>
            </a:r>
            <a:r>
              <a:rPr lang="en-US" altLang="zh-TW" sz="1400" dirty="0" err="1">
                <a:solidFill>
                  <a:schemeClr val="dk1"/>
                </a:solidFill>
              </a:rPr>
              <a:t>tar_file_path</a:t>
            </a:r>
            <a:r>
              <a:rPr lang="zh-TW" altLang="en-US" sz="1400" dirty="0">
                <a:solidFill>
                  <a:schemeClr val="dk1"/>
                </a:solidFill>
              </a:rPr>
              <a:t>） 處以二進位寫入模式 （</a:t>
            </a:r>
            <a:r>
              <a:rPr lang="en-US" altLang="zh-TW" sz="1400" dirty="0">
                <a:solidFill>
                  <a:schemeClr val="dk1"/>
                </a:solidFill>
              </a:rPr>
              <a:t>'</a:t>
            </a:r>
            <a:r>
              <a:rPr lang="en-US" altLang="zh-TW" sz="1400" dirty="0" err="1">
                <a:solidFill>
                  <a:schemeClr val="dk1"/>
                </a:solidFill>
              </a:rPr>
              <a:t>wb</a:t>
            </a:r>
            <a:r>
              <a:rPr lang="en-US" altLang="zh-TW" sz="1400" dirty="0">
                <a:solidFill>
                  <a:schemeClr val="dk1"/>
                </a:solidFill>
              </a:rPr>
              <a:t>'</a:t>
            </a:r>
            <a:r>
              <a:rPr lang="zh-TW" altLang="en-US" sz="1400" dirty="0">
                <a:solidFill>
                  <a:schemeClr val="dk1"/>
                </a:solidFill>
              </a:rPr>
              <a:t>） 打開檔。 </a:t>
            </a:r>
          </a:p>
          <a:p>
            <a:pPr marL="171450" indent="-171450" algn="just"/>
            <a:r>
              <a:rPr lang="en-US" altLang="zh-TW" sz="1400" dirty="0" err="1">
                <a:solidFill>
                  <a:schemeClr val="dk1"/>
                </a:solidFill>
              </a:rPr>
              <a:t>tar_file.write</a:t>
            </a:r>
            <a:r>
              <a:rPr lang="en-US" altLang="zh-TW" sz="1400" dirty="0">
                <a:solidFill>
                  <a:schemeClr val="dk1"/>
                </a:solidFill>
              </a:rPr>
              <a:t>(</a:t>
            </a:r>
            <a:r>
              <a:rPr lang="en-US" altLang="zh-TW" sz="1400" dirty="0" err="1">
                <a:solidFill>
                  <a:schemeClr val="dk1"/>
                </a:solidFill>
              </a:rPr>
              <a:t>response.content</a:t>
            </a:r>
            <a:r>
              <a:rPr lang="en-US" altLang="zh-TW" sz="1400" dirty="0">
                <a:solidFill>
                  <a:schemeClr val="dk1"/>
                </a:solidFill>
              </a:rPr>
              <a:t>) </a:t>
            </a:r>
          </a:p>
          <a:p>
            <a:pPr marL="0" indent="0" algn="just">
              <a:buNone/>
            </a:pPr>
            <a:r>
              <a:rPr lang="zh-TW" altLang="en-US" sz="1400" dirty="0">
                <a:solidFill>
                  <a:schemeClr val="dk1"/>
                </a:solidFill>
              </a:rPr>
              <a:t>此行將從 </a:t>
            </a:r>
            <a:r>
              <a:rPr lang="en-US" altLang="zh-TW" sz="1400" dirty="0">
                <a:solidFill>
                  <a:schemeClr val="dk1"/>
                </a:solidFill>
              </a:rPr>
              <a:t>Internet </a:t>
            </a:r>
            <a:r>
              <a:rPr lang="zh-TW" altLang="en-US" sz="1400" dirty="0">
                <a:solidFill>
                  <a:schemeClr val="dk1"/>
                </a:solidFill>
              </a:rPr>
              <a:t>請求 （</a:t>
            </a:r>
            <a:r>
              <a:rPr lang="en-US" altLang="zh-TW" sz="1400" dirty="0" err="1">
                <a:solidFill>
                  <a:schemeClr val="dk1"/>
                </a:solidFill>
              </a:rPr>
              <a:t>response.content</a:t>
            </a:r>
            <a:r>
              <a:rPr lang="zh-TW" altLang="en-US" sz="1400" dirty="0">
                <a:solidFill>
                  <a:schemeClr val="dk1"/>
                </a:solidFill>
              </a:rPr>
              <a:t>） 接收的內容寫入打開的檔。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7879500" y="782825"/>
            <a:ext cx="234900" cy="2349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98" y="1216588"/>
            <a:ext cx="1811758" cy="12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959859" y="4611110"/>
            <a:ext cx="1798477" cy="7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821ECC8A-A425-96EA-6843-98BB15FAD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36"/>
          <a:stretch/>
        </p:blipFill>
        <p:spPr bwMode="auto">
          <a:xfrm>
            <a:off x="4616454" y="1793631"/>
            <a:ext cx="4043920" cy="139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46817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uous Improvement Software Business Plan by Slidesgo">
  <a:themeElements>
    <a:clrScheme name="Simple Light">
      <a:dk1>
        <a:srgbClr val="FFFFFF"/>
      </a:dk1>
      <a:lt1>
        <a:srgbClr val="0B1435"/>
      </a:lt1>
      <a:dk2>
        <a:srgbClr val="331247"/>
      </a:dk2>
      <a:lt2>
        <a:srgbClr val="C308B7"/>
      </a:lt2>
      <a:accent1>
        <a:srgbClr val="38F1F3"/>
      </a:accent1>
      <a:accent2>
        <a:srgbClr val="38687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2516</Words>
  <Application>Microsoft Office PowerPoint</Application>
  <PresentationFormat>On-screen Show (16:9)</PresentationFormat>
  <Paragraphs>159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IBM Plex Sans Thai</vt:lpstr>
      <vt:lpstr>宋体</vt:lpstr>
      <vt:lpstr>Arial</vt:lpstr>
      <vt:lpstr>Bebas Neue</vt:lpstr>
      <vt:lpstr>Calibri</vt:lpstr>
      <vt:lpstr>Open Sans</vt:lpstr>
      <vt:lpstr>Wingdings</vt:lpstr>
      <vt:lpstr>Continuous Improvement Software Business Plan by Slidesgo</vt:lpstr>
      <vt:lpstr>大數據資料處理報告</vt:lpstr>
      <vt:lpstr>03</vt:lpstr>
      <vt:lpstr>頭城交流道</vt:lpstr>
      <vt:lpstr>自動下載資料- 轉到S3 </vt:lpstr>
      <vt:lpstr>模組 </vt:lpstr>
      <vt:lpstr>基本字串 </vt:lpstr>
      <vt:lpstr>創資料庫 </vt:lpstr>
      <vt:lpstr>回圈 </vt:lpstr>
      <vt:lpstr>下載tar.gz資料 </vt:lpstr>
      <vt:lpstr>解壓縮tar.gz </vt:lpstr>
      <vt:lpstr>上傳到S3 </vt:lpstr>
      <vt:lpstr>改變cloud9影碟大小 </vt:lpstr>
      <vt:lpstr>改變cloud9影碟大小 </vt:lpstr>
      <vt:lpstr>改變cloud9影碟大小 </vt:lpstr>
      <vt:lpstr>改變cloud9影碟大小 </vt:lpstr>
      <vt:lpstr>檢查S3資料有多少</vt:lpstr>
      <vt:lpstr>PowerPoint Presentation</vt:lpstr>
      <vt:lpstr>下載到cloud9檢查有多少資料 </vt:lpstr>
      <vt:lpstr>PowerPoint Presentation</vt:lpstr>
      <vt:lpstr>直接從cloud9的資料做出csv </vt:lpstr>
      <vt:lpstr>PowerPoint Presentation</vt:lpstr>
      <vt:lpstr>PowerPoint Presentation</vt:lpstr>
      <vt:lpstr>用excel整理資料 </vt:lpstr>
      <vt:lpstr>PowerPoint Presentation</vt:lpstr>
      <vt:lpstr>比較9月跟10月 </vt:lpstr>
      <vt:lpstr>PowerPoint Presentation</vt:lpstr>
      <vt:lpstr>比較每個星期一個星期 </vt:lpstr>
      <vt:lpstr>PowerPoint Presentation</vt:lpstr>
      <vt:lpstr>PowerPoint Presentation</vt:lpstr>
      <vt:lpstr>AWS 花的錢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Improvement Software Business Plan</dc:title>
  <dc:creator>user</dc:creator>
  <cp:lastModifiedBy>謝欣恩</cp:lastModifiedBy>
  <cp:revision>38</cp:revision>
  <dcterms:modified xsi:type="dcterms:W3CDTF">2024-01-10T03:08:53Z</dcterms:modified>
</cp:coreProperties>
</file>