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59" r:id="rId10"/>
    <p:sldId id="303" r:id="rId11"/>
    <p:sldId id="265" r:id="rId12"/>
    <p:sldId id="304" r:id="rId13"/>
    <p:sldId id="305" r:id="rId14"/>
    <p:sldId id="272" r:id="rId15"/>
    <p:sldId id="273" r:id="rId16"/>
    <p:sldId id="274" r:id="rId17"/>
    <p:sldId id="275" r:id="rId18"/>
    <p:sldId id="276" r:id="rId19"/>
    <p:sldId id="26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84" r:id="rId36"/>
    <p:sldId id="267" r:id="rId37"/>
    <p:sldId id="268" r:id="rId38"/>
    <p:sldId id="257" r:id="rId39"/>
    <p:sldId id="270" r:id="rId40"/>
    <p:sldId id="258" r:id="rId41"/>
    <p:sldId id="260" r:id="rId42"/>
    <p:sldId id="261" r:id="rId43"/>
    <p:sldId id="262" r:id="rId44"/>
    <p:sldId id="264" r:id="rId45"/>
    <p:sldId id="263" r:id="rId46"/>
    <p:sldId id="271" r:id="rId47"/>
    <p:sldId id="295" r:id="rId48"/>
    <p:sldId id="293" r:id="rId49"/>
    <p:sldId id="294" r:id="rId50"/>
    <p:sldId id="26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53" d="100"/>
          <a:sy n="53" d="100"/>
        </p:scale>
        <p:origin x="2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1DBDE-BE5B-4225-BF4A-E30EA07ADE3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7BB2-7292-49F0-B9F3-3BFF3A99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given the set of vertices V and a set of experiment describing the behavior of the regulatory elements.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9190-D6A6-4239-AF91-93766672BBA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apse.org/#!Synapse:syn3049712/wiki/74628" TargetMode="External"/><Relationship Id="rId2" Type="http://schemas.openxmlformats.org/officeDocument/2006/relationships/hyperlink" Target="https://www.synapse.org/#!Synapse:syn278721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ts.cbio.mines-paristech.fr/~ahaury/svn/dream5/html/index.html" TargetMode="External"/><Relationship Id="rId2" Type="http://schemas.openxmlformats.org/officeDocument/2006/relationships/hyperlink" Target="https://bioconductor.org/packages/devel/bioc/vignettes/GENIE3/inst/doc/GENIE3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onaRazaghi/GRADIS" TargetMode="External"/><Relationship Id="rId4" Type="http://schemas.openxmlformats.org/officeDocument/2006/relationships/hyperlink" Target="https://www.nature.com/articles/s41540-020-0140-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 Regulatory </a:t>
            </a:r>
            <a:br>
              <a:rPr lang="en-US" dirty="0"/>
            </a:br>
            <a:r>
              <a:rPr lang="en-US" dirty="0"/>
              <a:t>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“A milestone on </a:t>
            </a:r>
          </a:p>
          <a:p>
            <a:r>
              <a:rPr lang="en-US" dirty="0"/>
              <a:t>understanding </a:t>
            </a:r>
          </a:p>
          <a:p>
            <a:r>
              <a:rPr lang="en-US" dirty="0"/>
              <a:t>How our inside work.”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MINET (Mutual Information)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55" y="2192890"/>
            <a:ext cx="4041775" cy="639762"/>
          </a:xfrm>
        </p:spPr>
        <p:txBody>
          <a:bodyPr>
            <a:noAutofit/>
          </a:bodyPr>
          <a:lstStyle/>
          <a:p>
            <a:r>
              <a:rPr lang="en-US" sz="2800" dirty="0"/>
              <a:t>Network is built in 2 steps: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432" y="2960236"/>
            <a:ext cx="2748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Mutual information between all pairs of variables.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 given by  certain method considers the estimated mutual information in order to build the network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68744" y="1749245"/>
            <a:ext cx="4204411" cy="40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GENIE3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406" y="1901950"/>
            <a:ext cx="3511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Based.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from Multifractional Expression Data.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Inferring a network of size p into p different feature selection problems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08475" y="1898757"/>
            <a:ext cx="4564680" cy="41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TIGRESS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406" y="1901950"/>
            <a:ext cx="3511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independent regression problems taking each target gene.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LARS feature selection.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25798"/>
          <a:stretch/>
        </p:blipFill>
        <p:spPr>
          <a:xfrm>
            <a:off x="4266590" y="2054655"/>
            <a:ext cx="4412273" cy="36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31" y="2624639"/>
            <a:ext cx="3511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Representation of the whole network.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GRN inference is graph classification problem.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961180" y="1901950"/>
            <a:ext cx="4652595" cy="4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34C-9C10-42E3-BBE7-9031FEC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D0005E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385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DREAM4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9724-B2BC-4479-A111-060C573B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918803"/>
          </a:xfrm>
        </p:spPr>
        <p:txBody>
          <a:bodyPr/>
          <a:lstStyle/>
          <a:p>
            <a:r>
              <a:rPr lang="en-US" dirty="0"/>
              <a:t>In silico network challenge, a benchmark suite for performance evaluation of methods for gene network inference (reverse engineering).</a:t>
            </a:r>
          </a:p>
          <a:p>
            <a:r>
              <a:rPr lang="en-US" dirty="0"/>
              <a:t>Training/Test datasets (in-silico, in-vivo)</a:t>
            </a:r>
          </a:p>
          <a:p>
            <a:r>
              <a:rPr lang="en-US" dirty="0"/>
              <a:t>Data: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1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https://www.synapse.org/#!Synapse:syn2787211</a:t>
            </a:r>
            <a:r>
              <a:rPr lang="en-US" dirty="0">
                <a:solidFill>
                  <a:srgbClr val="018ACF"/>
                </a:solidFill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18AC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https://www.synapse.org/#!Synapse:syn3049712/wiki/74628</a:t>
            </a:r>
            <a:endParaRPr lang="en-US" dirty="0">
              <a:solidFill>
                <a:srgbClr val="018AC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5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In-Silico10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9724-B2BC-4479-A111-060C573B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918803"/>
          </a:xfrm>
        </p:spPr>
        <p:txBody>
          <a:bodyPr/>
          <a:lstStyle/>
          <a:p>
            <a:r>
              <a:rPr lang="en-US" dirty="0"/>
              <a:t>Simulated gene network of 10 genes</a:t>
            </a:r>
          </a:p>
          <a:p>
            <a:r>
              <a:rPr lang="en-US" dirty="0"/>
              <a:t>Experiments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Gene Knockdowns </a:t>
            </a:r>
            <a:r>
              <a:rPr lang="en-US" dirty="0">
                <a:solidFill>
                  <a:srgbClr val="D0005E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1F497D">
                    <a:lumMod val="50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1F497D">
                    <a:lumMod val="50000"/>
                  </a:srgbClr>
                </a:solidFill>
              </a:rPr>
              <a:t> Gene is suppressed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Gene Knockouts </a:t>
            </a:r>
            <a:r>
              <a:rPr lang="en-US" dirty="0">
                <a:solidFill>
                  <a:srgbClr val="D0005E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400" dirty="0"/>
              <a:t>Permanent deactivation of a gene through genetic engineering.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Multifactorial </a:t>
            </a:r>
            <a:r>
              <a:rPr lang="en-US" dirty="0">
                <a:solidFill>
                  <a:srgbClr val="D0005E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1F497D">
                    <a:lumMod val="50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1F497D">
                    <a:lumMod val="50000"/>
                  </a:srgbClr>
                </a:solidFill>
                <a:sym typeface="Wingdings" panose="05000000000000000000" pitchFamily="2" charset="2"/>
              </a:rPr>
              <a:t>S</a:t>
            </a:r>
            <a:r>
              <a:rPr lang="en-US" sz="2400" dirty="0"/>
              <a:t>imulated by increasing or decreasing activation of all genes simultaneously by different random amounts</a:t>
            </a:r>
            <a:r>
              <a:rPr lang="en-US" sz="2400" dirty="0">
                <a:solidFill>
                  <a:srgbClr val="1F497D">
                    <a:lumMod val="50000"/>
                  </a:srgbClr>
                </a:solidFill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0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In-Silico10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90456-FCE8-4A8F-9A3F-F10E74F2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" y="1901950"/>
            <a:ext cx="7016195" cy="45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F98EE-1A2D-4197-AF77-3BD5DE60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3216" r="5882" b="302"/>
          <a:stretch/>
        </p:blipFill>
        <p:spPr>
          <a:xfrm>
            <a:off x="1670605" y="1749245"/>
            <a:ext cx="5335525" cy="50301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In-Silico10 Gold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34C-9C10-42E3-BBE7-9031FEC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D0005E"/>
                </a:solidFill>
              </a:rPr>
              <a:t>USED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ED5-BC27-4D74-AADE-20509CC7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0" y="1901950"/>
            <a:ext cx="8229600" cy="391880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Abdelrahman Hisham Mostafa</a:t>
            </a:r>
          </a:p>
          <a:p>
            <a:pPr>
              <a:lnSpc>
                <a:spcPct val="250000"/>
              </a:lnSpc>
            </a:pPr>
            <a:r>
              <a:rPr lang="en-US" dirty="0"/>
              <a:t>Merna Atef Salah</a:t>
            </a:r>
          </a:p>
          <a:p>
            <a:pPr>
              <a:lnSpc>
                <a:spcPct val="250000"/>
              </a:lnSpc>
            </a:pPr>
            <a:r>
              <a:rPr lang="en-US" dirty="0"/>
              <a:t>Peter Emad Salah</a:t>
            </a:r>
          </a:p>
          <a:p>
            <a:pPr>
              <a:lnSpc>
                <a:spcPct val="250000"/>
              </a:lnSpc>
            </a:pPr>
            <a:endParaRPr lang="en-US" dirty="0"/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0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34C-9C10-42E3-BBE7-9031FEC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D0005E"/>
                </a:solidFill>
              </a:rPr>
              <a:t>GRN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ED5-BC27-4D74-AADE-20509CC7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 GRN is described by a weighted directed graph </a:t>
                </a:r>
                <a:r>
                  <a:rPr lang="en-US" b="1" dirty="0">
                    <a:solidFill>
                      <a:srgbClr val="D0005E"/>
                    </a:solidFill>
                  </a:rPr>
                  <a:t>G = (V; E).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Symbol </a:t>
                </a:r>
                <a:r>
                  <a:rPr lang="en-US" b="1" dirty="0">
                    <a:solidFill>
                      <a:srgbClr val="D0005E"/>
                    </a:solidFill>
                  </a:rPr>
                  <a:t>V</a:t>
                </a:r>
                <a:r>
                  <a:rPr lang="en-US" dirty="0"/>
                  <a:t> is the set of </a:t>
                </a:r>
                <a:r>
                  <a:rPr lang="en-US" b="1" dirty="0">
                    <a:solidFill>
                      <a:srgbClr val="D0005E"/>
                    </a:solidFill>
                  </a:rPr>
                  <a:t>genes</a:t>
                </a:r>
                <a:r>
                  <a:rPr lang="en-US" dirty="0"/>
                  <a:t> of the network.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D0005E"/>
                    </a:solidFill>
                  </a:rPr>
                  <a:t> </a:t>
                </a:r>
                <a:r>
                  <a:rPr lang="en-US" dirty="0"/>
                  <a:t>is the set of the regulatory </a:t>
                </a:r>
                <a:r>
                  <a:rPr lang="en-US" b="1" dirty="0">
                    <a:solidFill>
                      <a:srgbClr val="D0005E"/>
                    </a:solidFill>
                  </a:rPr>
                  <a:t>interactions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Each regulatory interaction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1" i="1" dirty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associated with a confidence value </a:t>
                </a:r>
              </a:p>
              <a:p>
                <a:r>
                  <a:rPr lang="en-US" dirty="0">
                    <a:solidFill>
                      <a:srgbClr val="D0005E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G1 regulates G2 which regulates G5.</a:t>
                </a:r>
              </a:p>
              <a:p>
                <a:pPr lvl="1"/>
                <a:r>
                  <a:rPr lang="en-US" dirty="0"/>
                  <a:t>G3 is regulated by G4 </a:t>
                </a:r>
              </a:p>
              <a:p>
                <a:pPr lvl="1"/>
                <a:r>
                  <a:rPr lang="en-US" dirty="0"/>
                  <a:t>G4 regulates G2 and is regulated by G5.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  <a:blipFill>
                <a:blip r:embed="rId2"/>
                <a:stretch>
                  <a:fillRect l="-963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579C26-57BA-4CB0-AD63-C0B6B30F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18" y="3803900"/>
            <a:ext cx="2950282" cy="23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Inference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0986A-F65A-404E-9243-0E56A851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24" y="2031533"/>
            <a:ext cx="6665951" cy="43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9724-B2BC-4479-A111-060C573B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>
            <a:normAutofit/>
          </a:bodyPr>
          <a:lstStyle/>
          <a:p>
            <a:r>
              <a:rPr lang="en-US" dirty="0"/>
              <a:t>Each method: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Based on different assumptions.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Exhibits peculiar limitations.</a:t>
            </a:r>
          </a:p>
          <a:p>
            <a:r>
              <a:rPr lang="en-US" dirty="0"/>
              <a:t>Use multiple inference models, community prediction. </a:t>
            </a:r>
          </a:p>
        </p:txBody>
      </p:sp>
    </p:spTree>
    <p:extLst>
      <p:ext uri="{BB962C8B-B14F-4D97-AF65-F5344CB8AC3E}">
        <p14:creationId xmlns:p14="http://schemas.microsoft.com/office/powerpoint/2010/main" val="92466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CSP?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790" y="2054655"/>
                <a:ext cx="8631950" cy="39188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CSP (Constraint Satisfaction Programming) allows: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D0005E"/>
                    </a:solidFill>
                  </a:rPr>
                  <a:t>biological knowledge integration </a:t>
                </a:r>
                <a:r>
                  <a:rPr lang="en-US" dirty="0"/>
                  <a:t>(</a:t>
                </a:r>
                <a:r>
                  <a:rPr lang="en-US" i="1" u="sng" dirty="0"/>
                  <a:t>constraints</a:t>
                </a:r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Incremental </a:t>
                </a:r>
                <a:r>
                  <a:rPr lang="en-US" b="1" dirty="0">
                    <a:solidFill>
                      <a:srgbClr val="D0005E"/>
                    </a:solidFill>
                  </a:rPr>
                  <a:t>refinement</a:t>
                </a:r>
                <a:r>
                  <a:rPr lang="en-US" dirty="0"/>
                  <a:t> of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Ability to </a:t>
                </a:r>
                <a:r>
                  <a:rPr lang="en-US" b="1" dirty="0">
                    <a:solidFill>
                      <a:srgbClr val="D0005E"/>
                    </a:solidFill>
                  </a:rPr>
                  <a:t>decrease</a:t>
                </a:r>
                <a:r>
                  <a:rPr lang="en-US" dirty="0"/>
                  <a:t> search space </a:t>
                </a:r>
              </a:p>
              <a:p>
                <a:pPr marL="857250" lvl="2" indent="0">
                  <a:buNone/>
                </a:pPr>
                <a:r>
                  <a:rPr lang="en-US" dirty="0">
                    <a:solidFill>
                      <a:srgbClr val="D0005E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Upper bound of the search space for a GRN inference problem of size 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</m:e>
                      <m:sup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Integrate models, taking into consideration their </a:t>
                </a:r>
                <a:r>
                  <a:rPr lang="en-US" b="1" dirty="0">
                    <a:solidFill>
                      <a:srgbClr val="D0005E"/>
                    </a:solidFill>
                  </a:rPr>
                  <a:t>differences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790" y="2054655"/>
                <a:ext cx="8631950" cy="3918803"/>
              </a:xfrm>
              <a:blipFill>
                <a:blip r:embed="rId2"/>
                <a:stretch>
                  <a:fillRect l="-1271" t="-1400" b="-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9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9724-B2BC-4479-A111-060C573B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GRNs using </a:t>
            </a:r>
            <a:r>
              <a:rPr lang="en-US" b="1" dirty="0">
                <a:solidFill>
                  <a:srgbClr val="D0005E"/>
                </a:solidFill>
              </a:rPr>
              <a:t>3-top</a:t>
            </a:r>
            <a:r>
              <a:rPr lang="en-US" dirty="0"/>
              <a:t> performing algorithms by feeding them the dataset.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>
                <a:solidFill>
                  <a:srgbClr val="D0005E"/>
                </a:solidFill>
              </a:rPr>
              <a:t>CSP</a:t>
            </a:r>
            <a:r>
              <a:rPr lang="en-US" dirty="0"/>
              <a:t> to integrate community predictions.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with other Ensemble Methods or </a:t>
            </a:r>
            <a:r>
              <a:rPr lang="en-US" b="1" dirty="0">
                <a:solidFill>
                  <a:srgbClr val="D0005E"/>
                </a:solidFill>
              </a:rPr>
              <a:t>Gold Standard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7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2C49-E527-429A-9667-2F8CE47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prstClr val="white"/>
                </a:solidFill>
              </a:rPr>
              <a:t>Top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2417-1EF8-4841-A053-3EAD80D9B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443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GENIE3 (2010)</a:t>
            </a:r>
          </a:p>
          <a:p>
            <a:pPr lvl="1"/>
            <a:r>
              <a:rPr lang="en-US" dirty="0"/>
              <a:t>Tree-based</a:t>
            </a:r>
          </a:p>
          <a:p>
            <a:pPr lvl="1"/>
            <a:r>
              <a:rPr lang="en-US" dirty="0">
                <a:solidFill>
                  <a:srgbClr val="01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lang="en-US" dirty="0">
              <a:solidFill>
                <a:srgbClr val="018ACF"/>
              </a:solidFill>
            </a:endParaRPr>
          </a:p>
          <a:p>
            <a:pPr lvl="0"/>
            <a:r>
              <a:rPr lang="en-US" dirty="0"/>
              <a:t>TIGRESS (2012)</a:t>
            </a:r>
          </a:p>
          <a:p>
            <a:pPr lvl="1"/>
            <a:r>
              <a:rPr lang="en-US" dirty="0"/>
              <a:t>Regression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18AC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lang="en-US" sz="2800" dirty="0">
              <a:solidFill>
                <a:srgbClr val="018ACF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B257-4500-46D3-A234-A4207345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0443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GRADIS (2020) 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>
                <a:solidFill>
                  <a:srgbClr val="018AC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dirty="0">
              <a:solidFill>
                <a:srgbClr val="018ACF"/>
              </a:solidFill>
            </a:endParaRPr>
          </a:p>
          <a:p>
            <a:pPr lvl="1"/>
            <a:r>
              <a:rPr lang="en-US" dirty="0">
                <a:solidFill>
                  <a:srgbClr val="018AC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lang="en-US" dirty="0">
              <a:solidFill>
                <a:srgbClr val="018AC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3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GENIE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08F0-B967-4878-AE91-AFF71E09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2" y="1749245"/>
            <a:ext cx="8084215" cy="50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TIGRESS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0598E-2DB3-419F-BEF5-9A59476D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690977"/>
            <a:ext cx="5131201" cy="4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2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GRADIS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778C0-65A1-4F04-80D7-C57A9775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0" y="1685493"/>
            <a:ext cx="6108200" cy="51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0" y="1901950"/>
            <a:ext cx="8229600" cy="3918803"/>
          </a:xfrm>
        </p:spPr>
        <p:txBody>
          <a:bodyPr/>
          <a:lstStyle/>
          <a:p>
            <a:r>
              <a:rPr lang="en-US" dirty="0"/>
              <a:t>Introduction to Gene Regulatory Networks (GRNs)</a:t>
            </a:r>
          </a:p>
          <a:p>
            <a:r>
              <a:rPr lang="en-US" dirty="0"/>
              <a:t>Available Methods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Constraint Satisfaction Problem (CSP) formulation.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34C-9C10-42E3-BBE7-9031FEC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D0005E"/>
                </a:solidFill>
              </a:rPr>
              <a:t>CSP Formulation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ED5-BC27-4D74-AADE-20509CC7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F. </a:t>
            </a:r>
            <a:r>
              <a:rPr lang="en-US" dirty="0" err="1"/>
              <a:t>Fioretto</a:t>
            </a:r>
            <a:r>
              <a:rPr lang="en-US" dirty="0"/>
              <a:t>(</a:t>
            </a:r>
            <a:r>
              <a:rPr lang="en-US"/>
              <a:t>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91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CSP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of </a:t>
                </a: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:r>
                  <a:rPr lang="en-US" dirty="0"/>
                  <a:t> genes, a GRN inference problem is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𝐶𝑆𝑃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solidFill>
                    <a:srgbClr val="D0005E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D0005E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:r>
                  <a:rPr lang="en-US" dirty="0"/>
                  <a:t>regulatory </a:t>
                </a:r>
                <a:r>
                  <a:rPr lang="en-US" dirty="0">
                    <a:solidFill>
                      <a:srgbClr val="D0005E"/>
                    </a:solidFill>
                  </a:rPr>
                  <a:t>relations</a:t>
                </a: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</m:e>
                      <m:sub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…&gt;</m:t>
                    </m:r>
                  </m:oMath>
                </a14:m>
                <a:r>
                  <a:rPr lang="en-US" dirty="0">
                    <a:solidFill>
                      <a:srgbClr val="D0005E"/>
                    </a:solidFill>
                  </a:rPr>
                  <a:t> </a:t>
                </a:r>
                <a:r>
                  <a:rPr lang="en-US" dirty="0"/>
                  <a:t>possible confidence values associated with each relation i.e. </a:t>
                </a:r>
                <a:r>
                  <a:rPr lang="en-US" dirty="0">
                    <a:solidFill>
                      <a:srgbClr val="D0005E"/>
                    </a:solidFill>
                  </a:rPr>
                  <a:t>domains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a list of </a:t>
                </a:r>
                <a:r>
                  <a:rPr lang="en-US" dirty="0">
                    <a:solidFill>
                      <a:srgbClr val="D0005E"/>
                    </a:solidFill>
                  </a:rPr>
                  <a:t>constraints</a:t>
                </a:r>
                <a:r>
                  <a:rPr lang="en-US" dirty="0"/>
                  <a:t> expressing properties of the GRNs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𝑟𝑒𝑔𝑢𝑙𝑎𝑡𝑒𝑠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</m:e>
                      <m:sub>
                        <m: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𝑑𝑜𝑚𝑎𝑖𝑛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  <a:blipFill>
                <a:blip r:embed="rId2"/>
                <a:stretch>
                  <a:fillRect l="-1333" t="-140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1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CSP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Reducing the size of the solution search space </a:t>
                </a:r>
                <a:endParaRPr lang="en-US" i="1" dirty="0">
                  <a:solidFill>
                    <a:srgbClr val="D0005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Set up domains of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sz="32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32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dirty="0">
                  <a:solidFill>
                    <a:srgbClr val="D0005E"/>
                  </a:solidFill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</m:e>
                      <m:sub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600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600" b="0" i="1" smtClean="0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600" i="1">
                                    <a:solidFill>
                                      <a:srgbClr val="D0005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600" b="0" dirty="0">
                  <a:solidFill>
                    <a:srgbClr val="D0005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</m:e>
                      <m:sub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600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𝑆𝑡𝑒𝑝</m:t>
                    </m:r>
                    <m:r>
                      <a:rPr lang="en-US" sz="2600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Where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/>
                  <a:t>: number of GRN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  <a:blipFill>
                <a:blip r:embed="rId2"/>
                <a:stretch>
                  <a:fillRect l="-1333" t="-2488" b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2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34C-9C10-42E3-BBE7-9031FEC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D0005E"/>
                </a:solidFill>
              </a:rPr>
              <a:t>CSP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ED5-BC27-4D74-AADE-20509CC7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F. </a:t>
            </a:r>
            <a:r>
              <a:rPr lang="en-US" dirty="0" err="1"/>
              <a:t>Fioretto</a:t>
            </a:r>
            <a:r>
              <a:rPr lang="en-US" dirty="0"/>
              <a:t>(2013)</a:t>
            </a:r>
          </a:p>
        </p:txBody>
      </p:sp>
    </p:spTree>
    <p:extLst>
      <p:ext uri="{BB962C8B-B14F-4D97-AF65-F5344CB8AC3E}">
        <p14:creationId xmlns:p14="http://schemas.microsoft.com/office/powerpoint/2010/main" val="1725388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Sparseness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GRN are </a:t>
                </a:r>
                <a:r>
                  <a:rPr lang="en-US" b="1" dirty="0">
                    <a:solidFill>
                      <a:srgbClr val="D0005E"/>
                    </a:solidFill>
                  </a:rPr>
                  <a:t>sparse</a:t>
                </a:r>
                <a:r>
                  <a:rPr lang="en-US" dirty="0"/>
                  <a:t>. (small number of genes)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D0005E"/>
                    </a:solidFill>
                  </a:rPr>
                  <a:t>global constraint </a:t>
                </a:r>
                <a:r>
                  <a:rPr lang="en-US" dirty="0"/>
                  <a:t>over the variables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Enforces </a:t>
                </a:r>
                <a:r>
                  <a:rPr lang="en-US" dirty="0">
                    <a:solidFill>
                      <a:srgbClr val="D0005E"/>
                    </a:solidFill>
                  </a:rPr>
                  <a:t>lower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D0005E"/>
                    </a:solidFill>
                  </a:rPr>
                  <a:t>upper</a:t>
                </a:r>
                <a:r>
                  <a:rPr lang="en-US" dirty="0"/>
                  <a:t> bounds on value of regulatory relations.</a:t>
                </a:r>
              </a:p>
              <a:p>
                <a:pPr marL="457200" lvl="1" indent="0">
                  <a:buNone/>
                </a:pPr>
                <a:r>
                  <a:rPr lang="en-US" sz="3200" i="1" dirty="0" err="1">
                    <a:solidFill>
                      <a:schemeClr val="tx1"/>
                    </a:solidFill>
                    <a:latin typeface="Adobe Devanagari" panose="02040503050201020203" pitchFamily="18" charset="0"/>
                    <a:cs typeface="Akhbar MT" pitchFamily="2" charset="-78"/>
                  </a:rPr>
                  <a:t>Boundary_constraint</a:t>
                </a:r>
                <a:r>
                  <a:rPr lang="en-US" sz="3200" i="1" dirty="0">
                    <a:solidFill>
                      <a:schemeClr val="tx1"/>
                    </a:solidFill>
                    <a:latin typeface="Adobe Devanagari" panose="02040503050201020203" pitchFamily="18" charset="0"/>
                    <a:cs typeface="Akhbar MT" pitchFamily="2" charset="-78"/>
                  </a:rPr>
                  <a:t>(): 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D0005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0005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D0005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solidFill>
                          <a:srgbClr val="D00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  <a:blipFill>
                <a:blip r:embed="rId2"/>
                <a:stretch>
                  <a:fillRect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4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8AF5-4136-4F04-80CB-D2A482F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Redundant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For edges with 2 directions: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D00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Decides on redundant edge and discards it.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D000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D000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D000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D000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rgbClr val="D00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D00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E9724-B2BC-4479-A111-060C573B7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4655"/>
                <a:ext cx="8229600" cy="3918803"/>
              </a:xfrm>
              <a:blipFill>
                <a:blip r:embed="rId2"/>
                <a:stretch>
                  <a:fillRect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6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9F62-0A25-463F-B841-874A5BD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54694C-EA7A-45B4-A8BF-8A807C03F15D}"/>
              </a:ext>
            </a:extLst>
          </p:cNvPr>
          <p:cNvSpPr/>
          <p:nvPr/>
        </p:nvSpPr>
        <p:spPr>
          <a:xfrm>
            <a:off x="443475" y="3429000"/>
            <a:ext cx="1527050" cy="10689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Dream_4 </a:t>
            </a:r>
            <a:br>
              <a:rPr lang="en-US" dirty="0"/>
            </a:br>
            <a:r>
              <a:rPr lang="en-US" dirty="0"/>
              <a:t>In-Silico10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88E83-E658-4786-A2C7-0F64E5D3D837}"/>
              </a:ext>
            </a:extLst>
          </p:cNvPr>
          <p:cNvSpPr/>
          <p:nvPr/>
        </p:nvSpPr>
        <p:spPr>
          <a:xfrm>
            <a:off x="2586835" y="1832373"/>
            <a:ext cx="1527050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Tigress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EC3FE4-0D25-4B45-A13B-936EA74AF3CE}"/>
              </a:ext>
            </a:extLst>
          </p:cNvPr>
          <p:cNvSpPr/>
          <p:nvPr/>
        </p:nvSpPr>
        <p:spPr>
          <a:xfrm>
            <a:off x="2586835" y="5497292"/>
            <a:ext cx="1527050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Geinie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9489C7-1BE8-41F8-8F05-83068B467415}"/>
              </a:ext>
            </a:extLst>
          </p:cNvPr>
          <p:cNvSpPr/>
          <p:nvPr/>
        </p:nvSpPr>
        <p:spPr>
          <a:xfrm>
            <a:off x="2586835" y="3623268"/>
            <a:ext cx="1527050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Gradis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FD477B-5B49-4B8B-A916-FEA1AC4A8CFF}"/>
              </a:ext>
            </a:extLst>
          </p:cNvPr>
          <p:cNvSpPr/>
          <p:nvPr/>
        </p:nvSpPr>
        <p:spPr>
          <a:xfrm>
            <a:off x="4563765" y="1832373"/>
            <a:ext cx="1229875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3F68A1-4EEA-40CD-B73E-0E4A40D0AEC3}"/>
              </a:ext>
            </a:extLst>
          </p:cNvPr>
          <p:cNvSpPr/>
          <p:nvPr/>
        </p:nvSpPr>
        <p:spPr>
          <a:xfrm>
            <a:off x="4572917" y="3626841"/>
            <a:ext cx="1229875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1FCFB3-3DF4-4548-95CF-90C6747CF6BB}"/>
              </a:ext>
            </a:extLst>
          </p:cNvPr>
          <p:cNvSpPr/>
          <p:nvPr/>
        </p:nvSpPr>
        <p:spPr>
          <a:xfrm>
            <a:off x="4563764" y="5497292"/>
            <a:ext cx="1229875" cy="6803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20F45A-40CF-4DE8-8F1B-3C471AF6E2BF}"/>
              </a:ext>
            </a:extLst>
          </p:cNvPr>
          <p:cNvSpPr/>
          <p:nvPr/>
        </p:nvSpPr>
        <p:spPr>
          <a:xfrm>
            <a:off x="6939042" y="2970885"/>
            <a:ext cx="1527050" cy="19851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constraints and get solution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DDE7E8-70BF-47FC-8FF6-DCDD83FF2828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1207000" y="2172572"/>
            <a:ext cx="1379835" cy="125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57841-61C8-4DAD-823F-0657CFDFF20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70525" y="3963467"/>
            <a:ext cx="616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3D9D-7AB0-41DC-95E5-CC31C0991D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58815" y="4503947"/>
            <a:ext cx="1428020" cy="133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DBF60B-37D9-48CD-AED1-AAABDA1A3AF7}"/>
              </a:ext>
            </a:extLst>
          </p:cNvPr>
          <p:cNvCxnSpPr>
            <a:cxnSpLocks/>
          </p:cNvCxnSpPr>
          <p:nvPr/>
        </p:nvCxnSpPr>
        <p:spPr>
          <a:xfrm>
            <a:off x="4113885" y="3963466"/>
            <a:ext cx="426289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4E9392-32FB-46D6-B1F8-2DE12678072E}"/>
              </a:ext>
            </a:extLst>
          </p:cNvPr>
          <p:cNvCxnSpPr>
            <a:cxnSpLocks/>
          </p:cNvCxnSpPr>
          <p:nvPr/>
        </p:nvCxnSpPr>
        <p:spPr>
          <a:xfrm>
            <a:off x="4113885" y="5833917"/>
            <a:ext cx="426289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82FE8-0F02-4E08-9ABC-467DAC414F5D}"/>
              </a:ext>
            </a:extLst>
          </p:cNvPr>
          <p:cNvCxnSpPr>
            <a:cxnSpLocks/>
          </p:cNvCxnSpPr>
          <p:nvPr/>
        </p:nvCxnSpPr>
        <p:spPr>
          <a:xfrm>
            <a:off x="4113885" y="2172572"/>
            <a:ext cx="426289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20D5E0-6210-4248-9339-1262FBA298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93640" y="2172573"/>
            <a:ext cx="1908927" cy="7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A6CE1-CA0A-483E-AA94-23E5092A729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793639" y="3963467"/>
            <a:ext cx="1145403" cy="1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C9BBBB-4FAB-4E4F-B727-530B4904015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802792" y="4956048"/>
            <a:ext cx="1899775" cy="90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7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C7B97-EB11-422A-9A40-83BB22613FB9}"/>
              </a:ext>
            </a:extLst>
          </p:cNvPr>
          <p:cNvSpPr/>
          <p:nvPr/>
        </p:nvSpPr>
        <p:spPr>
          <a:xfrm>
            <a:off x="448965" y="2360065"/>
            <a:ext cx="2290575" cy="29013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Apply constraints and get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5B548-E2E1-4B58-82D3-692E19F2C995}"/>
              </a:ext>
            </a:extLst>
          </p:cNvPr>
          <p:cNvSpPr txBox="1"/>
          <p:nvPr/>
        </p:nvSpPr>
        <p:spPr>
          <a:xfrm>
            <a:off x="3044950" y="3210597"/>
            <a:ext cx="503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Domain Calculation</a:t>
            </a:r>
          </a:p>
          <a:p>
            <a:pPr marL="342900" indent="-342900">
              <a:buAutoNum type="arabicPeriod"/>
            </a:pPr>
            <a:r>
              <a:rPr lang="en-US" sz="2400" dirty="0"/>
              <a:t>Boundary Constraint</a:t>
            </a:r>
          </a:p>
          <a:p>
            <a:pPr marL="342900" indent="-342900">
              <a:buAutoNum type="arabicPeriod"/>
            </a:pPr>
            <a:r>
              <a:rPr lang="en-US" sz="2400" dirty="0"/>
              <a:t>Redundant Edge Constraint</a:t>
            </a:r>
          </a:p>
        </p:txBody>
      </p:sp>
    </p:spTree>
    <p:extLst>
      <p:ext uri="{BB962C8B-B14F-4D97-AF65-F5344CB8AC3E}">
        <p14:creationId xmlns:p14="http://schemas.microsoft.com/office/powerpoint/2010/main" val="3204232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5" y="4497935"/>
            <a:ext cx="8229600" cy="45811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D0005E"/>
                </a:solidFill>
                <a:latin typeface="+mn-lt"/>
                <a:ea typeface="+mn-ea"/>
                <a:cs typeface="+mn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E6C2-538A-42CB-84DD-870BA893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CSP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384035-4ACC-49A1-BBA5-14F41B73038A}"/>
              </a:ext>
            </a:extLst>
          </p:cNvPr>
          <p:cNvSpPr/>
          <p:nvPr/>
        </p:nvSpPr>
        <p:spPr>
          <a:xfrm>
            <a:off x="1365195" y="1752817"/>
            <a:ext cx="2137870" cy="12216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90F16D-532C-4E0B-BC2B-10749F852A11}"/>
              </a:ext>
            </a:extLst>
          </p:cNvPr>
          <p:cNvSpPr/>
          <p:nvPr/>
        </p:nvSpPr>
        <p:spPr>
          <a:xfrm>
            <a:off x="5488230" y="1749245"/>
            <a:ext cx="2137870" cy="12216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Constraints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B45CB-4EA3-4DFD-9FC6-44F91BA400A5}"/>
              </a:ext>
            </a:extLst>
          </p:cNvPr>
          <p:cNvSpPr/>
          <p:nvPr/>
        </p:nvSpPr>
        <p:spPr>
          <a:xfrm>
            <a:off x="2884010" y="3732624"/>
            <a:ext cx="3359510" cy="12216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python-constraint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C8B34-DD63-4E3E-B475-BAD060D0E885}"/>
              </a:ext>
            </a:extLst>
          </p:cNvPr>
          <p:cNvSpPr/>
          <p:nvPr/>
        </p:nvSpPr>
        <p:spPr>
          <a:xfrm>
            <a:off x="1670605" y="5719575"/>
            <a:ext cx="5802789" cy="9162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solution from search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F1A6F0-E822-4BE4-92ED-A0D736D385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34130" y="2974457"/>
            <a:ext cx="2129635" cy="75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A4484-BCE9-4A3B-A03F-06F29287F28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563765" y="2970885"/>
            <a:ext cx="1993400" cy="7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4E787-49D6-4E23-8CE9-26292E2702E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63765" y="4954264"/>
            <a:ext cx="8235" cy="7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1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650640"/>
            <a:ext cx="8229600" cy="45811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BF3859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393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4" y="2226402"/>
            <a:ext cx="7177135" cy="3035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input to our code is the GRNs resulted from</a:t>
            </a:r>
          </a:p>
          <a:p>
            <a:pPr marL="857250" lvl="1" indent="-457200">
              <a:buAutoNum type="arabicPeriod"/>
            </a:pPr>
            <a:r>
              <a:rPr lang="en-US" sz="2400" dirty="0"/>
              <a:t>GRADIS</a:t>
            </a:r>
          </a:p>
          <a:p>
            <a:pPr marL="857250" lvl="1" indent="-457200">
              <a:buAutoNum type="arabicPeriod"/>
            </a:pPr>
            <a:r>
              <a:rPr lang="en-US" sz="2400" dirty="0"/>
              <a:t>TIGRESS</a:t>
            </a:r>
          </a:p>
          <a:p>
            <a:pPr marL="857250" lvl="1" indent="-457200">
              <a:buAutoNum type="arabicPeriod"/>
            </a:pPr>
            <a:r>
              <a:rPr lang="en-US" sz="2400" dirty="0"/>
              <a:t>GEINIE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C81BCB-ADE7-4AC7-9519-08B329F0C6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4683" y="4192525"/>
            <a:ext cx="7818164" cy="1184570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70322-66D1-41D8-8082-C4A6750F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46" y="1483125"/>
            <a:ext cx="6789414" cy="51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C2CD-AE3C-4095-9735-E90C6B26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FA0EE-6FF9-41D0-A78E-777CE613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9" y="2104839"/>
            <a:ext cx="8958820" cy="36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08E-5180-4FAF-9D15-E7E9875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Constraint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AC43F9-7519-4C01-8578-BFEA4DB7B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2" y="2302194"/>
            <a:ext cx="9094868" cy="16150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C94DB-6DA3-406D-976D-4D7CF9B8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" y="4192525"/>
            <a:ext cx="9094868" cy="17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8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DDC-4EAB-4852-A4EF-D0560111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Redundant Edge Constraint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F7E68-3BAF-4389-80AA-DA29CDB5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431213"/>
            <a:ext cx="6719020" cy="54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0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767-5F52-4B02-81EF-3FF2B7FC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Redundant Edge Constraint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AD853-6391-4B76-8FAD-089FBE53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4" y="1443835"/>
            <a:ext cx="7998631" cy="51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5" y="4497935"/>
            <a:ext cx="8229600" cy="45811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D0005E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8187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GENIE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08F0-B967-4878-AE91-AFF71E09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77" y="2223529"/>
            <a:ext cx="6628045" cy="41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5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TIGRESS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0598E-2DB3-419F-BEF5-9A59476D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690977"/>
            <a:ext cx="5131201" cy="492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D8012A-33C8-418B-B350-1F600BD38005}"/>
              </a:ext>
            </a:extLst>
          </p:cNvPr>
          <p:cNvSpPr txBox="1"/>
          <p:nvPr/>
        </p:nvSpPr>
        <p:spPr>
          <a:xfrm>
            <a:off x="448965" y="3407292"/>
            <a:ext cx="152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0005E"/>
                </a:solidFill>
              </a:rPr>
              <a:t>AUROC = 0.537</a:t>
            </a:r>
          </a:p>
        </p:txBody>
      </p:sp>
    </p:spTree>
    <p:extLst>
      <p:ext uri="{BB962C8B-B14F-4D97-AF65-F5344CB8AC3E}">
        <p14:creationId xmlns:p14="http://schemas.microsoft.com/office/powerpoint/2010/main" val="2477299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4812D-C6D7-4936-9515-44DBEAE60DDA}"/>
              </a:ext>
            </a:extLst>
          </p:cNvPr>
          <p:cNvSpPr txBox="1">
            <a:spLocks/>
          </p:cNvSpPr>
          <p:nvPr/>
        </p:nvSpPr>
        <p:spPr>
          <a:xfrm>
            <a:off x="448965" y="527605"/>
            <a:ext cx="8229600" cy="6108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prstClr val="white"/>
                </a:solidFill>
              </a:rPr>
              <a:t>GRADIS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778C0-65A1-4F04-80D7-C57A9775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0" y="1685493"/>
            <a:ext cx="6108200" cy="517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0E11D-2FD8-46EC-9707-7D80A3B83B33}"/>
              </a:ext>
            </a:extLst>
          </p:cNvPr>
          <p:cNvSpPr txBox="1"/>
          <p:nvPr/>
        </p:nvSpPr>
        <p:spPr>
          <a:xfrm>
            <a:off x="448965" y="3407292"/>
            <a:ext cx="152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0005E"/>
                </a:solidFill>
              </a:rPr>
              <a:t>AUROC = 0.5</a:t>
            </a:r>
          </a:p>
        </p:txBody>
      </p:sp>
    </p:spTree>
    <p:extLst>
      <p:ext uri="{BB962C8B-B14F-4D97-AF65-F5344CB8AC3E}">
        <p14:creationId xmlns:p14="http://schemas.microsoft.com/office/powerpoint/2010/main" val="399445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2490" y="2512770"/>
            <a:ext cx="7024430" cy="3543300"/>
            <a:chOff x="448965" y="2512770"/>
            <a:chExt cx="7024430" cy="3543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05115" y="4497934"/>
              <a:ext cx="1717299" cy="15581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965" y="4497935"/>
              <a:ext cx="1717299" cy="15581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6264" y="2512770"/>
              <a:ext cx="1717299" cy="15581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9609" l="0" r="100000">
                          <a14:foregroundMark x1="59766" y1="29492" x2="58203" y2="43359"/>
                          <a14:foregroundMark x1="58789" y1="26953" x2="63867" y2="77930"/>
                          <a14:foregroundMark x1="27539" y1="60156" x2="77539" y2="62695"/>
                          <a14:foregroundMark x1="90625" y1="61328" x2="95703" y2="66016"/>
                          <a14:foregroundMark x1="81055" y1="66992" x2="89453" y2="75000"/>
                          <a14:foregroundMark x1="63086" y1="80078" x2="61523" y2="93750"/>
                          <a14:foregroundMark x1="66602" y1="83203" x2="74219" y2="85742"/>
                          <a14:foregroundMark x1="89453" y1="39844" x2="95117" y2="283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6345" y="2512770"/>
              <a:ext cx="1527050" cy="152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223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64AC9-82BC-48F3-AA3D-AEACAFA6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597" y="3429000"/>
            <a:ext cx="3206805" cy="91623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Levels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2054655"/>
            <a:ext cx="5104180" cy="442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75" y="2054655"/>
            <a:ext cx="247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02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</a:t>
            </a:r>
          </a:p>
        </p:txBody>
      </p:sp>
      <p:cxnSp>
        <p:nvCxnSpPr>
          <p:cNvPr id="8" name="Straight Arrow Connector 7"/>
          <p:cNvCxnSpPr>
            <a:endCxn id="16" idx="0"/>
          </p:cNvCxnSpPr>
          <p:nvPr/>
        </p:nvCxnSpPr>
        <p:spPr>
          <a:xfrm>
            <a:off x="1963572" y="2700986"/>
            <a:ext cx="12443" cy="2102359"/>
          </a:xfrm>
          <a:prstGeom prst="straightConnector1">
            <a:avLst/>
          </a:prstGeom>
          <a:ln>
            <a:solidFill>
              <a:srgbClr val="89B4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94" y="4803345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02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02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0704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Gene Regulatory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580" y="1873009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/>
              <a:t>Regulators: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961180" y="2512771"/>
            <a:ext cx="4717385" cy="3664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432" y="2960236"/>
            <a:ext cx="2748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Proteins</a:t>
            </a:r>
          </a:p>
        </p:txBody>
      </p:sp>
    </p:spTree>
    <p:extLst>
      <p:ext uri="{BB962C8B-B14F-4D97-AF65-F5344CB8AC3E}">
        <p14:creationId xmlns:p14="http://schemas.microsoft.com/office/powerpoint/2010/main" val="35654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345230"/>
            <a:ext cx="8229600" cy="45811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BF3859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6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Available Methods for GRNs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MINET</a:t>
            </a:r>
          </a:p>
          <a:p>
            <a:r>
              <a:rPr lang="en-US" dirty="0"/>
              <a:t>GENIE3</a:t>
            </a:r>
          </a:p>
          <a:p>
            <a:r>
              <a:rPr lang="en-US" dirty="0"/>
              <a:t>TIGRESS </a:t>
            </a:r>
          </a:p>
          <a:p>
            <a:r>
              <a:rPr lang="en-US" dirty="0"/>
              <a:t>GRADIS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797</Words>
  <Application>Microsoft Office PowerPoint</Application>
  <PresentationFormat>On-screen Show (4:3)</PresentationFormat>
  <Paragraphs>180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Adobe Devanagari</vt:lpstr>
      <vt:lpstr>Arial</vt:lpstr>
      <vt:lpstr>Calibri</vt:lpstr>
      <vt:lpstr>Cambria Math</vt:lpstr>
      <vt:lpstr>Courier New</vt:lpstr>
      <vt:lpstr>Office Theme</vt:lpstr>
      <vt:lpstr>Gene Regulatory  Networks</vt:lpstr>
      <vt:lpstr>Team Members</vt:lpstr>
      <vt:lpstr>Sections</vt:lpstr>
      <vt:lpstr>Introduction</vt:lpstr>
      <vt:lpstr>Genes</vt:lpstr>
      <vt:lpstr>Expression Levels</vt:lpstr>
      <vt:lpstr>Gene Regulatory Networks</vt:lpstr>
      <vt:lpstr>Methods</vt:lpstr>
      <vt:lpstr>Available Methods for GRNs</vt:lpstr>
      <vt:lpstr>MINET (Mutual Information)</vt:lpstr>
      <vt:lpstr>GENIE3</vt:lpstr>
      <vt:lpstr>TIGRESS</vt:lpstr>
      <vt:lpstr>GRADISS</vt:lpstr>
      <vt:lpstr>DATA</vt:lpstr>
      <vt:lpstr>DREAM4</vt:lpstr>
      <vt:lpstr>In-Silico10</vt:lpstr>
      <vt:lpstr>PowerPoint Presentation</vt:lpstr>
      <vt:lpstr>PowerPoint Presentation</vt:lpstr>
      <vt:lpstr>USED Methods</vt:lpstr>
      <vt:lpstr>GRN Inference</vt:lpstr>
      <vt:lpstr>Modelling</vt:lpstr>
      <vt:lpstr>PowerPoint Presentation</vt:lpstr>
      <vt:lpstr>Methods</vt:lpstr>
      <vt:lpstr>Why CSP?</vt:lpstr>
      <vt:lpstr>Ensemble Inference</vt:lpstr>
      <vt:lpstr>Top Algorithms</vt:lpstr>
      <vt:lpstr>PowerPoint Presentation</vt:lpstr>
      <vt:lpstr>PowerPoint Presentation</vt:lpstr>
      <vt:lpstr>PowerPoint Presentation</vt:lpstr>
      <vt:lpstr>CSP Formulation</vt:lpstr>
      <vt:lpstr>CSP Modelling</vt:lpstr>
      <vt:lpstr>CSP domains</vt:lpstr>
      <vt:lpstr>CSP Constraints</vt:lpstr>
      <vt:lpstr>Sparseness</vt:lpstr>
      <vt:lpstr>Redundant Edge</vt:lpstr>
      <vt:lpstr>Overall System</vt:lpstr>
      <vt:lpstr>PowerPoint Presentation</vt:lpstr>
      <vt:lpstr>Implementation</vt:lpstr>
      <vt:lpstr>CSP Solution</vt:lpstr>
      <vt:lpstr>Networks</vt:lpstr>
      <vt:lpstr>Domain Calculation</vt:lpstr>
      <vt:lpstr>Domain Result</vt:lpstr>
      <vt:lpstr>Boundary Constraint</vt:lpstr>
      <vt:lpstr>Redundant Edge Constraint</vt:lpstr>
      <vt:lpstr>Redundant Edge Constraint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Merna Bibars</cp:lastModifiedBy>
  <cp:revision>45</cp:revision>
  <dcterms:created xsi:type="dcterms:W3CDTF">2013-08-21T19:17:07Z</dcterms:created>
  <dcterms:modified xsi:type="dcterms:W3CDTF">2021-03-29T08:58:08Z</dcterms:modified>
</cp:coreProperties>
</file>