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26" r:id="rId57"/>
    <p:sldId id="312" r:id="rId58"/>
    <p:sldId id="313" r:id="rId59"/>
    <p:sldId id="316" r:id="rId60"/>
    <p:sldId id="317" r:id="rId61"/>
    <p:sldId id="318" r:id="rId62"/>
    <p:sldId id="319" r:id="rId63"/>
    <p:sldId id="314" r:id="rId64"/>
    <p:sldId id="321" r:id="rId65"/>
    <p:sldId id="322" r:id="rId66"/>
    <p:sldId id="323" r:id="rId67"/>
    <p:sldId id="324" r:id="rId68"/>
    <p:sldId id="325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2" r:id="rId84"/>
    <p:sldId id="341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Energy Consumption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Merna Medhat 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864428"/>
            <a:ext cx="2412698" cy="7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724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Explore Outlier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9116" y="1973454"/>
            <a:ext cx="4488569" cy="2911092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 = 0.242335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median = 0.136000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 normal value and fewer rows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that use drops rows</a:t>
            </a:r>
          </a:p>
          <a:p>
            <a:pPr algn="l"/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4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4315681" cy="13716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after remove rows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338" y="1729593"/>
            <a:ext cx="3292125" cy="339881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=0.232536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std = 0.320819 so that outlier but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= 0.136000</a:t>
            </a:r>
          </a:p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Still find outlier data</a:t>
            </a:r>
          </a:p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Boxplot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080" y="2557463"/>
            <a:ext cx="7363839" cy="3317875"/>
          </a:xfrm>
        </p:spPr>
      </p:pic>
    </p:spTree>
    <p:extLst>
      <p:ext uri="{BB962C8B-B14F-4D97-AF65-F5344CB8AC3E}">
        <p14:creationId xmlns:p14="http://schemas.microsoft.com/office/powerpoint/2010/main" val="150003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IQR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value normal lower limit = -0.2355 and upper limit = 0.5685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find negative value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Values &gt; upper limit  no edit values still keep values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range [0.5685: 6.528]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Outlier: 117242 rows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 values:  1231632 rows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6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 IQR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All data range [0.0 : 6.528]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(per half hour) value=0: 46604 rows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two column IQR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=1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0.00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0.55 : 0 rows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two column IQR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=1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&gt; 0.57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1: 75131 rows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two column IQR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=1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1: 42111 rows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1668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 MAD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Normal values: 992580 rows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normal values: 356294 rows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two column MAD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0.0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0.25 : (0 row)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two column MAD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1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0.25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 1: (314183 rows)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two column MAD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1 and KWH/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&gt;= 1:  (42111 rows)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8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Seaborn Distplot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420032"/>
            <a:ext cx="5470525" cy="401793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Data: right-skewed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 =0.232536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median = 0.136000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 &gt; Median &gt; Mode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4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662" y="1388534"/>
            <a:ext cx="4220307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 plot for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time by Hour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9492" y="1840008"/>
            <a:ext cx="5470525" cy="321315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4230" y="3031065"/>
            <a:ext cx="4697170" cy="24384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hour different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value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range [18:21] PM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hour 14 PM start increase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hour range [3:5] AM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hour range [8:14] AM To PM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1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388534"/>
            <a:ext cx="4661999" cy="1371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 plot for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time (by Month)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56499"/>
            <a:ext cx="5470525" cy="334500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most month (1-2-3-11-12 )</a:t>
            </a:r>
            <a:endParaRPr lang="ar-EG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Average month ( 4-5-10 )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Less month (8-7)</a:t>
            </a:r>
          </a:p>
        </p:txBody>
      </p:sp>
    </p:spTree>
    <p:extLst>
      <p:ext uri="{BB962C8B-B14F-4D97-AF65-F5344CB8AC3E}">
        <p14:creationId xmlns:p14="http://schemas.microsoft.com/office/powerpoint/2010/main" val="1695467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 plot for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time (by Day)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24946"/>
            <a:ext cx="5470525" cy="34081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 Days KWH/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8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Steps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libraries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Connection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 File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1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 plot for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time (by AM -PM)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9633"/>
            <a:ext cx="5470525" cy="325873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2323" y="3031065"/>
            <a:ext cx="4212879" cy="24384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Different values compare AM –PM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PM values  KWH/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&gt; AM </a:t>
            </a:r>
          </a:p>
        </p:txBody>
      </p:sp>
    </p:spTree>
    <p:extLst>
      <p:ext uri="{BB962C8B-B14F-4D97-AF65-F5344CB8AC3E}">
        <p14:creationId xmlns:p14="http://schemas.microsoft.com/office/powerpoint/2010/main" val="146913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Boxplot for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vs. AM_PM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44986"/>
            <a:ext cx="5470525" cy="336802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0874" y="3031065"/>
            <a:ext cx="4124327" cy="24384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Values outlier AM more than PM </a:t>
            </a:r>
          </a:p>
        </p:txBody>
      </p:sp>
    </p:spTree>
    <p:extLst>
      <p:ext uri="{BB962C8B-B14F-4D97-AF65-F5344CB8AC3E}">
        <p14:creationId xmlns:p14="http://schemas.microsoft.com/office/powerpoint/2010/main" val="2407746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Boxplot for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vs. Day of Week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65210"/>
            <a:ext cx="5470525" cy="332758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 values outlier Day of week</a:t>
            </a:r>
          </a:p>
        </p:txBody>
      </p:sp>
    </p:spTree>
    <p:extLst>
      <p:ext uri="{BB962C8B-B14F-4D97-AF65-F5344CB8AC3E}">
        <p14:creationId xmlns:p14="http://schemas.microsoft.com/office/powerpoint/2010/main" val="77133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3" y="1388534"/>
            <a:ext cx="4510454" cy="13716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px.scatter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Half Hour vs. Month by Region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286000"/>
            <a:ext cx="5470525" cy="24860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most values region 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Minimum values region 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Region C –B close value </a:t>
            </a:r>
          </a:p>
        </p:txBody>
      </p:sp>
    </p:spTree>
    <p:extLst>
      <p:ext uri="{BB962C8B-B14F-4D97-AF65-F5344CB8AC3E}">
        <p14:creationId xmlns:p14="http://schemas.microsoft.com/office/powerpoint/2010/main" val="193387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Bar plot between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Region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863437"/>
            <a:ext cx="5470525" cy="313112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Region A&gt; C&gt;B&gt;D</a:t>
            </a:r>
          </a:p>
        </p:txBody>
      </p:sp>
    </p:spTree>
    <p:extLst>
      <p:ext uri="{BB962C8B-B14F-4D97-AF65-F5344CB8AC3E}">
        <p14:creationId xmlns:p14="http://schemas.microsoft.com/office/powerpoint/2010/main" val="134267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Box plot KWH/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per region during day type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Distribution values outlier for region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A&gt;C&gt;B&gt;D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Weekday &gt; Weekend in all region </a:t>
            </a:r>
            <a:endParaRPr lang="en-US" sz="1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438888"/>
            <a:ext cx="5470525" cy="2862874"/>
          </a:xfrm>
        </p:spPr>
      </p:pic>
    </p:spTree>
    <p:extLst>
      <p:ext uri="{BB962C8B-B14F-4D97-AF65-F5344CB8AC3E}">
        <p14:creationId xmlns:p14="http://schemas.microsoft.com/office/powerpoint/2010/main" val="126530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 Plot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Day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154115"/>
            <a:ext cx="5470525" cy="290365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Weekday and Weekend in outlier values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058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Scatterplot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 Region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575860"/>
            <a:ext cx="5470525" cy="370628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Weekend the most in region C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region D</a:t>
            </a:r>
          </a:p>
        </p:txBody>
      </p:sp>
    </p:spTree>
    <p:extLst>
      <p:ext uri="{BB962C8B-B14F-4D97-AF65-F5344CB8AC3E}">
        <p14:creationId xmlns:p14="http://schemas.microsoft.com/office/powerpoint/2010/main" val="2768330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485900"/>
            <a:ext cx="4624753" cy="1274234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 between((AM or PM) and Day Type)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569239"/>
            <a:ext cx="5470525" cy="3719522"/>
          </a:xfrm>
        </p:spPr>
      </p:pic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greatest amount of PM is consumed during the weekend and weekday.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 hours are longer than AM.</a:t>
            </a:r>
          </a:p>
        </p:txBody>
      </p:sp>
    </p:spTree>
    <p:extLst>
      <p:ext uri="{BB962C8B-B14F-4D97-AF65-F5344CB8AC3E}">
        <p14:creationId xmlns:p14="http://schemas.microsoft.com/office/powerpoint/2010/main" val="118891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Compare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 between(Hour and Day Type)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44109"/>
            <a:ext cx="5470525" cy="43697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Energy consumption during weekdays (blue bars) higher than  weekend (orange bars) all hours of the day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hour(17 ,18 ,19,20,21,22) PM</a:t>
            </a:r>
          </a:p>
          <a:p>
            <a:pPr algn="l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01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3739" y="3103784"/>
            <a:ext cx="7864522" cy="2225233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900255" y="1310901"/>
            <a:ext cx="6391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libraries—Connect Data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57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Electricity Usage By Site_id and Region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873308"/>
            <a:ext cx="5470525" cy="311138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Region A for site_id (E &gt;D&gt;A&gt;C)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Region C for site_id (H&gt;F&gt;G&gt;J)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Region B for site_id (Q &gt;L&gt;K&gt;N&gt;P)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Region D for site_id (U)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74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of Electricity Consumption.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7246"/>
            <a:ext cx="5470525" cy="3263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Region : A&gt;B&gt;C&gt;D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58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Top20 (Site_id Electricity Consumption By Month)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44109"/>
            <a:ext cx="5470525" cy="43697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762" y="3031065"/>
            <a:ext cx="4598375" cy="24384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A site_id E during month range[1 : 12] that 11 month not find in most values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C for site_id (H) during month 3&gt;1&gt;12&gt;4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B for site_id (Q )during month 1&gt;3&gt;2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months in site_id months 1-2-3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1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Day Consumption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7246"/>
            <a:ext cx="5470525" cy="3263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Distribution Days KWH/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Less values days 29-30-31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3762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20 Day Consumption By ( Time and Day Type)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41898"/>
            <a:ext cx="5470525" cy="437420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Months mode( 1-2-3)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Days mode (24-25-22-18-20-23-19)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hour mode (18 -19-20)PM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49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Electricity During By Months and Region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5489"/>
            <a:ext cx="5470525" cy="32670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 10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A&gt; (B~=C)&gt;D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 11-12-2-3-4-1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A&gt;B&gt;C&gt;D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 5 -6-7-9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Region A&gt;C&gt;B&gt;D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644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Time Consumption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44109"/>
            <a:ext cx="5470525" cy="43697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consumption: Evening period (18:00 - 23:00), 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 consumption: Afternoon period (12:00 - 17:59),</a:t>
            </a:r>
            <a:endParaRPr lang="ar-E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Lowest consumption: Morning period (06:00 - 11:59)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93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Energy Consumption (KWH/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by Time for Region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244109"/>
            <a:ext cx="5470525" cy="43697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Highest consumption: Evening period (16:00 - 23:00), 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Moderate consumption: Afternoon period (12:00 - 15:59),</a:t>
            </a:r>
            <a:endParaRPr lang="ar-EG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Lowest consumption: Morning period (01:00 - 5:00)</a:t>
            </a:r>
          </a:p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Apply Time in all Region </a:t>
            </a:r>
          </a:p>
        </p:txBody>
      </p:sp>
    </p:spTree>
    <p:extLst>
      <p:ext uri="{BB962C8B-B14F-4D97-AF65-F5344CB8AC3E}">
        <p14:creationId xmlns:p14="http://schemas.microsoft.com/office/powerpoint/2010/main" val="178739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Connect Data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 Duplicated appear 0 duplicated </a:t>
            </a:r>
          </a:p>
          <a:p>
            <a:pPr lvl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Replace string  </a:t>
            </a:r>
            <a:r>
              <a:rPr lang="en-US" altLang="en-US" sz="2000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Normall and high to Normal and High</a:t>
            </a:r>
          </a:p>
          <a:p>
            <a:pPr lvl="0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Merge two data on DateTime</a:t>
            </a:r>
          </a:p>
          <a:p>
            <a:pPr lvl="0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New column price use np.where </a:t>
            </a:r>
          </a:p>
          <a:p>
            <a:pPr lvl="0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Column price / 100 to EGP</a:t>
            </a:r>
          </a:p>
          <a:p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ea typeface="SimSun-ExtB" panose="02010609060101010101" pitchFamily="49" charset="-122"/>
                <a:cs typeface="Arial" panose="020B0604020202020204" pitchFamily="34" charset="0"/>
              </a:rPr>
              <a:t>New column cost =  price  *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KWH/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condition KWH/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&lt; 0.1 choice value 0.1 less median site_id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column new KWH/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 value after use condition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column Save = price  *  new KWH/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pPr lvl="0"/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ea typeface="SimSun-ExtB" panose="02010609060101010101" pitchFamily="49" charset="-122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05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Region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383887"/>
            <a:ext cx="5470525" cy="40855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Save money region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most value 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Minimum 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 and B close value</a:t>
            </a:r>
          </a:p>
        </p:txBody>
      </p:sp>
    </p:spTree>
    <p:extLst>
      <p:ext uri="{BB962C8B-B14F-4D97-AF65-F5344CB8AC3E}">
        <p14:creationId xmlns:p14="http://schemas.microsoft.com/office/powerpoint/2010/main" val="240739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Clean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Cell_id problem missing value example: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MAC000016: 721 rows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MAC000069: 6337 rows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MAC000050: 5092 rows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MAC000080: 7108 rows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Solve using drop cell_id index 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696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Compare Site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383887"/>
            <a:ext cx="5470525" cy="408558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Save Money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most site_id E-H-Q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Other site_id  simply different between cost and save  </a:t>
            </a:r>
          </a:p>
        </p:txBody>
      </p:sp>
    </p:spTree>
    <p:extLst>
      <p:ext uri="{BB962C8B-B14F-4D97-AF65-F5344CB8AC3E}">
        <p14:creationId xmlns:p14="http://schemas.microsoft.com/office/powerpoint/2010/main" val="491522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AM-PM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383620"/>
            <a:ext cx="5470525" cy="40907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Save money AM &gt;PM</a:t>
            </a:r>
          </a:p>
        </p:txBody>
      </p:sp>
    </p:spTree>
    <p:extLst>
      <p:ext uri="{BB962C8B-B14F-4D97-AF65-F5344CB8AC3E}">
        <p14:creationId xmlns:p14="http://schemas.microsoft.com/office/powerpoint/2010/main" val="202952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Day Type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7246"/>
            <a:ext cx="5470525" cy="3263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money Weekday &gt;Weekend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2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Day of Week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7246"/>
            <a:ext cx="5470525" cy="3263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Most same effect simply different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among days</a:t>
            </a:r>
          </a:p>
        </p:txBody>
      </p:sp>
    </p:spTree>
    <p:extLst>
      <p:ext uri="{BB962C8B-B14F-4D97-AF65-F5344CB8AC3E}">
        <p14:creationId xmlns:p14="http://schemas.microsoft.com/office/powerpoint/2010/main" val="4144985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Month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7246"/>
            <a:ext cx="5470525" cy="3263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Most same effect different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[300 :600] in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78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Time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1721"/>
            <a:ext cx="5470525" cy="29311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effective part is less value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the morning period (01:00 - 5:00) 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 effective part is high value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the morning period (16:00 - 23:00) PM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27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Compare Hour between Cost and Save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1720"/>
            <a:ext cx="5470525" cy="330037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most effective part is less value KWH/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during the morning period (01:00 - 5:00) AM</a:t>
            </a:r>
          </a:p>
        </p:txBody>
      </p:sp>
    </p:spTree>
    <p:extLst>
      <p:ext uri="{BB962C8B-B14F-4D97-AF65-F5344CB8AC3E}">
        <p14:creationId xmlns:p14="http://schemas.microsoft.com/office/powerpoint/2010/main" val="21689585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Region between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2862"/>
            <a:ext cx="5470525" cy="271227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region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value 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 and B close value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1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Site between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1721"/>
            <a:ext cx="5470525" cy="271455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site_id E-H-Q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site_id  simply different between cost and save 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461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Month between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1721"/>
            <a:ext cx="5470525" cy="303661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Most same effect different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[1700 :2700] in month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42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Concatenate Data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Concatenate 3 files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 index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Shape data(1349802, 5)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new column Time and Date from Column DateTime using split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869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Compare Time between new KWH/</a:t>
            </a:r>
            <a:r>
              <a:rPr lang="en-US" dirty="0" err="1"/>
              <a:t>hh</a:t>
            </a:r>
            <a:r>
              <a:rPr lang="en-US" dirty="0"/>
              <a:t> -KWH/</a:t>
            </a:r>
            <a:r>
              <a:rPr lang="en-US" dirty="0" err="1"/>
              <a:t>hh</a:t>
            </a:r>
            <a:r>
              <a:rPr lang="en-US" dirty="0"/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1721"/>
            <a:ext cx="5470525" cy="271455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effective part is less value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the morning period (01:00 - 5:00) AM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 effective part is high value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the morning period (16:00 - 23:00) PM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34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Hour between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1721"/>
            <a:ext cx="5470525" cy="271455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effective part is less value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during the morning period (01:00 - 5:00) 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87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AM-PM between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383620"/>
            <a:ext cx="5470525" cy="40907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 new KWH/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AM &gt;PM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16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Day Type between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7246"/>
            <a:ext cx="5470525" cy="32635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Save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Weekday &gt;Weekend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68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Day of Week between new 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-KWH/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(per half hour)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62929"/>
            <a:ext cx="5470525" cy="271455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same effect simply different 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among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201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IQR new KWH/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423202"/>
            <a:ext cx="5470525" cy="264409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0439" y="3031065"/>
            <a:ext cx="4141827" cy="24384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lower limit = -0.4005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upper limit = 0.6675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Outlier: 89793 rows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=0.232536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= 0.136000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334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9894" y="3040509"/>
            <a:ext cx="9601196" cy="1030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ANOVA </a:t>
            </a:r>
          </a:p>
        </p:txBody>
      </p:sp>
    </p:spTree>
    <p:extLst>
      <p:ext uri="{BB962C8B-B14F-4D97-AF65-F5344CB8AC3E}">
        <p14:creationId xmlns:p14="http://schemas.microsoft.com/office/powerpoint/2010/main" val="2610819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HO: There is no significant difference in electricity consumption between the sites.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electricity consumption between the sites.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 =0.0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 : We reject H0 , meaning  different between the sites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25269" y="3243263"/>
            <a:ext cx="4627787" cy="2632075"/>
          </a:xfrm>
        </p:spPr>
      </p:pic>
    </p:spTree>
    <p:extLst>
      <p:ext uri="{BB962C8B-B14F-4D97-AF65-F5344CB8AC3E}">
        <p14:creationId xmlns:p14="http://schemas.microsoft.com/office/powerpoint/2010/main" val="1834720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electricity consumption between the days.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HA:  There is a significant difference in electricity consumption between the days.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 =0.0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Result: We reject H0 that different among the days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14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26725" y="3243263"/>
            <a:ext cx="4224875" cy="2632075"/>
          </a:xfrm>
        </p:spPr>
      </p:pic>
    </p:spTree>
    <p:extLst>
      <p:ext uri="{BB962C8B-B14F-4D97-AF65-F5344CB8AC3E}">
        <p14:creationId xmlns:p14="http://schemas.microsoft.com/office/powerpoint/2010/main" val="17539105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92" y="982132"/>
            <a:ext cx="9973406" cy="1303867"/>
          </a:xfrm>
        </p:spPr>
        <p:txBody>
          <a:bodyPr>
            <a:no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H0:There is no significant difference in electricity consumption between the months.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electricity consumption between the months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We reject H0 , meaning different between the months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86873" y="3243263"/>
            <a:ext cx="4304579" cy="2632075"/>
          </a:xfrm>
        </p:spPr>
      </p:pic>
    </p:spTree>
    <p:extLst>
      <p:ext uri="{BB962C8B-B14F-4D97-AF65-F5344CB8AC3E}">
        <p14:creationId xmlns:p14="http://schemas.microsoft.com/office/powerpoint/2010/main" val="272035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to datetime extract Hour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 to datetime extract Day, Month, Year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DateTime to datetime to merge file Demand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Day –Hour- Month – Year change type string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008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electricity consumption between regions.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electricity consumption between regions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We reject H0, meaning different among regions.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9857" y="3243263"/>
            <a:ext cx="4598611" cy="2632075"/>
          </a:xfrm>
        </p:spPr>
      </p:pic>
    </p:spTree>
    <p:extLst>
      <p:ext uri="{BB962C8B-B14F-4D97-AF65-F5344CB8AC3E}">
        <p14:creationId xmlns:p14="http://schemas.microsoft.com/office/powerpoint/2010/main" val="31090655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electricity consumption between Hour.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electricity consumption between Hour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Result: We reject H0, meaning different among Hour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98555" y="3243263"/>
            <a:ext cx="4481215" cy="2632075"/>
          </a:xfrm>
        </p:spPr>
      </p:pic>
    </p:spTree>
    <p:extLst>
      <p:ext uri="{BB962C8B-B14F-4D97-AF65-F5344CB8AC3E}">
        <p14:creationId xmlns:p14="http://schemas.microsoft.com/office/powerpoint/2010/main" val="5088225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HO: There is no significant difference in Save money between the sites.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Save money in between the sites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 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Result: We reject H0 , meaning  different between the sites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7011" y="3243263"/>
            <a:ext cx="3524303" cy="2632075"/>
          </a:xfrm>
        </p:spPr>
      </p:pic>
    </p:spTree>
    <p:extLst>
      <p:ext uri="{BB962C8B-B14F-4D97-AF65-F5344CB8AC3E}">
        <p14:creationId xmlns:p14="http://schemas.microsoft.com/office/powerpoint/2010/main" val="38253011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 Save money between regions.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HA: There is a significant difference in  Save money between regions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=0.0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Result: We reject H0, meaning different among regions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8294" y="2658533"/>
            <a:ext cx="4718304" cy="576262"/>
          </a:xfrm>
        </p:spPr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7011" y="3243263"/>
            <a:ext cx="4046320" cy="2632075"/>
          </a:xfrm>
        </p:spPr>
      </p:pic>
    </p:spTree>
    <p:extLst>
      <p:ext uri="{BB962C8B-B14F-4D97-AF65-F5344CB8AC3E}">
        <p14:creationId xmlns:p14="http://schemas.microsoft.com/office/powerpoint/2010/main" val="38092508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H0:There is no significant difference in Save money between the months.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Save money between the months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We reject H0 ,meaning different across the months.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3127" y="3243263"/>
            <a:ext cx="4412071" cy="2632075"/>
          </a:xfrm>
        </p:spPr>
      </p:pic>
    </p:spTree>
    <p:extLst>
      <p:ext uri="{BB962C8B-B14F-4D97-AF65-F5344CB8AC3E}">
        <p14:creationId xmlns:p14="http://schemas.microsoft.com/office/powerpoint/2010/main" val="1212460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Save money between Hour.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Save money between Hour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 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We reject H0, meaning different among Hour.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80138" y="3388716"/>
            <a:ext cx="4718050" cy="2341168"/>
          </a:xfrm>
        </p:spPr>
      </p:pic>
    </p:spTree>
    <p:extLst>
      <p:ext uri="{BB962C8B-B14F-4D97-AF65-F5344CB8AC3E}">
        <p14:creationId xmlns:p14="http://schemas.microsoft.com/office/powerpoint/2010/main" val="1197669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Save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moeny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between Day of Week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Save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moeny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between Day of Week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P-value=0.0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We reject H0, meaning different among Day of Week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3127" y="3243263"/>
            <a:ext cx="4412071" cy="2632075"/>
          </a:xfrm>
        </p:spPr>
      </p:pic>
    </p:spTree>
    <p:extLst>
      <p:ext uri="{BB962C8B-B14F-4D97-AF65-F5344CB8AC3E}">
        <p14:creationId xmlns:p14="http://schemas.microsoft.com/office/powerpoint/2010/main" val="15046425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2" y="3049301"/>
            <a:ext cx="9601196" cy="73139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T-TEST</a:t>
            </a:r>
          </a:p>
        </p:txBody>
      </p:sp>
    </p:spTree>
    <p:extLst>
      <p:ext uri="{BB962C8B-B14F-4D97-AF65-F5344CB8AC3E}">
        <p14:creationId xmlns:p14="http://schemas.microsoft.com/office/powerpoint/2010/main" val="4741061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electricity consumption between Day of Week.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electricity consumption between Day of Week</a:t>
            </a:r>
            <a:b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608" y="2658533"/>
            <a:ext cx="5108096" cy="576262"/>
          </a:xfrm>
        </p:spPr>
        <p:txBody>
          <a:bodyPr/>
          <a:lstStyle/>
          <a:p>
            <a:r>
              <a:rPr lang="en-US" dirty="0"/>
              <a:t>P-value =2.843973132384587e-18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Result: We reject H0 ,meaning different between day types</a:t>
            </a:r>
          </a:p>
          <a:p>
            <a:r>
              <a:rPr lang="en-US" dirty="0"/>
              <a:t>P-value &lt;0.05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03588" y="3243263"/>
            <a:ext cx="3871150" cy="2632075"/>
          </a:xfrm>
        </p:spPr>
      </p:pic>
    </p:spTree>
    <p:extLst>
      <p:ext uri="{BB962C8B-B14F-4D97-AF65-F5344CB8AC3E}">
        <p14:creationId xmlns:p14="http://schemas.microsoft.com/office/powerpoint/2010/main" val="23369893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electricity consumption between AM-PM.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electricity consumption between AM-PM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We reject H0, meaning different between AM -PM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29896" y="3243263"/>
            <a:ext cx="4418534" cy="2632075"/>
          </a:xfrm>
        </p:spPr>
      </p:pic>
    </p:spTree>
    <p:extLst>
      <p:ext uri="{BB962C8B-B14F-4D97-AF65-F5344CB8AC3E}">
        <p14:creationId xmlns:p14="http://schemas.microsoft.com/office/powerpoint/2010/main" val="238534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 duplicated data: 942 rows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 duplicated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columns Day of Week and Day Type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column AM-PM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44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H0: There is no significant difference in Save money between Day Type.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Save money between Day Type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531" y="2658533"/>
            <a:ext cx="5081954" cy="576262"/>
          </a:xfrm>
        </p:spPr>
        <p:txBody>
          <a:bodyPr/>
          <a:lstStyle/>
          <a:p>
            <a:r>
              <a:rPr lang="en-US" dirty="0"/>
              <a:t>P-value =2.4262743950076814e-30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We reject H0 ,meaning different between Day Type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P-value &lt; 0.05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3127" y="3243263"/>
            <a:ext cx="4412071" cy="2632075"/>
          </a:xfrm>
        </p:spPr>
      </p:pic>
    </p:spTree>
    <p:extLst>
      <p:ext uri="{BB962C8B-B14F-4D97-AF65-F5344CB8AC3E}">
        <p14:creationId xmlns:p14="http://schemas.microsoft.com/office/powerpoint/2010/main" val="36135353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H0: There is no significant difference in  Save money  between AM-PM.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HA: There is a significant difference in  Save money  between AM-PM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=0.0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: We reject H0, meaning different between AM -PM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79242" y="3243262"/>
            <a:ext cx="3797904" cy="2632075"/>
          </a:xfrm>
        </p:spPr>
      </p:pic>
    </p:spTree>
    <p:extLst>
      <p:ext uri="{BB962C8B-B14F-4D97-AF65-F5344CB8AC3E}">
        <p14:creationId xmlns:p14="http://schemas.microsoft.com/office/powerpoint/2010/main" val="19013865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93179" y="2951609"/>
            <a:ext cx="9601196" cy="1303867"/>
          </a:xfrm>
        </p:spPr>
        <p:txBody>
          <a:bodyPr/>
          <a:lstStyle/>
          <a:p>
            <a:r>
              <a:rPr lang="en-US" dirty="0"/>
              <a:t>Insight </a:t>
            </a:r>
          </a:p>
        </p:txBody>
      </p:sp>
    </p:spTree>
    <p:extLst>
      <p:ext uri="{BB962C8B-B14F-4D97-AF65-F5344CB8AC3E}">
        <p14:creationId xmlns:p14="http://schemas.microsoft.com/office/powerpoint/2010/main" val="24778180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293811" y="1303542"/>
            <a:ext cx="3718455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ext Placeholder 3"/>
          <p:cNvSpPr txBox="1">
            <a:spLocks/>
          </p:cNvSpPr>
          <p:nvPr/>
        </p:nvSpPr>
        <p:spPr>
          <a:xfrm>
            <a:off x="1446211" y="3183465"/>
            <a:ext cx="3718455" cy="243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site with the highest energy consumption is E-H-Q. Increase the electricity price for other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2071721"/>
            <a:ext cx="5470525" cy="27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08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Range [0.800: 6.528], increasing the electricity price may be part of the consumption.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price of electricity for companies or manufacturers is different from residential areas and commercial places.</a:t>
            </a: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38" y="1978269"/>
            <a:ext cx="5505396" cy="34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980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Insight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Electricity prices vary by month and region.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highest electricity consumption is in months 1, 2, 3, 12, 4, and 11.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region with the highest electricity consumption is A.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138" y="1795489"/>
            <a:ext cx="5470525" cy="3267023"/>
          </a:xfrm>
        </p:spPr>
      </p:pic>
    </p:spTree>
    <p:extLst>
      <p:ext uri="{BB962C8B-B14F-4D97-AF65-F5344CB8AC3E}">
        <p14:creationId xmlns:p14="http://schemas.microsoft.com/office/powerpoint/2010/main" val="1939239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056" y="2539878"/>
            <a:ext cx="6130437" cy="3485073"/>
          </a:xfrm>
        </p:spPr>
      </p:pic>
    </p:spTree>
    <p:extLst>
      <p:ext uri="{BB962C8B-B14F-4D97-AF65-F5344CB8AC3E}">
        <p14:creationId xmlns:p14="http://schemas.microsoft.com/office/powerpoint/2010/main" val="40688519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6551" y="2539879"/>
            <a:ext cx="6038850" cy="3441886"/>
          </a:xfrm>
        </p:spPr>
      </p:pic>
    </p:spTree>
    <p:extLst>
      <p:ext uri="{BB962C8B-B14F-4D97-AF65-F5344CB8AC3E}">
        <p14:creationId xmlns:p14="http://schemas.microsoft.com/office/powerpoint/2010/main" val="3689505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61" y="2557463"/>
            <a:ext cx="5940478" cy="3317875"/>
          </a:xfrm>
        </p:spPr>
      </p:pic>
    </p:spTree>
    <p:extLst>
      <p:ext uri="{BB962C8B-B14F-4D97-AF65-F5344CB8AC3E}">
        <p14:creationId xmlns:p14="http://schemas.microsoft.com/office/powerpoint/2010/main" val="37168330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019" y="2557463"/>
            <a:ext cx="5819961" cy="3317875"/>
          </a:xfrm>
        </p:spPr>
      </p:pic>
    </p:spTree>
    <p:extLst>
      <p:ext uri="{BB962C8B-B14F-4D97-AF65-F5344CB8AC3E}">
        <p14:creationId xmlns:p14="http://schemas.microsoft.com/office/powerpoint/2010/main" val="371297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US" sz="3200" b="1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mean &lt; std so then find outlier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50% = 0.136000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max = 7657, 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 then find the outlier.</a:t>
            </a:r>
          </a:p>
          <a:p>
            <a:pPr algn="l"/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517" y="2167359"/>
            <a:ext cx="3150174" cy="306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195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096" y="2557463"/>
            <a:ext cx="5877808" cy="3317875"/>
          </a:xfrm>
        </p:spPr>
      </p:pic>
    </p:spTree>
    <p:extLst>
      <p:ext uri="{BB962C8B-B14F-4D97-AF65-F5344CB8AC3E}">
        <p14:creationId xmlns:p14="http://schemas.microsoft.com/office/powerpoint/2010/main" val="500905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760" y="2557463"/>
            <a:ext cx="5776480" cy="3317875"/>
          </a:xfrm>
        </p:spPr>
      </p:pic>
    </p:spTree>
    <p:extLst>
      <p:ext uri="{BB962C8B-B14F-4D97-AF65-F5344CB8AC3E}">
        <p14:creationId xmlns:p14="http://schemas.microsoft.com/office/powerpoint/2010/main" val="38090596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033" y="2557463"/>
            <a:ext cx="5777934" cy="3317875"/>
          </a:xfrm>
        </p:spPr>
      </p:pic>
    </p:spTree>
    <p:extLst>
      <p:ext uri="{BB962C8B-B14F-4D97-AF65-F5344CB8AC3E}">
        <p14:creationId xmlns:p14="http://schemas.microsoft.com/office/powerpoint/2010/main" val="15006009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20" y="2557463"/>
            <a:ext cx="5754359" cy="3317875"/>
          </a:xfrm>
        </p:spPr>
      </p:pic>
    </p:spTree>
    <p:extLst>
      <p:ext uri="{BB962C8B-B14F-4D97-AF65-F5344CB8AC3E}">
        <p14:creationId xmlns:p14="http://schemas.microsoft.com/office/powerpoint/2010/main" val="6662364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4725" y="2951609"/>
            <a:ext cx="9601196" cy="130386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83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Boxplot KWH/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697" y="2557463"/>
            <a:ext cx="8636605" cy="3317875"/>
          </a:xfrm>
        </p:spPr>
      </p:pic>
    </p:spTree>
    <p:extLst>
      <p:ext uri="{BB962C8B-B14F-4D97-AF65-F5344CB8AC3E}">
        <p14:creationId xmlns:p14="http://schemas.microsoft.com/office/powerpoint/2010/main" val="3231394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798</TotalTime>
  <Words>1758</Words>
  <Application>Microsoft Office PowerPoint</Application>
  <PresentationFormat>Widescreen</PresentationFormat>
  <Paragraphs>328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SimSun-ExtB</vt:lpstr>
      <vt:lpstr>Arial</vt:lpstr>
      <vt:lpstr>Garamond</vt:lpstr>
      <vt:lpstr>Organic</vt:lpstr>
      <vt:lpstr>Energy Consumption</vt:lpstr>
      <vt:lpstr>Steps Project </vt:lpstr>
      <vt:lpstr>Use libraries—Connect Data</vt:lpstr>
      <vt:lpstr>Problem Clean </vt:lpstr>
      <vt:lpstr>Concatenate Data frames</vt:lpstr>
      <vt:lpstr>Change Type</vt:lpstr>
      <vt:lpstr>Duplicated</vt:lpstr>
      <vt:lpstr>Describe </vt:lpstr>
      <vt:lpstr>Boxplot KWH/hh</vt:lpstr>
      <vt:lpstr>Explore Outlier</vt:lpstr>
      <vt:lpstr>Describe after remove rows</vt:lpstr>
      <vt:lpstr>Boxplot KWH/hh</vt:lpstr>
      <vt:lpstr>IQR KWH/hh </vt:lpstr>
      <vt:lpstr>Explore IQR </vt:lpstr>
      <vt:lpstr>Outlier MAD</vt:lpstr>
      <vt:lpstr>Seaborn Distplot KWH/hh </vt:lpstr>
      <vt:lpstr>Line plot for KWH/hh over time by Hour </vt:lpstr>
      <vt:lpstr>Line plot for KWH/hh over time (by Month)</vt:lpstr>
      <vt:lpstr>Line plot for KWH/hh over time (by Day)</vt:lpstr>
      <vt:lpstr>Line plot for KWH/hh over time (by AM -PM)</vt:lpstr>
      <vt:lpstr> Boxplot for KWH/hh vs. AM_PM</vt:lpstr>
      <vt:lpstr>Boxplot for KWH/hh vs. Day of Week</vt:lpstr>
      <vt:lpstr>px.scatter KWH/hh per Half Hour vs. Month by Region</vt:lpstr>
      <vt:lpstr>Bar plot between KWH/hh per Region</vt:lpstr>
      <vt:lpstr>Box plot KWH/hh per region during day type</vt:lpstr>
      <vt:lpstr>Box Plot KWH/hh per Day Type</vt:lpstr>
      <vt:lpstr>Scatterplot KWH/hh per Region</vt:lpstr>
      <vt:lpstr>Compare KWH/hh (per half hour) between((AM or PM) and Day Type)</vt:lpstr>
      <vt:lpstr> Compare KWH/hh (per half hour) between(Hour and Day Type)</vt:lpstr>
      <vt:lpstr> Electricity Usage By Site_id and Region</vt:lpstr>
      <vt:lpstr>Region of Electricity Consumption.</vt:lpstr>
      <vt:lpstr>Top20 (Site_id Electricity Consumption By Month)</vt:lpstr>
      <vt:lpstr>Day Consumption</vt:lpstr>
      <vt:lpstr>Top 20 Day Consumption By ( Time and Day Type)</vt:lpstr>
      <vt:lpstr> Electricity During By Months and Region</vt:lpstr>
      <vt:lpstr>Time Consumption</vt:lpstr>
      <vt:lpstr>Total Energy Consumption (KWH/hh) by Time for Region</vt:lpstr>
      <vt:lpstr>File Demand</vt:lpstr>
      <vt:lpstr>Compare Region between Cost and Save</vt:lpstr>
      <vt:lpstr> Compare Site between Cost and Save</vt:lpstr>
      <vt:lpstr>Compare AM-PM between Cost and Save</vt:lpstr>
      <vt:lpstr>Compare Day Type between Cost and Save</vt:lpstr>
      <vt:lpstr>Compare Day of Week between Cost and Save</vt:lpstr>
      <vt:lpstr>Compare Month between Cost and Save</vt:lpstr>
      <vt:lpstr>Compare Time between Cost and Save</vt:lpstr>
      <vt:lpstr> Compare Hour between Cost and Save</vt:lpstr>
      <vt:lpstr>Compare Region between new KWH/hh -KWH/hh (per half hour)</vt:lpstr>
      <vt:lpstr>Compare Site between new KWH/hh -KWH/hh (per half hour)</vt:lpstr>
      <vt:lpstr>Compare Month between new KWH/hh -KWH/hh (per half hour)</vt:lpstr>
      <vt:lpstr> Compare Time between new KWH/hh -KWH/hh (per half hour)</vt:lpstr>
      <vt:lpstr>Compare Hour between new KWH/hh -KWH/hh (per half hour)</vt:lpstr>
      <vt:lpstr>Compare AM-PM between new KWH/hh -KWH/hh (per half hour)</vt:lpstr>
      <vt:lpstr>Compare Day Type between new KWH/hh -KWH/hh (per half hour)</vt:lpstr>
      <vt:lpstr>Compare Day of Week between new KWH/hh -KWH/hh (per half hour)</vt:lpstr>
      <vt:lpstr>IQR new KWH/hh </vt:lpstr>
      <vt:lpstr>Statistics</vt:lpstr>
      <vt:lpstr>  HO: There is no significant difference in electricity consumption between the sites. HA: There is a significant difference in electricity consumption between the sites.  </vt:lpstr>
      <vt:lpstr>  H0: There is no significant difference in electricity consumption between the days. HA:  There is a significant difference in electricity consumption between the days.  </vt:lpstr>
      <vt:lpstr>H0:There is no significant difference in electricity consumption between the months. HA: There is a significant difference in electricity consumption between the months</vt:lpstr>
      <vt:lpstr>H0: There is no significant difference in electricity consumption between regions. HA: There is a significant difference in electricity consumption between regions</vt:lpstr>
      <vt:lpstr>  H0: There is no significant difference in electricity consumption between Hour. HA: There is a significant difference in electricity consumption between Hour  </vt:lpstr>
      <vt:lpstr>HO: There is no significant difference in Save money between the sites. HA: There is a significant difference Save money in between the sites </vt:lpstr>
      <vt:lpstr> H0: There is no significant difference in  Save money between regions.  HA: There is a significant difference in  Save money between regions </vt:lpstr>
      <vt:lpstr>  H0:There is no significant difference in Save money between the months. HA: There is a significant difference in Save money between the months  </vt:lpstr>
      <vt:lpstr>H0: There is no significant difference in Save money between Hour. HA: There is a significant difference in Save money between Hour</vt:lpstr>
      <vt:lpstr>H0: There is no significant difference in Save moeny between Day of Week HA: There is a significant difference in Save moeny between Day of Week</vt:lpstr>
      <vt:lpstr>Statistics</vt:lpstr>
      <vt:lpstr>H0: There is no significant difference in electricity consumption between Day of Week. HA: There is a significant difference in electricity consumption between Day of Week </vt:lpstr>
      <vt:lpstr>H0: There is no significant difference in electricity consumption between AM-PM. HA: There is a significant difference in electricity consumption between AM-PM</vt:lpstr>
      <vt:lpstr>  H0: There is no significant difference in Save money between Day Type. HA: There is a significant difference in Save money between Day Type  </vt:lpstr>
      <vt:lpstr>  H0: There is no significant difference in  Save money  between AM-PM. HA: There is a significant difference in  Save money  between AM-PM  </vt:lpstr>
      <vt:lpstr>Insight </vt:lpstr>
      <vt:lpstr>PowerPoint Presentation</vt:lpstr>
      <vt:lpstr>Insight </vt:lpstr>
      <vt:lpstr>Insight</vt:lpstr>
      <vt:lpstr>Power BI </vt:lpstr>
      <vt:lpstr>Power BI </vt:lpstr>
      <vt:lpstr>Power BI </vt:lpstr>
      <vt:lpstr>Power BI </vt:lpstr>
      <vt:lpstr>Power BI </vt:lpstr>
      <vt:lpstr>Power BI </vt:lpstr>
      <vt:lpstr>Power BI </vt:lpstr>
      <vt:lpstr>Power BI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</dc:title>
  <dc:creator>PC</dc:creator>
  <cp:lastModifiedBy>PC</cp:lastModifiedBy>
  <cp:revision>72</cp:revision>
  <dcterms:created xsi:type="dcterms:W3CDTF">2024-12-14T21:19:29Z</dcterms:created>
  <dcterms:modified xsi:type="dcterms:W3CDTF">2024-12-15T20:35:37Z</dcterms:modified>
</cp:coreProperties>
</file>