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58" r:id="rId7"/>
    <p:sldId id="265" r:id="rId8"/>
    <p:sldId id="259" r:id="rId9"/>
    <p:sldId id="260" r:id="rId10"/>
    <p:sldId id="261" r:id="rId11"/>
    <p:sldId id="269" r:id="rId12"/>
    <p:sldId id="262" r:id="rId13"/>
    <p:sldId id="26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6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de-DE" sz="4400" dirty="0">
                <a:uFillTx/>
                <a:cs typeface="Calibri" panose="020F0502020204030204" charset="0"/>
              </a:rPr>
              <a:t>Peptide identification</a:t>
            </a:r>
            <a:br>
              <a:rPr lang="de-DE" sz="1600" dirty="0">
                <a:uFillTx/>
                <a:cs typeface="Calibri" panose="020F0502020204030204" charset="0"/>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de-DE" sz="2800" dirty="0">
                <a:uFillTx/>
                <a:cs typeface="Calibri" panose="020F0502020204030204" charset="0"/>
              </a:rPr>
              <a:t>for Breast Cancer Data</a:t>
            </a:r>
            <a:endParaRPr lang="en-US" sz="28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D4222420-4186-416F-B6D2-8666B580F500}"/>
              </a:ext>
            </a:extLst>
          </p:cNvPr>
          <p:cNvPicPr>
            <a:picLocks noChangeAspect="1"/>
          </p:cNvPicPr>
          <p:nvPr/>
        </p:nvPicPr>
        <p:blipFill>
          <a:blip r:embed="rId2"/>
          <a:stretch>
            <a:fillRect/>
          </a:stretch>
        </p:blipFill>
        <p:spPr>
          <a:xfrm>
            <a:off x="2349062" y="516509"/>
            <a:ext cx="7493876" cy="58249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386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10941D-76D5-48EE-9404-A86BF63F784F}"/>
              </a:ext>
            </a:extLst>
          </p:cNvPr>
          <p:cNvSpPr>
            <a:spLocks noGrp="1"/>
          </p:cNvSpPr>
          <p:nvPr>
            <p:ph type="title"/>
          </p:nvPr>
        </p:nvSpPr>
        <p:spPr>
          <a:xfrm>
            <a:off x="1066800" y="642594"/>
            <a:ext cx="7593724" cy="891916"/>
          </a:xfrm>
        </p:spPr>
        <p:txBody>
          <a:bodyPr/>
          <a:lstStyle/>
          <a:p>
            <a:r>
              <a:rPr lang="en-US" b="1" dirty="0"/>
              <a:t>Comparison code output</a:t>
            </a:r>
          </a:p>
        </p:txBody>
      </p:sp>
      <p:sp>
        <p:nvSpPr>
          <p:cNvPr id="15" name="Content Placeholder 14">
            <a:extLst>
              <a:ext uri="{FF2B5EF4-FFF2-40B4-BE49-F238E27FC236}">
                <a16:creationId xmlns:a16="http://schemas.microsoft.com/office/drawing/2014/main" id="{6B6E6283-4DE8-44F6-A961-13A5DD126457}"/>
              </a:ext>
            </a:extLst>
          </p:cNvPr>
          <p:cNvSpPr>
            <a:spLocks noGrp="1"/>
          </p:cNvSpPr>
          <p:nvPr>
            <p:ph sz="half" idx="1"/>
          </p:nvPr>
        </p:nvSpPr>
        <p:spPr>
          <a:xfrm>
            <a:off x="1066800" y="1798320"/>
            <a:ext cx="4335517" cy="2416328"/>
          </a:xfrm>
        </p:spPr>
        <p:txBody>
          <a:bodyPr>
            <a:normAutofit/>
          </a:bodyPr>
          <a:lstStyle/>
          <a:p>
            <a:pPr marL="0" indent="0">
              <a:buNone/>
            </a:pPr>
            <a:r>
              <a:rPr lang="en-US" sz="3200" dirty="0"/>
              <a:t>That show the matches score in every peptide sequence </a:t>
            </a:r>
          </a:p>
        </p:txBody>
      </p:sp>
      <p:pic>
        <p:nvPicPr>
          <p:cNvPr id="18" name="Content Placeholder 11" descr="Graphical user interface, text&#10;&#10;Description automatically generated">
            <a:extLst>
              <a:ext uri="{FF2B5EF4-FFF2-40B4-BE49-F238E27FC236}">
                <a16:creationId xmlns:a16="http://schemas.microsoft.com/office/drawing/2014/main" id="{4BA115CD-4038-48F3-A371-93CEABC0C796}"/>
              </a:ext>
            </a:extLst>
          </p:cNvPr>
          <p:cNvPicPr>
            <a:picLocks noChangeAspect="1"/>
          </p:cNvPicPr>
          <p:nvPr/>
        </p:nvPicPr>
        <p:blipFill rotWithShape="1">
          <a:blip r:embed="rId2"/>
          <a:srcRect l="19633" t="50934" r="44320" b="15733"/>
          <a:stretch/>
        </p:blipFill>
        <p:spPr>
          <a:xfrm>
            <a:off x="5402317" y="1576551"/>
            <a:ext cx="5969876" cy="46388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08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112B-B942-4FA8-92E6-1C386B6B06F3}"/>
              </a:ext>
            </a:extLst>
          </p:cNvPr>
          <p:cNvSpPr>
            <a:spLocks noGrp="1"/>
          </p:cNvSpPr>
          <p:nvPr>
            <p:ph type="title"/>
          </p:nvPr>
        </p:nvSpPr>
        <p:spPr>
          <a:xfrm>
            <a:off x="8597462" y="1786270"/>
            <a:ext cx="2991170" cy="3044284"/>
          </a:xfrm>
        </p:spPr>
        <p:txBody>
          <a:bodyPr>
            <a:normAutofit/>
          </a:bodyPr>
          <a:lstStyle/>
          <a:p>
            <a:r>
              <a:rPr lang="en-US" dirty="0"/>
              <a:t>This code make spectra comparison result in graph that show in mirror </a:t>
            </a:r>
          </a:p>
        </p:txBody>
      </p:sp>
      <p:pic>
        <p:nvPicPr>
          <p:cNvPr id="6" name="Content Placeholder 5" descr="Graphical user interface&#10;&#10;Description automatically generated">
            <a:extLst>
              <a:ext uri="{FF2B5EF4-FFF2-40B4-BE49-F238E27FC236}">
                <a16:creationId xmlns:a16="http://schemas.microsoft.com/office/drawing/2014/main" id="{6CC430C2-1CFD-4DC2-A7E9-CDB2BA0D5D67}"/>
              </a:ext>
            </a:extLst>
          </p:cNvPr>
          <p:cNvPicPr>
            <a:picLocks noGrp="1" noChangeAspect="1"/>
          </p:cNvPicPr>
          <p:nvPr>
            <p:ph idx="1"/>
          </p:nvPr>
        </p:nvPicPr>
        <p:blipFill rotWithShape="1">
          <a:blip r:embed="rId2"/>
          <a:srcRect l="23234" t="46638" r="52524" b="37489"/>
          <a:stretch/>
        </p:blipFill>
        <p:spPr>
          <a:xfrm>
            <a:off x="210206" y="1534510"/>
            <a:ext cx="7704083" cy="3296044"/>
          </a:xfrm>
        </p:spPr>
      </p:pic>
    </p:spTree>
    <p:extLst>
      <p:ext uri="{BB962C8B-B14F-4D97-AF65-F5344CB8AC3E}">
        <p14:creationId xmlns:p14="http://schemas.microsoft.com/office/powerpoint/2010/main" val="343642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D09E-2EFE-437A-A843-FD37AEEB3C82}"/>
              </a:ext>
            </a:extLst>
          </p:cNvPr>
          <p:cNvSpPr>
            <a:spLocks noGrp="1"/>
          </p:cNvSpPr>
          <p:nvPr>
            <p:ph type="title"/>
          </p:nvPr>
        </p:nvSpPr>
        <p:spPr/>
        <p:txBody>
          <a:bodyPr/>
          <a:lstStyle/>
          <a:p>
            <a:r>
              <a:rPr lang="en-US" b="1" dirty="0"/>
              <a:t>What our data take about</a:t>
            </a:r>
          </a:p>
        </p:txBody>
      </p:sp>
      <p:sp>
        <p:nvSpPr>
          <p:cNvPr id="3" name="Content Placeholder 2">
            <a:extLst>
              <a:ext uri="{FF2B5EF4-FFF2-40B4-BE49-F238E27FC236}">
                <a16:creationId xmlns:a16="http://schemas.microsoft.com/office/drawing/2014/main" id="{A477954C-81B2-4602-9D7B-DABEBA026552}"/>
              </a:ext>
            </a:extLst>
          </p:cNvPr>
          <p:cNvSpPr>
            <a:spLocks noGrp="1"/>
          </p:cNvSpPr>
          <p:nvPr>
            <p:ph idx="1"/>
          </p:nvPr>
        </p:nvSpPr>
        <p:spPr/>
        <p:txBody>
          <a:bodyPr>
            <a:normAutofit fontScale="92500" lnSpcReduction="10000"/>
          </a:bodyPr>
          <a:lstStyle/>
          <a:p>
            <a:pPr marL="0" indent="0">
              <a:buNone/>
            </a:pPr>
            <a:r>
              <a:rPr lang="en-US" sz="3600" dirty="0"/>
              <a:t>we're looking at breast cancer data, Which looks at the possibility of infection in the long run, as the </a:t>
            </a:r>
            <a:r>
              <a:rPr lang="en-US" sz="3600" dirty="0" err="1"/>
              <a:t>MZml</a:t>
            </a:r>
            <a:r>
              <a:rPr lang="en-US" sz="3600" dirty="0"/>
              <a:t> and </a:t>
            </a:r>
            <a:r>
              <a:rPr lang="en-US" sz="3600" dirty="0" err="1"/>
              <a:t>Fasta</a:t>
            </a:r>
            <a:r>
              <a:rPr lang="en-US" sz="3600" dirty="0"/>
              <a:t> data compare the patient’s data in terms of all possible analyzes and the data of the disease itself in terms of the severity of the injury and its results in these analyzes</a:t>
            </a:r>
            <a:endParaRPr lang="ar-EG" sz="3600" dirty="0"/>
          </a:p>
        </p:txBody>
      </p:sp>
    </p:spTree>
    <p:extLst>
      <p:ext uri="{BB962C8B-B14F-4D97-AF65-F5344CB8AC3E}">
        <p14:creationId xmlns:p14="http://schemas.microsoft.com/office/powerpoint/2010/main" val="426743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22A76A-6B50-4678-A527-03C94A60E000}"/>
              </a:ext>
            </a:extLst>
          </p:cNvPr>
          <p:cNvSpPr>
            <a:spLocks noGrp="1"/>
          </p:cNvSpPr>
          <p:nvPr>
            <p:ph type="title"/>
          </p:nvPr>
        </p:nvSpPr>
        <p:spPr>
          <a:xfrm>
            <a:off x="1066800" y="642594"/>
            <a:ext cx="10058400" cy="1371600"/>
          </a:xfrm>
        </p:spPr>
        <p:txBody>
          <a:bodyPr/>
          <a:lstStyle/>
          <a:p>
            <a:r>
              <a:rPr lang="de-DE" sz="4000" b="1" dirty="0">
                <a:solidFill>
                  <a:srgbClr val="000000"/>
                </a:solidFill>
                <a:latin typeface="Calibri" panose="020F0502020204030204" charset="0"/>
                <a:cs typeface="Calibri" panose="020F0502020204030204" charset="0"/>
              </a:rPr>
              <a:t>Experimental spectra</a:t>
            </a:r>
            <a:endParaRPr lang="en-US" b="1" dirty="0"/>
          </a:p>
        </p:txBody>
      </p:sp>
      <p:sp>
        <p:nvSpPr>
          <p:cNvPr id="8" name="Text Placeholder 2">
            <a:extLst>
              <a:ext uri="{FF2B5EF4-FFF2-40B4-BE49-F238E27FC236}">
                <a16:creationId xmlns:a16="http://schemas.microsoft.com/office/drawing/2014/main" id="{2A4DB2CE-3A8E-4C91-AC75-7A83A5F94F59}"/>
              </a:ext>
            </a:extLst>
          </p:cNvPr>
          <p:cNvSpPr>
            <a:spLocks noGrp="1"/>
          </p:cNvSpPr>
          <p:nvPr>
            <p:ph type="body" idx="1"/>
          </p:nvPr>
        </p:nvSpPr>
        <p:spPr>
          <a:xfrm>
            <a:off x="1069847" y="2191187"/>
            <a:ext cx="4663440" cy="3240852"/>
          </a:xfrm>
        </p:spPr>
        <p:txBody>
          <a:bodyPr>
            <a:normAutofit/>
          </a:bodyPr>
          <a:lstStyle/>
          <a:p>
            <a:r>
              <a:rPr lang="en-US" sz="3200" dirty="0"/>
              <a:t>At first, we show the </a:t>
            </a:r>
            <a:r>
              <a:rPr lang="de-DE" sz="3200" dirty="0">
                <a:solidFill>
                  <a:srgbClr val="000000"/>
                </a:solidFill>
                <a:latin typeface="Calibri" panose="020F0502020204030204" charset="0"/>
                <a:cs typeface="Calibri" panose="020F0502020204030204" charset="0"/>
              </a:rPr>
              <a:t>Experimental spectra</a:t>
            </a:r>
            <a:r>
              <a:rPr lang="en-US" sz="3200" dirty="0">
                <a:solidFill>
                  <a:srgbClr val="000000"/>
                </a:solidFill>
                <a:latin typeface="Calibri" panose="020F0502020204030204" charset="0"/>
                <a:cs typeface="Calibri" panose="020F0502020204030204" charset="0"/>
              </a:rPr>
              <a:t> for the first </a:t>
            </a:r>
            <a:r>
              <a:rPr lang="en-US" sz="3200" dirty="0" err="1">
                <a:solidFill>
                  <a:srgbClr val="000000"/>
                </a:solidFill>
                <a:latin typeface="Calibri" panose="020F0502020204030204" charset="0"/>
                <a:cs typeface="Calibri" panose="020F0502020204030204" charset="0"/>
              </a:rPr>
              <a:t>MZml</a:t>
            </a:r>
            <a:r>
              <a:rPr lang="en-US" sz="3200" dirty="0">
                <a:solidFill>
                  <a:srgbClr val="000000"/>
                </a:solidFill>
                <a:latin typeface="Calibri" panose="020F0502020204030204" charset="0"/>
                <a:cs typeface="Calibri" panose="020F0502020204030204" charset="0"/>
              </a:rPr>
              <a:t> data</a:t>
            </a:r>
          </a:p>
          <a:p>
            <a:r>
              <a:rPr lang="en-US" dirty="0" err="1">
                <a:solidFill>
                  <a:srgbClr val="000000"/>
                </a:solidFill>
                <a:latin typeface="Calibri" panose="020F0502020204030204" charset="0"/>
                <a:cs typeface="Calibri" panose="020F0502020204030204" charset="0"/>
              </a:rPr>
              <a:t>MZml</a:t>
            </a:r>
            <a:r>
              <a:rPr lang="en-US" dirty="0">
                <a:solidFill>
                  <a:srgbClr val="000000"/>
                </a:solidFill>
                <a:latin typeface="Calibri" panose="020F0502020204030204" charset="0"/>
                <a:cs typeface="Calibri" panose="020F0502020204030204" charset="0"/>
              </a:rPr>
              <a:t> file:</a:t>
            </a:r>
          </a:p>
          <a:p>
            <a:r>
              <a:rPr lang="en-US" dirty="0">
                <a:solidFill>
                  <a:srgbClr val="000000"/>
                </a:solidFill>
                <a:latin typeface="Calibri" panose="020F0502020204030204" charset="0"/>
                <a:cs typeface="Calibri" panose="020F0502020204030204" charset="0"/>
              </a:rPr>
              <a:t>20200306_Fusion_Project_395_Agami_Remco_ATF4GFP_Ctrl_02.mzML </a:t>
            </a:r>
            <a:endParaRPr lang="de-DE" dirty="0">
              <a:solidFill>
                <a:srgbClr val="000000"/>
              </a:solidFill>
              <a:latin typeface="Calibri" panose="020F0502020204030204" charset="0"/>
              <a:cs typeface="Calibri" panose="020F0502020204030204" charset="0"/>
            </a:endParaRPr>
          </a:p>
        </p:txBody>
      </p:sp>
      <p:pic>
        <p:nvPicPr>
          <p:cNvPr id="5" name="Content Placeholder 4" descr="Chart, histogram&#10;&#10;Description automatically generated">
            <a:extLst>
              <a:ext uri="{FF2B5EF4-FFF2-40B4-BE49-F238E27FC236}">
                <a16:creationId xmlns:a16="http://schemas.microsoft.com/office/drawing/2014/main" id="{18D2212B-F6B8-401F-90F3-0B04D649784D}"/>
              </a:ext>
            </a:extLst>
          </p:cNvPr>
          <p:cNvPicPr>
            <a:picLocks noGrp="1" noChangeAspect="1"/>
          </p:cNvPicPr>
          <p:nvPr>
            <p:ph sz="half" idx="2"/>
          </p:nvPr>
        </p:nvPicPr>
        <p:blipFill>
          <a:blip r:embed="rId2"/>
          <a:stretch>
            <a:fillRect/>
          </a:stretch>
        </p:blipFill>
        <p:spPr>
          <a:xfrm>
            <a:off x="6458715" y="2191187"/>
            <a:ext cx="4763248" cy="3359289"/>
          </a:xfrm>
        </p:spPr>
      </p:pic>
    </p:spTree>
    <p:extLst>
      <p:ext uri="{BB962C8B-B14F-4D97-AF65-F5344CB8AC3E}">
        <p14:creationId xmlns:p14="http://schemas.microsoft.com/office/powerpoint/2010/main" val="70799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DB2B-9CDB-4136-9D0A-04954BEC1969}"/>
              </a:ext>
            </a:extLst>
          </p:cNvPr>
          <p:cNvSpPr>
            <a:spLocks noGrp="1"/>
          </p:cNvSpPr>
          <p:nvPr>
            <p:ph type="title"/>
          </p:nvPr>
        </p:nvSpPr>
        <p:spPr>
          <a:xfrm>
            <a:off x="8458200" y="3058510"/>
            <a:ext cx="3161963" cy="1460938"/>
          </a:xfrm>
        </p:spPr>
        <p:txBody>
          <a:bodyPr anchor="b">
            <a:noAutofit/>
          </a:bodyPr>
          <a:lstStyle/>
          <a:p>
            <a:pPr>
              <a:lnSpc>
                <a:spcPct val="90000"/>
              </a:lnSpc>
            </a:pPr>
            <a:r>
              <a:rPr lang="en-US" dirty="0"/>
              <a:t>The code we are use for generate the </a:t>
            </a:r>
            <a:r>
              <a:rPr lang="de-DE" sz="3200" b="1" dirty="0">
                <a:solidFill>
                  <a:srgbClr val="000000"/>
                </a:solidFill>
                <a:latin typeface="Calibri" panose="020F0502020204030204" charset="0"/>
                <a:cs typeface="Calibri" panose="020F0502020204030204" charset="0"/>
              </a:rPr>
              <a:t>Experimental spectra</a:t>
            </a:r>
            <a:br>
              <a:rPr lang="ar-EG" dirty="0"/>
            </a:br>
            <a:r>
              <a:rPr lang="en-US" dirty="0"/>
              <a:t>and filter the level to show ms2 </a:t>
            </a:r>
          </a:p>
        </p:txBody>
      </p:sp>
      <p:pic>
        <p:nvPicPr>
          <p:cNvPr id="10" name="Picture 9">
            <a:extLst>
              <a:ext uri="{FF2B5EF4-FFF2-40B4-BE49-F238E27FC236}">
                <a16:creationId xmlns:a16="http://schemas.microsoft.com/office/drawing/2014/main" id="{C4CD798A-C2AC-49A7-8158-AFA6D7B7F91E}"/>
              </a:ext>
            </a:extLst>
          </p:cNvPr>
          <p:cNvPicPr>
            <a:picLocks noChangeAspect="1"/>
          </p:cNvPicPr>
          <p:nvPr/>
        </p:nvPicPr>
        <p:blipFill rotWithShape="1">
          <a:blip r:embed="rId2"/>
          <a:srcRect l="26078" t="40701" r="48490" b="32272"/>
          <a:stretch/>
        </p:blipFill>
        <p:spPr>
          <a:xfrm>
            <a:off x="914400" y="640080"/>
            <a:ext cx="5943600" cy="5336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659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FF357-0872-4020-A67B-960E046AF4DC}"/>
              </a:ext>
            </a:extLst>
          </p:cNvPr>
          <p:cNvSpPr>
            <a:spLocks noGrp="1"/>
          </p:cNvSpPr>
          <p:nvPr>
            <p:ph idx="1"/>
          </p:nvPr>
        </p:nvSpPr>
        <p:spPr>
          <a:xfrm>
            <a:off x="1066800" y="1471448"/>
            <a:ext cx="10058400" cy="4481296"/>
          </a:xfrm>
        </p:spPr>
        <p:txBody>
          <a:bodyPr/>
          <a:lstStyle/>
          <a:p>
            <a:r>
              <a:rPr lang="en-US" sz="3600" b="1" dirty="0"/>
              <a:t>And have downloaded a FASTA file that contains information about the tumor and its possibility of infection</a:t>
            </a:r>
          </a:p>
          <a:p>
            <a:r>
              <a:rPr lang="en-US" sz="3600" dirty="0" err="1"/>
              <a:t>Fasta</a:t>
            </a:r>
            <a:r>
              <a:rPr lang="en-US" sz="3600" dirty="0"/>
              <a:t> file name:Pr395_GFP_IP_GFP_fs_mutant.fasta</a:t>
            </a:r>
          </a:p>
          <a:p>
            <a:endParaRPr lang="en-US" dirty="0"/>
          </a:p>
        </p:txBody>
      </p:sp>
    </p:spTree>
    <p:extLst>
      <p:ext uri="{BB962C8B-B14F-4D97-AF65-F5344CB8AC3E}">
        <p14:creationId xmlns:p14="http://schemas.microsoft.com/office/powerpoint/2010/main" val="71052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4B42-14AC-4C10-887C-671C6A7B8DF3}"/>
              </a:ext>
            </a:extLst>
          </p:cNvPr>
          <p:cNvSpPr>
            <a:spLocks noGrp="1"/>
          </p:cNvSpPr>
          <p:nvPr>
            <p:ph type="title"/>
          </p:nvPr>
        </p:nvSpPr>
        <p:spPr>
          <a:xfrm>
            <a:off x="1066800" y="642594"/>
            <a:ext cx="10058400" cy="1371600"/>
          </a:xfrm>
        </p:spPr>
        <p:txBody>
          <a:bodyPr anchor="ctr">
            <a:normAutofit/>
          </a:bodyPr>
          <a:lstStyle/>
          <a:p>
            <a:r>
              <a:rPr lang="en-US" b="1" dirty="0"/>
              <a:t>Theoretical Spectra </a:t>
            </a:r>
          </a:p>
        </p:txBody>
      </p:sp>
      <p:sp>
        <p:nvSpPr>
          <p:cNvPr id="3" name="Content Placeholder 2">
            <a:extLst>
              <a:ext uri="{FF2B5EF4-FFF2-40B4-BE49-F238E27FC236}">
                <a16:creationId xmlns:a16="http://schemas.microsoft.com/office/drawing/2014/main" id="{1B1B1400-2CD9-45B8-AD78-E9D2DE28287B}"/>
              </a:ext>
            </a:extLst>
          </p:cNvPr>
          <p:cNvSpPr>
            <a:spLocks noGrp="1"/>
          </p:cNvSpPr>
          <p:nvPr>
            <p:ph sz="half" idx="1"/>
          </p:nvPr>
        </p:nvSpPr>
        <p:spPr>
          <a:xfrm>
            <a:off x="1066800" y="1876098"/>
            <a:ext cx="9065172" cy="1371600"/>
          </a:xfrm>
        </p:spPr>
        <p:txBody>
          <a:bodyPr>
            <a:normAutofit fontScale="92500" lnSpcReduction="20000"/>
          </a:bodyPr>
          <a:lstStyle/>
          <a:p>
            <a:pPr marL="0" indent="0">
              <a:buNone/>
            </a:pPr>
            <a:r>
              <a:rPr lang="en-US" sz="2800" dirty="0"/>
              <a:t>We divide the </a:t>
            </a:r>
            <a:r>
              <a:rPr lang="en-US" sz="2800" dirty="0" err="1"/>
              <a:t>Fasta</a:t>
            </a:r>
            <a:r>
              <a:rPr lang="en-US" sz="2800" dirty="0"/>
              <a:t> data into smaller peptides that allow comparison with </a:t>
            </a:r>
            <a:r>
              <a:rPr lang="en-US" sz="2800" dirty="0" err="1"/>
              <a:t>MZml</a:t>
            </a:r>
            <a:endParaRPr lang="en-US" sz="2800" dirty="0"/>
          </a:p>
          <a:p>
            <a:pPr marL="0" indent="0">
              <a:buNone/>
            </a:pPr>
            <a:r>
              <a:rPr lang="en-US" sz="2800" dirty="0"/>
              <a:t>with trypsin , b and y ions </a:t>
            </a:r>
          </a:p>
        </p:txBody>
      </p:sp>
      <p:pic>
        <p:nvPicPr>
          <p:cNvPr id="5" name="Picture 4" descr="Graphical user interface, text&#10;&#10;Description automatically generated">
            <a:extLst>
              <a:ext uri="{FF2B5EF4-FFF2-40B4-BE49-F238E27FC236}">
                <a16:creationId xmlns:a16="http://schemas.microsoft.com/office/drawing/2014/main" id="{F552C8A0-4875-4ADB-A5EE-459657C3D81D}"/>
              </a:ext>
            </a:extLst>
          </p:cNvPr>
          <p:cNvPicPr>
            <a:picLocks noChangeAspect="1"/>
          </p:cNvPicPr>
          <p:nvPr/>
        </p:nvPicPr>
        <p:blipFill>
          <a:blip r:embed="rId2"/>
          <a:stretch>
            <a:fillRect/>
          </a:stretch>
        </p:blipFill>
        <p:spPr>
          <a:xfrm>
            <a:off x="6714009" y="3581783"/>
            <a:ext cx="4663440" cy="2240162"/>
          </a:xfrm>
          <a:prstGeom prst="rect">
            <a:avLst/>
          </a:prstGeom>
          <a:ln>
            <a:noFill/>
          </a:ln>
          <a:effectLst>
            <a:outerShdw blurRad="292100" dist="139700" dir="2700000" algn="tl" rotWithShape="0">
              <a:srgbClr val="333333">
                <a:alpha val="65000"/>
              </a:srgbClr>
            </a:outerShdw>
          </a:effectLst>
        </p:spPr>
      </p:pic>
      <p:pic>
        <p:nvPicPr>
          <p:cNvPr id="7" name="Picture 6" descr="Graphical user interface, text, application, email&#10;&#10;Description automatically generated">
            <a:extLst>
              <a:ext uri="{FF2B5EF4-FFF2-40B4-BE49-F238E27FC236}">
                <a16:creationId xmlns:a16="http://schemas.microsoft.com/office/drawing/2014/main" id="{5ABB26E7-D3B5-4B6D-89A5-E42090B770F0}"/>
              </a:ext>
            </a:extLst>
          </p:cNvPr>
          <p:cNvPicPr>
            <a:picLocks noChangeAspect="1"/>
          </p:cNvPicPr>
          <p:nvPr/>
        </p:nvPicPr>
        <p:blipFill>
          <a:blip r:embed="rId3"/>
          <a:stretch>
            <a:fillRect/>
          </a:stretch>
        </p:blipFill>
        <p:spPr>
          <a:xfrm>
            <a:off x="1115577" y="3581783"/>
            <a:ext cx="4565885" cy="21527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004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314E2AA-5FF6-4D65-AE5A-05B43B6F8A1E}"/>
              </a:ext>
            </a:extLst>
          </p:cNvPr>
          <p:cNvSpPr>
            <a:spLocks noGrp="1"/>
          </p:cNvSpPr>
          <p:nvPr>
            <p:ph type="title"/>
          </p:nvPr>
        </p:nvSpPr>
        <p:spPr>
          <a:xfrm>
            <a:off x="8479221" y="2310068"/>
            <a:ext cx="3161963" cy="1645920"/>
          </a:xfrm>
        </p:spPr>
        <p:txBody>
          <a:bodyPr>
            <a:normAutofit fontScale="90000"/>
          </a:bodyPr>
          <a:lstStyle/>
          <a:p>
            <a:r>
              <a:rPr lang="en-US" b="1" dirty="0"/>
              <a:t>Digestion Code with trypsin</a:t>
            </a:r>
            <a:br>
              <a:rPr lang="en-US" b="1" dirty="0"/>
            </a:br>
            <a:r>
              <a:rPr lang="en-US" sz="3200" b="1" dirty="0"/>
              <a:t>, b and y ions</a:t>
            </a:r>
            <a:endParaRPr lang="en-US" b="1" dirty="0"/>
          </a:p>
        </p:txBody>
      </p:sp>
      <p:pic>
        <p:nvPicPr>
          <p:cNvPr id="11" name="Content Placeholder 10" descr="Graphical user interface, text, application&#10;&#10;Description automatically generated">
            <a:extLst>
              <a:ext uri="{FF2B5EF4-FFF2-40B4-BE49-F238E27FC236}">
                <a16:creationId xmlns:a16="http://schemas.microsoft.com/office/drawing/2014/main" id="{0AD33D84-42EE-4E2C-874D-E7EC4050BDC0}"/>
              </a:ext>
            </a:extLst>
          </p:cNvPr>
          <p:cNvPicPr>
            <a:picLocks noGrp="1" noChangeAspect="1"/>
          </p:cNvPicPr>
          <p:nvPr>
            <p:ph idx="1"/>
          </p:nvPr>
        </p:nvPicPr>
        <p:blipFill>
          <a:blip r:embed="rId2"/>
          <a:stretch>
            <a:fillRect/>
          </a:stretch>
        </p:blipFill>
        <p:spPr>
          <a:xfrm>
            <a:off x="1298851" y="555777"/>
            <a:ext cx="5378571" cy="5746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915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8F95-B0BE-4D0E-98A7-0AEA3DFF9CA8}"/>
              </a:ext>
            </a:extLst>
          </p:cNvPr>
          <p:cNvSpPr>
            <a:spLocks noGrp="1"/>
          </p:cNvSpPr>
          <p:nvPr>
            <p:ph type="title"/>
          </p:nvPr>
        </p:nvSpPr>
        <p:spPr>
          <a:xfrm>
            <a:off x="1066800" y="642594"/>
            <a:ext cx="4714240" cy="789966"/>
          </a:xfrm>
        </p:spPr>
        <p:txBody>
          <a:bodyPr anchor="ctr">
            <a:normAutofit/>
          </a:bodyPr>
          <a:lstStyle/>
          <a:p>
            <a:r>
              <a:rPr lang="en-US" b="1" dirty="0"/>
              <a:t>Y and B ions</a:t>
            </a:r>
          </a:p>
        </p:txBody>
      </p:sp>
      <p:pic>
        <p:nvPicPr>
          <p:cNvPr id="6" name="Content Placeholder 5" descr="Chart, bar chart, histogram&#10;&#10;Description automatically generated">
            <a:extLst>
              <a:ext uri="{FF2B5EF4-FFF2-40B4-BE49-F238E27FC236}">
                <a16:creationId xmlns:a16="http://schemas.microsoft.com/office/drawing/2014/main" id="{E05C7B2D-8279-4B70-97B0-3024AE479A6E}"/>
              </a:ext>
            </a:extLst>
          </p:cNvPr>
          <p:cNvPicPr>
            <a:picLocks noGrp="1" noChangeAspect="1"/>
          </p:cNvPicPr>
          <p:nvPr>
            <p:ph sz="half" idx="1"/>
          </p:nvPr>
        </p:nvPicPr>
        <p:blipFill>
          <a:blip r:embed="rId2"/>
          <a:stretch>
            <a:fillRect/>
          </a:stretch>
        </p:blipFill>
        <p:spPr>
          <a:xfrm>
            <a:off x="6756400" y="2319718"/>
            <a:ext cx="4663440" cy="3066211"/>
          </a:xfrm>
          <a:prstGeom prst="rect">
            <a:avLst/>
          </a:prstGeom>
          <a:ln>
            <a:noFill/>
          </a:ln>
          <a:effectLst>
            <a:outerShdw blurRad="292100" dist="139700" dir="2700000" algn="tl" rotWithShape="0">
              <a:srgbClr val="333333">
                <a:alpha val="65000"/>
              </a:srgbClr>
            </a:outerShdw>
          </a:effectLst>
        </p:spPr>
      </p:pic>
      <p:pic>
        <p:nvPicPr>
          <p:cNvPr id="8" name="Content Placeholder 7" descr="Graphical user interface, text, application&#10;&#10;Description automatically generated">
            <a:extLst>
              <a:ext uri="{FF2B5EF4-FFF2-40B4-BE49-F238E27FC236}">
                <a16:creationId xmlns:a16="http://schemas.microsoft.com/office/drawing/2014/main" id="{703F60D3-2ED5-4F1A-9A83-3FD14EB1113C}"/>
              </a:ext>
            </a:extLst>
          </p:cNvPr>
          <p:cNvPicPr>
            <a:picLocks noGrp="1" noChangeAspect="1"/>
          </p:cNvPicPr>
          <p:nvPr>
            <p:ph sz="half" idx="2"/>
          </p:nvPr>
        </p:nvPicPr>
        <p:blipFill>
          <a:blip r:embed="rId3"/>
          <a:stretch>
            <a:fillRect/>
          </a:stretch>
        </p:blipFill>
        <p:spPr>
          <a:xfrm>
            <a:off x="658389" y="1530882"/>
            <a:ext cx="5752573" cy="48064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95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ow of samples for medical testing">
            <a:extLst>
              <a:ext uri="{FF2B5EF4-FFF2-40B4-BE49-F238E27FC236}">
                <a16:creationId xmlns:a16="http://schemas.microsoft.com/office/drawing/2014/main" id="{5727F35C-01D3-4F33-BACE-1177AC4D2B61}"/>
              </a:ext>
            </a:extLst>
          </p:cNvPr>
          <p:cNvPicPr>
            <a:picLocks noChangeAspect="1"/>
          </p:cNvPicPr>
          <p:nvPr/>
        </p:nvPicPr>
        <p:blipFill rotWithShape="1">
          <a:blip r:embed="rId2"/>
          <a:srcRect l="9563"/>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A232FF9A-6514-4D03-9546-728E7C8EAF8F}"/>
              </a:ext>
            </a:extLst>
          </p:cNvPr>
          <p:cNvSpPr>
            <a:spLocks noGrp="1"/>
          </p:cNvSpPr>
          <p:nvPr>
            <p:ph type="title"/>
          </p:nvPr>
        </p:nvSpPr>
        <p:spPr>
          <a:xfrm>
            <a:off x="8508781" y="2232607"/>
            <a:ext cx="3144774" cy="1645920"/>
          </a:xfrm>
        </p:spPr>
        <p:txBody>
          <a:bodyPr anchor="b">
            <a:noAutofit/>
          </a:bodyPr>
          <a:lstStyle/>
          <a:p>
            <a:pPr>
              <a:lnSpc>
                <a:spcPct val="90000"/>
              </a:lnSpc>
            </a:pPr>
            <a:r>
              <a:rPr lang="en-US" sz="2800" b="1" dirty="0"/>
              <a:t>Then we make the comparison every peptide sequence spectra with </a:t>
            </a:r>
            <a:r>
              <a:rPr lang="en-US" sz="2800" b="1" dirty="0" err="1"/>
              <a:t>MZml</a:t>
            </a:r>
            <a:r>
              <a:rPr lang="en-US" sz="2800" b="1" dirty="0"/>
              <a:t> spectra</a:t>
            </a:r>
          </a:p>
        </p:txBody>
      </p:sp>
      <p:pic>
        <p:nvPicPr>
          <p:cNvPr id="11" name="Picture 10">
            <a:extLst>
              <a:ext uri="{FF2B5EF4-FFF2-40B4-BE49-F238E27FC236}">
                <a16:creationId xmlns:a16="http://schemas.microsoft.com/office/drawing/2014/main" id="{E0F3659F-8480-4036-9586-17A4B54049AC}"/>
              </a:ext>
            </a:extLst>
          </p:cNvPr>
          <p:cNvPicPr>
            <a:picLocks noChangeAspect="1"/>
          </p:cNvPicPr>
          <p:nvPr/>
        </p:nvPicPr>
        <p:blipFill>
          <a:blip r:embed="rId3"/>
          <a:stretch>
            <a:fillRect/>
          </a:stretch>
        </p:blipFill>
        <p:spPr>
          <a:xfrm>
            <a:off x="453838" y="816841"/>
            <a:ext cx="7245722" cy="46357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323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{6C081718-5895-483C-B7EF-E50A47B1B81E}tf78438558_win32</Template>
  <TotalTime>187</TotalTime>
  <Words>229</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Garamond</vt:lpstr>
      <vt:lpstr>SavonVTI</vt:lpstr>
      <vt:lpstr>Peptide identification </vt:lpstr>
      <vt:lpstr>What our data take about</vt:lpstr>
      <vt:lpstr>Experimental spectra</vt:lpstr>
      <vt:lpstr>The code we are use for generate the Experimental spectra and filter the level to show ms2 </vt:lpstr>
      <vt:lpstr>PowerPoint Presentation</vt:lpstr>
      <vt:lpstr>Theoretical Spectra </vt:lpstr>
      <vt:lpstr>Digestion Code with trypsin , b and y ions</vt:lpstr>
      <vt:lpstr>Y and B ions</vt:lpstr>
      <vt:lpstr>Then we make the comparison every peptide sequence spectra with MZml spectra</vt:lpstr>
      <vt:lpstr>PowerPoint Presentation</vt:lpstr>
      <vt:lpstr>Comparison code output</vt:lpstr>
      <vt:lpstr>This code make spectra comparison result in graph that show in mirror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Peptide identification </dc:title>
  <dc:creator>Merna Samy</dc:creator>
  <cp:lastModifiedBy>Merna Samy</cp:lastModifiedBy>
  <cp:revision>1</cp:revision>
  <dcterms:created xsi:type="dcterms:W3CDTF">2022-01-09T11:08:32Z</dcterms:created>
  <dcterms:modified xsi:type="dcterms:W3CDTF">2022-01-09T14:16:12Z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