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60" r:id="rId4"/>
    <p:sldId id="259" r:id="rId5"/>
    <p:sldId id="262" r:id="rId6"/>
    <p:sldId id="268" r:id="rId7"/>
    <p:sldId id="261" r:id="rId8"/>
    <p:sldId id="263" r:id="rId9"/>
    <p:sldId id="264" r:id="rId10"/>
    <p:sldId id="256"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5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E1E54-1A3A-43EE-81C4-B61A2C0B1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E2E1E54-1A3A-43EE-81C4-B61A2C0B1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E2E1E54-1A3A-43EE-81C4-B61A2C0B1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E2E1E54-1A3A-43EE-81C4-B61A2C0B1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E2E1E54-1A3A-43EE-81C4-B61A2C0B1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E2E1E54-1A3A-43EE-81C4-B61A2C0B1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E2E1E54-1A3A-43EE-81C4-B61A2C0B173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2E1E54-1A3A-43EE-81C4-B61A2C0B173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E1E54-1A3A-43EE-81C4-B61A2C0B173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E2E1E54-1A3A-43EE-81C4-B61A2C0B1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E2E1E54-1A3A-43EE-81C4-B61A2C0B1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871EF-5A69-4307-870A-E918353B48C7}"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3E2E1E54-1A3A-43EE-81C4-B61A2C0B1733}" type="datetimeFigureOut">
              <a:rPr lang="en-US" smtClean="0"/>
            </a:fld>
            <a:endParaRPr 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BE3871EF-5A69-4307-870A-E918353B48C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5257800" y="1069340"/>
            <a:ext cx="3094990" cy="1088390"/>
          </a:xfrm>
        </p:spPr>
        <p:txBody>
          <a:bodyPr/>
          <a:p>
            <a:r>
              <a:rPr lang="en-US" sz="4400"/>
              <a:t>SILAC</a:t>
            </a:r>
            <a:endParaRPr lang="en-US" sz="4400"/>
          </a:p>
        </p:txBody>
      </p:sp>
      <p:sp>
        <p:nvSpPr>
          <p:cNvPr id="5" name="Text Placeholder 4"/>
          <p:cNvSpPr>
            <a:spLocks noGrp="1"/>
          </p:cNvSpPr>
          <p:nvPr>
            <p:ph type="body" sz="half" idx="2"/>
          </p:nvPr>
        </p:nvSpPr>
        <p:spPr/>
        <p:txBody>
          <a:bodyPr/>
          <a:p>
            <a:endParaRPr lang="en-US"/>
          </a:p>
        </p:txBody>
      </p:sp>
      <p:pic>
        <p:nvPicPr>
          <p:cNvPr id="6" name="Picture Placeholder 5"/>
          <p:cNvPicPr>
            <a:picLocks noChangeAspect="1"/>
          </p:cNvPicPr>
          <p:nvPr>
            <p:ph type="pic" idx="1"/>
          </p:nvPr>
        </p:nvPicPr>
        <p:blipFill rotWithShape="1">
          <a:blip r:embed="rId1">
            <a:extLst>
              <a:ext uri="{28A0092B-C50C-407E-A947-70E740481C1C}">
                <a14:useLocalDpi xmlns:a14="http://schemas.microsoft.com/office/drawing/2010/main" val="0"/>
              </a:ext>
            </a:extLst>
          </a:blip>
          <a:srcRect/>
          <a:stretch>
            <a:fillRect/>
          </a:stretch>
        </p:blipFill>
        <p:spPr>
          <a:xfrm>
            <a:off x="0" y="0"/>
            <a:ext cx="5083810" cy="6844665"/>
          </a:xfrm>
          <a:prstGeom prst="rect">
            <a:avLst/>
          </a:prstGeom>
        </p:spPr>
      </p:pic>
      <p:sp>
        <p:nvSpPr>
          <p:cNvPr id="7" name="Text Box 6"/>
          <p:cNvSpPr txBox="1"/>
          <p:nvPr/>
        </p:nvSpPr>
        <p:spPr>
          <a:xfrm>
            <a:off x="5182235" y="2385060"/>
            <a:ext cx="3747135" cy="645160"/>
          </a:xfrm>
          <a:prstGeom prst="rect">
            <a:avLst/>
          </a:prstGeom>
          <a:noFill/>
        </p:spPr>
        <p:txBody>
          <a:bodyPr wrap="square" rtlCol="0" anchor="t">
            <a:spAutoFit/>
          </a:bodyPr>
          <a:p>
            <a:r>
              <a:rPr lang="en-US" b="1" i="1" dirty="0">
                <a:sym typeface="+mn-ea"/>
              </a:rPr>
              <a:t>Stable isotope labeling using amino acids in cell culture</a:t>
            </a:r>
            <a:endParaRPr lang="en-US"/>
          </a:p>
        </p:txBody>
      </p:sp>
      <p:cxnSp>
        <p:nvCxnSpPr>
          <p:cNvPr id="8" name="Straight Connector 7"/>
          <p:cNvCxnSpPr/>
          <p:nvPr/>
        </p:nvCxnSpPr>
        <p:spPr>
          <a:xfrm flipV="1">
            <a:off x="5181600" y="2133600"/>
            <a:ext cx="3697605" cy="2413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807720"/>
            <a:ext cx="8382000" cy="5516880"/>
          </a:xfrm>
        </p:spPr>
        <p:txBody>
          <a:bodyPr>
            <a:normAutofit/>
          </a:bodyPr>
          <a:lstStyle/>
          <a:p>
            <a:pPr marL="342900" indent="-342900" algn="l">
              <a:buFont typeface="Arial" panose="020B0604020202020204" pitchFamily="34" charset="0"/>
              <a:buChar char="•"/>
            </a:pPr>
            <a:r>
              <a:rPr lang="en-US" sz="2400" dirty="0">
                <a:latin typeface="Calibri" panose="020F0502020204030204" charset="0"/>
                <a:cs typeface="Calibri" panose="020F0502020204030204" charset="0"/>
                <a:sym typeface="+mn-ea"/>
              </a:rPr>
              <a:t>Reproducible</a:t>
            </a:r>
            <a:r>
              <a:rPr lang="en-US" sz="2400" i="1" dirty="0">
                <a:latin typeface="Calibri" panose="020F0502020204030204" charset="0"/>
                <a:cs typeface="Calibri" panose="020F0502020204030204" charset="0"/>
                <a:sym typeface="+mn-ea"/>
              </a:rPr>
              <a:t>—eliminates intra-experimental variability caused by differential sample preparation</a:t>
            </a:r>
            <a:endParaRPr lang="en-US" sz="2400" i="1" dirty="0">
              <a:latin typeface="Calibri" panose="020F0502020204030204" charset="0"/>
              <a:cs typeface="Calibri" panose="020F0502020204030204" charset="0"/>
              <a:sym typeface="+mn-ea"/>
            </a:endParaRPr>
          </a:p>
          <a:p>
            <a:pPr marL="342900" indent="-342900" algn="l">
              <a:buFont typeface="Arial" panose="020B0604020202020204" pitchFamily="34" charset="0"/>
              <a:buChar char="•"/>
            </a:pPr>
            <a:r>
              <a:rPr lang="en-US" sz="2400" dirty="0">
                <a:latin typeface="Calibri" panose="020F0502020204030204" charset="0"/>
                <a:cs typeface="Calibri" panose="020F0502020204030204" charset="0"/>
                <a:sym typeface="+mn-ea"/>
              </a:rPr>
              <a:t>Flexible</a:t>
            </a:r>
            <a:r>
              <a:rPr lang="en-US" sz="2400" i="1" dirty="0">
                <a:latin typeface="Calibri" panose="020F0502020204030204" charset="0"/>
                <a:cs typeface="Calibri" panose="020F0502020204030204" charset="0"/>
                <a:sym typeface="+mn-ea"/>
              </a:rPr>
              <a:t>—media deficient in both L-lysine and L-arginine, as well as Flex media formulations that allow the addition of glucose, glutamine and phenol red separately</a:t>
            </a:r>
            <a:endParaRPr lang="en-US" sz="2400" i="1" dirty="0">
              <a:solidFill>
                <a:schemeClr val="tx1"/>
              </a:solidFill>
              <a:latin typeface="Calibri" panose="020F0502020204030204" charset="0"/>
              <a:cs typeface="Calibri" panose="020F0502020204030204" charset="0"/>
            </a:endParaRPr>
          </a:p>
          <a:p>
            <a:pPr marL="342900" indent="-342900" algn="l">
              <a:buFont typeface="Arial" panose="020B0604020202020204" pitchFamily="34" charset="0"/>
              <a:buChar char="•"/>
            </a:pPr>
            <a:r>
              <a:rPr lang="en-US" sz="2400" i="1" dirty="0">
                <a:latin typeface="Calibri" panose="020F0502020204030204" charset="0"/>
                <a:cs typeface="Calibri" panose="020F0502020204030204" charset="0"/>
                <a:sym typeface="+mn-ea"/>
              </a:rPr>
              <a:t>Versatile—broadest portfolio of liquid and powdered SILAC media, as well as unique </a:t>
            </a:r>
            <a:r>
              <a:rPr lang="en-US" sz="2400" i="1" dirty="0" err="1">
                <a:latin typeface="Calibri" panose="020F0502020204030204" charset="0"/>
                <a:cs typeface="Calibri" panose="020F0502020204030204" charset="0"/>
                <a:sym typeface="+mn-ea"/>
              </a:rPr>
              <a:t>NeuCode</a:t>
            </a:r>
            <a:r>
              <a:rPr lang="en-US" sz="2400" i="1" dirty="0">
                <a:latin typeface="Calibri" panose="020F0502020204030204" charset="0"/>
                <a:cs typeface="Calibri" panose="020F0502020204030204" charset="0"/>
                <a:sym typeface="+mn-ea"/>
              </a:rPr>
              <a:t> amino acids, enabling higher multiplexing</a:t>
            </a:r>
            <a:endParaRPr lang="en-US" sz="2400" i="1" dirty="0">
              <a:solidFill>
                <a:schemeClr val="tx1"/>
              </a:solidFill>
              <a:latin typeface="Calibri" panose="020F0502020204030204" charset="0"/>
              <a:cs typeface="Calibri" panose="020F0502020204030204" charset="0"/>
            </a:endParaRPr>
          </a:p>
          <a:p>
            <a:pPr marL="342900" indent="-342900" algn="l">
              <a:buFont typeface="Arial" panose="020B0604020202020204" pitchFamily="34" charset="0"/>
              <a:buChar char="•"/>
            </a:pPr>
            <a:r>
              <a:rPr lang="en-US" sz="2400" i="1" dirty="0">
                <a:latin typeface="Calibri" panose="020F0502020204030204" charset="0"/>
                <a:cs typeface="Calibri" panose="020F0502020204030204" charset="0"/>
                <a:sym typeface="+mn-ea"/>
              </a:rPr>
              <a:t>Convenient—media and amino acids are available in kits or as stand-alone reagents</a:t>
            </a:r>
            <a:endParaRPr lang="en-US" sz="2400" i="1" dirty="0">
              <a:solidFill>
                <a:schemeClr val="tx1"/>
              </a:solidFill>
              <a:latin typeface="Calibri" panose="020F0502020204030204" charset="0"/>
              <a:cs typeface="Calibri" panose="020F0502020204030204" charset="0"/>
            </a:endParaRPr>
          </a:p>
          <a:p>
            <a:pPr marL="342900" indent="-342900" algn="l">
              <a:buFont typeface="Arial" panose="020B0604020202020204" pitchFamily="34" charset="0"/>
              <a:buChar char="•"/>
            </a:pPr>
            <a:r>
              <a:rPr lang="en-US" sz="2400" i="1" dirty="0">
                <a:latin typeface="Calibri" panose="020F0502020204030204" charset="0"/>
                <a:cs typeface="Calibri" panose="020F0502020204030204" charset="0"/>
                <a:sym typeface="+mn-ea"/>
              </a:rPr>
              <a:t>Compatible—label proteins expressed in a wide variety of mammalian cell lines, including HeLa, 293T, COS7, U2OS, A549, NIH 3T3, </a:t>
            </a:r>
            <a:r>
              <a:rPr lang="en-US" sz="2400" i="1" dirty="0" err="1">
                <a:latin typeface="Calibri" panose="020F0502020204030204" charset="0"/>
                <a:cs typeface="Calibri" panose="020F0502020204030204" charset="0"/>
                <a:sym typeface="+mn-ea"/>
              </a:rPr>
              <a:t>Jurkat</a:t>
            </a:r>
            <a:r>
              <a:rPr lang="en-US" sz="2400" i="1" dirty="0">
                <a:latin typeface="Calibri" panose="020F0502020204030204" charset="0"/>
                <a:cs typeface="Calibri" panose="020F0502020204030204" charset="0"/>
                <a:sym typeface="+mn-ea"/>
              </a:rPr>
              <a:t> and others</a:t>
            </a:r>
            <a:endParaRPr lang="en-US" sz="2400" i="1" dirty="0">
              <a:solidFill>
                <a:schemeClr val="tx1"/>
              </a:solidFill>
              <a:latin typeface="Calibri" panose="020F0502020204030204" charset="0"/>
              <a:cs typeface="Calibri" panose="020F0502020204030204" charset="0"/>
            </a:endParaRPr>
          </a:p>
          <a:p>
            <a:pPr marL="342900" indent="-342900" algn="l">
              <a:buFont typeface="Arial" panose="020B0604020202020204" pitchFamily="34" charset="0"/>
              <a:buChar char="•"/>
            </a:pPr>
            <a:endParaRPr lang="en-US" sz="2400" b="1" i="1" dirty="0">
              <a:solidFill>
                <a:schemeClr val="tx1"/>
              </a:solidFill>
              <a:latin typeface="Calibri" panose="020F0502020204030204" charset="0"/>
              <a:cs typeface="Calibri" panose="020F0502020204030204" charset="0"/>
            </a:endParaRPr>
          </a:p>
          <a:p>
            <a:pPr algn="l"/>
            <a:endParaRPr lang="en-US" sz="2400" dirty="0" smtClean="0">
              <a:solidFill>
                <a:schemeClr val="tx1"/>
              </a:solidFill>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457200"/>
            <a:ext cx="8264525" cy="6383020"/>
          </a:xfrm>
        </p:spPr>
        <p:txBody>
          <a:bodyPr>
            <a:normAutofit fontScale="90000"/>
          </a:bodyPr>
          <a:p>
            <a:pPr marL="571500" indent="-571500" algn="l">
              <a:buFont typeface="Wingdings" panose="05000000000000000000" charset="0"/>
              <a:buChar char="q"/>
            </a:pPr>
            <a:r>
              <a:rPr lang="en-US" b="1" dirty="0" smtClean="0">
                <a:sym typeface="+mn-ea"/>
              </a:rPr>
              <a:t>SILAC :-</a:t>
            </a:r>
            <a:br>
              <a:rPr lang="en-US" b="1" dirty="0">
                <a:solidFill>
                  <a:schemeClr val="tx1"/>
                </a:solidFill>
              </a:rPr>
            </a:br>
            <a:r>
              <a:rPr lang="en-US" sz="2400" dirty="0" smtClean="0">
                <a:sym typeface="+mn-ea"/>
              </a:rPr>
              <a:t>(Stable Isotope labeling by /with</a:t>
            </a:r>
            <a:r>
              <a:rPr lang="en-US" dirty="0" smtClean="0">
                <a:sym typeface="+mn-ea"/>
              </a:rPr>
              <a:t> </a:t>
            </a:r>
            <a:r>
              <a:rPr lang="en-US" sz="2665" dirty="0" smtClean="0">
                <a:sym typeface="+mn-ea"/>
              </a:rPr>
              <a:t>amino acids)</a:t>
            </a:r>
            <a:br>
              <a:rPr lang="en-US" sz="2665" dirty="0" smtClean="0">
                <a:sym typeface="+mn-ea"/>
              </a:rPr>
            </a:br>
            <a:r>
              <a:rPr lang="en-US" sz="2660" dirty="0" smtClean="0">
                <a:sym typeface="+mn-ea"/>
              </a:rPr>
              <a:t> is a technique based on direct addition of selected stable isotope amino acids into the cell culture medium, allowing superior quantitative analysis of the cellular proteome compared to other labeling methods. </a:t>
            </a:r>
            <a:br>
              <a:rPr lang="en-US" sz="2665" dirty="0" smtClean="0">
                <a:solidFill>
                  <a:schemeClr val="tx1"/>
                </a:solidFill>
              </a:rPr>
            </a:br>
            <a:r>
              <a:rPr lang="en-US" sz="2665" dirty="0">
                <a:sym typeface="+mn-ea"/>
              </a:rPr>
              <a:t>is a technique </a:t>
            </a:r>
            <a:r>
              <a:rPr lang="en-US" sz="2665" dirty="0" smtClean="0">
                <a:sym typeface="+mn-ea"/>
              </a:rPr>
              <a:t>and a powerful method to study the relative proteomic change under differential treatments, based </a:t>
            </a:r>
            <a:r>
              <a:rPr lang="en-US" sz="2665" dirty="0">
                <a:sym typeface="+mn-ea"/>
              </a:rPr>
              <a:t>on </a:t>
            </a:r>
            <a:r>
              <a:rPr lang="en-US" sz="2665" dirty="0" smtClean="0">
                <a:sym typeface="+mn-ea"/>
              </a:rPr>
              <a:t>mass spectrometry</a:t>
            </a:r>
            <a:r>
              <a:rPr lang="en-US" sz="2665" dirty="0">
                <a:sym typeface="+mn-ea"/>
              </a:rPr>
              <a:t> that detects differences in protein abundance among </a:t>
            </a:r>
            <a:br>
              <a:rPr lang="ar-EG" sz="2665" dirty="0" smtClean="0">
                <a:solidFill>
                  <a:schemeClr val="tx1"/>
                </a:solidFill>
              </a:rPr>
            </a:br>
            <a:r>
              <a:rPr lang="en-US" sz="2665" dirty="0" smtClean="0">
                <a:sym typeface="+mn-ea"/>
              </a:rPr>
              <a:t>samples using </a:t>
            </a:r>
            <a:r>
              <a:rPr lang="en-US" sz="2665" dirty="0">
                <a:sym typeface="+mn-ea"/>
              </a:rPr>
              <a:t>non-radioactive </a:t>
            </a:r>
            <a:r>
              <a:rPr lang="en-US" sz="2665" dirty="0" smtClean="0">
                <a:sym typeface="+mn-ea"/>
              </a:rPr>
              <a:t>isotopic labeling.  </a:t>
            </a:r>
            <a:br>
              <a:rPr lang="en-US" sz="2665" dirty="0" smtClean="0">
                <a:sym typeface="+mn-ea"/>
              </a:rPr>
            </a:br>
            <a:r>
              <a:rPr lang="en-US" sz="2665" dirty="0">
                <a:sym typeface="+mn-ea"/>
              </a:rPr>
              <a:t> Based on </a:t>
            </a:r>
            <a:r>
              <a:rPr lang="en-US" sz="2665" dirty="0" smtClean="0">
                <a:sym typeface="+mn-ea"/>
              </a:rPr>
              <a:t>SILAC and </a:t>
            </a:r>
            <a:r>
              <a:rPr lang="en-US" sz="2665" dirty="0">
                <a:sym typeface="+mn-ea"/>
              </a:rPr>
              <a:t>mass spectrometry, we can analyze the relative proteomic change under differential treatments. In addition, compare </a:t>
            </a:r>
            <a:r>
              <a:rPr lang="en-US" sz="2665" dirty="0" smtClean="0">
                <a:sym typeface="+mn-ea"/>
              </a:rPr>
              <a:t>with other technologies.</a:t>
            </a:r>
            <a:br>
              <a:rPr lang="en-US" sz="2665" dirty="0" smtClean="0">
                <a:sym typeface="+mn-ea"/>
              </a:rPr>
            </a:br>
            <a:br>
              <a:rPr lang="en-US" dirty="0">
                <a:solidFill>
                  <a:schemeClr val="tx1"/>
                </a:solidFill>
              </a:rPr>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86435" y="485140"/>
            <a:ext cx="7290435" cy="549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70000"/>
          </a:bodyPr>
          <a:p>
            <a:pPr algn="l">
              <a:buFont typeface="Wingdings" panose="05000000000000000000" charset="0"/>
              <a:buChar char="q"/>
            </a:pPr>
            <a:r>
              <a:rPr lang="en-US" dirty="0" smtClean="0">
                <a:sym typeface="+mn-ea"/>
              </a:rPr>
              <a:t>Pulsed SILAC:</a:t>
            </a:r>
            <a:endParaRPr lang="en-US" dirty="0" smtClean="0">
              <a:sym typeface="+mn-ea"/>
            </a:endParaRPr>
          </a:p>
          <a:p>
            <a:pPr marL="0" indent="0" algn="l">
              <a:buFont typeface="Wingdings" panose="05000000000000000000" charset="0"/>
              <a:buNone/>
            </a:pPr>
            <a:endParaRPr lang="en-US" dirty="0" smtClean="0">
              <a:sym typeface="+mn-ea"/>
            </a:endParaRPr>
          </a:p>
          <a:p>
            <a:pPr algn="l"/>
            <a:r>
              <a:rPr lang="en-US" dirty="0" smtClean="0">
                <a:sym typeface="+mn-ea"/>
              </a:rPr>
              <a:t> Is one of  SILAC methods where the labelled amino acids are added to the growth medium for only a short period of time. </a:t>
            </a:r>
            <a:endParaRPr lang="en-US" dirty="0" smtClean="0">
              <a:sym typeface="+mn-ea"/>
            </a:endParaRPr>
          </a:p>
          <a:p>
            <a:pPr algn="l"/>
            <a:r>
              <a:rPr lang="en-US" dirty="0" smtClean="0">
                <a:sym typeface="+mn-ea"/>
              </a:rPr>
              <a:t>This prefer detecting differences in de novo protein production rather than raw concentration </a:t>
            </a:r>
            <a:r>
              <a:rPr lang="en-US" dirty="0">
                <a:sym typeface="+mn-ea"/>
              </a:rPr>
              <a:t>added to the growth medium for only a short period of time. </a:t>
            </a:r>
            <a:endParaRPr lang="en-US" dirty="0">
              <a:sym typeface="+mn-ea"/>
            </a:endParaRPr>
          </a:p>
          <a:p>
            <a:r>
              <a:rPr lang="en-US" dirty="0">
                <a:sym typeface="+mn-ea"/>
              </a:rPr>
              <a:t>It had also been used to study biofilm tolerance to antibiotics to differentiate tolerant and sensitive subpopulations</a:t>
            </a:r>
            <a:endParaRPr lang="ar-EG" dirty="0">
              <a:solidFill>
                <a:schemeClr val="tx1"/>
              </a:solidFill>
            </a:endParaRPr>
          </a:p>
          <a:p>
            <a:pPr marL="0" indent="0">
              <a:buNone/>
            </a:pPr>
            <a:endParaRPr lang="en-US"/>
          </a:p>
        </p:txBody>
      </p:sp>
      <p:sp>
        <p:nvSpPr>
          <p:cNvPr id="6" name="Rectangle 5"/>
          <p:cNvSpPr/>
          <p:nvPr/>
        </p:nvSpPr>
        <p:spPr>
          <a:xfrm>
            <a:off x="2369185" y="533400"/>
            <a:ext cx="4236085" cy="7200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EG"/>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en-US" sz="4000" b="1" dirty="0" smtClean="0">
                <a:solidFill>
                  <a:schemeClr val="tx1"/>
                </a:solidFill>
              </a:rPr>
              <a:t>Applications</a:t>
            </a:r>
            <a:endParaRPr lang="ar-EG" sz="40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Pulsed-SILAC-method-illustration-E-coli-cells</a:t>
            </a:r>
            <a:endParaRPr lang="en-US"/>
          </a:p>
        </p:txBody>
      </p:sp>
      <p:pic>
        <p:nvPicPr>
          <p:cNvPr id="6" name="Content Placeholder 5" descr="Pulsed-SILAC-method-illustration-E-coli-cells-were-cultured-in-different-SILAC-media"/>
          <p:cNvPicPr>
            <a:picLocks noChangeAspect="1"/>
          </p:cNvPicPr>
          <p:nvPr>
            <p:ph idx="1"/>
          </p:nvPr>
        </p:nvPicPr>
        <p:blipFill>
          <a:blip r:embed="rId1"/>
          <a:stretch>
            <a:fillRect/>
          </a:stretch>
        </p:blipFill>
        <p:spPr>
          <a:xfrm>
            <a:off x="838200" y="1461135"/>
            <a:ext cx="7506970" cy="4831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marL="571500" indent="-571500" algn="l">
              <a:buFont typeface="Wingdings" panose="05000000000000000000" charset="0"/>
              <a:buChar char="q"/>
            </a:pPr>
            <a:r>
              <a:rPr lang="en-US" dirty="0">
                <a:sym typeface="+mn-ea"/>
              </a:rPr>
              <a:t>NeuCode SILAC</a:t>
            </a:r>
            <a:br>
              <a:rPr lang="en-US" dirty="0">
                <a:sym typeface="+mn-ea"/>
              </a:rPr>
            </a:br>
            <a:endParaRPr lang="en-US"/>
          </a:p>
        </p:txBody>
      </p:sp>
      <p:sp>
        <p:nvSpPr>
          <p:cNvPr id="3" name="Content Placeholder 2"/>
          <p:cNvSpPr>
            <a:spLocks noGrp="1"/>
          </p:cNvSpPr>
          <p:nvPr>
            <p:ph idx="1"/>
          </p:nvPr>
        </p:nvSpPr>
        <p:spPr/>
        <p:txBody>
          <a:bodyPr>
            <a:normAutofit fontScale="60000"/>
          </a:bodyPr>
          <a:p>
            <a:pPr algn="l"/>
            <a:r>
              <a:rPr lang="en-US" dirty="0" smtClean="0">
                <a:sym typeface="+mn-ea"/>
              </a:rPr>
              <a:t>Is the level of multiplexing in SILAC was limited due to the number of SILAC isotopes available. Recently, a new technique called </a:t>
            </a:r>
            <a:r>
              <a:rPr lang="en-US" dirty="0" err="1" smtClean="0">
                <a:sym typeface="+mn-ea"/>
              </a:rPr>
              <a:t>NeuCode</a:t>
            </a:r>
            <a:r>
              <a:rPr lang="en-US" dirty="0" smtClean="0">
                <a:sym typeface="+mn-ea"/>
              </a:rPr>
              <a:t> (neutron encoding) SILAC, has augmented the level of multiplexing achievable with metabolic labeling (up to 4).</a:t>
            </a:r>
            <a:endParaRPr lang="en-US" dirty="0" smtClean="0">
              <a:sym typeface="+mn-ea"/>
            </a:endParaRPr>
          </a:p>
          <a:p>
            <a:pPr algn="l"/>
            <a:endParaRPr lang="en-US" dirty="0" smtClean="0">
              <a:solidFill>
                <a:schemeClr val="tx1"/>
              </a:solidFill>
            </a:endParaRPr>
          </a:p>
          <a:p>
            <a:pPr algn="l"/>
            <a:r>
              <a:rPr lang="en-US" dirty="0" smtClean="0">
                <a:sym typeface="+mn-ea"/>
              </a:rPr>
              <a:t> The </a:t>
            </a:r>
            <a:r>
              <a:rPr lang="en-US" dirty="0" err="1" smtClean="0">
                <a:sym typeface="+mn-ea"/>
              </a:rPr>
              <a:t>NeuCode</a:t>
            </a:r>
            <a:r>
              <a:rPr lang="en-US" dirty="0" smtClean="0">
                <a:sym typeface="+mn-ea"/>
              </a:rPr>
              <a:t> amino acid method is similar to SILAC but differs in that the labeling only utilizes heavy amino acids. The use of only heavy amino acids eliminates the need for 100% incorporation of amino acids needed for SILAC.</a:t>
            </a:r>
            <a:endParaRPr lang="en-US" dirty="0" smtClean="0">
              <a:sym typeface="+mn-ea"/>
            </a:endParaRPr>
          </a:p>
          <a:p>
            <a:pPr algn="l"/>
            <a:endParaRPr lang="en-US" dirty="0" smtClean="0">
              <a:solidFill>
                <a:schemeClr val="tx1"/>
              </a:solidFill>
            </a:endParaRPr>
          </a:p>
          <a:p>
            <a:pPr algn="l"/>
            <a:r>
              <a:rPr lang="en-US" dirty="0" smtClean="0">
                <a:sym typeface="+mn-ea"/>
              </a:rPr>
              <a:t>The increased multiplexing capability of </a:t>
            </a:r>
            <a:r>
              <a:rPr lang="en-US" dirty="0" err="1" smtClean="0">
                <a:sym typeface="+mn-ea"/>
              </a:rPr>
              <a:t>NeuCode</a:t>
            </a:r>
            <a:r>
              <a:rPr lang="en-US" dirty="0" smtClean="0">
                <a:sym typeface="+mn-ea"/>
              </a:rPr>
              <a:t> amino acids is from the use of mass defects from extra neutrons in the stable isotopes. These small mass differences however need to be resolved on high resolution mass spectrometers.</a:t>
            </a:r>
            <a:endParaRPr lang="ar-EG" dirty="0">
              <a:solidFill>
                <a:schemeClr val="tx1"/>
              </a:solidFill>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normAutofit/>
          </a:bodyPr>
          <a:p>
            <a:pPr marL="0" indent="0" algn="l">
              <a:buNone/>
            </a:pPr>
            <a:endParaRPr lang="ar-EG" dirty="0"/>
          </a:p>
          <a:p>
            <a:endParaRPr lang="en-US"/>
          </a:p>
        </p:txBody>
      </p:sp>
      <p:pic>
        <p:nvPicPr>
          <p:cNvPr id="8" name="Content Placeholder 3"/>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97865" y="1050925"/>
            <a:ext cx="7329805" cy="46393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r>
              <a:rPr lang="en-US" sz="4000"/>
              <a:t>Structures and masses of NeuCode amino acids</a:t>
            </a:r>
            <a:endParaRPr lang="en-US" sz="4000"/>
          </a:p>
        </p:txBody>
      </p:sp>
      <p:pic>
        <p:nvPicPr>
          <p:cNvPr id="100" name="Content Placeholder 99"/>
          <p:cNvPicPr/>
          <p:nvPr>
            <p:ph sz="half" idx="2"/>
          </p:nvPr>
        </p:nvPicPr>
        <p:blipFill>
          <a:blip r:embed="rId1"/>
          <a:stretch>
            <a:fillRect/>
          </a:stretch>
        </p:blipFill>
        <p:spPr>
          <a:xfrm>
            <a:off x="1219200" y="1447800"/>
            <a:ext cx="6540500" cy="452628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76200"/>
            <a:ext cx="8382000" cy="6553200"/>
          </a:xfrm>
        </p:spPr>
        <p:txBody>
          <a:bodyPr>
            <a:normAutofit fontScale="50000"/>
          </a:bodyPr>
          <a:lstStyle/>
          <a:p>
            <a:pPr marL="571500" indent="-571500" algn="l">
              <a:buFont typeface="Wingdings" panose="05000000000000000000" charset="0"/>
              <a:buChar char="q"/>
            </a:pPr>
            <a:r>
              <a:rPr lang="en-US" sz="6400" dirty="0">
                <a:effectLst/>
                <a:latin typeface="Calibri" panose="020F0502020204030204" charset="0"/>
                <a:ea typeface="Calibri" panose="020F0502020204030204" charset="0"/>
                <a:cs typeface="Arial" panose="020B0604020202020204" pitchFamily="34" charset="0"/>
                <a:sym typeface="+mn-ea"/>
              </a:rPr>
              <a:t>Advantages of SILAC-based Proteomics Analysis Services</a:t>
            </a:r>
            <a:endParaRPr lang="en-US" sz="6400" dirty="0">
              <a:effectLst/>
              <a:latin typeface="Calibri" panose="020F0502020204030204" charset="0"/>
              <a:ea typeface="Calibri" panose="020F0502020204030204" charset="0"/>
              <a:cs typeface="Arial" panose="020B0604020202020204" pitchFamily="34" charset="0"/>
              <a:sym typeface="+mn-ea"/>
            </a:endParaRPr>
          </a:p>
          <a:p>
            <a:pPr algn="l">
              <a:buFont typeface="Wingdings" panose="05000000000000000000" charset="0"/>
            </a:pPr>
            <a:endParaRPr lang="en-US" sz="6400" dirty="0">
              <a:effectLst/>
              <a:latin typeface="Calibri" panose="020F0502020204030204" charset="0"/>
              <a:ea typeface="Calibri" panose="020F0502020204030204" charset="0"/>
              <a:cs typeface="Arial" panose="020B0604020202020204" pitchFamily="34" charset="0"/>
              <a:sym typeface="+mn-ea"/>
            </a:endParaRPr>
          </a:p>
          <a:p>
            <a:pPr marL="285750" indent="-285750" algn="l">
              <a:buFont typeface="Arial" panose="020B0604020202020204" pitchFamily="34" charset="0"/>
              <a:buChar char="•"/>
            </a:pPr>
            <a:r>
              <a:rPr lang="en-US" sz="3600" dirty="0">
                <a:effectLst/>
                <a:latin typeface="Calibri" panose="020F0502020204030204" charset="0"/>
                <a:ea typeface="Calibri" panose="020F0502020204030204" charset="0"/>
                <a:cs typeface="Arial" panose="020B0604020202020204" pitchFamily="34" charset="0"/>
                <a:sym typeface="+mn-ea"/>
              </a:rPr>
              <a:t>High labeling rate: The labeling efficiency is not affected by lysate and efficiency can be as high as 100%.</a:t>
            </a:r>
            <a:endParaRPr lang="en-US" sz="3600" dirty="0">
              <a:effectLst/>
              <a:latin typeface="Calibri" panose="020F0502020204030204" charset="0"/>
              <a:ea typeface="Calibri" panose="020F0502020204030204" charset="0"/>
              <a:cs typeface="Arial" panose="020B0604020202020204" pitchFamily="34" charset="0"/>
              <a:sym typeface="+mn-ea"/>
            </a:endParaRPr>
          </a:p>
          <a:p>
            <a:pPr marL="285750" indent="-285750" algn="l">
              <a:buFont typeface="Arial" panose="020B0604020202020204" pitchFamily="34" charset="0"/>
              <a:buChar char="•"/>
            </a:pPr>
            <a:r>
              <a:rPr lang="en-US" sz="3600" dirty="0">
                <a:effectLst/>
                <a:latin typeface="Calibri" panose="020F0502020204030204" charset="0"/>
                <a:ea typeface="Calibri" panose="020F0502020204030204" charset="0"/>
                <a:cs typeface="Arial" panose="020B0604020202020204" pitchFamily="34" charset="0"/>
                <a:sym typeface="+mn-ea"/>
              </a:rPr>
              <a:t>High sensitivity: The sample requirements are small, usually only tens of micrograms of protein per sample.</a:t>
            </a:r>
            <a:endParaRPr lang="en-US" sz="3600" dirty="0">
              <a:solidFill>
                <a:schemeClr val="tx1"/>
              </a:solidFill>
              <a:effectLst/>
              <a:latin typeface="Calibri" panose="020F0502020204030204" charset="0"/>
              <a:ea typeface="Calibri" panose="020F0502020204030204" charset="0"/>
              <a:cs typeface="Arial" panose="020B0604020202020204" pitchFamily="34" charset="0"/>
            </a:endParaRPr>
          </a:p>
          <a:p>
            <a:pPr marL="285750" indent="-285750" algn="l">
              <a:buFont typeface="Arial" panose="020B0604020202020204" pitchFamily="34" charset="0"/>
              <a:buChar char="•"/>
            </a:pPr>
            <a:r>
              <a:rPr lang="en-US" sz="3600" dirty="0">
                <a:effectLst/>
                <a:latin typeface="Calibri" panose="020F0502020204030204" charset="0"/>
                <a:ea typeface="Calibri" panose="020F0502020204030204" charset="0"/>
                <a:cs typeface="Arial" panose="020B0604020202020204" pitchFamily="34" charset="0"/>
                <a:sym typeface="+mn-ea"/>
              </a:rPr>
              <a:t>High throughput: Mass spectrometry can identify and quantify hundreds to thousands of proteins simultaneously.</a:t>
            </a:r>
            <a:endParaRPr lang="en-US" sz="3600" dirty="0">
              <a:solidFill>
                <a:schemeClr val="tx1"/>
              </a:solidFill>
              <a:effectLst/>
              <a:latin typeface="Calibri" panose="020F0502020204030204" charset="0"/>
              <a:ea typeface="Calibri" panose="020F0502020204030204" charset="0"/>
              <a:cs typeface="Arial" panose="020B0604020202020204" pitchFamily="34" charset="0"/>
            </a:endParaRPr>
          </a:p>
          <a:p>
            <a:pPr marL="285750" indent="-285750" algn="l">
              <a:buFont typeface="Arial" panose="020B0604020202020204" pitchFamily="34" charset="0"/>
              <a:buChar char="•"/>
            </a:pPr>
            <a:r>
              <a:rPr lang="en-US" sz="3600" dirty="0">
                <a:effectLst/>
                <a:latin typeface="Calibri" panose="020F0502020204030204" charset="0"/>
                <a:ea typeface="Calibri" panose="020F0502020204030204" charset="0"/>
                <a:cs typeface="Arial" panose="020B0604020202020204" pitchFamily="34" charset="0"/>
                <a:sym typeface="+mn-ea"/>
              </a:rPr>
              <a:t>High precision: Multiple samples are mixed, simultaneously digested, and identified. The subsequent experiments have the same effect on the sample, which reduces the impact of experimental operation and equipment, and has higher precision and reproducibility.</a:t>
            </a:r>
            <a:endParaRPr lang="en-US" sz="3600" dirty="0">
              <a:effectLst/>
              <a:latin typeface="Calibri" panose="020F0502020204030204" charset="0"/>
              <a:ea typeface="Calibri" panose="020F0502020204030204" charset="0"/>
              <a:cs typeface="Arial" panose="020B0604020202020204" pitchFamily="34" charset="0"/>
              <a:sym typeface="+mn-ea"/>
            </a:endParaRPr>
          </a:p>
          <a:p>
            <a:pPr marL="285750" indent="-285750" algn="l">
              <a:buFont typeface="Arial" panose="020B0604020202020204" pitchFamily="34" charset="0"/>
              <a:buChar char="•"/>
            </a:pPr>
            <a:r>
              <a:rPr lang="en-US" sz="3600" dirty="0">
                <a:effectLst/>
                <a:latin typeface="Calibri" panose="020F0502020204030204" charset="0"/>
                <a:ea typeface="Calibri" panose="020F0502020204030204" charset="0"/>
                <a:cs typeface="Arial" panose="020B0604020202020204" pitchFamily="34" charset="0"/>
                <a:sym typeface="+mn-ea"/>
              </a:rPr>
              <a:t>High activity: The label uses in vivo labeling technology and is closer to the true state of the sample.</a:t>
            </a:r>
            <a:endParaRPr lang="en-US" sz="3600" dirty="0">
              <a:solidFill>
                <a:schemeClr val="tx1"/>
              </a:solidFill>
              <a:effectLst/>
              <a:latin typeface="Calibri" panose="020F0502020204030204" charset="0"/>
              <a:ea typeface="Calibri" panose="020F0502020204030204" charset="0"/>
              <a:cs typeface="Arial" panose="020B0604020202020204" pitchFamily="34" charset="0"/>
            </a:endParaRPr>
          </a:p>
          <a:p>
            <a:pPr marL="285750" indent="-285750" algn="l">
              <a:buFont typeface="Arial" panose="020B0604020202020204" pitchFamily="34" charset="0"/>
              <a:buChar char="•"/>
            </a:pPr>
            <a:r>
              <a:rPr lang="en-US" sz="3600" dirty="0">
                <a:effectLst/>
                <a:latin typeface="Calibri" panose="020F0502020204030204" charset="0"/>
                <a:ea typeface="Calibri" panose="020F0502020204030204" charset="0"/>
                <a:cs typeface="Arial" panose="020B0604020202020204" pitchFamily="34" charset="0"/>
                <a:sym typeface="+mn-ea"/>
              </a:rPr>
              <a:t>Comprehensive services: Combined with other technologies, we can provide protein-protein interaction and post-translational modification analysis.</a:t>
            </a:r>
            <a:endParaRPr lang="en-US" sz="3600" dirty="0">
              <a:solidFill>
                <a:schemeClr val="tx1"/>
              </a:solidFill>
              <a:effectLst/>
              <a:latin typeface="Calibri" panose="020F0502020204030204" charset="0"/>
              <a:ea typeface="Calibri" panose="020F0502020204030204" charset="0"/>
              <a:cs typeface="Arial" panose="020B0604020202020204" pitchFamily="34" charset="0"/>
            </a:endParaRPr>
          </a:p>
          <a:p>
            <a:pPr marL="285750" indent="-285750" algn="l">
              <a:buFont typeface="Arial" panose="020B0604020202020204" pitchFamily="34" charset="0"/>
              <a:buChar char="•"/>
            </a:pPr>
            <a:endParaRPr lang="en-US" sz="3600" dirty="0">
              <a:solidFill>
                <a:schemeClr val="tx1"/>
              </a:solidFill>
              <a:effectLst/>
              <a:latin typeface="Calibri" panose="020F0502020204030204" charset="0"/>
              <a:ea typeface="Calibri" panose="020F0502020204030204" charset="0"/>
              <a:cs typeface="Arial" panose="020B0604020202020204" pitchFamily="34" charset="0"/>
            </a:endParaRPr>
          </a:p>
          <a:p>
            <a:pPr marL="0" marR="0">
              <a:lnSpc>
                <a:spcPct val="115000"/>
              </a:lnSpc>
              <a:spcBef>
                <a:spcPts val="0"/>
              </a:spcBef>
              <a:spcAft>
                <a:spcPts val="1000"/>
              </a:spcAft>
            </a:pPr>
            <a:endParaRPr lang="en-US" sz="3600" dirty="0">
              <a:solidFill>
                <a:schemeClr val="tx1"/>
              </a:solidFill>
              <a:effectLst/>
              <a:latin typeface="Calibri" panose="020F0502020204030204" charset="0"/>
              <a:ea typeface="Calibri" panose="020F0502020204030204" charset="0"/>
              <a:cs typeface="Arial" panose="020B0604020202020204" pitchFamily="34" charset="0"/>
            </a:endParaRPr>
          </a:p>
          <a:p>
            <a:pPr algn="l">
              <a:buFont typeface="Wingdings" panose="05000000000000000000" charset="0"/>
            </a:pPr>
            <a:endParaRPr lang="en-US" sz="3600" dirty="0">
              <a:solidFill>
                <a:schemeClr val="tx1"/>
              </a:solidFill>
            </a:endParaRPr>
          </a:p>
        </p:txBody>
      </p:sp>
      <p:cxnSp>
        <p:nvCxnSpPr>
          <p:cNvPr id="2" name="Straight Connector 1"/>
          <p:cNvCxnSpPr/>
          <p:nvPr/>
        </p:nvCxnSpPr>
        <p:spPr>
          <a:xfrm flipV="1">
            <a:off x="417830" y="1219200"/>
            <a:ext cx="8268970" cy="82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3465</Words>
  <Application>WPS Presentation</Application>
  <PresentationFormat>On-screen Show (4:3)</PresentationFormat>
  <Paragraphs>50</Paragraphs>
  <Slides>10</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10</vt:i4>
      </vt:variant>
    </vt:vector>
  </HeadingPairs>
  <TitlesOfParts>
    <vt:vector size="34" baseType="lpstr">
      <vt:lpstr>Arial</vt:lpstr>
      <vt:lpstr>SimSun</vt:lpstr>
      <vt:lpstr>Wingdings</vt:lpstr>
      <vt:lpstr>Wingdings</vt:lpstr>
      <vt:lpstr>Calibri</vt:lpstr>
      <vt:lpstr>Times New Roman</vt:lpstr>
      <vt:lpstr>Microsoft YaHei</vt:lpstr>
      <vt:lpstr>Arial Unicode MS</vt:lpstr>
      <vt:lpstr>Arial Rounded MT Bold</vt:lpstr>
      <vt:lpstr>Arial Black</vt:lpstr>
      <vt:lpstr>Arial Narrow</vt:lpstr>
      <vt:lpstr>Arial Rounded MT Bold</vt:lpstr>
      <vt:lpstr>Bahnschrift Light</vt:lpstr>
      <vt:lpstr>Bahnschrift Light Condensed</vt:lpstr>
      <vt:lpstr>Bahnschrift Light SemiCondensed</vt:lpstr>
      <vt:lpstr>Bahnschrift SemiBold</vt:lpstr>
      <vt:lpstr>Bahnschrift SemiBold SemiCondensed</vt:lpstr>
      <vt:lpstr>Bahnschrift SemiLight</vt:lpstr>
      <vt:lpstr>Bahnschrift SemiLight Condensed</vt:lpstr>
      <vt:lpstr>Bahnschrift SemiLight SemiCondensed</vt:lpstr>
      <vt:lpstr>Baskerville Old Face</vt:lpstr>
      <vt:lpstr>Bauhaus 93</vt:lpstr>
      <vt:lpstr>Bahnschrift</vt:lpstr>
      <vt:lpstr>Default Design</vt:lpstr>
      <vt:lpstr>PowerPoint 演示文稿</vt:lpstr>
      <vt:lpstr>SILAC :- (Stable Isotope labeling by /with amino acids) is a technique and a powerful method to study the relative proteomic change under differential treatments, based on mass spectrometry that detects differences in protein abundance among  samples using non-radioactive isotopic labeling.    Based on SILAC and mass spectrometry, we can analyze the relative proteomic change under differential treatments. In addition, compare with other technologies.  </vt:lpstr>
      <vt:lpstr>PowerPoint 演示文稿</vt:lpstr>
      <vt:lpstr>PowerPoint 演示文稿</vt:lpstr>
      <vt:lpstr>PowerPoint 演示文稿</vt:lpstr>
      <vt:lpstr>NeuCode SILAC </vt:lpstr>
      <vt:lpstr>iTRAQ-based Proteomics Analysis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margrit</dc:creator>
  <cp:lastModifiedBy>AlLewaa Company</cp:lastModifiedBy>
  <cp:revision>10</cp:revision>
  <dcterms:created xsi:type="dcterms:W3CDTF">2021-12-29T23:57:00Z</dcterms:created>
  <dcterms:modified xsi:type="dcterms:W3CDTF">2022-01-09T15:06:30Z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318D31E4ECBD4760AADA86895BA9E0D0</vt:lpwstr>
  </property>
  <property fmtid="{D5CDD505-2E9C-101B-9397-08002B2CF9AE}" pid="3" name="KSOProductBuildVer">
    <vt:lpwstr>1033-11.2.0.10443</vt:lpwstr>
  </property>
</Properties>
</file>