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frah" panose="020B0604020202020204" charset="0"/>
      <p:regular r:id="rId11"/>
    </p:embeddedFont>
    <p:embeddedFont>
      <p:font typeface="Black Mango SemiBold" panose="020B0604020202020204" charset="-18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tata One" panose="020B0604020202020204" charset="-18"/>
      <p:regular r:id="rId17"/>
    </p:embeddedFont>
    <p:embeddedFont>
      <p:font typeface="Montserrat" panose="00000500000000000000" pitchFamily="2" charset="-18"/>
      <p:regular r:id="rId18"/>
    </p:embeddedFont>
    <p:embeddedFont>
      <p:font typeface="Montserrat Classic" panose="020B0604020202020204" charset="-18"/>
      <p:regular r:id="rId19"/>
    </p:embeddedFont>
    <p:embeddedFont>
      <p:font typeface="Montserrat Classic Bold" panose="020B0604020202020204" charset="-18"/>
      <p:regular r:id="rId20"/>
    </p:embeddedFont>
    <p:embeddedFont>
      <p:font typeface="Now" panose="020B0604020202020204" charset="-18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www.realbyteapps.com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hyperlink" Target="https://demo.moneytracker.c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6.svg"/><Relationship Id="rId5" Type="http://schemas.openxmlformats.org/officeDocument/2006/relationships/image" Target="../media/image6.sv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36078" y="1457325"/>
            <a:ext cx="6972205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7134722"/>
            <a:ext cx="9401395" cy="0"/>
          </a:xfrm>
          <a:prstGeom prst="line">
            <a:avLst/>
          </a:prstGeom>
          <a:ln w="95250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208" y="8801597"/>
            <a:ext cx="1060016" cy="123518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3362666">
            <a:off x="6979911" y="953180"/>
            <a:ext cx="17689969" cy="11410585"/>
            <a:chOff x="0" y="0"/>
            <a:chExt cx="4659086" cy="30052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59087" cy="3005257"/>
            </a:xfrm>
            <a:custGeom>
              <a:avLst/>
              <a:gdLst/>
              <a:ahLst/>
              <a:cxnLst/>
              <a:rect l="l" t="t" r="r" b="b"/>
              <a:pathLst>
                <a:path w="4659087" h="3005257">
                  <a:moveTo>
                    <a:pt x="0" y="0"/>
                  </a:moveTo>
                  <a:lnTo>
                    <a:pt x="4659087" y="0"/>
                  </a:lnTo>
                  <a:lnTo>
                    <a:pt x="4659087" y="3005257"/>
                  </a:lnTo>
                  <a:lnTo>
                    <a:pt x="0" y="3005257"/>
                  </a:lnTo>
                  <a:close/>
                </a:path>
              </a:pathLst>
            </a:custGeom>
            <a:solidFill>
              <a:srgbClr val="41B8D5">
                <a:alpha val="1882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53534" y="3168650"/>
            <a:ext cx="8873771" cy="275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00"/>
              </a:lnSpc>
            </a:pPr>
            <a:r>
              <a:rPr lang="en-US" sz="5300">
                <a:solidFill>
                  <a:srgbClr val="1E3048"/>
                </a:solidFill>
                <a:latin typeface="Montserrat Classic"/>
              </a:rPr>
              <a:t>Pregled trenutnega stanja:</a:t>
            </a:r>
          </a:p>
          <a:p>
            <a:pPr>
              <a:lnSpc>
                <a:spcPts val="7999"/>
              </a:lnSpc>
            </a:pPr>
            <a:r>
              <a:rPr lang="en-US" sz="7999">
                <a:solidFill>
                  <a:srgbClr val="1E3048"/>
                </a:solidFill>
                <a:latin typeface="Montserrat Classic"/>
              </a:rPr>
              <a:t>projekt MoneyTracker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1221" y="6875007"/>
            <a:ext cx="8069813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NIK JAKOPIN, LARA MERNIK, JAŠA MIKIĆ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14167" y="1260158"/>
            <a:ext cx="362196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">
                <a:solidFill>
                  <a:srgbClr val="FFFFFF"/>
                </a:solidFill>
                <a:latin typeface="Montserrat Classic"/>
              </a:rPr>
              <a:t>KRATKA PREDSTAVITEV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56689" y="3741147"/>
            <a:ext cx="5492848" cy="2161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3"/>
              </a:lnSpc>
            </a:pPr>
            <a:r>
              <a:rPr lang="en-US" sz="12659">
                <a:solidFill>
                  <a:srgbClr val="91C47B"/>
                </a:solidFill>
                <a:latin typeface="Cantata One"/>
              </a:rPr>
              <a:t>Money</a:t>
            </a:r>
          </a:p>
        </p:txBody>
      </p:sp>
      <p:sp>
        <p:nvSpPr>
          <p:cNvPr id="13" name="TextBox 13"/>
          <p:cNvSpPr txBox="1"/>
          <p:nvPr/>
        </p:nvSpPr>
        <p:spPr>
          <a:xfrm rot="-5400000">
            <a:off x="12131434" y="3620510"/>
            <a:ext cx="973099" cy="276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65"/>
              </a:lnSpc>
            </a:pPr>
            <a:r>
              <a:rPr lang="en-US" sz="16189" spc="-2574" dirty="0">
                <a:solidFill>
                  <a:srgbClr val="91C47B"/>
                </a:solidFill>
                <a:latin typeface="Afrah"/>
              </a:rPr>
              <a:t>II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83252" y="5108859"/>
            <a:ext cx="4267142" cy="1406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7"/>
              </a:lnSpc>
            </a:pPr>
            <a:r>
              <a:rPr lang="en-US" sz="8176">
                <a:solidFill>
                  <a:srgbClr val="000000"/>
                </a:solidFill>
                <a:latin typeface="Black Mango SemiBold"/>
              </a:rPr>
              <a:t>tracker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1221" y="9623158"/>
            <a:ext cx="194875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Now"/>
              </a:rPr>
              <a:t>22.5.2023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 flipV="1">
            <a:off x="-1536078" y="1457325"/>
            <a:ext cx="898720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72099" y="6363645"/>
            <a:ext cx="8572848" cy="1749876"/>
            <a:chOff x="0" y="0"/>
            <a:chExt cx="9376373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8DCBD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872099" y="4389570"/>
            <a:ext cx="8572848" cy="1749876"/>
            <a:chOff x="0" y="0"/>
            <a:chExt cx="9376373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872099" y="2415495"/>
            <a:ext cx="8572848" cy="1749876"/>
            <a:chOff x="0" y="0"/>
            <a:chExt cx="9376373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2769362" y="-126336"/>
            <a:ext cx="1294813" cy="6833537"/>
            <a:chOff x="0" y="0"/>
            <a:chExt cx="3130550" cy="165218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400000">
            <a:off x="2769362" y="1847739"/>
            <a:ext cx="1294813" cy="6833537"/>
            <a:chOff x="0" y="0"/>
            <a:chExt cx="3130550" cy="165218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2769362" y="3821814"/>
            <a:ext cx="1294813" cy="6833537"/>
            <a:chOff x="0" y="0"/>
            <a:chExt cx="3130550" cy="165218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041208" y="704772"/>
            <a:ext cx="2988478" cy="150510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87586" y="9170714"/>
            <a:ext cx="1060016" cy="123518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064953" y="2951564"/>
            <a:ext cx="1242886" cy="78188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166491" y="4796275"/>
            <a:ext cx="902234" cy="87762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166491" y="6795564"/>
            <a:ext cx="867213" cy="83725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737042" y="2901941"/>
            <a:ext cx="409154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React za forntend, Springboot, baza MySqul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37042" y="5105400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Iterativni, 1. iteracija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37042" y="6984203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Prostor za izboljšavo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40287" y="3093203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Tehnologije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86064" y="5146445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Metode dela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80500" y="7041353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Repositorij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79601" y="1142333"/>
            <a:ext cx="471370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>
                <a:solidFill>
                  <a:srgbClr val="FFFFFF"/>
                </a:solidFill>
                <a:latin typeface="Montserrat Classic"/>
              </a:rPr>
              <a:t>ZASNOVA PROJEKTA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 flipV="1">
            <a:off x="-1536078" y="1457325"/>
            <a:ext cx="1253405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997982" y="3190835"/>
            <a:ext cx="6261318" cy="2307755"/>
            <a:chOff x="0" y="0"/>
            <a:chExt cx="6848186" cy="25240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48187" cy="2524060"/>
            </a:xfrm>
            <a:custGeom>
              <a:avLst/>
              <a:gdLst/>
              <a:ahLst/>
              <a:cxnLst/>
              <a:rect l="l" t="t" r="r" b="b"/>
              <a:pathLst>
                <a:path w="6848187" h="2524060">
                  <a:moveTo>
                    <a:pt x="6723726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3727" y="0"/>
                  </a:lnTo>
                  <a:cubicBezTo>
                    <a:pt x="6792306" y="0"/>
                    <a:pt x="6848187" y="55880"/>
                    <a:pt x="6848187" y="124460"/>
                  </a:cubicBezTo>
                  <a:lnTo>
                    <a:pt x="6848187" y="2399599"/>
                  </a:lnTo>
                  <a:cubicBezTo>
                    <a:pt x="6848187" y="2468180"/>
                    <a:pt x="6792306" y="2524060"/>
                    <a:pt x="672372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13732" y="5751049"/>
            <a:ext cx="6845568" cy="2307755"/>
            <a:chOff x="0" y="0"/>
            <a:chExt cx="7487197" cy="25240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13732" y="3190835"/>
            <a:ext cx="6845568" cy="2307755"/>
            <a:chOff x="0" y="0"/>
            <a:chExt cx="7487197" cy="25240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534430" y="3547878"/>
            <a:ext cx="1758605" cy="1593669"/>
            <a:chOff x="0" y="0"/>
            <a:chExt cx="1923438" cy="17430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534430" y="6108092"/>
            <a:ext cx="1758605" cy="1593669"/>
            <a:chOff x="0" y="0"/>
            <a:chExt cx="1923438" cy="17430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1200198" y="4114077"/>
            <a:ext cx="532646" cy="461271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11200198" y="6674291"/>
            <a:ext cx="532646" cy="461271"/>
            <a:chOff x="0" y="0"/>
            <a:chExt cx="6350000" cy="5499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E3048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6041208" y="704772"/>
            <a:ext cx="2988478" cy="1505106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87586" y="9170714"/>
            <a:ext cx="1060016" cy="123518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10684" y="7150895"/>
            <a:ext cx="1644305" cy="42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en-US" sz="2838">
                <a:solidFill>
                  <a:srgbClr val="FFFFFF"/>
                </a:solidFill>
                <a:latin typeface="Montserrat Classic"/>
              </a:rPr>
              <a:t>2020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041451" y="3954704"/>
            <a:ext cx="744563" cy="78001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973312" y="6414032"/>
            <a:ext cx="880840" cy="88084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144831" y="4147545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Vsi prilivi/odlivi na enem mestu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07124" y="6707760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Preprost in enostaven budgeting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97166" y="3433550"/>
            <a:ext cx="8256264" cy="4201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Dodajanje prilivov in odlivov;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Pregled vseh teh dohodkov in odhodkov;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Določanje kategorij odhodkov;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spremljanje odhodkov po kategorijah,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ustvarjanje budgeta, 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Pregled budgeta,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opomniki, 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periodični dohodki, 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>
                <a:solidFill>
                  <a:srgbClr val="06213C"/>
                </a:solidFill>
                <a:latin typeface="Montserrat"/>
              </a:rPr>
              <a:t>pošiljanje mesečnega poročila.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5417" y="1142333"/>
            <a:ext cx="1152170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>
                <a:solidFill>
                  <a:srgbClr val="FFFFFF"/>
                </a:solidFill>
                <a:latin typeface="Montserrat Classic"/>
              </a:rPr>
              <a:t>GLAVNE FUNKCIONALNOSTI MONEYTRACKERJA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10447143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198541" y="1081460"/>
            <a:ext cx="2779208" cy="13997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9258300"/>
            <a:ext cx="2042545" cy="10287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058937" y="4001029"/>
            <a:ext cx="2828272" cy="282827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667392" y="4001029"/>
            <a:ext cx="2828272" cy="282827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308301" y="4001029"/>
            <a:ext cx="2828272" cy="2828272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3284444" y="4226536"/>
            <a:ext cx="2377258" cy="237725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6533808" y="4226536"/>
            <a:ext cx="2377258" cy="237725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984660" y="4001029"/>
            <a:ext cx="2828272" cy="2828272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892899" y="4226536"/>
            <a:ext cx="2377258" cy="2377258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210167" y="4226536"/>
            <a:ext cx="2377258" cy="2377258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3699086" y="4641178"/>
            <a:ext cx="1547974" cy="1547974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3699086" y="4995968"/>
            <a:ext cx="15479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01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307541" y="4641178"/>
            <a:ext cx="1547974" cy="1547974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6948450" y="4641178"/>
            <a:ext cx="1547974" cy="1547974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6948450" y="4995968"/>
            <a:ext cx="15479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02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3624809" y="4641178"/>
            <a:ext cx="1547974" cy="1547974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10307541" y="4995968"/>
            <a:ext cx="15479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624809" y="4995968"/>
            <a:ext cx="15479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25969" y="3132820"/>
            <a:ext cx="486593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Pomembnost inkorporacije budgetinga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011364" y="7090619"/>
            <a:ext cx="513263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Omogoča analiziranje naših potrošniških navad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722437" y="3096154"/>
            <a:ext cx="4773227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Analiza in prepoznavanje pretiranih potrošnih odločitev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039706" y="7117289"/>
            <a:ext cx="4773227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Spodbuja varčevanje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753600" y="1020518"/>
            <a:ext cx="5438945" cy="77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12"/>
              </a:lnSpc>
            </a:pPr>
            <a:r>
              <a:rPr lang="en-US" sz="4509" spc="67">
                <a:solidFill>
                  <a:srgbClr val="FFFFFF"/>
                </a:solidFill>
                <a:latin typeface="Montserrat Classic"/>
              </a:rPr>
              <a:t>BUDGETING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8031867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16702512" y="1457325"/>
            <a:ext cx="2988478" cy="15051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7049149" y="9019082"/>
            <a:ext cx="1060016" cy="12351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961425" y="2537026"/>
            <a:ext cx="5780236" cy="672120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11084" y="5859528"/>
            <a:ext cx="4342035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Omogoča dodajanje/brisanje prihodkov dohodkov in pregled, tudi kategorije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1084" y="3965214"/>
            <a:ext cx="3680427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Zaenkrat osnovna in na lokalni ravni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1084" y="7781219"/>
            <a:ext cx="368042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Sestavljen dizajn z predvidem izgledom in želenimi funkcionalnostmi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1084" y="5258418"/>
            <a:ext cx="3680427" cy="42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5"/>
              </a:lnSpc>
            </a:pPr>
            <a:r>
              <a:rPr lang="en-US" sz="2838">
                <a:solidFill>
                  <a:srgbClr val="43B4BE"/>
                </a:solidFill>
                <a:latin typeface="Montserrat Classic"/>
              </a:rPr>
              <a:t>02 - Grob Frontent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1084" y="3373630"/>
            <a:ext cx="4176730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01 - Vzpostavljena baza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1084" y="7180110"/>
            <a:ext cx="3680427" cy="42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5"/>
              </a:lnSpc>
            </a:pPr>
            <a:r>
              <a:rPr lang="en-US" sz="2838">
                <a:solidFill>
                  <a:srgbClr val="43B4BE"/>
                </a:solidFill>
                <a:latin typeface="Montserrat Classic"/>
              </a:rPr>
              <a:t>03 - Dizajn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4167" y="1260158"/>
            <a:ext cx="439787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">
                <a:solidFill>
                  <a:srgbClr val="FFFFFF"/>
                </a:solidFill>
                <a:latin typeface="Montserrat Classic"/>
              </a:rPr>
              <a:t>TRENUTNO STANJE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457325"/>
            <a:ext cx="855824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405437" y="2020292"/>
            <a:ext cx="10296175" cy="8266708"/>
            <a:chOff x="0" y="0"/>
            <a:chExt cx="7467600" cy="59956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l="-2613" r="-2613"/>
              </a:stretch>
            </a:blip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16041208" y="-789467"/>
            <a:ext cx="2988478" cy="1505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400000">
            <a:off x="87586" y="9076992"/>
            <a:ext cx="1060016" cy="12351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14864" y="5964520"/>
            <a:ext cx="3296222" cy="223425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674227" y="5906302"/>
            <a:ext cx="2897185" cy="117925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761402" y="7085558"/>
            <a:ext cx="3260770" cy="99240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872744" y="1142333"/>
            <a:ext cx="4548273" cy="52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spc="46">
                <a:solidFill>
                  <a:srgbClr val="FFFFFF"/>
                </a:solidFill>
                <a:latin typeface="Montserrat Classic"/>
              </a:rPr>
              <a:t>PODOBNE REŠITVE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2268855"/>
            <a:ext cx="7022171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u="sng" dirty="0">
                <a:solidFill>
                  <a:srgbClr val="000000"/>
                </a:solidFill>
                <a:latin typeface="Now"/>
                <a:hlinkClick r:id="rId12" tooltip="https://demo.moneytracker.cc/"/>
              </a:rPr>
              <a:t>LINK 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2932597"/>
            <a:ext cx="7022171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u="sng" dirty="0">
                <a:solidFill>
                  <a:srgbClr val="000000"/>
                </a:solidFill>
                <a:latin typeface="Now"/>
                <a:hlinkClick r:id="rId13" tooltip="https://demo.moneytracker.cc/"/>
              </a:rPr>
              <a:t>LINK 2</a:t>
            </a:r>
            <a:endParaRPr lang="en-US" sz="3150" u="sng" dirty="0">
              <a:solidFill>
                <a:srgbClr val="000000"/>
              </a:solidFill>
              <a:latin typeface="Now"/>
              <a:hlinkClick r:id="rId12" tooltip="https://demo.moneytracker.cc/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8808" y="5412938"/>
            <a:ext cx="5809357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Znane aplikacije iz področja osebnih financ: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028700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198541" y="1081460"/>
            <a:ext cx="2779208" cy="13997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9258300"/>
            <a:ext cx="2042545" cy="10287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952126" y="2604522"/>
            <a:ext cx="6383748" cy="6383748"/>
            <a:chOff x="0" y="0"/>
            <a:chExt cx="8511664" cy="8511664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8511664" cy="8511664"/>
              <a:chOff x="0" y="0"/>
              <a:chExt cx="2540000" cy="254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06526" y="0"/>
                <a:ext cx="1397714" cy="2561468"/>
              </a:xfrm>
              <a:custGeom>
                <a:avLst/>
                <a:gdLst/>
                <a:ahLst/>
                <a:cxnLst/>
                <a:rect l="l" t="t" r="r" b="b"/>
                <a:pathLst>
                  <a:path w="1397714" h="2561468">
                    <a:moveTo>
                      <a:pt x="63474" y="0"/>
                    </a:moveTo>
                    <a:lnTo>
                      <a:pt x="63474" y="0"/>
                    </a:lnTo>
                    <a:cubicBezTo>
                      <a:pt x="524772" y="0"/>
                      <a:pt x="949797" y="250135"/>
                      <a:pt x="1173755" y="653419"/>
                    </a:cubicBezTo>
                    <a:cubicBezTo>
                      <a:pt x="1397714" y="1056703"/>
                      <a:pt x="1385386" y="1549715"/>
                      <a:pt x="1141552" y="1941302"/>
                    </a:cubicBezTo>
                    <a:cubicBezTo>
                      <a:pt x="897717" y="2332889"/>
                      <a:pt x="460722" y="2561468"/>
                      <a:pt x="0" y="2538413"/>
                    </a:cubicBezTo>
                    <a:lnTo>
                      <a:pt x="31737" y="1904206"/>
                    </a:lnTo>
                    <a:cubicBezTo>
                      <a:pt x="262098" y="1915734"/>
                      <a:pt x="480596" y="1801444"/>
                      <a:pt x="602513" y="1605651"/>
                    </a:cubicBezTo>
                    <a:cubicBezTo>
                      <a:pt x="724430" y="1409858"/>
                      <a:pt x="730594" y="1163351"/>
                      <a:pt x="618615" y="961709"/>
                    </a:cubicBezTo>
                    <a:cubicBezTo>
                      <a:pt x="506635" y="760067"/>
                      <a:pt x="294123" y="635000"/>
                      <a:pt x="63474" y="6350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5568" y="0"/>
                <a:ext cx="1264432" cy="2540000"/>
              </a:xfrm>
              <a:custGeom>
                <a:avLst/>
                <a:gdLst/>
                <a:ahLst/>
                <a:cxnLst/>
                <a:rect l="l" t="t" r="r" b="b"/>
                <a:pathLst>
                  <a:path w="1264432" h="2540000">
                    <a:moveTo>
                      <a:pt x="1264432" y="2540000"/>
                    </a:moveTo>
                    <a:cubicBezTo>
                      <a:pt x="565247" y="2536908"/>
                      <a:pt x="70" y="1969255"/>
                      <a:pt x="35" y="1270063"/>
                    </a:cubicBezTo>
                    <a:cubicBezTo>
                      <a:pt x="0" y="570872"/>
                      <a:pt x="565120" y="3162"/>
                      <a:pt x="1264305" y="0"/>
                    </a:cubicBezTo>
                    <a:lnTo>
                      <a:pt x="1264369" y="635000"/>
                    </a:lnTo>
                    <a:cubicBezTo>
                      <a:pt x="914776" y="636581"/>
                      <a:pt x="632216" y="920436"/>
                      <a:pt x="632234" y="1270032"/>
                    </a:cubicBezTo>
                    <a:cubicBezTo>
                      <a:pt x="632251" y="1619627"/>
                      <a:pt x="914840" y="1903454"/>
                      <a:pt x="1264432" y="19050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4173570" y="-1569048"/>
            <a:ext cx="1610273" cy="9957413"/>
            <a:chOff x="0" y="0"/>
            <a:chExt cx="2354580" cy="145599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4559967"/>
            </a:xfrm>
            <a:custGeom>
              <a:avLst/>
              <a:gdLst/>
              <a:ahLst/>
              <a:cxnLst/>
              <a:rect l="l" t="t" r="r" b="b"/>
              <a:pathLst>
                <a:path w="2353310" h="14559967">
                  <a:moveTo>
                    <a:pt x="784860" y="14492658"/>
                  </a:moveTo>
                  <a:cubicBezTo>
                    <a:pt x="905510" y="14533297"/>
                    <a:pt x="1042670" y="14559967"/>
                    <a:pt x="1177290" y="14559967"/>
                  </a:cubicBezTo>
                  <a:cubicBezTo>
                    <a:pt x="1311910" y="14559967"/>
                    <a:pt x="1441450" y="14537108"/>
                    <a:pt x="1560830" y="14496467"/>
                  </a:cubicBezTo>
                  <a:cubicBezTo>
                    <a:pt x="1563370" y="14495197"/>
                    <a:pt x="1565910" y="14495197"/>
                    <a:pt x="1568450" y="14493928"/>
                  </a:cubicBezTo>
                  <a:cubicBezTo>
                    <a:pt x="2016760" y="14331367"/>
                    <a:pt x="2346960" y="13902108"/>
                    <a:pt x="2353310" y="13364487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3354222"/>
                  </a:lnTo>
                  <a:cubicBezTo>
                    <a:pt x="6350" y="13904647"/>
                    <a:pt x="331470" y="14333908"/>
                    <a:pt x="784860" y="14492658"/>
                  </a:cubicBezTo>
                  <a:close/>
                </a:path>
              </a:pathLst>
            </a:custGeom>
            <a:solidFill>
              <a:srgbClr val="41B8D5"/>
            </a:solidFill>
          </p:spPr>
        </p:sp>
      </p:grpSp>
      <p:grpSp>
        <p:nvGrpSpPr>
          <p:cNvPr id="14" name="Group 14"/>
          <p:cNvGrpSpPr/>
          <p:nvPr/>
        </p:nvGrpSpPr>
        <p:grpSpPr>
          <a:xfrm rot="5400000">
            <a:off x="12513054" y="3213324"/>
            <a:ext cx="1586743" cy="9963150"/>
            <a:chOff x="0" y="0"/>
            <a:chExt cx="2354580" cy="147843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53310" cy="14784398"/>
            </a:xfrm>
            <a:custGeom>
              <a:avLst/>
              <a:gdLst/>
              <a:ahLst/>
              <a:cxnLst/>
              <a:rect l="l" t="t" r="r" b="b"/>
              <a:pathLst>
                <a:path w="2353310" h="14784398">
                  <a:moveTo>
                    <a:pt x="784860" y="14717088"/>
                  </a:moveTo>
                  <a:cubicBezTo>
                    <a:pt x="905510" y="14757727"/>
                    <a:pt x="1042670" y="14784398"/>
                    <a:pt x="1177290" y="14784398"/>
                  </a:cubicBezTo>
                  <a:cubicBezTo>
                    <a:pt x="1311910" y="14784398"/>
                    <a:pt x="1441450" y="14761538"/>
                    <a:pt x="1560830" y="14720898"/>
                  </a:cubicBezTo>
                  <a:cubicBezTo>
                    <a:pt x="1563370" y="14719627"/>
                    <a:pt x="1565910" y="14719627"/>
                    <a:pt x="1568450" y="14718357"/>
                  </a:cubicBezTo>
                  <a:cubicBezTo>
                    <a:pt x="2016760" y="14555797"/>
                    <a:pt x="2346960" y="14126538"/>
                    <a:pt x="2353310" y="135882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3577788"/>
                  </a:lnTo>
                  <a:cubicBezTo>
                    <a:pt x="6350" y="14129077"/>
                    <a:pt x="331470" y="14558338"/>
                    <a:pt x="784860" y="14717088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8543925" y="2809584"/>
            <a:ext cx="1200150" cy="120015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8543925" y="7594824"/>
            <a:ext cx="1200150" cy="120015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6975876" y="8948309"/>
            <a:ext cx="1060016" cy="1235189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82183" y="2947842"/>
            <a:ext cx="923633" cy="92363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627777" y="8098107"/>
            <a:ext cx="1032446" cy="19358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472211" y="3111197"/>
            <a:ext cx="5718777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Montserrat Classic"/>
              </a:rPr>
              <a:t>Pozitivne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741986" y="7973157"/>
            <a:ext cx="5718777" cy="462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8"/>
              </a:lnSpc>
            </a:pPr>
            <a:r>
              <a:rPr lang="en-US" sz="3200">
                <a:solidFill>
                  <a:srgbClr val="FFFFFF"/>
                </a:solidFill>
                <a:latin typeface="Montserrat Classic"/>
              </a:rPr>
              <a:t>Negativne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26761" y="1191315"/>
            <a:ext cx="3325878" cy="47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0"/>
              </a:lnSpc>
            </a:pPr>
            <a:r>
              <a:rPr lang="en-US" sz="2757" spc="41">
                <a:solidFill>
                  <a:srgbClr val="FFFFFF"/>
                </a:solidFill>
                <a:latin typeface="Montserrat Classic"/>
              </a:rPr>
              <a:t>IZKUŠNJE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4509737"/>
            <a:ext cx="4984552" cy="109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085" lvl="1" indent="-340042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Now"/>
              </a:rPr>
              <a:t>Dobra tematika;</a:t>
            </a:r>
          </a:p>
          <a:p>
            <a:pPr marL="680085" lvl="1" indent="-340042">
              <a:lnSpc>
                <a:spcPts val="4409"/>
              </a:lnSpc>
              <a:buFont typeface="Arial"/>
              <a:buChar char="•"/>
            </a:pPr>
            <a:r>
              <a:rPr lang="en-US" sz="3150">
                <a:solidFill>
                  <a:srgbClr val="000000"/>
                </a:solidFill>
                <a:latin typeface="Now"/>
              </a:rPr>
              <a:t>Ne delamo za stranko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757457" y="5739246"/>
            <a:ext cx="4501843" cy="1616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978" lvl="1" indent="-248989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Now"/>
              </a:rPr>
              <a:t>Bolezen</a:t>
            </a:r>
          </a:p>
          <a:p>
            <a:pPr marL="497978" lvl="1" indent="-248989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Now"/>
              </a:rPr>
              <a:t>Občasno slaba komunikacija in pomankanje Github pushov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324850" y="4604847"/>
            <a:ext cx="1608699" cy="2161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3"/>
              </a:lnSpc>
            </a:pPr>
            <a:r>
              <a:rPr lang="en-US" sz="12659" dirty="0">
                <a:solidFill>
                  <a:srgbClr val="91C47B"/>
                </a:solidFill>
                <a:latin typeface="Cantata One"/>
              </a:rPr>
              <a:t>M</a:t>
            </a:r>
          </a:p>
        </p:txBody>
      </p:sp>
      <p:sp>
        <p:nvSpPr>
          <p:cNvPr id="29" name="TextBox 29"/>
          <p:cNvSpPr txBox="1"/>
          <p:nvPr/>
        </p:nvSpPr>
        <p:spPr>
          <a:xfrm rot="-5400000">
            <a:off x="8642650" y="4506659"/>
            <a:ext cx="973099" cy="276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65"/>
              </a:lnSpc>
            </a:pPr>
            <a:r>
              <a:rPr lang="en-US" sz="16189" spc="-2574" dirty="0">
                <a:solidFill>
                  <a:srgbClr val="91C47B"/>
                </a:solidFill>
                <a:latin typeface="Afrah"/>
              </a:rPr>
              <a:t>II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31477" y="4134300"/>
            <a:ext cx="7299880" cy="1924050"/>
          </a:xfrm>
          <a:prstGeom prst="rect">
            <a:avLst/>
          </a:prstGeom>
          <a:solidFill>
            <a:srgbClr val="43B4BE"/>
          </a:solidFill>
        </p:spPr>
      </p:sp>
      <p:sp>
        <p:nvSpPr>
          <p:cNvPr id="3" name="AutoShape 3"/>
          <p:cNvSpPr/>
          <p:nvPr/>
        </p:nvSpPr>
        <p:spPr>
          <a:xfrm>
            <a:off x="1354490" y="3549846"/>
            <a:ext cx="7299880" cy="1924050"/>
          </a:xfrm>
          <a:prstGeom prst="rect">
            <a:avLst/>
          </a:prstGeom>
          <a:solidFill>
            <a:srgbClr val="43B4BE"/>
          </a:solidFill>
        </p:spPr>
      </p:sp>
      <p:sp>
        <p:nvSpPr>
          <p:cNvPr id="4" name="AutoShape 4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5" name="AutoShape 5"/>
          <p:cNvSpPr/>
          <p:nvPr/>
        </p:nvSpPr>
        <p:spPr>
          <a:xfrm flipV="1">
            <a:off x="-1536078" y="1457325"/>
            <a:ext cx="8738723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6442" y="1188973"/>
            <a:ext cx="515685" cy="5156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198541" y="28807"/>
            <a:ext cx="2779208" cy="139971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560022" y="4818576"/>
            <a:ext cx="397966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Izboljšan UX, selitev na server, multidevices prilagoditev?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2472" y="4524063"/>
            <a:ext cx="2131886" cy="1379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2"/>
              </a:lnSpc>
            </a:pPr>
            <a:r>
              <a:rPr lang="en-US" sz="4800">
                <a:solidFill>
                  <a:srgbClr val="FFFFFF"/>
                </a:solidFill>
                <a:latin typeface="Montserrat Classic Bold"/>
              </a:rPr>
              <a:t>2. teden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-1035925" y="8305617"/>
            <a:ext cx="2779208" cy="139971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222375"/>
            <a:ext cx="65936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37">
                <a:solidFill>
                  <a:srgbClr val="FFFFFF"/>
                </a:solidFill>
                <a:latin typeface="Montserrat Classic"/>
              </a:rPr>
              <a:t>PLAN DELA ZA NASLEDNJA 2 TEDNA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1661" y="4162875"/>
            <a:ext cx="2989136" cy="69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 algn="ctr">
              <a:lnSpc>
                <a:spcPts val="5472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 Classic Bold"/>
              </a:rPr>
              <a:t>teden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74703" y="4096200"/>
            <a:ext cx="3979668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Dodelati vse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funkcionalnosti, ki še manjkajo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06985" y="5600179"/>
            <a:ext cx="4627662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ustvarjanje budgeta,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Pregled budgeta,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opomniki,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periodični dohodki,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pošiljanje mesečnega poročila. 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3" name="AutoShape 3"/>
          <p:cNvSpPr/>
          <p:nvPr/>
        </p:nvSpPr>
        <p:spPr>
          <a:xfrm>
            <a:off x="-1536078" y="1028700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0428" y="881008"/>
            <a:ext cx="515685" cy="51568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09295" y="-145220"/>
            <a:ext cx="3470293" cy="17477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9258300"/>
            <a:ext cx="2042545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031357" y="8701512"/>
            <a:ext cx="556788" cy="55678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549856" y="8757074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6309" y="2902172"/>
            <a:ext cx="5718777" cy="104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4104"/>
              </a:lnSpc>
              <a:buFont typeface="Arial"/>
              <a:buChar char="•"/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 Povezava z bančnim računom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8613992" y="9685064"/>
            <a:ext cx="1060016" cy="123518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960963" y="832812"/>
            <a:ext cx="2532984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 spc="49" dirty="0">
                <a:solidFill>
                  <a:srgbClr val="FFFFFF"/>
                </a:solidFill>
                <a:latin typeface="Montserrat Classic"/>
              </a:rPr>
              <a:t>DISKUSIJA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9219" y="4468282"/>
            <a:ext cx="5718777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2.  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</Words>
  <Application>Microsoft Office PowerPoint</Application>
  <PresentationFormat>Po meri</PresentationFormat>
  <Paragraphs>72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9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9" baseType="lpstr">
      <vt:lpstr>Cantata One</vt:lpstr>
      <vt:lpstr>Montserrat</vt:lpstr>
      <vt:lpstr>Black Mango SemiBold</vt:lpstr>
      <vt:lpstr>Montserrat Classic</vt:lpstr>
      <vt:lpstr>Arial</vt:lpstr>
      <vt:lpstr>Calibri</vt:lpstr>
      <vt:lpstr>Afrah</vt:lpstr>
      <vt:lpstr>Montserrat Classic Bold</vt:lpstr>
      <vt:lpstr>Now</vt:lpstr>
      <vt:lpstr>Office Theme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projekt MoneyTracker</dc:title>
  <cp:lastModifiedBy>Lara Mernik</cp:lastModifiedBy>
  <cp:revision>2</cp:revision>
  <dcterms:created xsi:type="dcterms:W3CDTF">2006-08-16T00:00:00Z</dcterms:created>
  <dcterms:modified xsi:type="dcterms:W3CDTF">2023-05-22T04:23:05Z</dcterms:modified>
  <dc:identifier>DAFjmzCe5qM</dc:identifier>
</cp:coreProperties>
</file>