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64" r:id="rId7"/>
    <p:sldId id="262" r:id="rId8"/>
  </p:sldIdLst>
  <p:sldSz cx="18288000" cy="10287000"/>
  <p:notesSz cx="6858000" cy="9144000"/>
  <p:embeddedFontLst>
    <p:embeddedFont>
      <p:font typeface="Abadi" panose="020B0604020104020204" pitchFamily="3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-18"/>
      <p:regular r:id="rId14"/>
      <p:bold r:id="rId15"/>
      <p:italic r:id="rId16"/>
      <p:boldItalic r:id="rId17"/>
    </p:embeddedFont>
    <p:embeddedFont>
      <p:font typeface="Montserrat Classic" panose="020B0604020202020204" charset="-18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vzeti razdelek" id="{319DE07F-6B4C-486C-9442-00BEA9D4CB4A}">
          <p14:sldIdLst>
            <p14:sldId id="256"/>
            <p14:sldId id="257"/>
            <p14:sldId id="263"/>
            <p14:sldId id="258"/>
            <p14:sldId id="261"/>
            <p14:sldId id="264"/>
            <p14:sldId id="262"/>
          </p14:sldIdLst>
        </p14:section>
        <p14:section name="Odsek brez naslova" id="{2D72B8A7-BD58-4974-8386-1C7B6A64E48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ernikLara/MoneyTracker2.0" TargetMode="External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a 1">
            <a:extLst>
              <a:ext uri="{FF2B5EF4-FFF2-40B4-BE49-F238E27FC236}">
                <a16:creationId xmlns:a16="http://schemas.microsoft.com/office/drawing/2014/main" id="{E329CA34-ED23-F6F5-B793-80988D4C0D3E}"/>
              </a:ext>
            </a:extLst>
          </p:cNvPr>
          <p:cNvSpPr/>
          <p:nvPr/>
        </p:nvSpPr>
        <p:spPr>
          <a:xfrm>
            <a:off x="8115250" y="723900"/>
            <a:ext cx="8273456" cy="798161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53534" y="1199483"/>
            <a:ext cx="515685" cy="51568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839200" y="3615013"/>
            <a:ext cx="8873771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7999" dirty="0" err="1">
                <a:solidFill>
                  <a:srgbClr val="1E3048"/>
                </a:solidFill>
                <a:latin typeface="Montserrat Classic"/>
              </a:rPr>
              <a:t>projekt</a:t>
            </a:r>
            <a:r>
              <a:rPr lang="en-US" sz="7999" dirty="0">
                <a:solidFill>
                  <a:srgbClr val="1E3048"/>
                </a:solidFill>
                <a:latin typeface="Montserrat Classic"/>
              </a:rPr>
              <a:t> </a:t>
            </a:r>
            <a:r>
              <a:rPr lang="en-US" sz="7999" dirty="0" err="1">
                <a:solidFill>
                  <a:srgbClr val="1E3048"/>
                </a:solidFill>
                <a:latin typeface="Montserrat Classic"/>
              </a:rPr>
              <a:t>MoneyTracker</a:t>
            </a:r>
            <a:endParaRPr lang="en-US" sz="7999" dirty="0">
              <a:solidFill>
                <a:srgbClr val="1E3048"/>
              </a:solidFill>
              <a:latin typeface="Montserrat Classic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582715" y="2297020"/>
            <a:ext cx="3621961" cy="331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31" dirty="0">
                <a:latin typeface="Montserrat Classic"/>
              </a:rPr>
              <a:t>KRATKA PREDSTAVITEV</a:t>
            </a:r>
          </a:p>
        </p:txBody>
      </p:sp>
      <p:pic>
        <p:nvPicPr>
          <p:cNvPr id="18" name="Slika 17" descr="Slika, ki vsebuje besede pisava, grafika, logotip, grafično oblikovanje&#10;&#10;Opis je samodejno ustvarjen">
            <a:extLst>
              <a:ext uri="{FF2B5EF4-FFF2-40B4-BE49-F238E27FC236}">
                <a16:creationId xmlns:a16="http://schemas.microsoft.com/office/drawing/2014/main" id="{150133B4-DB41-09AB-5BE7-E51DFFD00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715" y="831351"/>
            <a:ext cx="3338525" cy="1251947"/>
          </a:xfrm>
          <a:prstGeom prst="rect">
            <a:avLst/>
          </a:prstGeom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027200BA-29DB-C129-AB1A-924725010976}"/>
              </a:ext>
            </a:extLst>
          </p:cNvPr>
          <p:cNvSpPr txBox="1"/>
          <p:nvPr/>
        </p:nvSpPr>
        <p:spPr>
          <a:xfrm>
            <a:off x="1374327" y="7181221"/>
            <a:ext cx="8684073" cy="2190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sl-SI" sz="2100" spc="31" dirty="0">
                <a:solidFill>
                  <a:srgbClr val="92D050"/>
                </a:solidFill>
                <a:latin typeface="Montserrat Classic"/>
              </a:rPr>
              <a:t>Projekt pri predmetu: </a:t>
            </a:r>
            <a:r>
              <a:rPr lang="sl-SI" sz="2400" b="0" i="0" dirty="0">
                <a:solidFill>
                  <a:srgbClr val="1D2125"/>
                </a:solidFill>
                <a:effectLst/>
                <a:latin typeface="Abadi" panose="020F0502020204030204" pitchFamily="34" charset="0"/>
              </a:rPr>
              <a:t>Praktikum II</a:t>
            </a:r>
            <a:endParaRPr lang="sl-SI" sz="2100" spc="31" dirty="0">
              <a:solidFill>
                <a:srgbClr val="92D050"/>
              </a:solidFill>
              <a:latin typeface="Abadi" panose="020F0502020204030204" pitchFamily="34" charset="0"/>
            </a:endParaRPr>
          </a:p>
          <a:p>
            <a:pPr>
              <a:lnSpc>
                <a:spcPts val="2940"/>
              </a:lnSpc>
            </a:pPr>
            <a:r>
              <a:rPr lang="sl-SI" sz="2100" spc="31" dirty="0">
                <a:solidFill>
                  <a:srgbClr val="92D050"/>
                </a:solidFill>
                <a:latin typeface="Abadi" panose="020F0502020204030204" pitchFamily="34" charset="0"/>
              </a:rPr>
              <a:t>Mentorja: </a:t>
            </a:r>
            <a:r>
              <a:rPr lang="sl-SI" sz="2400" b="0" i="0" dirty="0">
                <a:solidFill>
                  <a:srgbClr val="1D2125"/>
                </a:solidFill>
                <a:effectLst/>
                <a:latin typeface="Abadi" panose="020F0502020204030204" pitchFamily="34" charset="0"/>
              </a:rPr>
              <a:t>doc. dr. Luka Pavlič,  viš. pred. dr. Boštjan </a:t>
            </a:r>
            <a:r>
              <a:rPr lang="sl-SI" sz="2400" b="0" i="0" dirty="0" err="1">
                <a:solidFill>
                  <a:srgbClr val="1D2125"/>
                </a:solidFill>
                <a:effectLst/>
                <a:latin typeface="Abadi" panose="020F0502020204030204" pitchFamily="34" charset="0"/>
              </a:rPr>
              <a:t>Kežmah</a:t>
            </a:r>
            <a:endParaRPr lang="sl-SI" sz="2100" spc="31" dirty="0">
              <a:solidFill>
                <a:srgbClr val="92D050"/>
              </a:solidFill>
              <a:latin typeface="Abadi" panose="020F0502020204030204" pitchFamily="34" charset="0"/>
            </a:endParaRPr>
          </a:p>
          <a:p>
            <a:pPr>
              <a:lnSpc>
                <a:spcPts val="2940"/>
              </a:lnSpc>
            </a:pPr>
            <a:r>
              <a:rPr lang="sl-SI" sz="2100" spc="31" dirty="0">
                <a:solidFill>
                  <a:srgbClr val="92D050"/>
                </a:solidFill>
                <a:latin typeface="Abadi" panose="020F0502020204030204" pitchFamily="34" charset="0"/>
              </a:rPr>
              <a:t>Avtorji: </a:t>
            </a:r>
            <a:r>
              <a:rPr lang="sl-SI" sz="2400" spc="31" dirty="0">
                <a:solidFill>
                  <a:srgbClr val="1D2125"/>
                </a:solidFill>
                <a:latin typeface="Abadi" panose="020F0502020204030204" pitchFamily="34" charset="0"/>
              </a:rPr>
              <a:t>Nik Jakopin, Mernik Lara, Jaša </a:t>
            </a:r>
            <a:r>
              <a:rPr lang="sl-SI" sz="2400" spc="31" dirty="0" err="1">
                <a:solidFill>
                  <a:srgbClr val="1D2125"/>
                </a:solidFill>
                <a:latin typeface="Abadi" panose="020F0502020204030204" pitchFamily="34" charset="0"/>
              </a:rPr>
              <a:t>Mikić</a:t>
            </a:r>
            <a:endParaRPr lang="sl-SI" sz="2100" spc="31" dirty="0">
              <a:solidFill>
                <a:srgbClr val="92D050"/>
              </a:solidFill>
              <a:latin typeface="Abadi" panose="020F0502020204030204" pitchFamily="34" charset="0"/>
            </a:endParaRPr>
          </a:p>
          <a:p>
            <a:pPr>
              <a:lnSpc>
                <a:spcPts val="2940"/>
              </a:lnSpc>
            </a:pPr>
            <a:endParaRPr lang="sl-SI" sz="2100" spc="31" dirty="0">
              <a:solidFill>
                <a:srgbClr val="92D050"/>
              </a:solidFill>
              <a:latin typeface="Montserrat Classic"/>
            </a:endParaRPr>
          </a:p>
          <a:p>
            <a:pPr>
              <a:lnSpc>
                <a:spcPts val="2940"/>
              </a:lnSpc>
            </a:pPr>
            <a:endParaRPr lang="sl-SI" sz="2100" spc="31" dirty="0">
              <a:solidFill>
                <a:srgbClr val="92D050"/>
              </a:solidFill>
              <a:latin typeface="Montserrat Classic"/>
            </a:endParaRPr>
          </a:p>
          <a:p>
            <a:pPr>
              <a:lnSpc>
                <a:spcPts val="2940"/>
              </a:lnSpc>
            </a:pPr>
            <a:r>
              <a:rPr lang="sl-SI" sz="2100" spc="31" dirty="0">
                <a:solidFill>
                  <a:srgbClr val="92D050"/>
                </a:solidFill>
                <a:latin typeface="Montserrat Classic"/>
              </a:rPr>
              <a:t>Avgust, 2023</a:t>
            </a:r>
            <a:endParaRPr lang="en-US" sz="2100" spc="31" dirty="0">
              <a:solidFill>
                <a:srgbClr val="92D050"/>
              </a:solidFill>
              <a:latin typeface="Montserrat Classic"/>
            </a:endParaRPr>
          </a:p>
        </p:txBody>
      </p:sp>
      <p:sp>
        <p:nvSpPr>
          <p:cNvPr id="12" name="PoljeZBesedilom 11">
            <a:extLst>
              <a:ext uri="{FF2B5EF4-FFF2-40B4-BE49-F238E27FC236}">
                <a16:creationId xmlns:a16="http://schemas.microsoft.com/office/drawing/2014/main" id="{DE3901AA-6138-449B-71BE-04842B8FEF88}"/>
              </a:ext>
            </a:extLst>
          </p:cNvPr>
          <p:cNvSpPr txBox="1"/>
          <p:nvPr/>
        </p:nvSpPr>
        <p:spPr>
          <a:xfrm>
            <a:off x="228600" y="-1485900"/>
            <a:ext cx="4805082" cy="1782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  <a:endParaRPr lang="sl-SI" sz="7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4857576" y="6430197"/>
            <a:ext cx="8572848" cy="1749876"/>
            <a:chOff x="0" y="0"/>
            <a:chExt cx="9376373" cy="191389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9376373" cy="1913890"/>
            </a:xfrm>
            <a:custGeom>
              <a:avLst/>
              <a:gdLst/>
              <a:ahLst/>
              <a:cxnLst/>
              <a:rect l="l" t="t" r="r" b="b"/>
              <a:pathLst>
                <a:path w="9376373" h="1913890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sl-SI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872099" y="4388017"/>
            <a:ext cx="8572848" cy="1749876"/>
            <a:chOff x="0" y="0"/>
            <a:chExt cx="9376373" cy="191389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9376373" cy="1913890"/>
            </a:xfrm>
            <a:custGeom>
              <a:avLst/>
              <a:gdLst/>
              <a:ahLst/>
              <a:cxnLst/>
              <a:rect l="l" t="t" r="r" b="b"/>
              <a:pathLst>
                <a:path w="9376373" h="1913890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sl-SI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872099" y="2415495"/>
            <a:ext cx="8572848" cy="1749876"/>
            <a:chOff x="0" y="0"/>
            <a:chExt cx="9376373" cy="191389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0" name="Freeform 10"/>
            <p:cNvSpPr/>
            <p:nvPr/>
          </p:nvSpPr>
          <p:spPr>
            <a:xfrm>
              <a:off x="0" y="0"/>
              <a:ext cx="9376373" cy="1913890"/>
            </a:xfrm>
            <a:custGeom>
              <a:avLst/>
              <a:gdLst/>
              <a:ahLst/>
              <a:cxnLst/>
              <a:rect l="l" t="t" r="r" b="b"/>
              <a:pathLst>
                <a:path w="9376373" h="1913890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sl-SI"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2769362" y="-126336"/>
            <a:ext cx="1294813" cy="6833537"/>
            <a:chOff x="0" y="0"/>
            <a:chExt cx="3130550" cy="165218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30550" cy="16521867"/>
            </a:xfrm>
            <a:custGeom>
              <a:avLst/>
              <a:gdLst/>
              <a:ahLst/>
              <a:cxnLst/>
              <a:rect l="l" t="t" r="r" b="b"/>
              <a:pathLst>
                <a:path w="3130550" h="16521867">
                  <a:moveTo>
                    <a:pt x="0" y="1123950"/>
                  </a:moveTo>
                  <a:lnTo>
                    <a:pt x="0" y="16521867"/>
                  </a:lnTo>
                  <a:lnTo>
                    <a:pt x="3130550" y="1652186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sl-SI"/>
            </a:p>
          </p:txBody>
        </p:sp>
      </p:grpSp>
      <p:grpSp>
        <p:nvGrpSpPr>
          <p:cNvPr id="13" name="Group 13"/>
          <p:cNvGrpSpPr/>
          <p:nvPr/>
        </p:nvGrpSpPr>
        <p:grpSpPr>
          <a:xfrm rot="5400000">
            <a:off x="2769362" y="1847739"/>
            <a:ext cx="1294813" cy="6833537"/>
            <a:chOff x="0" y="0"/>
            <a:chExt cx="3130550" cy="1652186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130550" cy="16521867"/>
            </a:xfrm>
            <a:custGeom>
              <a:avLst/>
              <a:gdLst/>
              <a:ahLst/>
              <a:cxnLst/>
              <a:rect l="l" t="t" r="r" b="b"/>
              <a:pathLst>
                <a:path w="3130550" h="16521867">
                  <a:moveTo>
                    <a:pt x="0" y="1123950"/>
                  </a:moveTo>
                  <a:lnTo>
                    <a:pt x="0" y="16521867"/>
                  </a:lnTo>
                  <a:lnTo>
                    <a:pt x="3130550" y="1652186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sl-SI"/>
            </a:p>
          </p:txBody>
        </p:sp>
      </p:grpSp>
      <p:grpSp>
        <p:nvGrpSpPr>
          <p:cNvPr id="15" name="Group 15"/>
          <p:cNvGrpSpPr/>
          <p:nvPr/>
        </p:nvGrpSpPr>
        <p:grpSpPr>
          <a:xfrm rot="5400000">
            <a:off x="2769362" y="3821814"/>
            <a:ext cx="1294813" cy="6833537"/>
            <a:chOff x="0" y="0"/>
            <a:chExt cx="3130550" cy="1652186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130550" cy="16521867"/>
            </a:xfrm>
            <a:custGeom>
              <a:avLst/>
              <a:gdLst/>
              <a:ahLst/>
              <a:cxnLst/>
              <a:rect l="l" t="t" r="r" b="b"/>
              <a:pathLst>
                <a:path w="3130550" h="16521867">
                  <a:moveTo>
                    <a:pt x="0" y="1123950"/>
                  </a:moveTo>
                  <a:lnTo>
                    <a:pt x="0" y="16521867"/>
                  </a:lnTo>
                  <a:lnTo>
                    <a:pt x="3130550" y="1652186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sl-SI"/>
            </a:p>
          </p:txBody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064953" y="2951564"/>
            <a:ext cx="1242886" cy="781888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166491" y="4796275"/>
            <a:ext cx="902234" cy="877628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166491" y="6795564"/>
            <a:ext cx="867213" cy="837255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8737042" y="2901941"/>
            <a:ext cx="4091548" cy="1089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sl-SI" sz="2100" dirty="0">
                <a:latin typeface="Montserrat"/>
              </a:rPr>
              <a:t>Front-</a:t>
            </a:r>
            <a:r>
              <a:rPr lang="sl-SI" sz="2100" dirty="0" err="1">
                <a:latin typeface="Montserrat"/>
              </a:rPr>
              <a:t>end</a:t>
            </a:r>
            <a:r>
              <a:rPr lang="sl-SI" sz="2100" dirty="0">
                <a:latin typeface="Montserrat"/>
              </a:rPr>
              <a:t>: </a:t>
            </a:r>
            <a:r>
              <a:rPr lang="sl-SI" sz="2100" dirty="0" err="1">
                <a:latin typeface="Montserrat"/>
              </a:rPr>
              <a:t>SpringBoot</a:t>
            </a:r>
            <a:endParaRPr lang="sl-SI" sz="2100" dirty="0">
              <a:latin typeface="Montserrat"/>
            </a:endParaRPr>
          </a:p>
          <a:p>
            <a:pPr>
              <a:lnSpc>
                <a:spcPts val="2940"/>
              </a:lnSpc>
            </a:pPr>
            <a:r>
              <a:rPr lang="sl-SI" sz="2100" dirty="0">
                <a:latin typeface="Montserrat"/>
              </a:rPr>
              <a:t>Back-</a:t>
            </a:r>
            <a:r>
              <a:rPr lang="sl-SI" sz="2100" dirty="0" err="1">
                <a:latin typeface="Montserrat"/>
              </a:rPr>
              <a:t>end</a:t>
            </a:r>
            <a:r>
              <a:rPr lang="sl-SI" sz="2100" dirty="0">
                <a:latin typeface="Montserrat"/>
              </a:rPr>
              <a:t>: </a:t>
            </a:r>
            <a:r>
              <a:rPr lang="sl-SI" sz="2100" dirty="0" err="1">
                <a:latin typeface="Montserrat"/>
              </a:rPr>
              <a:t>React</a:t>
            </a:r>
            <a:endParaRPr lang="sl-SI" sz="2100" dirty="0">
              <a:latin typeface="Montserrat"/>
            </a:endParaRPr>
          </a:p>
          <a:p>
            <a:pPr>
              <a:lnSpc>
                <a:spcPts val="2940"/>
              </a:lnSpc>
            </a:pPr>
            <a:r>
              <a:rPr lang="sl-SI" sz="2100" dirty="0">
                <a:latin typeface="Montserrat"/>
              </a:rPr>
              <a:t>Baza: </a:t>
            </a:r>
            <a:r>
              <a:rPr lang="sl-SI" sz="2100" dirty="0" err="1">
                <a:latin typeface="Montserrat"/>
              </a:rPr>
              <a:t>MySQL</a:t>
            </a:r>
            <a:endParaRPr lang="en-US" sz="2100" dirty="0">
              <a:latin typeface="Montserra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737042" y="5105400"/>
            <a:ext cx="4091548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sl-SI" sz="2100" dirty="0">
                <a:latin typeface="Montserrat"/>
              </a:rPr>
              <a:t>KANBAN</a:t>
            </a:r>
            <a:endParaRPr lang="en-US" sz="2100" dirty="0">
              <a:latin typeface="Montserra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737042" y="6984203"/>
            <a:ext cx="4091548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sl-SI" sz="2100" dirty="0" err="1">
                <a:latin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2100" dirty="0">
              <a:latin typeface="Montserrat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3124143" y="3085248"/>
            <a:ext cx="368042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 dirty="0" err="1">
                <a:latin typeface="Montserrat Classic"/>
              </a:rPr>
              <a:t>Tehnologije</a:t>
            </a:r>
            <a:endParaRPr lang="en-US" sz="2799" dirty="0">
              <a:latin typeface="Montserrat Classic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486064" y="5146445"/>
            <a:ext cx="368042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 dirty="0" err="1">
                <a:latin typeface="Montserrat Classic"/>
              </a:rPr>
              <a:t>Metode</a:t>
            </a:r>
            <a:r>
              <a:rPr lang="en-US" sz="2799" dirty="0">
                <a:latin typeface="Montserrat Classic"/>
              </a:rPr>
              <a:t> dela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114800" y="7033397"/>
            <a:ext cx="368042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 dirty="0" err="1">
                <a:latin typeface="Montserrat Classic"/>
              </a:rPr>
              <a:t>Repositorij</a:t>
            </a:r>
            <a:endParaRPr lang="en-US" sz="2799" dirty="0">
              <a:latin typeface="Montserrat Classic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525445" y="1204904"/>
            <a:ext cx="6693308" cy="5123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sl-SI" sz="3199" spc="47" dirty="0">
                <a:latin typeface="Montserrat Classic"/>
              </a:rPr>
              <a:t>ZASNOVA</a:t>
            </a:r>
            <a:r>
              <a:rPr lang="en-US" sz="3199" spc="47" dirty="0">
                <a:latin typeface="Montserrat Classic"/>
              </a:rPr>
              <a:t> PROJEKTA</a:t>
            </a:r>
          </a:p>
        </p:txBody>
      </p:sp>
      <p:sp>
        <p:nvSpPr>
          <p:cNvPr id="2" name="PoljeZBesedilom 1">
            <a:extLst>
              <a:ext uri="{FF2B5EF4-FFF2-40B4-BE49-F238E27FC236}">
                <a16:creationId xmlns:a16="http://schemas.microsoft.com/office/drawing/2014/main" id="{281AC334-887F-66C5-708F-00339802CF84}"/>
              </a:ext>
            </a:extLst>
          </p:cNvPr>
          <p:cNvSpPr txBox="1"/>
          <p:nvPr/>
        </p:nvSpPr>
        <p:spPr>
          <a:xfrm>
            <a:off x="17449800" y="-730059"/>
            <a:ext cx="4805082" cy="1782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</a:p>
          <a:p>
            <a:r>
              <a:rPr lang="sl-SI" sz="7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 Classic"/>
              </a:rPr>
              <a:t>$</a:t>
            </a:r>
            <a:endParaRPr lang="sl-SI" sz="7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>
            <a:extLst>
              <a:ext uri="{FF2B5EF4-FFF2-40B4-BE49-F238E27FC236}">
                <a16:creationId xmlns:a16="http://schemas.microsoft.com/office/drawing/2014/main" id="{B33D0B82-A9A6-B0CB-6496-2A1D46ACC66A}"/>
              </a:ext>
            </a:extLst>
          </p:cNvPr>
          <p:cNvGrpSpPr/>
          <p:nvPr/>
        </p:nvGrpSpPr>
        <p:grpSpPr>
          <a:xfrm>
            <a:off x="-1066800" y="593593"/>
            <a:ext cx="8572848" cy="1749876"/>
            <a:chOff x="0" y="0"/>
            <a:chExt cx="9376373" cy="191389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ABD48F7F-8954-1F2A-D23F-111B631B1571}"/>
                </a:ext>
              </a:extLst>
            </p:cNvPr>
            <p:cNvSpPr/>
            <p:nvPr/>
          </p:nvSpPr>
          <p:spPr>
            <a:xfrm>
              <a:off x="0" y="0"/>
              <a:ext cx="9376373" cy="1913890"/>
            </a:xfrm>
            <a:custGeom>
              <a:avLst/>
              <a:gdLst/>
              <a:ahLst/>
              <a:cxnLst/>
              <a:rect l="l" t="t" r="r" b="b"/>
              <a:pathLst>
                <a:path w="9376373" h="1913890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sl-SI"/>
            </a:p>
          </p:txBody>
        </p:sp>
      </p:grpSp>
      <p:sp>
        <p:nvSpPr>
          <p:cNvPr id="6" name="TextBox 28">
            <a:extLst>
              <a:ext uri="{FF2B5EF4-FFF2-40B4-BE49-F238E27FC236}">
                <a16:creationId xmlns:a16="http://schemas.microsoft.com/office/drawing/2014/main" id="{CDF3376B-3D0E-3F5C-96AD-E2878657BD1B}"/>
              </a:ext>
            </a:extLst>
          </p:cNvPr>
          <p:cNvSpPr txBox="1"/>
          <p:nvPr/>
        </p:nvSpPr>
        <p:spPr>
          <a:xfrm>
            <a:off x="1219200" y="1212339"/>
            <a:ext cx="4713707" cy="512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sl-SI" sz="3199" spc="47" dirty="0">
                <a:latin typeface="Montserrat Classic"/>
              </a:rPr>
              <a:t>ZAKAJ BUDGETING?</a:t>
            </a:r>
            <a:endParaRPr lang="en-US" sz="3199" spc="47" dirty="0">
              <a:latin typeface="Montserrat Classic"/>
            </a:endParaRPr>
          </a:p>
        </p:txBody>
      </p:sp>
      <p:pic>
        <p:nvPicPr>
          <p:cNvPr id="8" name="Slika 7" descr="Slika, ki vsebuje besede človeški obraz, ženska, oseba, risanka">
            <a:extLst>
              <a:ext uri="{FF2B5EF4-FFF2-40B4-BE49-F238E27FC236}">
                <a16:creationId xmlns:a16="http://schemas.microsoft.com/office/drawing/2014/main" id="{B0F50737-DD98-D1F7-122C-B2E226B3F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64605"/>
            <a:ext cx="10710011" cy="7140008"/>
          </a:xfrm>
          <a:prstGeom prst="rect">
            <a:avLst/>
          </a:prstGeom>
        </p:spPr>
      </p:pic>
      <p:pic>
        <p:nvPicPr>
          <p:cNvPr id="9" name="Slika 8" descr="Slika, ki vsebuje besede krog, barvitost, grafika&#10;&#10;Opis je samodejno ustvarjen">
            <a:extLst>
              <a:ext uri="{FF2B5EF4-FFF2-40B4-BE49-F238E27FC236}">
                <a16:creationId xmlns:a16="http://schemas.microsoft.com/office/drawing/2014/main" id="{838FDD3E-3724-1D5F-4BFA-9E7C85041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266700"/>
            <a:ext cx="4931238" cy="4438114"/>
          </a:xfrm>
          <a:prstGeom prst="rect">
            <a:avLst/>
          </a:prstGeom>
        </p:spPr>
      </p:pic>
      <p:pic>
        <p:nvPicPr>
          <p:cNvPr id="13" name="Slika 12" descr="Slika, ki vsebuje besede krog, grafika, barvitost, posnetek zaslona&#10;&#10;Opis je samodejno ustvarjen">
            <a:extLst>
              <a:ext uri="{FF2B5EF4-FFF2-40B4-BE49-F238E27FC236}">
                <a16:creationId xmlns:a16="http://schemas.microsoft.com/office/drawing/2014/main" id="{429AE930-C912-150A-E77F-5BB90A4F2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4704814"/>
            <a:ext cx="4931238" cy="4931238"/>
          </a:xfrm>
          <a:prstGeom prst="rect">
            <a:avLst/>
          </a:prstGeom>
        </p:spPr>
      </p:pic>
      <p:cxnSp>
        <p:nvCxnSpPr>
          <p:cNvPr id="15" name="Raven povezovalnik 14">
            <a:extLst>
              <a:ext uri="{FF2B5EF4-FFF2-40B4-BE49-F238E27FC236}">
                <a16:creationId xmlns:a16="http://schemas.microsoft.com/office/drawing/2014/main" id="{5B65C76D-7634-900D-9E43-209FF3393FD7}"/>
              </a:ext>
            </a:extLst>
          </p:cNvPr>
          <p:cNvCxnSpPr/>
          <p:nvPr/>
        </p:nvCxnSpPr>
        <p:spPr>
          <a:xfrm>
            <a:off x="10668000" y="0"/>
            <a:ext cx="0" cy="1040130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en povezovalnik 15">
            <a:extLst>
              <a:ext uri="{FF2B5EF4-FFF2-40B4-BE49-F238E27FC236}">
                <a16:creationId xmlns:a16="http://schemas.microsoft.com/office/drawing/2014/main" id="{4162E35B-AF9E-21E1-D6AD-D8F1CC55F914}"/>
              </a:ext>
            </a:extLst>
          </p:cNvPr>
          <p:cNvCxnSpPr>
            <a:cxnSpLocks/>
          </p:cNvCxnSpPr>
          <p:nvPr/>
        </p:nvCxnSpPr>
        <p:spPr>
          <a:xfrm>
            <a:off x="10668000" y="4925950"/>
            <a:ext cx="7696200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52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9">
            <a:extLst>
              <a:ext uri="{FF2B5EF4-FFF2-40B4-BE49-F238E27FC236}">
                <a16:creationId xmlns:a16="http://schemas.microsoft.com/office/drawing/2014/main" id="{C08E9ED3-17F1-D218-AFF9-E8D0C16DFC03}"/>
              </a:ext>
            </a:extLst>
          </p:cNvPr>
          <p:cNvGrpSpPr/>
          <p:nvPr/>
        </p:nvGrpSpPr>
        <p:grpSpPr>
          <a:xfrm>
            <a:off x="-609600" y="779779"/>
            <a:ext cx="8572848" cy="1749876"/>
            <a:chOff x="0" y="0"/>
            <a:chExt cx="9376373" cy="191389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6A3A9C9-54F6-A5F0-A913-79E84625594F}"/>
                </a:ext>
              </a:extLst>
            </p:cNvPr>
            <p:cNvSpPr/>
            <p:nvPr/>
          </p:nvSpPr>
          <p:spPr>
            <a:xfrm>
              <a:off x="0" y="0"/>
              <a:ext cx="9376373" cy="1913890"/>
            </a:xfrm>
            <a:custGeom>
              <a:avLst/>
              <a:gdLst/>
              <a:ahLst/>
              <a:cxnLst/>
              <a:rect l="l" t="t" r="r" b="b"/>
              <a:pathLst>
                <a:path w="9376373" h="1913890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sl-SI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0997982" y="3190835"/>
            <a:ext cx="6261318" cy="2307755"/>
            <a:chOff x="0" y="0"/>
            <a:chExt cx="6848186" cy="252405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48187" cy="2524060"/>
            </a:xfrm>
            <a:custGeom>
              <a:avLst/>
              <a:gdLst/>
              <a:ahLst/>
              <a:cxnLst/>
              <a:rect l="l" t="t" r="r" b="b"/>
              <a:pathLst>
                <a:path w="6848187" h="2524060">
                  <a:moveTo>
                    <a:pt x="6723726" y="2524060"/>
                  </a:moveTo>
                  <a:lnTo>
                    <a:pt x="124460" y="2524060"/>
                  </a:lnTo>
                  <a:cubicBezTo>
                    <a:pt x="55880" y="2524060"/>
                    <a:pt x="0" y="2468179"/>
                    <a:pt x="0" y="2399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23727" y="0"/>
                  </a:lnTo>
                  <a:cubicBezTo>
                    <a:pt x="6792306" y="0"/>
                    <a:pt x="6848187" y="55880"/>
                    <a:pt x="6848187" y="124460"/>
                  </a:cubicBezTo>
                  <a:lnTo>
                    <a:pt x="6848187" y="2399599"/>
                  </a:lnTo>
                  <a:cubicBezTo>
                    <a:pt x="6848187" y="2468180"/>
                    <a:pt x="6792306" y="2524060"/>
                    <a:pt x="6723727" y="2524060"/>
                  </a:cubicBezTo>
                  <a:close/>
                </a:path>
              </a:pathLst>
            </a:custGeom>
            <a:solidFill>
              <a:srgbClr val="1E3048"/>
            </a:solidFill>
          </p:spPr>
          <p:txBody>
            <a:bodyPr/>
            <a:lstStyle/>
            <a:p>
              <a:endParaRPr lang="sl-SI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413732" y="5818420"/>
            <a:ext cx="6845568" cy="2307755"/>
            <a:chOff x="0" y="0"/>
            <a:chExt cx="7487197" cy="2524059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7487197" cy="2524060"/>
            </a:xfrm>
            <a:custGeom>
              <a:avLst/>
              <a:gdLst/>
              <a:ahLst/>
              <a:cxnLst/>
              <a:rect l="l" t="t" r="r" b="b"/>
              <a:pathLst>
                <a:path w="7487197" h="2524060">
                  <a:moveTo>
                    <a:pt x="7362737" y="2524060"/>
                  </a:moveTo>
                  <a:lnTo>
                    <a:pt x="124460" y="2524060"/>
                  </a:lnTo>
                  <a:cubicBezTo>
                    <a:pt x="55880" y="2524060"/>
                    <a:pt x="0" y="2468179"/>
                    <a:pt x="0" y="2399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362737" y="0"/>
                  </a:lnTo>
                  <a:cubicBezTo>
                    <a:pt x="7431317" y="0"/>
                    <a:pt x="7487197" y="55880"/>
                    <a:pt x="7487197" y="124460"/>
                  </a:cubicBezTo>
                  <a:lnTo>
                    <a:pt x="7487197" y="2399599"/>
                  </a:lnTo>
                  <a:cubicBezTo>
                    <a:pt x="7487197" y="2468180"/>
                    <a:pt x="7431317" y="2524060"/>
                    <a:pt x="7362737" y="252406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sl-SI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413732" y="3190835"/>
            <a:ext cx="6845568" cy="2307755"/>
            <a:chOff x="0" y="0"/>
            <a:chExt cx="7487197" cy="25240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487197" cy="2524060"/>
            </a:xfrm>
            <a:custGeom>
              <a:avLst/>
              <a:gdLst/>
              <a:ahLst/>
              <a:cxnLst/>
              <a:rect l="l" t="t" r="r" b="b"/>
              <a:pathLst>
                <a:path w="7487197" h="2524060">
                  <a:moveTo>
                    <a:pt x="7362737" y="2524060"/>
                  </a:moveTo>
                  <a:lnTo>
                    <a:pt x="124460" y="2524060"/>
                  </a:lnTo>
                  <a:cubicBezTo>
                    <a:pt x="55880" y="2524060"/>
                    <a:pt x="0" y="2468179"/>
                    <a:pt x="0" y="2399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362737" y="0"/>
                  </a:lnTo>
                  <a:cubicBezTo>
                    <a:pt x="7431317" y="0"/>
                    <a:pt x="7487197" y="55880"/>
                    <a:pt x="7487197" y="124460"/>
                  </a:cubicBezTo>
                  <a:lnTo>
                    <a:pt x="7487197" y="2399599"/>
                  </a:lnTo>
                  <a:cubicBezTo>
                    <a:pt x="7487197" y="2468180"/>
                    <a:pt x="7431317" y="2524060"/>
                    <a:pt x="7362737" y="252406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</p:spPr>
          <p:txBody>
            <a:bodyPr/>
            <a:lstStyle/>
            <a:p>
              <a:endParaRPr lang="sl-SI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534430" y="3547878"/>
            <a:ext cx="1758605" cy="1593669"/>
            <a:chOff x="0" y="0"/>
            <a:chExt cx="1923438" cy="174304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23438" cy="1743043"/>
            </a:xfrm>
            <a:custGeom>
              <a:avLst/>
              <a:gdLst/>
              <a:ahLst/>
              <a:cxnLst/>
              <a:rect l="l" t="t" r="r" b="b"/>
              <a:pathLst>
                <a:path w="1923438" h="1743043">
                  <a:moveTo>
                    <a:pt x="1798977" y="1743042"/>
                  </a:moveTo>
                  <a:lnTo>
                    <a:pt x="124460" y="1743042"/>
                  </a:lnTo>
                  <a:cubicBezTo>
                    <a:pt x="55880" y="1743042"/>
                    <a:pt x="0" y="1687163"/>
                    <a:pt x="0" y="16185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8978" y="0"/>
                  </a:lnTo>
                  <a:cubicBezTo>
                    <a:pt x="1867558" y="0"/>
                    <a:pt x="1923438" y="55880"/>
                    <a:pt x="1923438" y="124460"/>
                  </a:cubicBezTo>
                  <a:lnTo>
                    <a:pt x="1923438" y="1618583"/>
                  </a:lnTo>
                  <a:cubicBezTo>
                    <a:pt x="1923438" y="1687163"/>
                    <a:pt x="1867558" y="1743043"/>
                    <a:pt x="1798978" y="1743043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/>
            <a:lstStyle/>
            <a:p>
              <a:endParaRPr lang="sl-SI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534430" y="6108092"/>
            <a:ext cx="1758605" cy="1593669"/>
            <a:chOff x="0" y="0"/>
            <a:chExt cx="1923438" cy="174304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23438" cy="1743043"/>
            </a:xfrm>
            <a:custGeom>
              <a:avLst/>
              <a:gdLst/>
              <a:ahLst/>
              <a:cxnLst/>
              <a:rect l="l" t="t" r="r" b="b"/>
              <a:pathLst>
                <a:path w="1923438" h="1743043">
                  <a:moveTo>
                    <a:pt x="1798977" y="1743042"/>
                  </a:moveTo>
                  <a:lnTo>
                    <a:pt x="124460" y="1743042"/>
                  </a:lnTo>
                  <a:cubicBezTo>
                    <a:pt x="55880" y="1743042"/>
                    <a:pt x="0" y="1687163"/>
                    <a:pt x="0" y="16185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8978" y="0"/>
                  </a:lnTo>
                  <a:cubicBezTo>
                    <a:pt x="1867558" y="0"/>
                    <a:pt x="1923438" y="55880"/>
                    <a:pt x="1923438" y="124460"/>
                  </a:cubicBezTo>
                  <a:lnTo>
                    <a:pt x="1923438" y="1618583"/>
                  </a:lnTo>
                  <a:cubicBezTo>
                    <a:pt x="1923438" y="1687163"/>
                    <a:pt x="1867558" y="1743043"/>
                    <a:pt x="1798978" y="1743043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sl-SI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 rot="5400000">
            <a:off x="11200198" y="4114077"/>
            <a:ext cx="532646" cy="461271"/>
            <a:chOff x="0" y="0"/>
            <a:chExt cx="6350000" cy="54991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sl-SI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 rot="5400000">
            <a:off x="11200198" y="6674291"/>
            <a:ext cx="532646" cy="461271"/>
            <a:chOff x="0" y="0"/>
            <a:chExt cx="6350000" cy="54991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sl-SI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110684" y="7150895"/>
            <a:ext cx="1644305" cy="423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5"/>
              </a:lnSpc>
            </a:pPr>
            <a:r>
              <a:rPr lang="en-US" sz="2838">
                <a:solidFill>
                  <a:srgbClr val="FFFFFF"/>
                </a:solidFill>
                <a:latin typeface="Montserrat Classic"/>
              </a:rPr>
              <a:t>2020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041451" y="3954704"/>
            <a:ext cx="744563" cy="780019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973312" y="6414032"/>
            <a:ext cx="880840" cy="88084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2144831" y="4147545"/>
            <a:ext cx="4795389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dirty="0" err="1">
                <a:latin typeface="Montserrat"/>
              </a:rPr>
              <a:t>Vsi</a:t>
            </a:r>
            <a:r>
              <a:rPr lang="en-US" sz="2100" dirty="0">
                <a:latin typeface="Montserrat"/>
              </a:rPr>
              <a:t> </a:t>
            </a:r>
            <a:r>
              <a:rPr lang="en-US" sz="2100" dirty="0" err="1">
                <a:latin typeface="Montserrat"/>
              </a:rPr>
              <a:t>prilivi</a:t>
            </a:r>
            <a:r>
              <a:rPr lang="en-US" sz="2100" dirty="0">
                <a:latin typeface="Montserrat"/>
              </a:rPr>
              <a:t>/</a:t>
            </a:r>
            <a:r>
              <a:rPr lang="en-US" sz="2100" dirty="0" err="1">
                <a:latin typeface="Montserrat"/>
              </a:rPr>
              <a:t>odlivi</a:t>
            </a:r>
            <a:r>
              <a:rPr lang="en-US" sz="2100" dirty="0">
                <a:latin typeface="Montserrat"/>
              </a:rPr>
              <a:t> </a:t>
            </a:r>
            <a:r>
              <a:rPr lang="en-US" sz="2100" dirty="0" err="1">
                <a:latin typeface="Montserrat"/>
              </a:rPr>
              <a:t>na</a:t>
            </a:r>
            <a:r>
              <a:rPr lang="en-US" sz="2100" dirty="0">
                <a:latin typeface="Montserrat"/>
              </a:rPr>
              <a:t> </a:t>
            </a:r>
            <a:r>
              <a:rPr lang="en-US" sz="2100" dirty="0" err="1">
                <a:latin typeface="Montserrat"/>
              </a:rPr>
              <a:t>enem</a:t>
            </a:r>
            <a:r>
              <a:rPr lang="en-US" sz="2100" dirty="0">
                <a:latin typeface="Montserrat"/>
              </a:rPr>
              <a:t> </a:t>
            </a:r>
            <a:r>
              <a:rPr lang="en-US" sz="2100" dirty="0" err="1">
                <a:latin typeface="Montserrat"/>
              </a:rPr>
              <a:t>mestu</a:t>
            </a:r>
            <a:endParaRPr lang="en-US" sz="2100" dirty="0">
              <a:latin typeface="Montserra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1907124" y="6707760"/>
            <a:ext cx="4795389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sl-SI" sz="2100" dirty="0">
                <a:latin typeface="Montserrat"/>
              </a:rPr>
              <a:t>Preprosto in pregledno</a:t>
            </a:r>
            <a:endParaRPr lang="en-US" sz="2100" dirty="0">
              <a:latin typeface="Montserrat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97166" y="3433550"/>
            <a:ext cx="8256264" cy="3761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Dodajanje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prilivov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in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odlivov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;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Pregled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vseh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teh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dohodkov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in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odhodkov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;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Določanje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kategorij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odhodkov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;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sl-SI" sz="2645" dirty="0">
                <a:solidFill>
                  <a:srgbClr val="06213C"/>
                </a:solidFill>
                <a:latin typeface="Montserrat"/>
              </a:rPr>
              <a:t>S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premljanje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odhodkov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po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kategorijah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,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sl-SI" sz="2645" dirty="0">
                <a:solidFill>
                  <a:srgbClr val="06213C"/>
                </a:solidFill>
                <a:latin typeface="Montserrat"/>
              </a:rPr>
              <a:t>U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stvarjanje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budgeta</a:t>
            </a:r>
            <a:r>
              <a:rPr lang="sl-SI" sz="2645" dirty="0">
                <a:solidFill>
                  <a:srgbClr val="06213C"/>
                </a:solidFill>
                <a:latin typeface="Montserrat"/>
              </a:rPr>
              <a:t> in limitov porabe</a:t>
            </a:r>
            <a:endParaRPr lang="en-US" sz="2645" dirty="0">
              <a:solidFill>
                <a:srgbClr val="06213C"/>
              </a:solidFill>
              <a:latin typeface="Montserrat"/>
            </a:endParaRP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Preg</a:t>
            </a:r>
            <a:r>
              <a:rPr lang="sl-SI" sz="2645" dirty="0">
                <a:solidFill>
                  <a:srgbClr val="06213C"/>
                </a:solidFill>
                <a:latin typeface="Montserrat"/>
              </a:rPr>
              <a:t>led </a:t>
            </a:r>
            <a:r>
              <a:rPr lang="sl-SI" sz="2645" dirty="0" err="1">
                <a:solidFill>
                  <a:srgbClr val="06213C"/>
                </a:solidFill>
                <a:latin typeface="Montserrat"/>
              </a:rPr>
              <a:t>budgeta</a:t>
            </a:r>
            <a:r>
              <a:rPr lang="sl-SI" sz="2645" dirty="0">
                <a:solidFill>
                  <a:srgbClr val="06213C"/>
                </a:solidFill>
                <a:latin typeface="Montserrat"/>
              </a:rPr>
              <a:t>, približevanje limitom, obveščanje,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sl-SI" sz="2645" dirty="0">
                <a:solidFill>
                  <a:srgbClr val="06213C"/>
                </a:solidFill>
                <a:latin typeface="Montserrat"/>
              </a:rPr>
              <a:t>Izvažanje dokumentov.</a:t>
            </a:r>
            <a:endParaRPr lang="en-US" sz="2645" dirty="0">
              <a:solidFill>
                <a:srgbClr val="06213C"/>
              </a:solidFill>
              <a:latin typeface="Montserrat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623124" y="1146444"/>
            <a:ext cx="11521707" cy="1089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spc="47" dirty="0">
                <a:latin typeface="Montserrat Classic"/>
              </a:rPr>
              <a:t>GLAVNE FUNKCIONALNOSTI </a:t>
            </a:r>
            <a:endParaRPr lang="sl-SI" sz="3199" spc="47" dirty="0">
              <a:latin typeface="Montserrat Classic"/>
            </a:endParaRPr>
          </a:p>
          <a:p>
            <a:pPr>
              <a:lnSpc>
                <a:spcPts val="4479"/>
              </a:lnSpc>
            </a:pPr>
            <a:r>
              <a:rPr lang="en-US" sz="3199" spc="47" dirty="0">
                <a:latin typeface="Montserrat Classic"/>
              </a:rPr>
              <a:t>MONEYTRACKERJA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>
            <a:extLst>
              <a:ext uri="{FF2B5EF4-FFF2-40B4-BE49-F238E27FC236}">
                <a16:creationId xmlns:a16="http://schemas.microsoft.com/office/drawing/2014/main" id="{A94242C9-38A4-D207-E96F-A1159557C9AF}"/>
              </a:ext>
            </a:extLst>
          </p:cNvPr>
          <p:cNvGrpSpPr/>
          <p:nvPr/>
        </p:nvGrpSpPr>
        <p:grpSpPr>
          <a:xfrm>
            <a:off x="-1517624" y="295642"/>
            <a:ext cx="8572848" cy="1749876"/>
            <a:chOff x="0" y="0"/>
            <a:chExt cx="9376373" cy="191389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B32BC08-9E01-2DCE-4A9F-07C5B255E14F}"/>
                </a:ext>
              </a:extLst>
            </p:cNvPr>
            <p:cNvSpPr/>
            <p:nvPr/>
          </p:nvSpPr>
          <p:spPr>
            <a:xfrm>
              <a:off x="0" y="0"/>
              <a:ext cx="9376373" cy="1913890"/>
            </a:xfrm>
            <a:custGeom>
              <a:avLst/>
              <a:gdLst/>
              <a:ahLst/>
              <a:cxnLst/>
              <a:rect l="l" t="t" r="r" b="b"/>
              <a:pathLst>
                <a:path w="9376373" h="1913890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sl-SI"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3995912" y="2400300"/>
            <a:ext cx="10296175" cy="8275463"/>
            <a:chOff x="0" y="0"/>
            <a:chExt cx="7467600" cy="60020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l="l" t="t" r="r" b="b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sl-SI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l="l" t="t" r="r" b="b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sl-SI"/>
            </a:p>
          </p:txBody>
        </p:sp>
        <p:sp>
          <p:nvSpPr>
            <p:cNvPr id="8" name="Freeform 8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l="l" t="t" r="r" b="b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/>
            <a:lstStyle/>
            <a:p>
              <a:endParaRPr lang="sl-SI"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6077067" y="389780"/>
            <a:ext cx="2988478" cy="1505106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52400" y="897009"/>
            <a:ext cx="6629400" cy="490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sl-SI" sz="3099" spc="46" dirty="0">
                <a:latin typeface="Montserrat Classic"/>
              </a:rPr>
              <a:t>DEMONSTRACIJA DELOVANJA</a:t>
            </a:r>
            <a:endParaRPr lang="en-US" sz="3099" spc="46" dirty="0">
              <a:latin typeface="Montserrat Classic"/>
            </a:endParaRPr>
          </a:p>
        </p:txBody>
      </p:sp>
      <p:pic>
        <p:nvPicPr>
          <p:cNvPr id="13" name="Slika 12" descr="Slika, ki vsebuje besede pisava, grafika, logotip, grafično oblikovanje&#10;&#10;Opis je samodejno ustvarjen">
            <a:extLst>
              <a:ext uri="{FF2B5EF4-FFF2-40B4-BE49-F238E27FC236}">
                <a16:creationId xmlns:a16="http://schemas.microsoft.com/office/drawing/2014/main" id="{6222E337-78B9-E3B9-2414-32C6AE64E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857500"/>
            <a:ext cx="5283199" cy="1981200"/>
          </a:xfrm>
          <a:prstGeom prst="rect">
            <a:avLst/>
          </a:prstGeom>
        </p:spPr>
      </p:pic>
      <p:pic>
        <p:nvPicPr>
          <p:cNvPr id="14" name="Slika 13">
            <a:extLst>
              <a:ext uri="{FF2B5EF4-FFF2-40B4-BE49-F238E27FC236}">
                <a16:creationId xmlns:a16="http://schemas.microsoft.com/office/drawing/2014/main" id="{2A3D06CD-A8A6-4F45-5F95-9F387FA178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755"/>
          <a:stretch/>
        </p:blipFill>
        <p:spPr>
          <a:xfrm>
            <a:off x="4356098" y="2875920"/>
            <a:ext cx="9512302" cy="5391780"/>
          </a:xfrm>
          <a:prstGeom prst="rect">
            <a:avLst/>
          </a:prstGeom>
        </p:spPr>
      </p:pic>
      <p:pic>
        <p:nvPicPr>
          <p:cNvPr id="16" name="Slika 15" descr="Slika, ki vsebuje besede pisava, grafika, logotip, grafično oblikovanje&#10;&#10;Opis je samodejno ustvarjen">
            <a:extLst>
              <a:ext uri="{FF2B5EF4-FFF2-40B4-BE49-F238E27FC236}">
                <a16:creationId xmlns:a16="http://schemas.microsoft.com/office/drawing/2014/main" id="{1706E548-3D87-C9EC-2D7F-73FF02847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718797"/>
            <a:ext cx="6797074" cy="25489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>
            <a:extLst>
              <a:ext uri="{FF2B5EF4-FFF2-40B4-BE49-F238E27FC236}">
                <a16:creationId xmlns:a16="http://schemas.microsoft.com/office/drawing/2014/main" id="{A6BDD320-6776-9AD2-4D8C-C4D61356DC52}"/>
              </a:ext>
            </a:extLst>
          </p:cNvPr>
          <p:cNvGrpSpPr/>
          <p:nvPr/>
        </p:nvGrpSpPr>
        <p:grpSpPr>
          <a:xfrm>
            <a:off x="-2133600" y="533799"/>
            <a:ext cx="8572848" cy="1749876"/>
            <a:chOff x="0" y="0"/>
            <a:chExt cx="9376373" cy="191389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07E7FE70-A488-C758-A6E0-ACB8FB3B9B60}"/>
                </a:ext>
              </a:extLst>
            </p:cNvPr>
            <p:cNvSpPr/>
            <p:nvPr/>
          </p:nvSpPr>
          <p:spPr>
            <a:xfrm>
              <a:off x="0" y="0"/>
              <a:ext cx="9376373" cy="1913890"/>
            </a:xfrm>
            <a:custGeom>
              <a:avLst/>
              <a:gdLst/>
              <a:ahLst/>
              <a:cxnLst/>
              <a:rect l="l" t="t" r="r" b="b"/>
              <a:pathLst>
                <a:path w="9376373" h="1913890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sl-SI"/>
            </a:p>
          </p:txBody>
        </p:sp>
      </p:grpSp>
      <p:sp>
        <p:nvSpPr>
          <p:cNvPr id="6" name="TextBox 28">
            <a:extLst>
              <a:ext uri="{FF2B5EF4-FFF2-40B4-BE49-F238E27FC236}">
                <a16:creationId xmlns:a16="http://schemas.microsoft.com/office/drawing/2014/main" id="{CDF3376B-3D0E-3F5C-96AD-E2878657BD1B}"/>
              </a:ext>
            </a:extLst>
          </p:cNvPr>
          <p:cNvSpPr txBox="1"/>
          <p:nvPr/>
        </p:nvSpPr>
        <p:spPr>
          <a:xfrm>
            <a:off x="1979601" y="1142333"/>
            <a:ext cx="4713707" cy="512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sl-SI" sz="3199" spc="47" dirty="0">
                <a:latin typeface="Montserrat Classic"/>
              </a:rPr>
              <a:t>KOMENTARJI</a:t>
            </a:r>
            <a:endParaRPr lang="en-US" sz="3199" spc="47" dirty="0">
              <a:latin typeface="Montserrat Classic"/>
            </a:endParaRPr>
          </a:p>
        </p:txBody>
      </p:sp>
      <p:sp>
        <p:nvSpPr>
          <p:cNvPr id="3" name="PoljeZBesedilom 2">
            <a:extLst>
              <a:ext uri="{FF2B5EF4-FFF2-40B4-BE49-F238E27FC236}">
                <a16:creationId xmlns:a16="http://schemas.microsoft.com/office/drawing/2014/main" id="{629A7A35-37E8-B4B5-6C1F-CF94E94569CF}"/>
              </a:ext>
            </a:extLst>
          </p:cNvPr>
          <p:cNvSpPr txBox="1"/>
          <p:nvPr/>
        </p:nvSpPr>
        <p:spPr>
          <a:xfrm>
            <a:off x="1053534" y="3704644"/>
            <a:ext cx="7404666" cy="242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sl-SI" sz="2400" dirty="0">
                <a:solidFill>
                  <a:srgbClr val="06213C"/>
                </a:solidFill>
                <a:latin typeface="Montserrat"/>
              </a:rPr>
              <a:t>Povezava s spletno banko,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sl-SI" sz="2400" dirty="0">
                <a:solidFill>
                  <a:srgbClr val="06213C"/>
                </a:solidFill>
                <a:latin typeface="Montserrat"/>
              </a:rPr>
              <a:t>Mobilno obveščanje ali mobilna aplikacija – bolj priročno,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sl-SI" sz="2400" dirty="0">
                <a:solidFill>
                  <a:srgbClr val="06213C"/>
                </a:solidFill>
                <a:latin typeface="Montserrat"/>
              </a:rPr>
              <a:t>Predlogi aplikacije, za izboljšanje </a:t>
            </a:r>
            <a:r>
              <a:rPr lang="sl-SI" sz="2400" dirty="0" err="1">
                <a:solidFill>
                  <a:srgbClr val="06213C"/>
                </a:solidFill>
                <a:latin typeface="Montserrat"/>
              </a:rPr>
              <a:t>budgeta</a:t>
            </a:r>
            <a:r>
              <a:rPr lang="sl-SI" sz="2400" dirty="0">
                <a:solidFill>
                  <a:srgbClr val="06213C"/>
                </a:solidFill>
                <a:latin typeface="Montserrat"/>
              </a:rPr>
              <a:t>,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sl-SI" sz="2400" dirty="0">
                <a:solidFill>
                  <a:srgbClr val="06213C"/>
                </a:solidFill>
                <a:latin typeface="Montserrat"/>
              </a:rPr>
              <a:t>Ostalo… </a:t>
            </a:r>
            <a:endParaRPr lang="en-US" sz="2400" dirty="0">
              <a:solidFill>
                <a:srgbClr val="06213C"/>
              </a:solidFill>
              <a:latin typeface="Montserrat"/>
            </a:endParaRPr>
          </a:p>
        </p:txBody>
      </p:sp>
      <p:sp>
        <p:nvSpPr>
          <p:cNvPr id="9" name="PoljeZBesedilom 8">
            <a:extLst>
              <a:ext uri="{FF2B5EF4-FFF2-40B4-BE49-F238E27FC236}">
                <a16:creationId xmlns:a16="http://schemas.microsoft.com/office/drawing/2014/main" id="{4BC3B863-DC97-5D5B-E6FF-DB2330D5FCD6}"/>
              </a:ext>
            </a:extLst>
          </p:cNvPr>
          <p:cNvSpPr txBox="1"/>
          <p:nvPr/>
        </p:nvSpPr>
        <p:spPr>
          <a:xfrm>
            <a:off x="1534583" y="2748203"/>
            <a:ext cx="101207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sz="3200" spc="31" dirty="0">
                <a:solidFill>
                  <a:srgbClr val="92D050"/>
                </a:solidFill>
                <a:latin typeface="Montserrat Classic"/>
              </a:rPr>
              <a:t>MOŽNOSTI ZA IZBOLJŠAVO</a:t>
            </a:r>
            <a:r>
              <a:rPr lang="sl-SI" sz="4400" spc="31" dirty="0">
                <a:solidFill>
                  <a:srgbClr val="92D050"/>
                </a:solidFill>
                <a:latin typeface="Montserrat Classic"/>
              </a:rPr>
              <a:t>:</a:t>
            </a:r>
            <a:endParaRPr lang="sl-SI" dirty="0"/>
          </a:p>
        </p:txBody>
      </p:sp>
      <p:pic>
        <p:nvPicPr>
          <p:cNvPr id="13" name="Slika 12" descr="Slika, ki vsebuje besede risanka, posnetek zaslona, oblačila, ilustracija&#10;&#10;Opis je samodejno ustvarjen">
            <a:extLst>
              <a:ext uri="{FF2B5EF4-FFF2-40B4-BE49-F238E27FC236}">
                <a16:creationId xmlns:a16="http://schemas.microsoft.com/office/drawing/2014/main" id="{CB3D904C-63FB-77D6-3BE7-8F0E6724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1113198"/>
            <a:ext cx="8827982" cy="7945184"/>
          </a:xfrm>
          <a:prstGeom prst="rect">
            <a:avLst/>
          </a:prstGeom>
        </p:spPr>
      </p:pic>
      <p:sp>
        <p:nvSpPr>
          <p:cNvPr id="11" name="Pravokotnik 10">
            <a:extLst>
              <a:ext uri="{FF2B5EF4-FFF2-40B4-BE49-F238E27FC236}">
                <a16:creationId xmlns:a16="http://schemas.microsoft.com/office/drawing/2014/main" id="{9F53CF52-28A6-9BD1-A64D-38E348BCA957}"/>
              </a:ext>
            </a:extLst>
          </p:cNvPr>
          <p:cNvSpPr/>
          <p:nvPr/>
        </p:nvSpPr>
        <p:spPr>
          <a:xfrm>
            <a:off x="9982200" y="1142333"/>
            <a:ext cx="6553200" cy="95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2" name="Pravokotnik 11">
            <a:extLst>
              <a:ext uri="{FF2B5EF4-FFF2-40B4-BE49-F238E27FC236}">
                <a16:creationId xmlns:a16="http://schemas.microsoft.com/office/drawing/2014/main" id="{F62A8ACB-8AB0-88FA-C307-349DFE313BBD}"/>
              </a:ext>
            </a:extLst>
          </p:cNvPr>
          <p:cNvSpPr/>
          <p:nvPr/>
        </p:nvSpPr>
        <p:spPr>
          <a:xfrm>
            <a:off x="10134600" y="1294733"/>
            <a:ext cx="6553200" cy="95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4" name="Pravokotnik 13">
            <a:extLst>
              <a:ext uri="{FF2B5EF4-FFF2-40B4-BE49-F238E27FC236}">
                <a16:creationId xmlns:a16="http://schemas.microsoft.com/office/drawing/2014/main" id="{8741DCB8-AE5C-DCEE-259F-2CEEB229EF43}"/>
              </a:ext>
            </a:extLst>
          </p:cNvPr>
          <p:cNvSpPr/>
          <p:nvPr/>
        </p:nvSpPr>
        <p:spPr>
          <a:xfrm>
            <a:off x="10134600" y="7794285"/>
            <a:ext cx="6553200" cy="95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616737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>
            <a:extLst>
              <a:ext uri="{FF2B5EF4-FFF2-40B4-BE49-F238E27FC236}">
                <a16:creationId xmlns:a16="http://schemas.microsoft.com/office/drawing/2014/main" id="{5979CC8F-B86A-A320-3607-7F048DD7816E}"/>
              </a:ext>
            </a:extLst>
          </p:cNvPr>
          <p:cNvGrpSpPr/>
          <p:nvPr/>
        </p:nvGrpSpPr>
        <p:grpSpPr>
          <a:xfrm>
            <a:off x="-2151831" y="662982"/>
            <a:ext cx="8572848" cy="1749876"/>
            <a:chOff x="0" y="0"/>
            <a:chExt cx="9376373" cy="191389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A2A677D0-FA65-1179-464F-2B627424C30D}"/>
                </a:ext>
              </a:extLst>
            </p:cNvPr>
            <p:cNvSpPr/>
            <p:nvPr/>
          </p:nvSpPr>
          <p:spPr>
            <a:xfrm>
              <a:off x="0" y="0"/>
              <a:ext cx="9376373" cy="1913890"/>
            </a:xfrm>
            <a:custGeom>
              <a:avLst/>
              <a:gdLst/>
              <a:ahLst/>
              <a:cxnLst/>
              <a:rect l="l" t="t" r="r" b="b"/>
              <a:pathLst>
                <a:path w="9376373" h="1913890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sl-SI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44134" y="1319382"/>
            <a:ext cx="5430417" cy="490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sl-SI" sz="3099" spc="46" dirty="0">
                <a:latin typeface="Montserrat Classic"/>
              </a:rPr>
              <a:t>DISKUSIJA</a:t>
            </a:r>
            <a:endParaRPr lang="en-US" sz="3099" spc="46" dirty="0">
              <a:latin typeface="Montserrat Classic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DA95C29A-AD2D-728A-525F-7C5DD893F4E5}"/>
              </a:ext>
            </a:extLst>
          </p:cNvPr>
          <p:cNvSpPr txBox="1"/>
          <p:nvPr/>
        </p:nvSpPr>
        <p:spPr>
          <a:xfrm>
            <a:off x="1546807" y="3314700"/>
            <a:ext cx="7825793" cy="562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sl-SI" sz="6000" spc="46" dirty="0">
                <a:latin typeface="Montserrat Classic"/>
              </a:rPr>
              <a:t>VPRAŠANJA?</a:t>
            </a:r>
            <a:endParaRPr lang="en-US" sz="6000" spc="46" dirty="0">
              <a:latin typeface="Montserrat Classic"/>
            </a:endParaRPr>
          </a:p>
        </p:txBody>
      </p:sp>
      <p:pic>
        <p:nvPicPr>
          <p:cNvPr id="6" name="Slika 5" descr="Slika, ki vsebuje besede oblačila, posnetek zaslona, oseba&#10;&#10;Opis je samodejno ustvarjen">
            <a:extLst>
              <a:ext uri="{FF2B5EF4-FFF2-40B4-BE49-F238E27FC236}">
                <a16:creationId xmlns:a16="http://schemas.microsoft.com/office/drawing/2014/main" id="{2019231E-36F7-7209-9F92-2FD2BBC36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705" y="1085418"/>
            <a:ext cx="14693400" cy="9795601"/>
          </a:xfrm>
          <a:prstGeom prst="rect">
            <a:avLst/>
          </a:prstGeom>
        </p:spPr>
      </p:pic>
      <p:sp>
        <p:nvSpPr>
          <p:cNvPr id="7" name="Pravokotnik 6">
            <a:extLst>
              <a:ext uri="{FF2B5EF4-FFF2-40B4-BE49-F238E27FC236}">
                <a16:creationId xmlns:a16="http://schemas.microsoft.com/office/drawing/2014/main" id="{D973D04A-51FB-BDE1-AC15-4536DD15C1B3}"/>
              </a:ext>
            </a:extLst>
          </p:cNvPr>
          <p:cNvSpPr/>
          <p:nvPr/>
        </p:nvSpPr>
        <p:spPr>
          <a:xfrm>
            <a:off x="8534400" y="1511016"/>
            <a:ext cx="10426437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8" name="Pravokotnik 7">
            <a:extLst>
              <a:ext uri="{FF2B5EF4-FFF2-40B4-BE49-F238E27FC236}">
                <a16:creationId xmlns:a16="http://schemas.microsoft.com/office/drawing/2014/main" id="{DBD74861-1789-DC1B-8E93-56F84073941B}"/>
              </a:ext>
            </a:extLst>
          </p:cNvPr>
          <p:cNvSpPr/>
          <p:nvPr/>
        </p:nvSpPr>
        <p:spPr>
          <a:xfrm>
            <a:off x="15316200" y="1564706"/>
            <a:ext cx="10426437" cy="5788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216916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179</Words>
  <Application>Microsoft Office PowerPoint</Application>
  <PresentationFormat>Po meri</PresentationFormat>
  <Paragraphs>71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3" baseType="lpstr">
      <vt:lpstr>Calibri</vt:lpstr>
      <vt:lpstr>Arial</vt:lpstr>
      <vt:lpstr>Montserrat Classic</vt:lpstr>
      <vt:lpstr>Abadi</vt:lpstr>
      <vt:lpstr>Montserrat</vt:lpstr>
      <vt:lpstr>Office Theme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Trenutno stanje: projekt MoneyTracker</dc:title>
  <dc:creator>Uporabnik</dc:creator>
  <cp:lastModifiedBy>Lara Mernik</cp:lastModifiedBy>
  <cp:revision>6</cp:revision>
  <dcterms:created xsi:type="dcterms:W3CDTF">2006-08-16T00:00:00Z</dcterms:created>
  <dcterms:modified xsi:type="dcterms:W3CDTF">2023-08-25T09:50:45Z</dcterms:modified>
  <dc:identifier>DAFjmzCe5qM</dc:identifier>
</cp:coreProperties>
</file>