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1" r:id="rId6"/>
    <p:sldId id="264" r:id="rId7"/>
    <p:sldId id="262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Montserrat" panose="00000500000000000000" pitchFamily="2" charset="-18"/>
      <p:regular r:id="rId13"/>
      <p:bold r:id="rId14"/>
      <p:italic r:id="rId15"/>
      <p:boldItalic r:id="rId16"/>
    </p:embeddedFont>
    <p:embeddedFont>
      <p:font typeface="Montserrat Classic" panose="020B0604020202020204" charset="-18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vzeti razdelek" id="{319DE07F-6B4C-486C-9442-00BEA9D4CB4A}">
          <p14:sldIdLst>
            <p14:sldId id="256"/>
            <p14:sldId id="257"/>
            <p14:sldId id="263"/>
            <p14:sldId id="258"/>
            <p14:sldId id="261"/>
            <p14:sldId id="264"/>
            <p14:sldId id="262"/>
          </p14:sldIdLst>
        </p14:section>
        <p14:section name="Odsek brez naslova" id="{2D72B8A7-BD58-4974-8386-1C7B6A64E48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30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hyperlink" Target="https://github.com/MernikLara/MoneyTracker2.0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53534" y="1199483"/>
            <a:ext cx="515685" cy="515685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605078" y="2160445"/>
            <a:ext cx="8873771" cy="2051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99"/>
              </a:lnSpc>
            </a:pPr>
            <a:r>
              <a:rPr lang="en-US" sz="7999" dirty="0" err="1">
                <a:solidFill>
                  <a:srgbClr val="1E3048"/>
                </a:solidFill>
                <a:latin typeface="Montserrat Classic"/>
              </a:rPr>
              <a:t>projekt</a:t>
            </a:r>
            <a:r>
              <a:rPr lang="en-US" sz="7999" dirty="0">
                <a:solidFill>
                  <a:srgbClr val="1E3048"/>
                </a:solidFill>
                <a:latin typeface="Montserrat Classic"/>
              </a:rPr>
              <a:t> </a:t>
            </a:r>
            <a:r>
              <a:rPr lang="en-US" sz="7999" dirty="0" err="1">
                <a:solidFill>
                  <a:srgbClr val="1E3048"/>
                </a:solidFill>
                <a:latin typeface="Montserrat Classic"/>
              </a:rPr>
              <a:t>MoneyTracker</a:t>
            </a:r>
            <a:endParaRPr lang="en-US" sz="7999" dirty="0">
              <a:solidFill>
                <a:srgbClr val="1E3048"/>
              </a:solidFill>
              <a:latin typeface="Montserrat Classic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401221" y="6875007"/>
            <a:ext cx="8069813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FFFFFF"/>
                </a:solidFill>
                <a:latin typeface="Montserrat"/>
              </a:rPr>
              <a:t>NIK JAKOPIN, </a:t>
            </a:r>
            <a:r>
              <a:rPr lang="sl-SI" sz="2799" dirty="0">
                <a:solidFill>
                  <a:srgbClr val="FFFFFF"/>
                </a:solidFill>
                <a:latin typeface="Montserrat"/>
              </a:rPr>
              <a:t>LARA MERNIK,</a:t>
            </a:r>
            <a:r>
              <a:rPr lang="en-US" sz="2799" dirty="0">
                <a:solidFill>
                  <a:srgbClr val="FFFFFF"/>
                </a:solidFill>
                <a:latin typeface="Montserrat"/>
              </a:rPr>
              <a:t>JAŠA MIKIĆ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14167" y="1260158"/>
            <a:ext cx="3621961" cy="331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spc="31" dirty="0">
                <a:solidFill>
                  <a:srgbClr val="92D050"/>
                </a:solidFill>
                <a:latin typeface="Montserrat Classic"/>
              </a:rPr>
              <a:t>KRATKA PREDSTAVITEV</a:t>
            </a:r>
          </a:p>
        </p:txBody>
      </p:sp>
      <p:pic>
        <p:nvPicPr>
          <p:cNvPr id="18" name="Slika 17" descr="Slika, ki vsebuje besede pisava, grafika, logotip, grafično oblikovanje&#10;&#10;Opis je samodejno ustvarjen">
            <a:extLst>
              <a:ext uri="{FF2B5EF4-FFF2-40B4-BE49-F238E27FC236}">
                <a16:creationId xmlns:a16="http://schemas.microsoft.com/office/drawing/2014/main" id="{150133B4-DB41-09AB-5BE7-E51DFFD00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649" y="819486"/>
            <a:ext cx="4776971" cy="1791364"/>
          </a:xfrm>
          <a:prstGeom prst="rect">
            <a:avLst/>
          </a:prstGeom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027200BA-29DB-C129-AB1A-924725010976}"/>
              </a:ext>
            </a:extLst>
          </p:cNvPr>
          <p:cNvSpPr txBox="1"/>
          <p:nvPr/>
        </p:nvSpPr>
        <p:spPr>
          <a:xfrm>
            <a:off x="1374327" y="7181221"/>
            <a:ext cx="8684073" cy="2190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sl-SI" sz="2100" spc="31" dirty="0">
                <a:solidFill>
                  <a:srgbClr val="92D050"/>
                </a:solidFill>
                <a:latin typeface="Montserrat Classic"/>
              </a:rPr>
              <a:t>Projekt pri predmetu: </a:t>
            </a:r>
            <a:r>
              <a:rPr lang="sl-SI" sz="2400" b="0" i="0" dirty="0">
                <a:solidFill>
                  <a:srgbClr val="1D2125"/>
                </a:solidFill>
                <a:effectLst/>
                <a:latin typeface="-apple-system"/>
              </a:rPr>
              <a:t>Praktikum II</a:t>
            </a:r>
            <a:endParaRPr lang="sl-SI" sz="2100" spc="31" dirty="0">
              <a:solidFill>
                <a:srgbClr val="92D050"/>
              </a:solidFill>
              <a:latin typeface="Montserrat Classic"/>
            </a:endParaRPr>
          </a:p>
          <a:p>
            <a:pPr>
              <a:lnSpc>
                <a:spcPts val="2940"/>
              </a:lnSpc>
            </a:pPr>
            <a:r>
              <a:rPr lang="sl-SI" sz="2100" spc="31" dirty="0">
                <a:solidFill>
                  <a:srgbClr val="92D050"/>
                </a:solidFill>
                <a:latin typeface="Montserrat Classic"/>
              </a:rPr>
              <a:t>Mentorja: </a:t>
            </a:r>
            <a:r>
              <a:rPr lang="sl-SI" sz="2400" b="0" i="0" dirty="0">
                <a:solidFill>
                  <a:srgbClr val="1D2125"/>
                </a:solidFill>
                <a:effectLst/>
                <a:latin typeface="-apple-system"/>
              </a:rPr>
              <a:t>doc. dr. Luka Pavlič,  viš. pred. dr. Boštjan </a:t>
            </a:r>
            <a:r>
              <a:rPr lang="sl-SI" sz="2400" b="0" i="0" dirty="0" err="1">
                <a:solidFill>
                  <a:srgbClr val="1D2125"/>
                </a:solidFill>
                <a:effectLst/>
                <a:latin typeface="-apple-system"/>
              </a:rPr>
              <a:t>Kežmah</a:t>
            </a:r>
            <a:endParaRPr lang="sl-SI" sz="2100" spc="31" dirty="0">
              <a:solidFill>
                <a:srgbClr val="92D050"/>
              </a:solidFill>
              <a:latin typeface="Montserrat Classic"/>
            </a:endParaRPr>
          </a:p>
          <a:p>
            <a:pPr>
              <a:lnSpc>
                <a:spcPts val="2940"/>
              </a:lnSpc>
            </a:pPr>
            <a:r>
              <a:rPr lang="sl-SI" sz="2100" spc="31" dirty="0">
                <a:solidFill>
                  <a:srgbClr val="92D050"/>
                </a:solidFill>
                <a:latin typeface="Montserrat Classic"/>
              </a:rPr>
              <a:t>Avtor: </a:t>
            </a:r>
            <a:r>
              <a:rPr lang="sl-SI" sz="2400" spc="31" dirty="0">
                <a:solidFill>
                  <a:srgbClr val="1D2125"/>
                </a:solidFill>
                <a:latin typeface="-apple-system"/>
              </a:rPr>
              <a:t>Mernik Lara</a:t>
            </a:r>
            <a:endParaRPr lang="sl-SI" sz="2100" spc="31" dirty="0">
              <a:solidFill>
                <a:srgbClr val="92D050"/>
              </a:solidFill>
              <a:latin typeface="Montserrat Classic"/>
            </a:endParaRPr>
          </a:p>
          <a:p>
            <a:pPr>
              <a:lnSpc>
                <a:spcPts val="2940"/>
              </a:lnSpc>
            </a:pPr>
            <a:endParaRPr lang="sl-SI" sz="2100" spc="31" dirty="0">
              <a:solidFill>
                <a:srgbClr val="92D050"/>
              </a:solidFill>
              <a:latin typeface="Montserrat Classic"/>
            </a:endParaRPr>
          </a:p>
          <a:p>
            <a:pPr>
              <a:lnSpc>
                <a:spcPts val="2940"/>
              </a:lnSpc>
            </a:pPr>
            <a:endParaRPr lang="sl-SI" sz="2100" spc="31" dirty="0">
              <a:solidFill>
                <a:srgbClr val="92D050"/>
              </a:solidFill>
              <a:latin typeface="Montserrat Classic"/>
            </a:endParaRPr>
          </a:p>
          <a:p>
            <a:pPr>
              <a:lnSpc>
                <a:spcPts val="2940"/>
              </a:lnSpc>
            </a:pPr>
            <a:r>
              <a:rPr lang="sl-SI" sz="2100" spc="31" dirty="0">
                <a:solidFill>
                  <a:srgbClr val="92D050"/>
                </a:solidFill>
                <a:latin typeface="Montserrat Classic"/>
              </a:rPr>
              <a:t>Avgust, 2023</a:t>
            </a:r>
            <a:endParaRPr lang="en-US" sz="2100" spc="31" dirty="0">
              <a:solidFill>
                <a:srgbClr val="92D050"/>
              </a:solidFill>
              <a:latin typeface="Montserrat Classic"/>
            </a:endParaRPr>
          </a:p>
        </p:txBody>
      </p:sp>
      <p:pic>
        <p:nvPicPr>
          <p:cNvPr id="21" name="Slika 20" descr="Slika, ki vsebuje besede risanka, posnetek zaslona, oblačila, ilustracija&#10;&#10;Opis je samodejno ustvarjen">
            <a:extLst>
              <a:ext uri="{FF2B5EF4-FFF2-40B4-BE49-F238E27FC236}">
                <a16:creationId xmlns:a16="http://schemas.microsoft.com/office/drawing/2014/main" id="{FF6681D6-C749-AFEE-81FA-6B4A363DB7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1795083"/>
            <a:ext cx="7882228" cy="750360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-1536078" y="1457325"/>
            <a:ext cx="8987209" cy="0"/>
          </a:xfrm>
          <a:prstGeom prst="line">
            <a:avLst/>
          </a:prstGeom>
          <a:ln w="85725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sl-SI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53534" y="1199483"/>
            <a:ext cx="515685" cy="515685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4857576" y="6430197"/>
            <a:ext cx="8572848" cy="1749876"/>
            <a:chOff x="0" y="0"/>
            <a:chExt cx="9376373" cy="19138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376373" cy="1913890"/>
            </a:xfrm>
            <a:custGeom>
              <a:avLst/>
              <a:gdLst/>
              <a:ahLst/>
              <a:cxnLst/>
              <a:rect l="l" t="t" r="r" b="b"/>
              <a:pathLst>
                <a:path w="9376373" h="1913890">
                  <a:moveTo>
                    <a:pt x="9251913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251914" y="0"/>
                  </a:lnTo>
                  <a:cubicBezTo>
                    <a:pt x="9320493" y="0"/>
                    <a:pt x="9376373" y="55880"/>
                    <a:pt x="9376373" y="124460"/>
                  </a:cubicBezTo>
                  <a:lnTo>
                    <a:pt x="9376373" y="1789430"/>
                  </a:lnTo>
                  <a:cubicBezTo>
                    <a:pt x="9376373" y="1858010"/>
                    <a:pt x="9320493" y="1913890"/>
                    <a:pt x="9251914" y="1913890"/>
                  </a:cubicBezTo>
                  <a:close/>
                </a:path>
              </a:pathLst>
            </a:custGeom>
            <a:solidFill>
              <a:srgbClr val="8DCBDA"/>
            </a:solidFill>
          </p:spPr>
          <p:txBody>
            <a:bodyPr/>
            <a:lstStyle/>
            <a:p>
              <a:endParaRPr lang="sl-SI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872099" y="4388017"/>
            <a:ext cx="8572848" cy="1749876"/>
            <a:chOff x="0" y="0"/>
            <a:chExt cx="9376373" cy="19138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376373" cy="1913890"/>
            </a:xfrm>
            <a:custGeom>
              <a:avLst/>
              <a:gdLst/>
              <a:ahLst/>
              <a:cxnLst/>
              <a:rect l="l" t="t" r="r" b="b"/>
              <a:pathLst>
                <a:path w="9376373" h="1913890">
                  <a:moveTo>
                    <a:pt x="9251913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251914" y="0"/>
                  </a:lnTo>
                  <a:cubicBezTo>
                    <a:pt x="9320493" y="0"/>
                    <a:pt x="9376373" y="55880"/>
                    <a:pt x="9376373" y="124460"/>
                  </a:cubicBezTo>
                  <a:lnTo>
                    <a:pt x="9376373" y="1789430"/>
                  </a:lnTo>
                  <a:cubicBezTo>
                    <a:pt x="9376373" y="1858010"/>
                    <a:pt x="9320493" y="1913890"/>
                    <a:pt x="9251914" y="1913890"/>
                  </a:cubicBezTo>
                  <a:close/>
                </a:path>
              </a:pathLst>
            </a:custGeom>
            <a:solidFill>
              <a:srgbClr val="43B4BE"/>
            </a:solidFill>
          </p:spPr>
          <p:txBody>
            <a:bodyPr/>
            <a:lstStyle/>
            <a:p>
              <a:endParaRPr lang="sl-SI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872099" y="2415495"/>
            <a:ext cx="8572848" cy="1749876"/>
            <a:chOff x="0" y="0"/>
            <a:chExt cx="9376373" cy="191389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376373" cy="1913890"/>
            </a:xfrm>
            <a:custGeom>
              <a:avLst/>
              <a:gdLst/>
              <a:ahLst/>
              <a:cxnLst/>
              <a:rect l="l" t="t" r="r" b="b"/>
              <a:pathLst>
                <a:path w="9376373" h="1913890">
                  <a:moveTo>
                    <a:pt x="9251913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251914" y="0"/>
                  </a:lnTo>
                  <a:cubicBezTo>
                    <a:pt x="9320493" y="0"/>
                    <a:pt x="9376373" y="55880"/>
                    <a:pt x="9376373" y="124460"/>
                  </a:cubicBezTo>
                  <a:lnTo>
                    <a:pt x="9376373" y="1789430"/>
                  </a:lnTo>
                  <a:cubicBezTo>
                    <a:pt x="9376373" y="1858010"/>
                    <a:pt x="9320493" y="1913890"/>
                    <a:pt x="9251914" y="1913890"/>
                  </a:cubicBezTo>
                  <a:close/>
                </a:path>
              </a:pathLst>
            </a:custGeom>
            <a:solidFill>
              <a:srgbClr val="1E3048"/>
            </a:solidFill>
          </p:spPr>
          <p:txBody>
            <a:bodyPr/>
            <a:lstStyle/>
            <a:p>
              <a:endParaRPr lang="sl-SI"/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2769362" y="-126336"/>
            <a:ext cx="1294813" cy="6833537"/>
            <a:chOff x="0" y="0"/>
            <a:chExt cx="3130550" cy="1652186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130550" cy="16521867"/>
            </a:xfrm>
            <a:custGeom>
              <a:avLst/>
              <a:gdLst/>
              <a:ahLst/>
              <a:cxnLst/>
              <a:rect l="l" t="t" r="r" b="b"/>
              <a:pathLst>
                <a:path w="3130550" h="16521867">
                  <a:moveTo>
                    <a:pt x="0" y="1123950"/>
                  </a:moveTo>
                  <a:lnTo>
                    <a:pt x="0" y="16521867"/>
                  </a:lnTo>
                  <a:lnTo>
                    <a:pt x="3130550" y="16521867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sl-SI"/>
            </a:p>
          </p:txBody>
        </p:sp>
      </p:grpSp>
      <p:grpSp>
        <p:nvGrpSpPr>
          <p:cNvPr id="13" name="Group 13"/>
          <p:cNvGrpSpPr/>
          <p:nvPr/>
        </p:nvGrpSpPr>
        <p:grpSpPr>
          <a:xfrm rot="5400000">
            <a:off x="2769362" y="1847739"/>
            <a:ext cx="1294813" cy="6833537"/>
            <a:chOff x="0" y="0"/>
            <a:chExt cx="3130550" cy="1652186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130550" cy="16521867"/>
            </a:xfrm>
            <a:custGeom>
              <a:avLst/>
              <a:gdLst/>
              <a:ahLst/>
              <a:cxnLst/>
              <a:rect l="l" t="t" r="r" b="b"/>
              <a:pathLst>
                <a:path w="3130550" h="16521867">
                  <a:moveTo>
                    <a:pt x="0" y="1123950"/>
                  </a:moveTo>
                  <a:lnTo>
                    <a:pt x="0" y="16521867"/>
                  </a:lnTo>
                  <a:lnTo>
                    <a:pt x="3130550" y="16521867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sl-SI"/>
            </a:p>
          </p:txBody>
        </p:sp>
      </p:grpSp>
      <p:grpSp>
        <p:nvGrpSpPr>
          <p:cNvPr id="15" name="Group 15"/>
          <p:cNvGrpSpPr/>
          <p:nvPr/>
        </p:nvGrpSpPr>
        <p:grpSpPr>
          <a:xfrm rot="5400000">
            <a:off x="2769362" y="3821814"/>
            <a:ext cx="1294813" cy="6833537"/>
            <a:chOff x="0" y="0"/>
            <a:chExt cx="3130550" cy="1652186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130550" cy="16521867"/>
            </a:xfrm>
            <a:custGeom>
              <a:avLst/>
              <a:gdLst/>
              <a:ahLst/>
              <a:cxnLst/>
              <a:rect l="l" t="t" r="r" b="b"/>
              <a:pathLst>
                <a:path w="3130550" h="16521867">
                  <a:moveTo>
                    <a:pt x="0" y="1123950"/>
                  </a:moveTo>
                  <a:lnTo>
                    <a:pt x="0" y="16521867"/>
                  </a:lnTo>
                  <a:lnTo>
                    <a:pt x="3130550" y="16521867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sl-SI"/>
            </a:p>
          </p:txBody>
        </p:sp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064953" y="2951564"/>
            <a:ext cx="1242886" cy="781888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7166491" y="4796275"/>
            <a:ext cx="902234" cy="877628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7166491" y="6795564"/>
            <a:ext cx="867213" cy="837255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8737042" y="2901941"/>
            <a:ext cx="4091548" cy="717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sl-SI" sz="2100" dirty="0">
                <a:solidFill>
                  <a:srgbClr val="FFFFFF"/>
                </a:solidFill>
                <a:latin typeface="Montserrat"/>
              </a:rPr>
              <a:t>PHP, </a:t>
            </a:r>
            <a:r>
              <a:rPr lang="sl-SI" sz="2100" dirty="0" err="1">
                <a:solidFill>
                  <a:srgbClr val="FFFFFF"/>
                </a:solidFill>
                <a:latin typeface="Montserrat"/>
              </a:rPr>
              <a:t>MySql</a:t>
            </a:r>
            <a:r>
              <a:rPr lang="sl-SI" sz="2100" dirty="0">
                <a:solidFill>
                  <a:srgbClr val="FFFFFF"/>
                </a:solidFill>
                <a:latin typeface="Montserrat"/>
              </a:rPr>
              <a:t>, HTML, </a:t>
            </a:r>
            <a:r>
              <a:rPr lang="sl-SI" sz="2100" dirty="0" err="1">
                <a:solidFill>
                  <a:srgbClr val="FFFFFF"/>
                </a:solidFill>
                <a:latin typeface="Montserrat"/>
              </a:rPr>
              <a:t>JavaScript</a:t>
            </a:r>
            <a:r>
              <a:rPr lang="sl-SI" sz="2100" dirty="0">
                <a:solidFill>
                  <a:srgbClr val="FFFFFF"/>
                </a:solidFill>
                <a:latin typeface="Montserrat"/>
              </a:rPr>
              <a:t>, </a:t>
            </a:r>
            <a:r>
              <a:rPr lang="sl-SI" sz="2100" dirty="0" err="1">
                <a:solidFill>
                  <a:srgbClr val="FFFFFF"/>
                </a:solidFill>
                <a:latin typeface="Montserrat"/>
              </a:rPr>
              <a:t>JQuery</a:t>
            </a:r>
            <a:endParaRPr lang="en-US" sz="2100" dirty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737042" y="5105400"/>
            <a:ext cx="4091548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sl-SI" sz="2100" dirty="0">
                <a:solidFill>
                  <a:srgbClr val="FFFFFF"/>
                </a:solidFill>
                <a:latin typeface="Montserrat"/>
              </a:rPr>
              <a:t>Načeloma i</a:t>
            </a:r>
            <a:r>
              <a:rPr lang="en-US" sz="2100" dirty="0" err="1">
                <a:solidFill>
                  <a:srgbClr val="FFFFFF"/>
                </a:solidFill>
                <a:latin typeface="Montserrat"/>
              </a:rPr>
              <a:t>terativni</a:t>
            </a:r>
            <a:endParaRPr lang="en-US" sz="2100" dirty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8737042" y="6984203"/>
            <a:ext cx="4091548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sl-SI" sz="2100" dirty="0" err="1">
                <a:solidFill>
                  <a:srgbClr val="FFFFFF"/>
                </a:solidFill>
                <a:latin typeface="Montserrat"/>
                <a:hlinkClick r:id="rId10"/>
              </a:rPr>
              <a:t>GitHub</a:t>
            </a:r>
            <a:endParaRPr lang="en-US" sz="2100" dirty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2640287" y="3093203"/>
            <a:ext cx="3680427" cy="402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91"/>
              </a:lnSpc>
            </a:pPr>
            <a:r>
              <a:rPr lang="en-US" sz="2799">
                <a:solidFill>
                  <a:srgbClr val="43B4BE"/>
                </a:solidFill>
                <a:latin typeface="Montserrat Classic"/>
              </a:rPr>
              <a:t>Tehnologije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486064" y="5146445"/>
            <a:ext cx="3680427" cy="402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91"/>
              </a:lnSpc>
            </a:pPr>
            <a:r>
              <a:rPr lang="en-US" sz="2799">
                <a:solidFill>
                  <a:srgbClr val="43B4BE"/>
                </a:solidFill>
                <a:latin typeface="Montserrat Classic"/>
              </a:rPr>
              <a:t>Metode dela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480500" y="7041353"/>
            <a:ext cx="3680427" cy="402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91"/>
              </a:lnSpc>
            </a:pPr>
            <a:r>
              <a:rPr lang="en-US" sz="2799">
                <a:solidFill>
                  <a:srgbClr val="43B4BE"/>
                </a:solidFill>
                <a:latin typeface="Montserrat Classic"/>
              </a:rPr>
              <a:t>Repositorij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979601" y="1142333"/>
            <a:ext cx="4713707" cy="537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 spc="47">
                <a:solidFill>
                  <a:srgbClr val="FFFFFF"/>
                </a:solidFill>
                <a:latin typeface="Montserrat Classic"/>
              </a:rPr>
              <a:t>ZASNOVA PROJEKTA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1BA3BE72-11CE-095E-57B8-E86514B7582E}"/>
              </a:ext>
            </a:extLst>
          </p:cNvPr>
          <p:cNvSpPr/>
          <p:nvPr/>
        </p:nvSpPr>
        <p:spPr>
          <a:xfrm flipV="1">
            <a:off x="-1536078" y="1457325"/>
            <a:ext cx="8987209" cy="0"/>
          </a:xfrm>
          <a:prstGeom prst="line">
            <a:avLst/>
          </a:prstGeom>
          <a:ln w="85725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sl-S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ECCF0-79D9-1A37-A142-3FA9F4FA2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53534" y="1199483"/>
            <a:ext cx="515685" cy="515685"/>
          </a:xfrm>
          <a:prstGeom prst="rect">
            <a:avLst/>
          </a:prstGeom>
        </p:spPr>
      </p:pic>
      <p:sp>
        <p:nvSpPr>
          <p:cNvPr id="6" name="TextBox 28">
            <a:extLst>
              <a:ext uri="{FF2B5EF4-FFF2-40B4-BE49-F238E27FC236}">
                <a16:creationId xmlns:a16="http://schemas.microsoft.com/office/drawing/2014/main" id="{CDF3376B-3D0E-3F5C-96AD-E2878657BD1B}"/>
              </a:ext>
            </a:extLst>
          </p:cNvPr>
          <p:cNvSpPr txBox="1"/>
          <p:nvPr/>
        </p:nvSpPr>
        <p:spPr>
          <a:xfrm>
            <a:off x="1979601" y="1142333"/>
            <a:ext cx="4713707" cy="512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sl-SI" sz="3199" spc="47" dirty="0">
                <a:solidFill>
                  <a:srgbClr val="FFFFFF"/>
                </a:solidFill>
                <a:latin typeface="Montserrat Classic"/>
              </a:rPr>
              <a:t>ZAKAJ BUDGETING?</a:t>
            </a:r>
            <a:endParaRPr lang="en-US" sz="3199" spc="47" dirty="0">
              <a:solidFill>
                <a:srgbClr val="FFFFFF"/>
              </a:solidFill>
              <a:latin typeface="Montserrat Classic"/>
            </a:endParaRPr>
          </a:p>
        </p:txBody>
      </p:sp>
      <p:pic>
        <p:nvPicPr>
          <p:cNvPr id="8" name="Slika 7" descr="Slika, ki vsebuje besede človeški obraz, ženska, oseba, risanka">
            <a:extLst>
              <a:ext uri="{FF2B5EF4-FFF2-40B4-BE49-F238E27FC236}">
                <a16:creationId xmlns:a16="http://schemas.microsoft.com/office/drawing/2014/main" id="{B0F50737-DD98-D1F7-122C-B2E226B3F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969709"/>
            <a:ext cx="11428571" cy="7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522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  <p:txBody>
          <a:bodyPr/>
          <a:lstStyle/>
          <a:p>
            <a:endParaRPr lang="sl-SI"/>
          </a:p>
        </p:txBody>
      </p:sp>
      <p:sp>
        <p:nvSpPr>
          <p:cNvPr id="3" name="AutoShape 3"/>
          <p:cNvSpPr/>
          <p:nvPr/>
        </p:nvSpPr>
        <p:spPr>
          <a:xfrm flipV="1">
            <a:off x="-1536078" y="1457325"/>
            <a:ext cx="12534059" cy="0"/>
          </a:xfrm>
          <a:prstGeom prst="line">
            <a:avLst/>
          </a:prstGeom>
          <a:ln w="85725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sl-SI"/>
          </a:p>
        </p:txBody>
      </p:sp>
      <p:grpSp>
        <p:nvGrpSpPr>
          <p:cNvPr id="4" name="Group 4"/>
          <p:cNvGrpSpPr/>
          <p:nvPr/>
        </p:nvGrpSpPr>
        <p:grpSpPr>
          <a:xfrm>
            <a:off x="10997982" y="3190835"/>
            <a:ext cx="6261318" cy="2307755"/>
            <a:chOff x="0" y="0"/>
            <a:chExt cx="6848186" cy="252405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848187" cy="2524060"/>
            </a:xfrm>
            <a:custGeom>
              <a:avLst/>
              <a:gdLst/>
              <a:ahLst/>
              <a:cxnLst/>
              <a:rect l="l" t="t" r="r" b="b"/>
              <a:pathLst>
                <a:path w="6848187" h="2524060">
                  <a:moveTo>
                    <a:pt x="6723726" y="2524060"/>
                  </a:moveTo>
                  <a:lnTo>
                    <a:pt x="124460" y="2524060"/>
                  </a:lnTo>
                  <a:cubicBezTo>
                    <a:pt x="55880" y="2524060"/>
                    <a:pt x="0" y="2468179"/>
                    <a:pt x="0" y="23995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723727" y="0"/>
                  </a:lnTo>
                  <a:cubicBezTo>
                    <a:pt x="6792306" y="0"/>
                    <a:pt x="6848187" y="55880"/>
                    <a:pt x="6848187" y="124460"/>
                  </a:cubicBezTo>
                  <a:lnTo>
                    <a:pt x="6848187" y="2399599"/>
                  </a:lnTo>
                  <a:cubicBezTo>
                    <a:pt x="6848187" y="2468180"/>
                    <a:pt x="6792306" y="2524060"/>
                    <a:pt x="6723727" y="2524060"/>
                  </a:cubicBezTo>
                  <a:close/>
                </a:path>
              </a:pathLst>
            </a:custGeom>
            <a:solidFill>
              <a:srgbClr val="1E3048"/>
            </a:solidFill>
          </p:spPr>
          <p:txBody>
            <a:bodyPr/>
            <a:lstStyle/>
            <a:p>
              <a:endParaRPr lang="sl-SI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413732" y="5818420"/>
            <a:ext cx="6845568" cy="2307755"/>
            <a:chOff x="0" y="0"/>
            <a:chExt cx="7487197" cy="252405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87197" cy="2524060"/>
            </a:xfrm>
            <a:custGeom>
              <a:avLst/>
              <a:gdLst/>
              <a:ahLst/>
              <a:cxnLst/>
              <a:rect l="l" t="t" r="r" b="b"/>
              <a:pathLst>
                <a:path w="7487197" h="2524060">
                  <a:moveTo>
                    <a:pt x="7362737" y="2524060"/>
                  </a:moveTo>
                  <a:lnTo>
                    <a:pt x="124460" y="2524060"/>
                  </a:lnTo>
                  <a:cubicBezTo>
                    <a:pt x="55880" y="2524060"/>
                    <a:pt x="0" y="2468179"/>
                    <a:pt x="0" y="23995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362737" y="0"/>
                  </a:lnTo>
                  <a:cubicBezTo>
                    <a:pt x="7431317" y="0"/>
                    <a:pt x="7487197" y="55880"/>
                    <a:pt x="7487197" y="124460"/>
                  </a:cubicBezTo>
                  <a:lnTo>
                    <a:pt x="7487197" y="2399599"/>
                  </a:lnTo>
                  <a:cubicBezTo>
                    <a:pt x="7487197" y="2468180"/>
                    <a:pt x="7431317" y="2524060"/>
                    <a:pt x="7362737" y="2524060"/>
                  </a:cubicBezTo>
                  <a:close/>
                </a:path>
              </a:pathLst>
            </a:custGeom>
            <a:solidFill>
              <a:srgbClr val="43B4BE"/>
            </a:solidFill>
          </p:spPr>
          <p:txBody>
            <a:bodyPr/>
            <a:lstStyle/>
            <a:p>
              <a:endParaRPr lang="sl-SI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413732" y="3190835"/>
            <a:ext cx="6845568" cy="2307755"/>
            <a:chOff x="0" y="0"/>
            <a:chExt cx="7487197" cy="252405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487197" cy="2524060"/>
            </a:xfrm>
            <a:custGeom>
              <a:avLst/>
              <a:gdLst/>
              <a:ahLst/>
              <a:cxnLst/>
              <a:rect l="l" t="t" r="r" b="b"/>
              <a:pathLst>
                <a:path w="7487197" h="2524060">
                  <a:moveTo>
                    <a:pt x="7362737" y="2524060"/>
                  </a:moveTo>
                  <a:lnTo>
                    <a:pt x="124460" y="2524060"/>
                  </a:lnTo>
                  <a:cubicBezTo>
                    <a:pt x="55880" y="2524060"/>
                    <a:pt x="0" y="2468179"/>
                    <a:pt x="0" y="23995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362737" y="0"/>
                  </a:lnTo>
                  <a:cubicBezTo>
                    <a:pt x="7431317" y="0"/>
                    <a:pt x="7487197" y="55880"/>
                    <a:pt x="7487197" y="124460"/>
                  </a:cubicBezTo>
                  <a:lnTo>
                    <a:pt x="7487197" y="2399599"/>
                  </a:lnTo>
                  <a:cubicBezTo>
                    <a:pt x="7487197" y="2468180"/>
                    <a:pt x="7431317" y="2524060"/>
                    <a:pt x="7362737" y="2524060"/>
                  </a:cubicBezTo>
                  <a:close/>
                </a:path>
              </a:pathLst>
            </a:custGeom>
            <a:solidFill>
              <a:srgbClr val="1E3048"/>
            </a:solidFill>
          </p:spPr>
          <p:txBody>
            <a:bodyPr/>
            <a:lstStyle/>
            <a:p>
              <a:endParaRPr lang="sl-SI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534430" y="3547878"/>
            <a:ext cx="1758605" cy="1593669"/>
            <a:chOff x="0" y="0"/>
            <a:chExt cx="1923438" cy="174304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23438" cy="1743043"/>
            </a:xfrm>
            <a:custGeom>
              <a:avLst/>
              <a:gdLst/>
              <a:ahLst/>
              <a:cxnLst/>
              <a:rect l="l" t="t" r="r" b="b"/>
              <a:pathLst>
                <a:path w="1923438" h="1743043">
                  <a:moveTo>
                    <a:pt x="1798977" y="1743042"/>
                  </a:moveTo>
                  <a:lnTo>
                    <a:pt x="124460" y="1743042"/>
                  </a:lnTo>
                  <a:cubicBezTo>
                    <a:pt x="55880" y="1743042"/>
                    <a:pt x="0" y="1687163"/>
                    <a:pt x="0" y="161858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98978" y="0"/>
                  </a:lnTo>
                  <a:cubicBezTo>
                    <a:pt x="1867558" y="0"/>
                    <a:pt x="1923438" y="55880"/>
                    <a:pt x="1923438" y="124460"/>
                  </a:cubicBezTo>
                  <a:lnTo>
                    <a:pt x="1923438" y="1618583"/>
                  </a:lnTo>
                  <a:cubicBezTo>
                    <a:pt x="1923438" y="1687163"/>
                    <a:pt x="1867558" y="1743043"/>
                    <a:pt x="1798978" y="1743043"/>
                  </a:cubicBezTo>
                  <a:close/>
                </a:path>
              </a:pathLst>
            </a:custGeom>
            <a:solidFill>
              <a:srgbClr val="43B4BE"/>
            </a:solidFill>
          </p:spPr>
          <p:txBody>
            <a:bodyPr/>
            <a:lstStyle/>
            <a:p>
              <a:endParaRPr lang="sl-SI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534430" y="6108092"/>
            <a:ext cx="1758605" cy="1593669"/>
            <a:chOff x="0" y="0"/>
            <a:chExt cx="1923438" cy="174304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23438" cy="1743043"/>
            </a:xfrm>
            <a:custGeom>
              <a:avLst/>
              <a:gdLst/>
              <a:ahLst/>
              <a:cxnLst/>
              <a:rect l="l" t="t" r="r" b="b"/>
              <a:pathLst>
                <a:path w="1923438" h="1743043">
                  <a:moveTo>
                    <a:pt x="1798977" y="1743042"/>
                  </a:moveTo>
                  <a:lnTo>
                    <a:pt x="124460" y="1743042"/>
                  </a:lnTo>
                  <a:cubicBezTo>
                    <a:pt x="55880" y="1743042"/>
                    <a:pt x="0" y="1687163"/>
                    <a:pt x="0" y="161858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98978" y="0"/>
                  </a:lnTo>
                  <a:cubicBezTo>
                    <a:pt x="1867558" y="0"/>
                    <a:pt x="1923438" y="55880"/>
                    <a:pt x="1923438" y="124460"/>
                  </a:cubicBezTo>
                  <a:lnTo>
                    <a:pt x="1923438" y="1618583"/>
                  </a:lnTo>
                  <a:cubicBezTo>
                    <a:pt x="1923438" y="1687163"/>
                    <a:pt x="1867558" y="1743043"/>
                    <a:pt x="1798978" y="1743043"/>
                  </a:cubicBezTo>
                  <a:close/>
                </a:path>
              </a:pathLst>
            </a:custGeom>
            <a:solidFill>
              <a:srgbClr val="1E3048"/>
            </a:solidFill>
          </p:spPr>
          <p:txBody>
            <a:bodyPr/>
            <a:lstStyle/>
            <a:p>
              <a:endParaRPr lang="sl-SI"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 rot="5400000">
            <a:off x="11200198" y="4114077"/>
            <a:ext cx="532646" cy="461271"/>
            <a:chOff x="0" y="0"/>
            <a:chExt cx="6350000" cy="54991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43B4BE"/>
            </a:solidFill>
          </p:spPr>
          <p:txBody>
            <a:bodyPr/>
            <a:lstStyle/>
            <a:p>
              <a:endParaRPr lang="sl-SI"/>
            </a:p>
          </p:txBody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 rot="5400000">
            <a:off x="11200198" y="6674291"/>
            <a:ext cx="532646" cy="461271"/>
            <a:chOff x="0" y="0"/>
            <a:chExt cx="6350000" cy="54991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1E3048"/>
            </a:solidFill>
          </p:spPr>
          <p:txBody>
            <a:bodyPr/>
            <a:lstStyle/>
            <a:p>
              <a:endParaRPr lang="sl-SI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110684" y="7150895"/>
            <a:ext cx="1644305" cy="423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5"/>
              </a:lnSpc>
            </a:pPr>
            <a:r>
              <a:rPr lang="en-US" sz="2838">
                <a:solidFill>
                  <a:srgbClr val="FFFFFF"/>
                </a:solidFill>
                <a:latin typeface="Montserrat Classic"/>
              </a:rPr>
              <a:t>2020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041451" y="3954704"/>
            <a:ext cx="744563" cy="780019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973312" y="6414032"/>
            <a:ext cx="880840" cy="88084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2144831" y="4147545"/>
            <a:ext cx="4795389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ontserrat"/>
              </a:rPr>
              <a:t>Vsi prilivi/odlivi na enem mestu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907124" y="6707760"/>
            <a:ext cx="4795389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sl-SI" sz="2100" dirty="0">
                <a:solidFill>
                  <a:srgbClr val="FFFFFF"/>
                </a:solidFill>
                <a:latin typeface="Montserrat"/>
              </a:rPr>
              <a:t>Preprosto in pregledno</a:t>
            </a:r>
            <a:endParaRPr lang="en-US" sz="2100" dirty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897166" y="3433550"/>
            <a:ext cx="8256264" cy="3286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083" lvl="1" indent="-285541">
              <a:lnSpc>
                <a:spcPts val="3703"/>
              </a:lnSpc>
              <a:buFont typeface="Arial"/>
              <a:buChar char="•"/>
            </a:pP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Dodajanje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 </a:t>
            </a: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prilivov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 in </a:t>
            </a: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odlivov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;</a:t>
            </a:r>
          </a:p>
          <a:p>
            <a:pPr marL="571083" lvl="1" indent="-285541">
              <a:lnSpc>
                <a:spcPts val="3703"/>
              </a:lnSpc>
              <a:buFont typeface="Arial"/>
              <a:buChar char="•"/>
            </a:pP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Pregled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 </a:t>
            </a: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vseh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 </a:t>
            </a: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teh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 </a:t>
            </a: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dohodkov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 in </a:t>
            </a: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odhodkov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;</a:t>
            </a:r>
          </a:p>
          <a:p>
            <a:pPr marL="571083" lvl="1" indent="-285541">
              <a:lnSpc>
                <a:spcPts val="3703"/>
              </a:lnSpc>
              <a:buFont typeface="Arial"/>
              <a:buChar char="•"/>
            </a:pP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Določanje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 </a:t>
            </a: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kategorij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 </a:t>
            </a: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odhodkov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;</a:t>
            </a:r>
          </a:p>
          <a:p>
            <a:pPr marL="571083" lvl="1" indent="-285541">
              <a:lnSpc>
                <a:spcPts val="3703"/>
              </a:lnSpc>
              <a:buFont typeface="Arial"/>
              <a:buChar char="•"/>
            </a:pPr>
            <a:r>
              <a:rPr lang="sl-SI" sz="2645" dirty="0">
                <a:solidFill>
                  <a:srgbClr val="06213C"/>
                </a:solidFill>
                <a:latin typeface="Montserrat"/>
              </a:rPr>
              <a:t>S</a:t>
            </a: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premljanje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 </a:t>
            </a: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odhodkov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 po </a:t>
            </a: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kategorijah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,</a:t>
            </a:r>
          </a:p>
          <a:p>
            <a:pPr marL="571083" lvl="1" indent="-285541">
              <a:lnSpc>
                <a:spcPts val="3703"/>
              </a:lnSpc>
              <a:buFont typeface="Arial"/>
              <a:buChar char="•"/>
            </a:pPr>
            <a:r>
              <a:rPr lang="sl-SI" sz="2645" dirty="0">
                <a:solidFill>
                  <a:srgbClr val="06213C"/>
                </a:solidFill>
                <a:latin typeface="Montserrat"/>
              </a:rPr>
              <a:t>U</a:t>
            </a: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stvarjanje</a:t>
            </a:r>
            <a:r>
              <a:rPr lang="en-US" sz="2645" dirty="0">
                <a:solidFill>
                  <a:srgbClr val="06213C"/>
                </a:solidFill>
                <a:latin typeface="Montserrat"/>
              </a:rPr>
              <a:t> </a:t>
            </a: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budgeta</a:t>
            </a:r>
            <a:r>
              <a:rPr lang="sl-SI" sz="2645" dirty="0">
                <a:solidFill>
                  <a:srgbClr val="06213C"/>
                </a:solidFill>
                <a:latin typeface="Montserrat"/>
              </a:rPr>
              <a:t> in limitov porabe</a:t>
            </a:r>
            <a:endParaRPr lang="en-US" sz="2645" dirty="0">
              <a:solidFill>
                <a:srgbClr val="06213C"/>
              </a:solidFill>
              <a:latin typeface="Montserrat"/>
            </a:endParaRPr>
          </a:p>
          <a:p>
            <a:pPr marL="571083" lvl="1" indent="-285541">
              <a:lnSpc>
                <a:spcPts val="3703"/>
              </a:lnSpc>
              <a:buFont typeface="Arial"/>
              <a:buChar char="•"/>
            </a:pPr>
            <a:r>
              <a:rPr lang="en-US" sz="2645" dirty="0" err="1">
                <a:solidFill>
                  <a:srgbClr val="06213C"/>
                </a:solidFill>
                <a:latin typeface="Montserrat"/>
              </a:rPr>
              <a:t>Preg</a:t>
            </a:r>
            <a:r>
              <a:rPr lang="sl-SI" sz="2645" dirty="0">
                <a:solidFill>
                  <a:srgbClr val="06213C"/>
                </a:solidFill>
                <a:latin typeface="Montserrat"/>
              </a:rPr>
              <a:t>led </a:t>
            </a:r>
            <a:r>
              <a:rPr lang="sl-SI" sz="2645" dirty="0" err="1">
                <a:solidFill>
                  <a:srgbClr val="06213C"/>
                </a:solidFill>
                <a:latin typeface="Montserrat"/>
              </a:rPr>
              <a:t>budgeta</a:t>
            </a:r>
            <a:r>
              <a:rPr lang="sl-SI" sz="2645" dirty="0">
                <a:solidFill>
                  <a:srgbClr val="06213C"/>
                </a:solidFill>
                <a:latin typeface="Montserrat"/>
              </a:rPr>
              <a:t>, približevanje limitom, obveščanje</a:t>
            </a:r>
            <a:endParaRPr lang="en-US" sz="2645" dirty="0">
              <a:solidFill>
                <a:srgbClr val="06213C"/>
              </a:solidFill>
              <a:latin typeface="Montserrat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385417" y="1142333"/>
            <a:ext cx="11521707" cy="537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 spc="47">
                <a:solidFill>
                  <a:srgbClr val="FFFFFF"/>
                </a:solidFill>
                <a:latin typeface="Montserrat Classic"/>
              </a:rPr>
              <a:t>GLAVNE FUNKCIONALNOSTI MONEYTRACKERJA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457325"/>
          </a:xfrm>
          <a:prstGeom prst="rect">
            <a:avLst/>
          </a:prstGeom>
          <a:solidFill>
            <a:srgbClr val="1E3048"/>
          </a:solidFill>
        </p:spPr>
        <p:txBody>
          <a:bodyPr/>
          <a:lstStyle/>
          <a:p>
            <a:endParaRPr lang="sl-SI"/>
          </a:p>
        </p:txBody>
      </p:sp>
      <p:sp>
        <p:nvSpPr>
          <p:cNvPr id="3" name="AutoShape 3"/>
          <p:cNvSpPr/>
          <p:nvPr/>
        </p:nvSpPr>
        <p:spPr>
          <a:xfrm>
            <a:off x="-1536078" y="1457325"/>
            <a:ext cx="8558249" cy="0"/>
          </a:xfrm>
          <a:prstGeom prst="line">
            <a:avLst/>
          </a:prstGeom>
          <a:ln w="85725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sl-SI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53534" y="1199483"/>
            <a:ext cx="515685" cy="515685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3995912" y="2400300"/>
            <a:ext cx="10296175" cy="8275463"/>
            <a:chOff x="0" y="0"/>
            <a:chExt cx="7467600" cy="600202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467600" cy="4513580"/>
            </a:xfrm>
            <a:custGeom>
              <a:avLst/>
              <a:gdLst/>
              <a:ahLst/>
              <a:cxnLst/>
              <a:rect l="l" t="t" r="r" b="b"/>
              <a:pathLst>
                <a:path w="7467600" h="451358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sl-SI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4514850"/>
              <a:ext cx="7467600" cy="695960"/>
            </a:xfrm>
            <a:custGeom>
              <a:avLst/>
              <a:gdLst/>
              <a:ahLst/>
              <a:cxnLst/>
              <a:rect l="l" t="t" r="r" b="b"/>
              <a:pathLst>
                <a:path w="7467600" h="69596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sl-SI"/>
            </a:p>
          </p:txBody>
        </p:sp>
        <p:sp>
          <p:nvSpPr>
            <p:cNvPr id="8" name="Freeform 8"/>
            <p:cNvSpPr/>
            <p:nvPr/>
          </p:nvSpPr>
          <p:spPr>
            <a:xfrm>
              <a:off x="2429510" y="5210810"/>
              <a:ext cx="2606040" cy="791210"/>
            </a:xfrm>
            <a:custGeom>
              <a:avLst/>
              <a:gdLst/>
              <a:ahLst/>
              <a:cxnLst/>
              <a:rect l="l" t="t" r="r" b="b"/>
              <a:pathLst>
                <a:path w="2606040" h="79121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/>
            <a:lstStyle/>
            <a:p>
              <a:endParaRPr lang="sl-SI"/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-5400000">
            <a:off x="16041208" y="-789467"/>
            <a:ext cx="2988478" cy="1505106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872744" y="1142333"/>
            <a:ext cx="4548273" cy="490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sl-SI" sz="3099" spc="46" dirty="0">
                <a:solidFill>
                  <a:srgbClr val="FFFFFF"/>
                </a:solidFill>
                <a:latin typeface="Montserrat Classic"/>
              </a:rPr>
              <a:t>DEMONSTRACIJA</a:t>
            </a:r>
            <a:endParaRPr lang="en-US" sz="3099" spc="46" dirty="0">
              <a:solidFill>
                <a:srgbClr val="FFFFFF"/>
              </a:solidFill>
              <a:latin typeface="Montserrat Classic"/>
            </a:endParaRPr>
          </a:p>
        </p:txBody>
      </p:sp>
      <p:pic>
        <p:nvPicPr>
          <p:cNvPr id="12" name="Slika 11">
            <a:extLst>
              <a:ext uri="{FF2B5EF4-FFF2-40B4-BE49-F238E27FC236}">
                <a16:creationId xmlns:a16="http://schemas.microsoft.com/office/drawing/2014/main" id="{C7C4D503-4C4E-9E70-6F46-F1EEDD783D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1" y="2897332"/>
            <a:ext cx="9432146" cy="529416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1BA3BE72-11CE-095E-57B8-E86514B7582E}"/>
              </a:ext>
            </a:extLst>
          </p:cNvPr>
          <p:cNvSpPr/>
          <p:nvPr/>
        </p:nvSpPr>
        <p:spPr>
          <a:xfrm flipV="1">
            <a:off x="-1524000" y="1457325"/>
            <a:ext cx="8987209" cy="0"/>
          </a:xfrm>
          <a:prstGeom prst="line">
            <a:avLst/>
          </a:prstGeom>
          <a:ln w="85725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sl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ECCF0-79D9-1A37-A142-3FA9F4FA2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53534" y="1199483"/>
            <a:ext cx="515685" cy="515685"/>
          </a:xfrm>
          <a:prstGeom prst="rect">
            <a:avLst/>
          </a:prstGeom>
        </p:spPr>
      </p:pic>
      <p:sp>
        <p:nvSpPr>
          <p:cNvPr id="6" name="TextBox 28">
            <a:extLst>
              <a:ext uri="{FF2B5EF4-FFF2-40B4-BE49-F238E27FC236}">
                <a16:creationId xmlns:a16="http://schemas.microsoft.com/office/drawing/2014/main" id="{CDF3376B-3D0E-3F5C-96AD-E2878657BD1B}"/>
              </a:ext>
            </a:extLst>
          </p:cNvPr>
          <p:cNvSpPr txBox="1"/>
          <p:nvPr/>
        </p:nvSpPr>
        <p:spPr>
          <a:xfrm>
            <a:off x="1979601" y="1142333"/>
            <a:ext cx="4713707" cy="512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sl-SI" sz="3199" spc="47" dirty="0">
                <a:solidFill>
                  <a:srgbClr val="FFFFFF"/>
                </a:solidFill>
                <a:latin typeface="Montserrat Classic"/>
              </a:rPr>
              <a:t>KOMENTARJI</a:t>
            </a:r>
            <a:endParaRPr lang="en-US" sz="3199" spc="47" dirty="0">
              <a:solidFill>
                <a:srgbClr val="FFFFFF"/>
              </a:solidFill>
              <a:latin typeface="Montserrat Classic"/>
            </a:endParaRPr>
          </a:p>
        </p:txBody>
      </p:sp>
      <p:sp>
        <p:nvSpPr>
          <p:cNvPr id="3" name="PoljeZBesedilom 2">
            <a:extLst>
              <a:ext uri="{FF2B5EF4-FFF2-40B4-BE49-F238E27FC236}">
                <a16:creationId xmlns:a16="http://schemas.microsoft.com/office/drawing/2014/main" id="{629A7A35-37E8-B4B5-6C1F-CF94E94569CF}"/>
              </a:ext>
            </a:extLst>
          </p:cNvPr>
          <p:cNvSpPr txBox="1"/>
          <p:nvPr/>
        </p:nvSpPr>
        <p:spPr>
          <a:xfrm>
            <a:off x="1053534" y="3704644"/>
            <a:ext cx="10127672" cy="1928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083" lvl="1" indent="-285541">
              <a:lnSpc>
                <a:spcPts val="3703"/>
              </a:lnSpc>
              <a:buFont typeface="Arial"/>
              <a:buChar char="•"/>
            </a:pPr>
            <a:r>
              <a:rPr lang="sl-SI" dirty="0">
                <a:solidFill>
                  <a:srgbClr val="06213C"/>
                </a:solidFill>
                <a:latin typeface="Montserrat"/>
              </a:rPr>
              <a:t>Povezava s spletno banko,</a:t>
            </a:r>
          </a:p>
          <a:p>
            <a:pPr marL="571083" lvl="1" indent="-285541">
              <a:lnSpc>
                <a:spcPts val="3703"/>
              </a:lnSpc>
              <a:buFont typeface="Arial"/>
              <a:buChar char="•"/>
            </a:pPr>
            <a:r>
              <a:rPr lang="sl-SI" sz="1800" dirty="0">
                <a:solidFill>
                  <a:srgbClr val="06213C"/>
                </a:solidFill>
                <a:latin typeface="Montserrat"/>
              </a:rPr>
              <a:t>Mobilno obveščanje ali mobilna aplikacija – bolj priročno</a:t>
            </a:r>
            <a:r>
              <a:rPr lang="sl-SI" dirty="0">
                <a:solidFill>
                  <a:srgbClr val="06213C"/>
                </a:solidFill>
                <a:latin typeface="Montserrat"/>
              </a:rPr>
              <a:t>,</a:t>
            </a:r>
          </a:p>
          <a:p>
            <a:pPr marL="571083" lvl="1" indent="-285541">
              <a:lnSpc>
                <a:spcPts val="3703"/>
              </a:lnSpc>
              <a:buFont typeface="Arial"/>
              <a:buChar char="•"/>
            </a:pPr>
            <a:r>
              <a:rPr lang="sl-SI" dirty="0">
                <a:solidFill>
                  <a:srgbClr val="06213C"/>
                </a:solidFill>
                <a:latin typeface="Montserrat"/>
              </a:rPr>
              <a:t>Uporaba drugih, bolj zanimivih tehnologij,</a:t>
            </a:r>
          </a:p>
          <a:p>
            <a:pPr marL="571083" lvl="1" indent="-285541">
              <a:lnSpc>
                <a:spcPts val="3703"/>
              </a:lnSpc>
              <a:buFont typeface="Arial"/>
              <a:buChar char="•"/>
            </a:pPr>
            <a:r>
              <a:rPr lang="sl-SI" dirty="0">
                <a:solidFill>
                  <a:srgbClr val="06213C"/>
                </a:solidFill>
                <a:latin typeface="Montserrat"/>
              </a:rPr>
              <a:t>Predlogi aplikacije, za izboljšanje </a:t>
            </a:r>
            <a:r>
              <a:rPr lang="sl-SI" dirty="0" err="1">
                <a:solidFill>
                  <a:srgbClr val="06213C"/>
                </a:solidFill>
                <a:latin typeface="Montserrat"/>
              </a:rPr>
              <a:t>budgeta</a:t>
            </a:r>
            <a:r>
              <a:rPr lang="sl-SI" dirty="0">
                <a:solidFill>
                  <a:srgbClr val="06213C"/>
                </a:solidFill>
                <a:latin typeface="Montserrat"/>
              </a:rPr>
              <a:t>. </a:t>
            </a:r>
            <a:endParaRPr lang="en-US" sz="1800" dirty="0">
              <a:solidFill>
                <a:srgbClr val="06213C"/>
              </a:solidFill>
              <a:latin typeface="Montserrat"/>
            </a:endParaRPr>
          </a:p>
        </p:txBody>
      </p:sp>
      <p:sp>
        <p:nvSpPr>
          <p:cNvPr id="9" name="PoljeZBesedilom 8">
            <a:extLst>
              <a:ext uri="{FF2B5EF4-FFF2-40B4-BE49-F238E27FC236}">
                <a16:creationId xmlns:a16="http://schemas.microsoft.com/office/drawing/2014/main" id="{4BC3B863-DC97-5D5B-E6FF-DB2330D5FCD6}"/>
              </a:ext>
            </a:extLst>
          </p:cNvPr>
          <p:cNvSpPr txBox="1"/>
          <p:nvPr/>
        </p:nvSpPr>
        <p:spPr>
          <a:xfrm>
            <a:off x="1534583" y="2748203"/>
            <a:ext cx="101207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l-SI" sz="3200" spc="31" dirty="0">
                <a:solidFill>
                  <a:srgbClr val="92D050"/>
                </a:solidFill>
                <a:latin typeface="Montserrat Classic"/>
              </a:rPr>
              <a:t>MOŽNOSTI ZA IZBOLJŠAVO</a:t>
            </a:r>
            <a:r>
              <a:rPr lang="sl-SI" sz="4400" spc="31" dirty="0">
                <a:solidFill>
                  <a:srgbClr val="92D050"/>
                </a:solidFill>
                <a:latin typeface="Montserrat Classic"/>
              </a:rPr>
              <a:t>:</a:t>
            </a:r>
            <a:endParaRPr lang="sl-SI" dirty="0"/>
          </a:p>
        </p:txBody>
      </p:sp>
      <p:pic>
        <p:nvPicPr>
          <p:cNvPr id="13" name="Slika 12" descr="Slika, ki vsebuje besede risanka, posnetek zaslona, oblačila, ilustracija&#10;&#10;Opis je samodejno ustvarjen">
            <a:extLst>
              <a:ext uri="{FF2B5EF4-FFF2-40B4-BE49-F238E27FC236}">
                <a16:creationId xmlns:a16="http://schemas.microsoft.com/office/drawing/2014/main" id="{CB3D904C-63FB-77D6-3BE7-8F0E6724E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952500"/>
            <a:ext cx="8827982" cy="794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7372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-1536078" y="1457325"/>
            <a:ext cx="8558249" cy="0"/>
          </a:xfrm>
          <a:prstGeom prst="line">
            <a:avLst/>
          </a:prstGeom>
          <a:ln w="857250" cap="rnd">
            <a:solidFill>
              <a:srgbClr val="43B4B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sl-SI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53534" y="1199483"/>
            <a:ext cx="515685" cy="515685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872744" y="1142333"/>
            <a:ext cx="4548273" cy="490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sl-SI" sz="3099" spc="46" dirty="0">
                <a:solidFill>
                  <a:srgbClr val="FFFFFF"/>
                </a:solidFill>
                <a:latin typeface="Montserrat Classic"/>
              </a:rPr>
              <a:t>DISKUSIJA</a:t>
            </a:r>
            <a:endParaRPr lang="en-US" sz="3099" spc="46" dirty="0">
              <a:solidFill>
                <a:srgbClr val="FFFFFF"/>
              </a:solidFill>
              <a:latin typeface="Montserrat Classic"/>
            </a:endParaRP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DA95C29A-AD2D-728A-525F-7C5DD893F4E5}"/>
              </a:ext>
            </a:extLst>
          </p:cNvPr>
          <p:cNvSpPr txBox="1"/>
          <p:nvPr/>
        </p:nvSpPr>
        <p:spPr>
          <a:xfrm>
            <a:off x="1546807" y="3314700"/>
            <a:ext cx="7825793" cy="562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sl-SI" sz="6000" spc="46" dirty="0">
                <a:latin typeface="Montserrat Classic"/>
              </a:rPr>
              <a:t>VPRAŠANJA?</a:t>
            </a:r>
            <a:endParaRPr lang="en-US" sz="6000" spc="46" dirty="0">
              <a:latin typeface="Montserrat Classic"/>
            </a:endParaRPr>
          </a:p>
        </p:txBody>
      </p:sp>
      <p:pic>
        <p:nvPicPr>
          <p:cNvPr id="6" name="Slika 5" descr="Slika, ki vsebuje besede oblačila, posnetek zaslona, oseba&#10;&#10;Opis je samodejno ustvarjen">
            <a:extLst>
              <a:ext uri="{FF2B5EF4-FFF2-40B4-BE49-F238E27FC236}">
                <a16:creationId xmlns:a16="http://schemas.microsoft.com/office/drawing/2014/main" id="{2019231E-36F7-7209-9F92-2FD2BBC36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705" y="1085418"/>
            <a:ext cx="14693400" cy="9795601"/>
          </a:xfrm>
          <a:prstGeom prst="rect">
            <a:avLst/>
          </a:prstGeom>
        </p:spPr>
      </p:pic>
      <p:sp>
        <p:nvSpPr>
          <p:cNvPr id="7" name="Pravokotnik 6">
            <a:extLst>
              <a:ext uri="{FF2B5EF4-FFF2-40B4-BE49-F238E27FC236}">
                <a16:creationId xmlns:a16="http://schemas.microsoft.com/office/drawing/2014/main" id="{D973D04A-51FB-BDE1-AC15-4536DD15C1B3}"/>
              </a:ext>
            </a:extLst>
          </p:cNvPr>
          <p:cNvSpPr/>
          <p:nvPr/>
        </p:nvSpPr>
        <p:spPr>
          <a:xfrm>
            <a:off x="8534400" y="1511016"/>
            <a:ext cx="10426437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8" name="Pravokotnik 7">
            <a:extLst>
              <a:ext uri="{FF2B5EF4-FFF2-40B4-BE49-F238E27FC236}">
                <a16:creationId xmlns:a16="http://schemas.microsoft.com/office/drawing/2014/main" id="{DBD74861-1789-DC1B-8E93-56F84073941B}"/>
              </a:ext>
            </a:extLst>
          </p:cNvPr>
          <p:cNvSpPr/>
          <p:nvPr/>
        </p:nvSpPr>
        <p:spPr>
          <a:xfrm>
            <a:off x="15316200" y="1564706"/>
            <a:ext cx="10426437" cy="57885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2169161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151</Words>
  <Application>Microsoft Office PowerPoint</Application>
  <PresentationFormat>Po meri</PresentationFormat>
  <Paragraphs>36</Paragraphs>
  <Slides>7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5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13" baseType="lpstr">
      <vt:lpstr>Montserrat</vt:lpstr>
      <vt:lpstr>Calibri</vt:lpstr>
      <vt:lpstr>Arial</vt:lpstr>
      <vt:lpstr>-apple-system</vt:lpstr>
      <vt:lpstr>Montserrat Classic</vt:lpstr>
      <vt:lpstr>Office Theme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Trenutno stanje: projekt MoneyTracker</dc:title>
  <dc:creator>Uporabnik</dc:creator>
  <cp:lastModifiedBy>Lara Mernik</cp:lastModifiedBy>
  <cp:revision>4</cp:revision>
  <dcterms:created xsi:type="dcterms:W3CDTF">2006-08-16T00:00:00Z</dcterms:created>
  <dcterms:modified xsi:type="dcterms:W3CDTF">2023-08-19T22:07:49Z</dcterms:modified>
  <dc:identifier>DAFjmzCe5qM</dc:identifier>
</cp:coreProperties>
</file>