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88" r:id="rId7"/>
    <p:sldId id="290" r:id="rId8"/>
    <p:sldId id="287" r:id="rId9"/>
    <p:sldId id="264" r:id="rId10"/>
    <p:sldId id="265" r:id="rId11"/>
    <p:sldId id="266" r:id="rId12"/>
    <p:sldId id="257" r:id="rId13"/>
    <p:sldId id="268" r:id="rId14"/>
    <p:sldId id="277" r:id="rId15"/>
    <p:sldId id="258" r:id="rId16"/>
    <p:sldId id="267" r:id="rId17"/>
    <p:sldId id="291" r:id="rId18"/>
    <p:sldId id="269" r:id="rId19"/>
    <p:sldId id="259" r:id="rId20"/>
    <p:sldId id="270" r:id="rId21"/>
    <p:sldId id="292" r:id="rId22"/>
    <p:sldId id="293" r:id="rId23"/>
    <p:sldId id="294" r:id="rId24"/>
    <p:sldId id="260" r:id="rId25"/>
    <p:sldId id="271" r:id="rId26"/>
    <p:sldId id="261" r:id="rId27"/>
    <p:sldId id="272" r:id="rId28"/>
    <p:sldId id="295" r:id="rId29"/>
    <p:sldId id="273" r:id="rId30"/>
    <p:sldId id="262" r:id="rId31"/>
    <p:sldId id="276" r:id="rId32"/>
    <p:sldId id="275" r:id="rId33"/>
    <p:sldId id="274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8BAD-07EE-4FA4-84FF-1E41E01E35F3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669E-39A9-40B4-85C1-D15524A1F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34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8BAD-07EE-4FA4-84FF-1E41E01E35F3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669E-39A9-40B4-85C1-D15524A1F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73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8BAD-07EE-4FA4-84FF-1E41E01E35F3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669E-39A9-40B4-85C1-D15524A1F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87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8BAD-07EE-4FA4-84FF-1E41E01E35F3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669E-39A9-40B4-85C1-D15524A1F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77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8BAD-07EE-4FA4-84FF-1E41E01E35F3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669E-39A9-40B4-85C1-D15524A1F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9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8BAD-07EE-4FA4-84FF-1E41E01E35F3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669E-39A9-40B4-85C1-D15524A1F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32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8BAD-07EE-4FA4-84FF-1E41E01E35F3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669E-39A9-40B4-85C1-D15524A1F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10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8BAD-07EE-4FA4-84FF-1E41E01E35F3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669E-39A9-40B4-85C1-D15524A1F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67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8BAD-07EE-4FA4-84FF-1E41E01E35F3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669E-39A9-40B4-85C1-D15524A1F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23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8BAD-07EE-4FA4-84FF-1E41E01E35F3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669E-39A9-40B4-85C1-D15524A1F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81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8BAD-07EE-4FA4-84FF-1E41E01E35F3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669E-39A9-40B4-85C1-D15524A1F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20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B8BAD-07EE-4FA4-84FF-1E41E01E35F3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8669E-39A9-40B4-85C1-D15524A1F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91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ymfony.com/doc/current/controller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ymfony.com/doc/current/doctrine.html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ymfony.com/doc/current/doctrine.html#persisting-objects-to-the-database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ymfony.com/doc/current/forms.html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ymfony.com/doc/current/forms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symfony.com/doc/current/translation.html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ymfony.com/doc/current/translation/locale.html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ymfony.com/doc/current/service_container.html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symfony.com/doc/current/service_container.htm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ymfony.com/releas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sourceforge.net/projects/wampserver/files/WampServer%203/WampServer%203.0.0/wampserver3.2.0_x64.exe/download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etcomposer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Symfony</a:t>
            </a:r>
            <a:r>
              <a:rPr lang="fr-FR" dirty="0" smtClean="0"/>
              <a:t> 4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57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49290"/>
            <a:ext cx="9144000" cy="87707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Théorie - Le </a:t>
            </a:r>
            <a:r>
              <a:rPr lang="fr-FR" dirty="0" err="1" smtClean="0"/>
              <a:t>Controleur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25151" y="1091682"/>
            <a:ext cx="11187404" cy="5215812"/>
          </a:xfrm>
        </p:spPr>
        <p:txBody>
          <a:bodyPr/>
          <a:lstStyle/>
          <a:p>
            <a:pPr algn="l"/>
            <a:r>
              <a:rPr lang="fr-FR" dirty="0" smtClean="0"/>
              <a:t>Le contrôleur est au cœur de l’application </a:t>
            </a:r>
            <a:r>
              <a:rPr lang="fr-FR" dirty="0" err="1"/>
              <a:t>S</a:t>
            </a:r>
            <a:r>
              <a:rPr lang="fr-FR" dirty="0" err="1" smtClean="0"/>
              <a:t>ymfony</a:t>
            </a:r>
            <a:r>
              <a:rPr lang="fr-FR" dirty="0" smtClean="0"/>
              <a:t>, c’est lui qui reçoit et envoie les informations au travers de l’application.</a:t>
            </a:r>
          </a:p>
          <a:p>
            <a:pPr algn="l"/>
            <a:r>
              <a:rPr lang="fr-FR" dirty="0" smtClean="0"/>
              <a:t>Il permet de faire un grand nombre de taches, (redirection, traitement de données, </a:t>
            </a:r>
            <a:r>
              <a:rPr lang="fr-FR" dirty="0" err="1" smtClean="0"/>
              <a:t>etc</a:t>
            </a:r>
            <a:r>
              <a:rPr lang="fr-FR" dirty="0" smtClean="0"/>
              <a:t>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6672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Pratique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3061757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51924"/>
            <a:ext cx="9144000" cy="1026370"/>
          </a:xfrm>
        </p:spPr>
        <p:txBody>
          <a:bodyPr>
            <a:normAutofit/>
          </a:bodyPr>
          <a:lstStyle/>
          <a:p>
            <a:r>
              <a:rPr lang="fr-FR" dirty="0" smtClean="0"/>
              <a:t>Pratique -1ere page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35901" y="1942418"/>
            <a:ext cx="11196735" cy="4542358"/>
          </a:xfrm>
        </p:spPr>
        <p:txBody>
          <a:bodyPr/>
          <a:lstStyle/>
          <a:p>
            <a:pPr algn="l"/>
            <a:r>
              <a:rPr lang="fr-FR" dirty="0" smtClean="0"/>
              <a:t>La CLI command line interface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Installation serveur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Lancement serveur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algn="l"/>
            <a:r>
              <a:rPr lang="fr-FR" dirty="0"/>
              <a:t>	</a:t>
            </a:r>
            <a:endParaRPr lang="fr-FR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Voir le rendu navigateur en 127.0.0.1: 8000</a:t>
            </a:r>
            <a:endParaRPr lang="fr-FR" dirty="0"/>
          </a:p>
          <a:p>
            <a:pPr algn="l"/>
            <a:endParaRPr lang="fr-FR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85446"/>
            <a:ext cx="5072731" cy="55512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162892"/>
            <a:ext cx="3990274" cy="66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2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51924"/>
            <a:ext cx="9144000" cy="1026370"/>
          </a:xfrm>
        </p:spPr>
        <p:txBody>
          <a:bodyPr>
            <a:normAutofit/>
          </a:bodyPr>
          <a:lstStyle/>
          <a:p>
            <a:r>
              <a:rPr lang="fr-FR" dirty="0" smtClean="0"/>
              <a:t>Pratique -1ere page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35901" y="1278294"/>
            <a:ext cx="11196735" cy="5206482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Le </a:t>
            </a:r>
            <a:r>
              <a:rPr lang="fr-FR" dirty="0" err="1" smtClean="0"/>
              <a:t>routing</a:t>
            </a:r>
            <a:r>
              <a:rPr lang="fr-FR" dirty="0" smtClean="0"/>
              <a:t> et les contrôleurs :</a:t>
            </a:r>
          </a:p>
          <a:p>
            <a:pPr algn="l"/>
            <a:r>
              <a:rPr lang="fr-FR" dirty="0" smtClean="0"/>
              <a:t>	</a:t>
            </a:r>
            <a:r>
              <a:rPr lang="fr-FR" dirty="0" err="1" smtClean="0"/>
              <a:t>Symfony</a:t>
            </a:r>
            <a:r>
              <a:rPr lang="fr-FR" dirty="0" smtClean="0"/>
              <a:t> permet de définir ces routes de manières simple et de différentes façon</a:t>
            </a:r>
          </a:p>
          <a:p>
            <a:pPr algn="l"/>
            <a:r>
              <a:rPr lang="fr-FR" dirty="0"/>
              <a:t>	</a:t>
            </a:r>
            <a:r>
              <a:rPr lang="fr-FR" dirty="0" smtClean="0"/>
              <a:t>ici nous utiliserons des annotations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Créer un </a:t>
            </a:r>
            <a:r>
              <a:rPr lang="fr-FR" dirty="0" err="1" smtClean="0"/>
              <a:t>controleur</a:t>
            </a:r>
            <a:r>
              <a:rPr lang="fr-FR" dirty="0" smtClean="0"/>
              <a:t> « </a:t>
            </a:r>
            <a:r>
              <a:rPr lang="fr-FR" dirty="0" err="1" smtClean="0"/>
              <a:t>LuckyController</a:t>
            </a:r>
            <a:r>
              <a:rPr lang="fr-FR" dirty="0" smtClean="0"/>
              <a:t> »  dans </a:t>
            </a:r>
            <a:r>
              <a:rPr lang="fr-FR" dirty="0" err="1" smtClean="0"/>
              <a:t>src</a:t>
            </a:r>
            <a:r>
              <a:rPr lang="fr-FR" dirty="0" smtClean="0"/>
              <a:t>/Controller </a:t>
            </a:r>
            <a:r>
              <a:rPr lang="fr-FR" dirty="0" smtClean="0"/>
              <a:t>(</a:t>
            </a:r>
            <a:r>
              <a:rPr lang="fr-FR" dirty="0">
                <a:hlinkClick r:id="rId2"/>
              </a:rPr>
              <a:t>https://symfony.com/doc/current/controller.html</a:t>
            </a:r>
            <a:r>
              <a:rPr lang="fr-FR" dirty="0" smtClean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Alternative par ligne de commande</a:t>
            </a:r>
            <a:endParaRPr lang="fr-FR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Customiser </a:t>
            </a:r>
            <a:r>
              <a:rPr lang="fr-FR" dirty="0" smtClean="0"/>
              <a:t>le nom de la </a:t>
            </a:r>
            <a:r>
              <a:rPr lang="fr-FR" dirty="0" smtClean="0"/>
              <a:t>route</a:t>
            </a:r>
          </a:p>
          <a:p>
            <a:pPr algn="l"/>
            <a:r>
              <a:rPr lang="fr-FR" dirty="0" smtClean="0"/>
              <a:t>	</a:t>
            </a:r>
            <a:endParaRPr lang="fr-FR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Customiser le </a:t>
            </a:r>
            <a:r>
              <a:rPr lang="fr-FR" dirty="0" smtClean="0"/>
              <a:t>contenu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990" y="3818265"/>
            <a:ext cx="3045304" cy="41730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990" y="4770408"/>
            <a:ext cx="4419600" cy="58976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850" y="5583491"/>
            <a:ext cx="75438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43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51924"/>
            <a:ext cx="9144000" cy="1026370"/>
          </a:xfrm>
        </p:spPr>
        <p:txBody>
          <a:bodyPr>
            <a:normAutofit/>
          </a:bodyPr>
          <a:lstStyle/>
          <a:p>
            <a:r>
              <a:rPr lang="fr-FR" dirty="0" smtClean="0"/>
              <a:t>Pratique -1ere page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35901" y="1942418"/>
            <a:ext cx="11196735" cy="4542358"/>
          </a:xfrm>
        </p:spPr>
        <p:txBody>
          <a:bodyPr/>
          <a:lstStyle/>
          <a:p>
            <a:pPr algn="l"/>
            <a:r>
              <a:rPr lang="fr-FR" dirty="0" smtClean="0"/>
              <a:t>Le </a:t>
            </a:r>
            <a:r>
              <a:rPr lang="fr-FR" dirty="0" err="1" smtClean="0"/>
              <a:t>templating</a:t>
            </a:r>
            <a:r>
              <a:rPr lang="fr-FR" dirty="0" smtClean="0"/>
              <a:t> dans </a:t>
            </a:r>
            <a:r>
              <a:rPr lang="fr-FR" dirty="0" err="1" smtClean="0"/>
              <a:t>symfony</a:t>
            </a:r>
            <a:r>
              <a:rPr lang="fr-FR" dirty="0" smtClean="0"/>
              <a:t> est géré par </a:t>
            </a:r>
            <a:r>
              <a:rPr lang="fr-FR" dirty="0" err="1" smtClean="0"/>
              <a:t>twig</a:t>
            </a:r>
            <a:endParaRPr lang="fr-FR" dirty="0" smtClean="0"/>
          </a:p>
          <a:p>
            <a:pPr algn="l"/>
            <a:endParaRPr lang="fr-FR" dirty="0" smtClean="0"/>
          </a:p>
          <a:p>
            <a:pPr algn="l"/>
            <a:r>
              <a:rPr lang="fr-FR" dirty="0" smtClean="0"/>
              <a:t>Il </a:t>
            </a:r>
            <a:r>
              <a:rPr lang="fr-FR" dirty="0" smtClean="0"/>
              <a:t>faut que le </a:t>
            </a:r>
            <a:r>
              <a:rPr lang="fr-FR" dirty="0" err="1" smtClean="0"/>
              <a:t>controleur</a:t>
            </a:r>
            <a:r>
              <a:rPr lang="fr-FR" dirty="0" smtClean="0"/>
              <a:t> étende celui de base de </a:t>
            </a:r>
            <a:r>
              <a:rPr lang="fr-FR" dirty="0" err="1" smtClean="0"/>
              <a:t>symfony</a:t>
            </a:r>
            <a:r>
              <a:rPr lang="fr-FR" dirty="0" smtClean="0"/>
              <a:t> pour accéder aux méthodes de </a:t>
            </a:r>
            <a:r>
              <a:rPr lang="fr-FR" dirty="0" err="1" smtClean="0"/>
              <a:t>render</a:t>
            </a:r>
            <a:endParaRPr lang="fr-FR" dirty="0" smtClean="0"/>
          </a:p>
          <a:p>
            <a:pPr algn="l"/>
            <a:endParaRPr lang="fr-FR" dirty="0" smtClean="0"/>
          </a:p>
          <a:p>
            <a:pPr algn="l"/>
            <a:r>
              <a:rPr lang="fr-FR" dirty="0" smtClean="0"/>
              <a:t>Il </a:t>
            </a:r>
            <a:r>
              <a:rPr lang="fr-FR" dirty="0" smtClean="0"/>
              <a:t>faut créer le </a:t>
            </a:r>
            <a:r>
              <a:rPr lang="fr-FR" dirty="0" err="1" smtClean="0"/>
              <a:t>template</a:t>
            </a:r>
            <a:r>
              <a:rPr lang="fr-FR" dirty="0" smtClean="0"/>
              <a:t> </a:t>
            </a:r>
            <a:endParaRPr lang="fr-FR" dirty="0" smtClean="0"/>
          </a:p>
          <a:p>
            <a:pPr algn="l"/>
            <a:endParaRPr lang="fr-FR" dirty="0"/>
          </a:p>
          <a:p>
            <a:pPr algn="l"/>
            <a:r>
              <a:rPr lang="fr-FR" dirty="0" smtClean="0"/>
              <a:t>Faire </a:t>
            </a:r>
            <a:r>
              <a:rPr lang="fr-FR" dirty="0" smtClean="0"/>
              <a:t>des modifications dans l’affichage</a:t>
            </a:r>
          </a:p>
        </p:txBody>
      </p:sp>
    </p:spTree>
    <p:extLst>
      <p:ext uri="{BB962C8B-B14F-4D97-AF65-F5344CB8AC3E}">
        <p14:creationId xmlns:p14="http://schemas.microsoft.com/office/powerpoint/2010/main" val="3884943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Théorie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L’</a:t>
            </a:r>
            <a:r>
              <a:rPr lang="fr-FR" dirty="0" err="1" smtClean="0"/>
              <a:t>orm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9717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21363" y="251926"/>
            <a:ext cx="9144000" cy="942392"/>
          </a:xfrm>
        </p:spPr>
        <p:txBody>
          <a:bodyPr>
            <a:normAutofit/>
          </a:bodyPr>
          <a:lstStyle/>
          <a:p>
            <a:r>
              <a:rPr lang="fr-FR" dirty="0" smtClean="0"/>
              <a:t>Théorie - L’</a:t>
            </a:r>
            <a:r>
              <a:rPr lang="fr-FR" dirty="0" err="1" smtClean="0"/>
              <a:t>orm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17241" y="1194317"/>
            <a:ext cx="11504645" cy="5402425"/>
          </a:xfrm>
        </p:spPr>
        <p:txBody>
          <a:bodyPr/>
          <a:lstStyle/>
          <a:p>
            <a:pPr algn="l"/>
            <a:r>
              <a:rPr lang="fr-FR" dirty="0" err="1" smtClean="0"/>
              <a:t>Symfony</a:t>
            </a:r>
            <a:r>
              <a:rPr lang="fr-FR" dirty="0" smtClean="0"/>
              <a:t> permet de manipuler des données sans faire de SQL</a:t>
            </a:r>
          </a:p>
          <a:p>
            <a:pPr algn="l"/>
            <a:r>
              <a:rPr lang="fr-FR" dirty="0" smtClean="0"/>
              <a:t>Pour cela il met à disposition un ORM (il est possible d’en utiliser d’autres) c’est doctrine</a:t>
            </a:r>
          </a:p>
          <a:p>
            <a:pPr algn="l"/>
            <a:r>
              <a:rPr lang="fr-FR" dirty="0" smtClean="0"/>
              <a:t>C’est un niveau d’abstraction, il permet de définir un objet (classe PHP) et de le manipuler directement, puis d’envoyer les modification en base de données sans faire de SQL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587" y="2818679"/>
            <a:ext cx="5198443" cy="377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35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21363" y="251926"/>
            <a:ext cx="9144000" cy="942392"/>
          </a:xfrm>
        </p:spPr>
        <p:txBody>
          <a:bodyPr>
            <a:normAutofit/>
          </a:bodyPr>
          <a:lstStyle/>
          <a:p>
            <a:r>
              <a:rPr lang="fr-FR" dirty="0" smtClean="0"/>
              <a:t>Théorie - L’</a:t>
            </a:r>
            <a:r>
              <a:rPr lang="fr-FR" dirty="0" err="1" smtClean="0"/>
              <a:t>orm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17241" y="1194317"/>
            <a:ext cx="11504645" cy="5402425"/>
          </a:xfrm>
        </p:spPr>
        <p:txBody>
          <a:bodyPr/>
          <a:lstStyle/>
          <a:p>
            <a:pPr algn="l"/>
            <a:r>
              <a:rPr lang="fr-FR" dirty="0" err="1" smtClean="0"/>
              <a:t>Symfony</a:t>
            </a:r>
            <a:r>
              <a:rPr lang="fr-FR" dirty="0" smtClean="0"/>
              <a:t> permet de manipuler des données sans faire de SQL</a:t>
            </a:r>
          </a:p>
          <a:p>
            <a:pPr algn="l"/>
            <a:r>
              <a:rPr lang="fr-FR" dirty="0" smtClean="0"/>
              <a:t>Pour cela il met à disposition un ORM (il est possible d’en utiliser d’autres) c’est doctrine</a:t>
            </a:r>
          </a:p>
          <a:p>
            <a:pPr algn="l"/>
            <a:r>
              <a:rPr lang="fr-FR" dirty="0" smtClean="0"/>
              <a:t>C’est un niveau d’abstraction, il permet de définir un objet (classe PHP) et de le manipuler directement, puis d’envoyer les modification en base de données sans faire de </a:t>
            </a:r>
            <a:r>
              <a:rPr lang="fr-FR" dirty="0" smtClean="0"/>
              <a:t>SQL</a:t>
            </a:r>
          </a:p>
          <a:p>
            <a:pPr algn="l"/>
            <a:endParaRPr lang="fr-FR" dirty="0"/>
          </a:p>
          <a:p>
            <a:pPr algn="l"/>
            <a:r>
              <a:rPr lang="fr-FR" b="1" dirty="0" err="1" smtClean="0"/>
              <a:t>Entity</a:t>
            </a:r>
            <a:r>
              <a:rPr lang="fr-FR" dirty="0" smtClean="0"/>
              <a:t> représente une table</a:t>
            </a:r>
          </a:p>
          <a:p>
            <a:pPr algn="l"/>
            <a:r>
              <a:rPr lang="fr-FR" b="1" dirty="0" smtClean="0"/>
              <a:t>Manager</a:t>
            </a:r>
            <a:r>
              <a:rPr lang="fr-FR" dirty="0" smtClean="0"/>
              <a:t> permet de manipuler une ligne (insertion, mise à jour, suppression)</a:t>
            </a:r>
          </a:p>
          <a:p>
            <a:pPr algn="l"/>
            <a:r>
              <a:rPr lang="fr-FR" b="1" dirty="0" err="1" smtClean="0"/>
              <a:t>Repository</a:t>
            </a:r>
            <a:r>
              <a:rPr lang="fr-FR" dirty="0" smtClean="0"/>
              <a:t> permet de faire des sélections de données (sélection)</a:t>
            </a:r>
          </a:p>
          <a:p>
            <a:pPr algn="l"/>
            <a:endParaRPr lang="fr-FR" dirty="0" smtClean="0"/>
          </a:p>
          <a:p>
            <a:pPr algn="l"/>
            <a:endParaRPr lang="fr-FR" dirty="0" smtClean="0"/>
          </a:p>
          <a:p>
            <a:pPr algn="l"/>
            <a:endParaRPr lang="fr-FR" dirty="0" smtClean="0"/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5792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21363" y="251926"/>
            <a:ext cx="9144000" cy="942392"/>
          </a:xfrm>
        </p:spPr>
        <p:txBody>
          <a:bodyPr>
            <a:normAutofit/>
          </a:bodyPr>
          <a:lstStyle/>
          <a:p>
            <a:r>
              <a:rPr lang="fr-FR" dirty="0" smtClean="0"/>
              <a:t>Les migrations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17241" y="1194317"/>
            <a:ext cx="11504645" cy="3179275"/>
          </a:xfrm>
        </p:spPr>
        <p:txBody>
          <a:bodyPr/>
          <a:lstStyle/>
          <a:p>
            <a:pPr algn="l"/>
            <a:r>
              <a:rPr lang="fr-FR" dirty="0" smtClean="0"/>
              <a:t>On privilégie les fichiers car partagés entre les développeurs (dépôt sans base de données).</a:t>
            </a:r>
          </a:p>
          <a:p>
            <a:pPr algn="l"/>
            <a:endParaRPr lang="fr-FR" dirty="0" smtClean="0"/>
          </a:p>
          <a:p>
            <a:pPr algn="l"/>
            <a:r>
              <a:rPr lang="fr-FR" dirty="0" smtClean="0"/>
              <a:t>Script faisant passer la base de données de l’état A à l’état B.</a:t>
            </a:r>
          </a:p>
          <a:p>
            <a:pPr algn="l"/>
            <a:endParaRPr lang="fr-FR" dirty="0" smtClean="0"/>
          </a:p>
          <a:p>
            <a:pPr algn="l"/>
            <a:r>
              <a:rPr lang="fr-FR" dirty="0" smtClean="0"/>
              <a:t>Il y a autant de fichier que de changement d’état possibles.</a:t>
            </a:r>
          </a:p>
          <a:p>
            <a:pPr algn="l"/>
            <a:endParaRPr lang="fr-FR" dirty="0" smtClean="0"/>
          </a:p>
          <a:p>
            <a:pPr algn="l"/>
            <a:endParaRPr lang="fr-FR" dirty="0" smtClean="0"/>
          </a:p>
          <a:p>
            <a:pPr algn="l"/>
            <a:endParaRPr lang="fr-FR" dirty="0" smtClean="0"/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2585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21363" y="251926"/>
            <a:ext cx="9144000" cy="942392"/>
          </a:xfrm>
        </p:spPr>
        <p:txBody>
          <a:bodyPr>
            <a:normAutofit/>
          </a:bodyPr>
          <a:lstStyle/>
          <a:p>
            <a:r>
              <a:rPr lang="fr-FR" dirty="0" smtClean="0"/>
              <a:t>Les </a:t>
            </a:r>
            <a:r>
              <a:rPr lang="fr-FR" dirty="0" err="1" smtClean="0"/>
              <a:t>fixtures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17241" y="2501660"/>
            <a:ext cx="11504645" cy="1871932"/>
          </a:xfrm>
        </p:spPr>
        <p:txBody>
          <a:bodyPr/>
          <a:lstStyle/>
          <a:p>
            <a:pPr algn="l"/>
            <a:r>
              <a:rPr lang="fr-FR" dirty="0" smtClean="0"/>
              <a:t>Script qui va gérer des faux jeux de données et donc réutilisables par d’autres</a:t>
            </a:r>
            <a:endParaRPr lang="fr-FR" dirty="0" smtClean="0"/>
          </a:p>
          <a:p>
            <a:pPr algn="l"/>
            <a:endParaRPr lang="fr-FR" dirty="0" smtClean="0"/>
          </a:p>
          <a:p>
            <a:pPr algn="l"/>
            <a:endParaRPr lang="fr-FR" dirty="0" smtClean="0"/>
          </a:p>
          <a:p>
            <a:pPr algn="l"/>
            <a:endParaRPr lang="fr-FR" dirty="0" smtClean="0"/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486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Généralités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3889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Pratique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Première </a:t>
            </a:r>
            <a:r>
              <a:rPr lang="fr-FR" dirty="0" smtClean="0"/>
              <a:t>Entité</a:t>
            </a:r>
          </a:p>
          <a:p>
            <a:r>
              <a:rPr lang="fr-FR" dirty="0"/>
              <a:t>(</a:t>
            </a:r>
            <a:r>
              <a:rPr lang="fr-FR" dirty="0">
                <a:hlinkClick r:id="rId2"/>
              </a:rPr>
              <a:t>https://symfony.com/doc/current/doctrine.html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1865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18726" y="242595"/>
            <a:ext cx="9144000" cy="895739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Pratique - Première Entité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6612" y="1138333"/>
            <a:ext cx="11728580" cy="5514393"/>
          </a:xfrm>
        </p:spPr>
        <p:txBody>
          <a:bodyPr/>
          <a:lstStyle/>
          <a:p>
            <a:pPr algn="l"/>
            <a:endParaRPr lang="fr-FR" dirty="0" smtClean="0"/>
          </a:p>
          <a:p>
            <a:pPr algn="l"/>
            <a:r>
              <a:rPr lang="fr-FR" dirty="0" smtClean="0"/>
              <a:t>Nous </a:t>
            </a:r>
            <a:r>
              <a:rPr lang="fr-FR" dirty="0" smtClean="0"/>
              <a:t>allons d’abord créer un lien entre l’application et la BDD via le fichier .</a:t>
            </a:r>
            <a:r>
              <a:rPr lang="fr-FR" dirty="0" err="1" smtClean="0"/>
              <a:t>env</a:t>
            </a:r>
            <a:r>
              <a:rPr lang="fr-FR" dirty="0" smtClean="0"/>
              <a:t> (en fin)</a:t>
            </a:r>
            <a:endParaRPr lang="fr-FR" dirty="0" smtClean="0"/>
          </a:p>
          <a:p>
            <a:pPr algn="l"/>
            <a:r>
              <a:rPr lang="fr-FR" dirty="0" smtClean="0"/>
              <a:t>	DATABASE_URL=mysql</a:t>
            </a:r>
            <a:r>
              <a:rPr lang="fr-FR" dirty="0" smtClean="0"/>
              <a:t>://</a:t>
            </a:r>
            <a:r>
              <a:rPr lang="fr-FR" dirty="0" smtClean="0"/>
              <a:t>root@127.0.0.1:3306/formation</a:t>
            </a:r>
          </a:p>
          <a:p>
            <a:pPr algn="l"/>
            <a:r>
              <a:rPr lang="fr-FR" dirty="0" smtClean="0"/>
              <a:t>Puis </a:t>
            </a:r>
            <a:r>
              <a:rPr lang="fr-FR" dirty="0" smtClean="0"/>
              <a:t>a l’aide de la console initialiser une </a:t>
            </a:r>
            <a:r>
              <a:rPr lang="fr-FR" dirty="0" err="1" smtClean="0"/>
              <a:t>bdd</a:t>
            </a:r>
            <a:r>
              <a:rPr lang="fr-FR" dirty="0" smtClean="0"/>
              <a:t> vide</a:t>
            </a:r>
          </a:p>
          <a:p>
            <a:pPr algn="l"/>
            <a:r>
              <a:rPr lang="fr-FR" dirty="0" smtClean="0"/>
              <a:t>	</a:t>
            </a:r>
            <a:r>
              <a:rPr lang="fr-FR" dirty="0" err="1" smtClean="0"/>
              <a:t>php</a:t>
            </a:r>
            <a:r>
              <a:rPr lang="fr-FR" dirty="0" smtClean="0"/>
              <a:t> </a:t>
            </a:r>
            <a:r>
              <a:rPr lang="fr-FR" dirty="0"/>
              <a:t>bin/console </a:t>
            </a:r>
            <a:r>
              <a:rPr lang="fr-FR" dirty="0" err="1" smtClean="0"/>
              <a:t>doctrine:database:create</a:t>
            </a:r>
            <a:endParaRPr lang="fr-FR" dirty="0" smtClean="0"/>
          </a:p>
          <a:p>
            <a:pPr algn="l"/>
            <a:r>
              <a:rPr lang="fr-FR" dirty="0" smtClean="0"/>
              <a:t>Cette </a:t>
            </a:r>
            <a:r>
              <a:rPr lang="fr-FR" dirty="0" smtClean="0"/>
              <a:t>commande va créer une </a:t>
            </a:r>
            <a:r>
              <a:rPr lang="fr-FR" dirty="0" err="1" smtClean="0"/>
              <a:t>bdd</a:t>
            </a:r>
            <a:r>
              <a:rPr lang="fr-FR" dirty="0" smtClean="0"/>
              <a:t> </a:t>
            </a:r>
            <a:r>
              <a:rPr lang="fr-FR" dirty="0" smtClean="0"/>
              <a:t>vide</a:t>
            </a:r>
          </a:p>
          <a:p>
            <a:pPr algn="l"/>
            <a:r>
              <a:rPr lang="fr-FR" dirty="0"/>
              <a:t>	</a:t>
            </a:r>
            <a:r>
              <a:rPr lang="fr-FR" dirty="0" smtClean="0"/>
              <a:t>Nous </a:t>
            </a:r>
            <a:r>
              <a:rPr lang="fr-FR" dirty="0" smtClean="0"/>
              <a:t>allons créer une entité « Produit » </a:t>
            </a:r>
            <a:endParaRPr lang="fr-FR" dirty="0" smtClean="0"/>
          </a:p>
          <a:p>
            <a:pPr algn="l"/>
            <a:r>
              <a:rPr lang="fr-FR" dirty="0"/>
              <a:t>	</a:t>
            </a:r>
            <a:r>
              <a:rPr lang="fr-FR" dirty="0" smtClean="0"/>
              <a:t>La création d’une entité crée au moins deux fichiers à ouvrir : </a:t>
            </a:r>
          </a:p>
          <a:p>
            <a:pPr algn="l"/>
            <a:r>
              <a:rPr lang="fr-FR" dirty="0"/>
              <a:t>	</a:t>
            </a:r>
            <a:r>
              <a:rPr lang="fr-FR" dirty="0" err="1" smtClean="0"/>
              <a:t>src</a:t>
            </a:r>
            <a:r>
              <a:rPr lang="fr-FR" dirty="0" smtClean="0"/>
              <a:t>/</a:t>
            </a:r>
            <a:r>
              <a:rPr lang="fr-FR" dirty="0" err="1" smtClean="0"/>
              <a:t>Entity</a:t>
            </a:r>
            <a:r>
              <a:rPr lang="fr-FR" dirty="0" smtClean="0"/>
              <a:t>/</a:t>
            </a:r>
            <a:r>
              <a:rPr lang="fr-FR" dirty="0" err="1" smtClean="0"/>
              <a:t>Entite.php</a:t>
            </a:r>
            <a:r>
              <a:rPr lang="fr-FR" dirty="0" smtClean="0"/>
              <a:t>    (Noter que les getter et setter sont créés automatiquement)</a:t>
            </a:r>
          </a:p>
          <a:p>
            <a:pPr algn="l"/>
            <a:r>
              <a:rPr lang="fr-FR" dirty="0"/>
              <a:t>	</a:t>
            </a:r>
            <a:r>
              <a:rPr lang="fr-FR" dirty="0" err="1" smtClean="0"/>
              <a:t>src</a:t>
            </a:r>
            <a:r>
              <a:rPr lang="fr-FR" dirty="0" smtClean="0"/>
              <a:t>/</a:t>
            </a:r>
            <a:r>
              <a:rPr lang="fr-FR" dirty="0" err="1" smtClean="0"/>
              <a:t>Repository</a:t>
            </a:r>
            <a:r>
              <a:rPr lang="fr-FR" dirty="0" smtClean="0"/>
              <a:t>/</a:t>
            </a:r>
            <a:r>
              <a:rPr lang="fr-FR" dirty="0" err="1" smtClean="0"/>
              <a:t>ArticleRepository.php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42972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Théorie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L’</a:t>
            </a:r>
            <a:r>
              <a:rPr lang="fr-FR" dirty="0" err="1" smtClean="0"/>
              <a:t>orm</a:t>
            </a:r>
            <a:r>
              <a:rPr lang="fr-FR" dirty="0" smtClean="0"/>
              <a:t> manipulation d’entité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4629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600" y="142649"/>
            <a:ext cx="10972799" cy="82773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Théorie - L’</a:t>
            </a:r>
            <a:r>
              <a:rPr lang="fr-FR" dirty="0" err="1" smtClean="0"/>
              <a:t>orm</a:t>
            </a:r>
            <a:r>
              <a:rPr lang="fr-FR" dirty="0" smtClean="0"/>
              <a:t> manipulation d’entité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6571" y="970383"/>
            <a:ext cx="11607282" cy="5654351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Dans les anciennes applications, ou avec du PHP natif, il n’est pas rare d’utilisé directement le PDO pour faire des requêtes SQL et modifier ces données en base.</a:t>
            </a:r>
          </a:p>
          <a:p>
            <a:pPr algn="l"/>
            <a:r>
              <a:rPr lang="fr-FR" dirty="0" smtClean="0"/>
              <a:t>Au travers des </a:t>
            </a:r>
            <a:r>
              <a:rPr lang="fr-FR" dirty="0" err="1" smtClean="0"/>
              <a:t>repository</a:t>
            </a:r>
            <a:r>
              <a:rPr lang="fr-FR" dirty="0" smtClean="0"/>
              <a:t> nous avons un moyen simple de manipuler les entités :</a:t>
            </a:r>
          </a:p>
          <a:p>
            <a:pPr algn="l"/>
            <a:r>
              <a:rPr lang="fr-FR" dirty="0" smtClean="0"/>
              <a:t>Les méthodes « magique »</a:t>
            </a:r>
          </a:p>
          <a:p>
            <a:pPr algn="l"/>
            <a:r>
              <a:rPr lang="fr-FR" dirty="0" smtClean="0"/>
              <a:t>Avec doctrine, le niveau d’abstraction permet simplement d’appelé des getters et setters et certaine méthode particulière pour réaliser les opérations de base : Créer, Modifier, Lire, Supprimer (CRUD), </a:t>
            </a:r>
          </a:p>
          <a:p>
            <a:pPr algn="l"/>
            <a:r>
              <a:rPr lang="fr-FR" b="1" dirty="0" err="1" smtClean="0"/>
              <a:t>Persist</a:t>
            </a:r>
            <a:r>
              <a:rPr lang="fr-FR" dirty="0" smtClean="0"/>
              <a:t> =&gt; </a:t>
            </a:r>
            <a:r>
              <a:rPr lang="fr-FR" b="1" dirty="0" smtClean="0"/>
              <a:t>Créer un nouvel objet</a:t>
            </a:r>
            <a:r>
              <a:rPr lang="fr-FR" dirty="0" smtClean="0"/>
              <a:t> </a:t>
            </a:r>
          </a:p>
          <a:p>
            <a:pPr algn="l"/>
            <a:r>
              <a:rPr lang="fr-FR" b="1" dirty="0" err="1" smtClean="0"/>
              <a:t>Remove</a:t>
            </a:r>
            <a:r>
              <a:rPr lang="fr-FR" dirty="0" smtClean="0"/>
              <a:t> =&gt; </a:t>
            </a:r>
            <a:r>
              <a:rPr lang="fr-FR" b="1" dirty="0" smtClean="0"/>
              <a:t>Supprimer </a:t>
            </a:r>
            <a:r>
              <a:rPr lang="fr-FR" b="1" dirty="0" smtClean="0"/>
              <a:t>un objet</a:t>
            </a:r>
          </a:p>
          <a:p>
            <a:pPr algn="l"/>
            <a:r>
              <a:rPr lang="fr-FR" b="1" dirty="0" smtClean="0"/>
              <a:t>Flush</a:t>
            </a:r>
            <a:r>
              <a:rPr lang="fr-FR" dirty="0" smtClean="0"/>
              <a:t> =&gt; </a:t>
            </a:r>
            <a:r>
              <a:rPr lang="fr-FR" b="1" dirty="0" smtClean="0"/>
              <a:t>envoyer les modifications en base</a:t>
            </a:r>
            <a:r>
              <a:rPr lang="fr-FR" dirty="0" smtClean="0"/>
              <a:t> flush va envoyer l’ensemble des modifications a la base, tant qu’il n’est pas fait, les modifications ne sont pas </a:t>
            </a:r>
            <a:r>
              <a:rPr lang="fr-FR" dirty="0" smtClean="0"/>
              <a:t>envoyées </a:t>
            </a:r>
            <a:r>
              <a:rPr lang="fr-FR" dirty="0" smtClean="0"/>
              <a:t>en base quelque soit l’opération</a:t>
            </a:r>
          </a:p>
        </p:txBody>
      </p:sp>
    </p:spTree>
    <p:extLst>
      <p:ext uri="{BB962C8B-B14F-4D97-AF65-F5344CB8AC3E}">
        <p14:creationId xmlns:p14="http://schemas.microsoft.com/office/powerpoint/2010/main" val="1784975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600" y="142649"/>
            <a:ext cx="10972799" cy="82773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Théorie - L’</a:t>
            </a:r>
            <a:r>
              <a:rPr lang="fr-FR" dirty="0" err="1" smtClean="0"/>
              <a:t>orm</a:t>
            </a:r>
            <a:r>
              <a:rPr lang="fr-FR" dirty="0" smtClean="0"/>
              <a:t> manipulation d’entité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6571" y="970383"/>
            <a:ext cx="11607282" cy="5654351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Dans les anciennes applications, ou avec du PHP natif, il n’est pas rare d’utilisé directement le PDO pour faire des requêtes SQL et modifier ces données en base.</a:t>
            </a:r>
          </a:p>
          <a:p>
            <a:pPr algn="l"/>
            <a:r>
              <a:rPr lang="fr-FR" dirty="0" smtClean="0"/>
              <a:t>Au travers des </a:t>
            </a:r>
            <a:r>
              <a:rPr lang="fr-FR" dirty="0" err="1" smtClean="0"/>
              <a:t>repository</a:t>
            </a:r>
            <a:r>
              <a:rPr lang="fr-FR" dirty="0" smtClean="0"/>
              <a:t> nous avons un moyen simple de manipuler les entités :</a:t>
            </a:r>
          </a:p>
          <a:p>
            <a:pPr algn="l"/>
            <a:r>
              <a:rPr lang="fr-FR" dirty="0" smtClean="0"/>
              <a:t>Les méthodes « magique »</a:t>
            </a:r>
          </a:p>
          <a:p>
            <a:pPr algn="l"/>
            <a:r>
              <a:rPr lang="fr-FR" dirty="0" smtClean="0"/>
              <a:t>Avec doctrine, le niveau d’abstraction permet simplement d’appelé des getters et setters et certaine méthode particulière pour réaliser les opérations de base : Créer, Modifier, Lire, Supprimer (CRUD), </a:t>
            </a:r>
          </a:p>
          <a:p>
            <a:pPr algn="l"/>
            <a:r>
              <a:rPr lang="fr-FR" b="1" dirty="0" err="1" smtClean="0"/>
              <a:t>Persist</a:t>
            </a:r>
            <a:r>
              <a:rPr lang="fr-FR" dirty="0" smtClean="0"/>
              <a:t> =&gt; </a:t>
            </a:r>
            <a:r>
              <a:rPr lang="fr-FR" b="1" dirty="0" smtClean="0"/>
              <a:t>Créer un nouvel objet</a:t>
            </a:r>
            <a:r>
              <a:rPr lang="fr-FR" dirty="0" smtClean="0"/>
              <a:t> </a:t>
            </a:r>
          </a:p>
          <a:p>
            <a:pPr algn="l"/>
            <a:r>
              <a:rPr lang="fr-FR" b="1" dirty="0" err="1" smtClean="0"/>
              <a:t>Remove</a:t>
            </a:r>
            <a:r>
              <a:rPr lang="fr-FR" dirty="0" smtClean="0"/>
              <a:t> =&gt; </a:t>
            </a:r>
            <a:r>
              <a:rPr lang="fr-FR" b="1" dirty="0" smtClean="0"/>
              <a:t>Supprimer </a:t>
            </a:r>
            <a:r>
              <a:rPr lang="fr-FR" b="1" dirty="0" smtClean="0"/>
              <a:t>un objet</a:t>
            </a:r>
          </a:p>
          <a:p>
            <a:pPr algn="l"/>
            <a:r>
              <a:rPr lang="fr-FR" b="1" dirty="0" smtClean="0"/>
              <a:t>Flush</a:t>
            </a:r>
            <a:r>
              <a:rPr lang="fr-FR" dirty="0" smtClean="0"/>
              <a:t> =&gt; </a:t>
            </a:r>
            <a:r>
              <a:rPr lang="fr-FR" b="1" dirty="0" smtClean="0"/>
              <a:t>envoyer les modifications en base</a:t>
            </a:r>
            <a:r>
              <a:rPr lang="fr-FR" dirty="0" smtClean="0"/>
              <a:t> flush va envoyer l’ensemble des modifications a la base, tant qu’il n’est pas fait, les modifications ne sont pas </a:t>
            </a:r>
            <a:r>
              <a:rPr lang="fr-FR" dirty="0" smtClean="0"/>
              <a:t>envoyées </a:t>
            </a:r>
            <a:r>
              <a:rPr lang="fr-FR" dirty="0" smtClean="0"/>
              <a:t>en base quelque soit l’opération</a:t>
            </a:r>
          </a:p>
        </p:txBody>
      </p:sp>
    </p:spTree>
    <p:extLst>
      <p:ext uri="{BB962C8B-B14F-4D97-AF65-F5344CB8AC3E}">
        <p14:creationId xmlns:p14="http://schemas.microsoft.com/office/powerpoint/2010/main" val="2243893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600" y="142649"/>
            <a:ext cx="10972799" cy="82773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Pratique - L’</a:t>
            </a:r>
            <a:r>
              <a:rPr lang="fr-FR" dirty="0" err="1" smtClean="0"/>
              <a:t>orm</a:t>
            </a:r>
            <a:r>
              <a:rPr lang="fr-FR" dirty="0" smtClean="0"/>
              <a:t> manipulation d’entité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6571" y="970383"/>
            <a:ext cx="11607282" cy="5654351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			</a:t>
            </a:r>
            <a:r>
              <a:rPr lang="fr-FR" sz="2000" dirty="0">
                <a:hlinkClick r:id="rId2"/>
              </a:rPr>
              <a:t>https://symfony.com/doc/current/doctrine.html#persisting-objects-to-the-database</a:t>
            </a:r>
            <a:endParaRPr lang="fr-FR" sz="2000" dirty="0" smtClean="0"/>
          </a:p>
          <a:p>
            <a:pPr algn="l"/>
            <a:r>
              <a:rPr lang="fr-FR" dirty="0"/>
              <a:t>	</a:t>
            </a:r>
            <a:r>
              <a:rPr lang="fr-FR" dirty="0" smtClean="0"/>
              <a:t>		</a:t>
            </a:r>
          </a:p>
          <a:p>
            <a:pPr algn="l"/>
            <a:r>
              <a:rPr lang="fr-FR" dirty="0"/>
              <a:t>	</a:t>
            </a:r>
            <a:r>
              <a:rPr lang="fr-FR" dirty="0" smtClean="0"/>
              <a:t>		Création d’une </a:t>
            </a:r>
            <a:r>
              <a:rPr lang="fr-FR" dirty="0" smtClean="0"/>
              <a:t>entité en </a:t>
            </a:r>
            <a:r>
              <a:rPr lang="fr-FR" dirty="0" err="1" smtClean="0"/>
              <a:t>bdd</a:t>
            </a:r>
            <a:endParaRPr lang="fr-FR" dirty="0" smtClean="0"/>
          </a:p>
          <a:p>
            <a:pPr algn="l"/>
            <a:endParaRPr lang="fr-FR" dirty="0" smtClean="0"/>
          </a:p>
          <a:p>
            <a:pPr algn="l"/>
            <a:r>
              <a:rPr lang="fr-FR" dirty="0"/>
              <a:t>	</a:t>
            </a:r>
            <a:r>
              <a:rPr lang="fr-FR" dirty="0" smtClean="0"/>
              <a:t>		Modification de </a:t>
            </a:r>
            <a:r>
              <a:rPr lang="fr-FR" dirty="0" smtClean="0"/>
              <a:t>l’entité</a:t>
            </a:r>
          </a:p>
          <a:p>
            <a:pPr algn="l"/>
            <a:endParaRPr lang="fr-FR" dirty="0" smtClean="0"/>
          </a:p>
          <a:p>
            <a:pPr algn="l"/>
            <a:r>
              <a:rPr lang="fr-FR" dirty="0"/>
              <a:t>	</a:t>
            </a:r>
            <a:r>
              <a:rPr lang="fr-FR" dirty="0" smtClean="0"/>
              <a:t>		Suppression de l’entité</a:t>
            </a:r>
          </a:p>
        </p:txBody>
      </p:sp>
    </p:spTree>
    <p:extLst>
      <p:ext uri="{BB962C8B-B14F-4D97-AF65-F5344CB8AC3E}">
        <p14:creationId xmlns:p14="http://schemas.microsoft.com/office/powerpoint/2010/main" val="30970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Théorie 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Les formulaires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9644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75743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Théorie – Les formulaires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5233" y="953375"/>
            <a:ext cx="11551298" cy="5559392"/>
          </a:xfrm>
        </p:spPr>
        <p:txBody>
          <a:bodyPr/>
          <a:lstStyle/>
          <a:p>
            <a:pPr algn="l"/>
            <a:r>
              <a:rPr lang="fr-FR" dirty="0" smtClean="0"/>
              <a:t>Afin de permettre a un utilisateur de manipuler des données, on utilise très souvent des formulaires.</a:t>
            </a:r>
          </a:p>
          <a:p>
            <a:pPr algn="l"/>
            <a:r>
              <a:rPr lang="fr-FR" dirty="0" err="1" smtClean="0"/>
              <a:t>Symfony</a:t>
            </a:r>
            <a:r>
              <a:rPr lang="fr-FR" dirty="0" smtClean="0"/>
              <a:t> permet de créer facilement des formulaires pour des types standards. Mais aussi de créer des types de champs </a:t>
            </a:r>
            <a:r>
              <a:rPr lang="fr-FR" dirty="0" smtClean="0"/>
              <a:t>customisés.</a:t>
            </a:r>
            <a:endParaRPr lang="fr-FR" dirty="0" smtClean="0"/>
          </a:p>
          <a:p>
            <a:pPr algn="l"/>
            <a:r>
              <a:rPr lang="fr-FR" dirty="0" smtClean="0"/>
              <a:t>Les formulaires peuvent être définis dans une classe </a:t>
            </a:r>
            <a:r>
              <a:rPr lang="fr-FR" dirty="0" smtClean="0"/>
              <a:t>à </a:t>
            </a:r>
            <a:r>
              <a:rPr lang="fr-FR" dirty="0" smtClean="0"/>
              <a:t>part ou dans un contrôleur (non recommandé), puis rendu via le moteur de </a:t>
            </a:r>
            <a:r>
              <a:rPr lang="fr-FR" dirty="0" err="1" smtClean="0"/>
              <a:t>templating</a:t>
            </a:r>
            <a:r>
              <a:rPr lang="fr-FR" dirty="0" smtClean="0"/>
              <a:t> </a:t>
            </a:r>
            <a:r>
              <a:rPr lang="fr-FR" dirty="0" err="1" smtClean="0"/>
              <a:t>twig</a:t>
            </a:r>
            <a:r>
              <a:rPr lang="fr-FR" dirty="0" smtClean="0"/>
              <a:t>.</a:t>
            </a:r>
          </a:p>
          <a:p>
            <a:pPr algn="l"/>
            <a:endParaRPr lang="fr-FR" dirty="0"/>
          </a:p>
          <a:p>
            <a:pPr algn="l"/>
            <a:r>
              <a:rPr lang="fr-FR" dirty="0">
                <a:hlinkClick r:id="rId2"/>
              </a:rPr>
              <a:t>https://symfony.com/doc/current/forms.html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9256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Pratique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Premier formulaire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746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79971"/>
            <a:ext cx="9144000" cy="86505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Pratique - premier formulaire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01216" y="1119673"/>
            <a:ext cx="11364686" cy="5383764"/>
          </a:xfrm>
        </p:spPr>
        <p:txBody>
          <a:bodyPr/>
          <a:lstStyle/>
          <a:p>
            <a:pPr algn="l"/>
            <a:r>
              <a:rPr lang="fr-FR" dirty="0" smtClean="0"/>
              <a:t>Création d’une classe de formulaire pour notre entité </a:t>
            </a:r>
            <a:r>
              <a:rPr lang="fr-FR" dirty="0" smtClean="0"/>
              <a:t>(</a:t>
            </a:r>
            <a:r>
              <a:rPr lang="fr-FR" dirty="0">
                <a:hlinkClick r:id="rId2"/>
              </a:rPr>
              <a:t>https://symfony.com/doc/current/forms.html</a:t>
            </a:r>
            <a:r>
              <a:rPr lang="fr-FR" dirty="0" smtClean="0"/>
              <a:t>)</a:t>
            </a:r>
            <a:endParaRPr lang="fr-FR" dirty="0" smtClean="0"/>
          </a:p>
          <a:p>
            <a:pPr algn="l"/>
            <a:endParaRPr lang="fr-FR" dirty="0" smtClean="0"/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923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14600"/>
            <a:ext cx="9144000" cy="1037351"/>
          </a:xfrm>
        </p:spPr>
        <p:txBody>
          <a:bodyPr/>
          <a:lstStyle/>
          <a:p>
            <a:r>
              <a:rPr lang="fr-FR" dirty="0" smtClean="0"/>
              <a:t>Généralités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1474237"/>
            <a:ext cx="9144000" cy="378356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C’est quoi 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18 Octobre 2005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Framework PHP (Boîte à outils et méthodologie)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Convention d’écriture, d’organisation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Discipline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MVC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CRUD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Admin, plugins / bundles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fr-FR" dirty="0" err="1" smtClean="0"/>
              <a:t>Twig</a:t>
            </a:r>
            <a:r>
              <a:rPr lang="fr-FR" dirty="0" smtClean="0"/>
              <a:t>, Doctrine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Développé par société française </a:t>
            </a:r>
            <a:r>
              <a:rPr lang="fr-FR" dirty="0" err="1" smtClean="0"/>
              <a:t>SensioLabs</a:t>
            </a:r>
            <a:endParaRPr lang="fr-FR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Symfony.com + tutorial pour chaque notion</a:t>
            </a:r>
            <a:endParaRPr lang="fr-FR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3741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Théorie 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Les traductions / le multilingue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5562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580053" y="354563"/>
            <a:ext cx="13352106" cy="67180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Théorie - Les traductions / le multilingue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629" y="1026367"/>
            <a:ext cx="11747240" cy="5598367"/>
          </a:xfrm>
        </p:spPr>
        <p:txBody>
          <a:bodyPr/>
          <a:lstStyle/>
          <a:p>
            <a:pPr algn="l"/>
            <a:r>
              <a:rPr lang="fr-FR" dirty="0" err="1" smtClean="0"/>
              <a:t>Symfony</a:t>
            </a:r>
            <a:r>
              <a:rPr lang="fr-FR" dirty="0" smtClean="0"/>
              <a:t> dispose d’un système permettant de gérer les textes de base d’un site (non contribués en </a:t>
            </a:r>
            <a:r>
              <a:rPr lang="fr-FR" dirty="0" err="1" smtClean="0"/>
              <a:t>bdd</a:t>
            </a:r>
            <a:r>
              <a:rPr lang="fr-FR" dirty="0" smtClean="0"/>
              <a:t>) de manière simple.</a:t>
            </a:r>
          </a:p>
          <a:p>
            <a:pPr algn="l"/>
            <a:r>
              <a:rPr lang="fr-FR" dirty="0" smtClean="0"/>
              <a:t>Il n’y a aucun texte « en dur » dans les </a:t>
            </a:r>
            <a:r>
              <a:rPr lang="fr-FR" dirty="0" err="1" smtClean="0"/>
              <a:t>templates</a:t>
            </a:r>
            <a:r>
              <a:rPr lang="fr-FR" dirty="0" smtClean="0"/>
              <a:t> html ou dans le code, à la place tout le texte va se trouver dans des fichiers de traduction.</a:t>
            </a:r>
          </a:p>
          <a:p>
            <a:pPr algn="l"/>
            <a:r>
              <a:rPr lang="fr-FR" dirty="0" smtClean="0"/>
              <a:t>Une langue par défaut est configurée (la « locale »), il faut ensuite proposé un sélecteur de langue aux utilisateurs et créer les fichiers de traductions</a:t>
            </a:r>
            <a:r>
              <a:rPr lang="fr-FR" dirty="0" smtClean="0"/>
              <a:t>.</a:t>
            </a:r>
            <a:endParaRPr lang="fr-FR" dirty="0"/>
          </a:p>
          <a:p>
            <a:pPr algn="l"/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symfony.com/doc/current/translation.html</a:t>
            </a:r>
            <a:endParaRPr lang="fr-FR" dirty="0"/>
          </a:p>
          <a:p>
            <a:pPr algn="l"/>
            <a:r>
              <a:rPr lang="fr-FR" dirty="0"/>
              <a:t>Le fichier d’information de traduction config/packages/</a:t>
            </a:r>
            <a:r>
              <a:rPr lang="fr-FR" dirty="0" err="1"/>
              <a:t>translation.yaml</a:t>
            </a:r>
            <a:endParaRPr lang="fr-FR" dirty="0"/>
          </a:p>
          <a:p>
            <a:pPr algn="l"/>
            <a:r>
              <a:rPr lang="fr-FR" dirty="0"/>
              <a:t>Les traductions sont stockés dans le dossier translations</a:t>
            </a: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7382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Pratique 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Les traductions / le multilingue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9122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75861"/>
            <a:ext cx="11943185" cy="438539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Pratique - Les traductions / le multilingue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17241" y="1045029"/>
            <a:ext cx="11625944" cy="5533053"/>
          </a:xfrm>
        </p:spPr>
        <p:txBody>
          <a:bodyPr/>
          <a:lstStyle/>
          <a:p>
            <a:pPr algn="l"/>
            <a:r>
              <a:rPr lang="fr-FR" dirty="0" smtClean="0"/>
              <a:t>Reprendre la page </a:t>
            </a:r>
            <a:r>
              <a:rPr lang="fr-FR" dirty="0" err="1" smtClean="0"/>
              <a:t>créee</a:t>
            </a:r>
            <a:r>
              <a:rPr lang="fr-FR" dirty="0" smtClean="0"/>
              <a:t> précédemment et y intégrer dans le </a:t>
            </a:r>
            <a:r>
              <a:rPr lang="fr-FR" dirty="0" err="1" smtClean="0"/>
              <a:t>routing</a:t>
            </a:r>
            <a:r>
              <a:rPr lang="fr-FR" dirty="0" smtClean="0"/>
              <a:t> : la « locale » (</a:t>
            </a:r>
            <a:r>
              <a:rPr lang="fr-FR" dirty="0" smtClean="0">
                <a:hlinkClick r:id="rId2"/>
              </a:rPr>
              <a:t>lien</a:t>
            </a:r>
            <a:r>
              <a:rPr lang="fr-FR" dirty="0" smtClean="0"/>
              <a:t>)</a:t>
            </a:r>
          </a:p>
          <a:p>
            <a:pPr algn="l"/>
            <a:r>
              <a:rPr lang="fr-FR" dirty="0" smtClean="0"/>
              <a:t>Créer les fichiers de traductions (en deux langues </a:t>
            </a:r>
            <a:r>
              <a:rPr lang="fr-FR" dirty="0" err="1" smtClean="0"/>
              <a:t>fr</a:t>
            </a:r>
            <a:r>
              <a:rPr lang="fr-FR" dirty="0" smtClean="0"/>
              <a:t> – en) par défaut </a:t>
            </a:r>
            <a:r>
              <a:rPr lang="fr-FR" dirty="0" err="1" smtClean="0"/>
              <a:t>message.yml</a:t>
            </a:r>
            <a:endParaRPr lang="fr-FR" dirty="0" smtClean="0"/>
          </a:p>
          <a:p>
            <a:pPr algn="l"/>
            <a:endParaRPr lang="fr-FR" dirty="0"/>
          </a:p>
          <a:p>
            <a:pPr algn="l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843" y="2268836"/>
            <a:ext cx="5643187" cy="41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72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Théorie 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Les services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09453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40025" y="261257"/>
            <a:ext cx="9144000" cy="1084004"/>
          </a:xfrm>
        </p:spPr>
        <p:txBody>
          <a:bodyPr/>
          <a:lstStyle/>
          <a:p>
            <a:r>
              <a:rPr lang="fr-FR" dirty="0" smtClean="0"/>
              <a:t>Théorie - Les services 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1297" y="1345261"/>
            <a:ext cx="11747241" cy="5223490"/>
          </a:xfrm>
        </p:spPr>
        <p:txBody>
          <a:bodyPr/>
          <a:lstStyle/>
          <a:p>
            <a:pPr algn="l"/>
            <a:r>
              <a:rPr lang="fr-FR" dirty="0" err="1" smtClean="0"/>
              <a:t>Symfony</a:t>
            </a:r>
            <a:r>
              <a:rPr lang="fr-FR" dirty="0" smtClean="0"/>
              <a:t> possède un puissant mécanisme, celui des services</a:t>
            </a:r>
          </a:p>
          <a:p>
            <a:pPr algn="l"/>
            <a:r>
              <a:rPr lang="fr-FR" dirty="0" smtClean="0"/>
              <a:t>Il permette de récupérer des fonctionnalités préexistantes (</a:t>
            </a:r>
            <a:r>
              <a:rPr lang="fr-FR" dirty="0" err="1" smtClean="0"/>
              <a:t>orm</a:t>
            </a:r>
            <a:r>
              <a:rPr lang="fr-FR" dirty="0" smtClean="0"/>
              <a:t>, </a:t>
            </a:r>
            <a:r>
              <a:rPr lang="fr-FR" dirty="0" err="1" smtClean="0"/>
              <a:t>templating</a:t>
            </a:r>
            <a:r>
              <a:rPr lang="fr-FR" dirty="0" smtClean="0"/>
              <a:t> </a:t>
            </a:r>
            <a:r>
              <a:rPr lang="fr-FR" dirty="0" err="1" smtClean="0"/>
              <a:t>etc</a:t>
            </a:r>
            <a:r>
              <a:rPr lang="fr-FR" dirty="0" smtClean="0"/>
              <a:t>) mais aussi de créer son code exploitable par toute l’application.</a:t>
            </a:r>
          </a:p>
          <a:p>
            <a:pPr algn="l"/>
            <a:r>
              <a:rPr lang="fr-FR" dirty="0" smtClean="0"/>
              <a:t>Les services permettent de partager tout le code, et toute la fonctionnalité sans réécrire de code. C’est pourquoi il est conseiller d’y intégrer la logique métier de votre application.</a:t>
            </a:r>
          </a:p>
          <a:p>
            <a:pPr algn="l"/>
            <a:r>
              <a:rPr lang="fr-FR" dirty="0" smtClean="0"/>
              <a:t>Depuis </a:t>
            </a:r>
            <a:r>
              <a:rPr lang="fr-FR" dirty="0" err="1" smtClean="0"/>
              <a:t>Symfony</a:t>
            </a:r>
            <a:r>
              <a:rPr lang="fr-FR" dirty="0" smtClean="0"/>
              <a:t> 4 l’injection de dépendances amélioré permet d’exploiter les services dans les contrôleurs en renseignant juste leur </a:t>
            </a:r>
            <a:r>
              <a:rPr lang="fr-FR" dirty="0" smtClean="0"/>
              <a:t>type.</a:t>
            </a:r>
          </a:p>
          <a:p>
            <a:pPr algn="l"/>
            <a:r>
              <a:rPr lang="fr-FR" dirty="0" smtClean="0"/>
              <a:t>Un service, c’est une classe.</a:t>
            </a:r>
          </a:p>
          <a:p>
            <a:pPr algn="l"/>
            <a:r>
              <a:rPr lang="fr-FR" dirty="0" smtClean="0"/>
              <a:t>Un service ne peut pas être utilisé sans son container (il le créé et le configure)</a:t>
            </a:r>
          </a:p>
          <a:p>
            <a:pPr algn="l"/>
            <a:r>
              <a:rPr lang="fr-FR" dirty="0" smtClean="0"/>
              <a:t>On peut lister les services existants : </a:t>
            </a:r>
            <a:endParaRPr lang="fr-FR" dirty="0"/>
          </a:p>
          <a:p>
            <a:pPr algn="l"/>
            <a:r>
              <a:rPr lang="fr-FR" dirty="0">
                <a:hlinkClick r:id="rId2"/>
              </a:rPr>
              <a:t>https://symfony.com/doc/current/service_container.html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374" y="5128313"/>
            <a:ext cx="25812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976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Pratique 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Les services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18689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447868"/>
            <a:ext cx="9144000" cy="923731"/>
          </a:xfrm>
        </p:spPr>
        <p:txBody>
          <a:bodyPr>
            <a:normAutofit/>
          </a:bodyPr>
          <a:lstStyle/>
          <a:p>
            <a:r>
              <a:rPr lang="fr-FR" dirty="0" smtClean="0"/>
              <a:t>Pratique - Les services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8580" y="1483567"/>
            <a:ext cx="11532636" cy="5150498"/>
          </a:xfrm>
        </p:spPr>
        <p:txBody>
          <a:bodyPr/>
          <a:lstStyle/>
          <a:p>
            <a:pPr algn="l"/>
            <a:r>
              <a:rPr lang="fr-FR" dirty="0" smtClean="0"/>
              <a:t>Créer un service </a:t>
            </a:r>
            <a:r>
              <a:rPr lang="fr-FR" dirty="0" err="1" smtClean="0"/>
              <a:t>LuckyNumber</a:t>
            </a:r>
            <a:r>
              <a:rPr lang="fr-FR" dirty="0" smtClean="0"/>
              <a:t>, et l’utiliser dans notre contrôleur (</a:t>
            </a:r>
            <a:r>
              <a:rPr lang="fr-FR" dirty="0" smtClean="0">
                <a:hlinkClick r:id="rId2"/>
              </a:rPr>
              <a:t>lien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25019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447868"/>
            <a:ext cx="9144000" cy="923731"/>
          </a:xfrm>
        </p:spPr>
        <p:txBody>
          <a:bodyPr>
            <a:normAutofit/>
          </a:bodyPr>
          <a:lstStyle/>
          <a:p>
            <a:r>
              <a:rPr lang="fr-FR" dirty="0" smtClean="0"/>
              <a:t>Pour aller plus loin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8580" y="1483567"/>
            <a:ext cx="11532636" cy="5150498"/>
          </a:xfrm>
        </p:spPr>
        <p:txBody>
          <a:bodyPr/>
          <a:lstStyle/>
          <a:p>
            <a:pPr algn="l"/>
            <a:r>
              <a:rPr lang="fr-FR" dirty="0" smtClean="0"/>
              <a:t>Base de données objet relationnel =&gt; les liens entre les entités</a:t>
            </a:r>
          </a:p>
          <a:p>
            <a:pPr algn="l"/>
            <a:endParaRPr lang="fr-FR" dirty="0" smtClean="0"/>
          </a:p>
          <a:p>
            <a:pPr algn="l"/>
            <a:r>
              <a:rPr lang="fr-FR" dirty="0" smtClean="0"/>
              <a:t>Le </a:t>
            </a:r>
            <a:r>
              <a:rPr lang="fr-FR" dirty="0" smtClean="0"/>
              <a:t>triple héritage pour le </a:t>
            </a:r>
            <a:r>
              <a:rPr lang="fr-FR" dirty="0" err="1" smtClean="0"/>
              <a:t>templating</a:t>
            </a:r>
            <a:endParaRPr lang="fr-FR" dirty="0" smtClean="0"/>
          </a:p>
          <a:p>
            <a:pPr algn="l"/>
            <a:endParaRPr lang="fr-FR" dirty="0" smtClean="0"/>
          </a:p>
          <a:p>
            <a:pPr algn="l"/>
            <a:endParaRPr lang="fr-FR" dirty="0"/>
          </a:p>
          <a:p>
            <a:pPr algn="l"/>
            <a:r>
              <a:rPr lang="fr-FR" dirty="0" smtClean="0"/>
              <a:t>La </a:t>
            </a:r>
            <a:r>
              <a:rPr lang="fr-FR" dirty="0" smtClean="0"/>
              <a:t>validation d’objet(service </a:t>
            </a:r>
            <a:r>
              <a:rPr lang="fr-FR" dirty="0" err="1" smtClean="0"/>
              <a:t>validator</a:t>
            </a:r>
            <a:r>
              <a:rPr lang="fr-FR" dirty="0" smtClean="0"/>
              <a:t>)</a:t>
            </a:r>
          </a:p>
          <a:p>
            <a:pPr algn="l"/>
            <a:endParaRPr lang="fr-FR" dirty="0" smtClean="0"/>
          </a:p>
          <a:p>
            <a:pPr algn="l"/>
            <a:endParaRPr lang="fr-FR" dirty="0"/>
          </a:p>
          <a:p>
            <a:pPr algn="l"/>
            <a:r>
              <a:rPr lang="fr-FR" dirty="0" smtClean="0"/>
              <a:t>Mailer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909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14600"/>
            <a:ext cx="9144000" cy="1037351"/>
          </a:xfrm>
        </p:spPr>
        <p:txBody>
          <a:bodyPr/>
          <a:lstStyle/>
          <a:p>
            <a:r>
              <a:rPr lang="fr-FR" dirty="0" err="1" smtClean="0"/>
              <a:t>Symfony</a:t>
            </a:r>
            <a:r>
              <a:rPr lang="fr-FR" dirty="0" smtClean="0"/>
              <a:t> Roadmap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>
          <a:xfrm>
            <a:off x="1655732" y="6271403"/>
            <a:ext cx="9144000" cy="504645"/>
          </a:xfrm>
        </p:spPr>
        <p:txBody>
          <a:bodyPr/>
          <a:lstStyle/>
          <a:p>
            <a:r>
              <a:rPr lang="fr-FR" dirty="0">
                <a:hlinkClick r:id="rId2"/>
              </a:rPr>
              <a:t>https://symfony.com/releases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732" y="1372499"/>
            <a:ext cx="851481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2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Prérequis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4593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14600"/>
            <a:ext cx="9144000" cy="1037351"/>
          </a:xfrm>
        </p:spPr>
        <p:txBody>
          <a:bodyPr/>
          <a:lstStyle/>
          <a:p>
            <a:r>
              <a:rPr lang="fr-FR" dirty="0" smtClean="0"/>
              <a:t>Prérequis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1474237"/>
            <a:ext cx="9144000" cy="4607386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Wamp et ses dépendances </a:t>
            </a:r>
            <a:endParaRPr lang="fr-FR" dirty="0"/>
          </a:p>
          <a:p>
            <a:pPr algn="l"/>
            <a:r>
              <a:rPr lang="fr-FR" dirty="0" smtClean="0"/>
              <a:t>	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sourceforge.net/projects/wampserver/files/WampServer%203/WampServer%203.0.0/wampserver3.2.0_x64.exe/download</a:t>
            </a:r>
            <a:endParaRPr lang="fr-FR" dirty="0" smtClean="0"/>
          </a:p>
          <a:p>
            <a:pPr algn="l"/>
            <a:r>
              <a:rPr lang="fr-FR" dirty="0"/>
              <a:t>	</a:t>
            </a:r>
            <a:r>
              <a:rPr lang="fr-FR" dirty="0" err="1" smtClean="0"/>
              <a:t>Symfony</a:t>
            </a:r>
            <a:r>
              <a:rPr lang="fr-FR" dirty="0" smtClean="0"/>
              <a:t> 4 : </a:t>
            </a:r>
            <a:r>
              <a:rPr lang="fr-FR" dirty="0" err="1" smtClean="0"/>
              <a:t>php</a:t>
            </a:r>
            <a:r>
              <a:rPr lang="fr-FR" dirty="0" smtClean="0"/>
              <a:t> &gt; 7.1.9</a:t>
            </a:r>
          </a:p>
          <a:p>
            <a:pPr algn="l"/>
            <a:r>
              <a:rPr lang="fr-FR" dirty="0"/>
              <a:t>	</a:t>
            </a:r>
            <a:r>
              <a:rPr lang="fr-FR" dirty="0" smtClean="0"/>
              <a:t>Faire un </a:t>
            </a:r>
            <a:r>
              <a:rPr lang="fr-FR" dirty="0" err="1" smtClean="0"/>
              <a:t>php</a:t>
            </a:r>
            <a:r>
              <a:rPr lang="fr-FR" dirty="0" smtClean="0"/>
              <a:t>-v en cli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Git (</a:t>
            </a:r>
            <a:r>
              <a:rPr lang="fr-FR" dirty="0">
                <a:hlinkClick r:id="rId3"/>
              </a:rPr>
              <a:t>https://git-scm.com</a:t>
            </a:r>
            <a:r>
              <a:rPr lang="fr-FR" dirty="0" smtClean="0">
                <a:hlinkClick r:id="rId3"/>
              </a:rPr>
              <a:t>/</a:t>
            </a:r>
            <a:r>
              <a:rPr lang="fr-FR" dirty="0" smtClean="0"/>
              <a:t>) et git </a:t>
            </a:r>
            <a:r>
              <a:rPr lang="fr-FR" dirty="0" err="1" smtClean="0"/>
              <a:t>bash</a:t>
            </a:r>
            <a:endParaRPr lang="fr-FR" dirty="0" smtClean="0"/>
          </a:p>
          <a:p>
            <a:pPr algn="l"/>
            <a:endParaRPr lang="fr-FR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Composer (</a:t>
            </a:r>
            <a:r>
              <a:rPr lang="fr-FR" dirty="0">
                <a:hlinkClick r:id="rId4"/>
              </a:rPr>
              <a:t>https://getcomposer.org</a:t>
            </a:r>
            <a:r>
              <a:rPr lang="fr-FR" dirty="0" smtClean="0">
                <a:hlinkClick r:id="rId4"/>
              </a:rPr>
              <a:t>/</a:t>
            </a:r>
            <a:r>
              <a:rPr lang="fr-FR" dirty="0" smtClean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Gestionnaire de librairies, dépendances pour PHP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Comme </a:t>
            </a:r>
            <a:r>
              <a:rPr lang="fr-FR" dirty="0" err="1" smtClean="0"/>
              <a:t>node</a:t>
            </a:r>
            <a:r>
              <a:rPr lang="fr-FR" dirty="0" smtClean="0"/>
              <a:t>/</a:t>
            </a:r>
            <a:r>
              <a:rPr lang="fr-FR" dirty="0" err="1" smtClean="0"/>
              <a:t>npm</a:t>
            </a:r>
            <a:r>
              <a:rPr lang="fr-FR" dirty="0" smtClean="0"/>
              <a:t>, </a:t>
            </a:r>
            <a:r>
              <a:rPr lang="fr-FR" dirty="0" err="1" smtClean="0"/>
              <a:t>ruby</a:t>
            </a:r>
            <a:r>
              <a:rPr lang="fr-FR" dirty="0" smtClean="0"/>
              <a:t> on rails/gem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Téléchargement, utilisation des librairies maintien en version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composer –V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Vérification fonctionnement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composer self-update</a:t>
            </a:r>
          </a:p>
        </p:txBody>
      </p:sp>
    </p:spTree>
    <p:extLst>
      <p:ext uri="{BB962C8B-B14F-4D97-AF65-F5344CB8AC3E}">
        <p14:creationId xmlns:p14="http://schemas.microsoft.com/office/powerpoint/2010/main" val="3457315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14600"/>
            <a:ext cx="9144000" cy="1037351"/>
          </a:xfrm>
        </p:spPr>
        <p:txBody>
          <a:bodyPr/>
          <a:lstStyle/>
          <a:p>
            <a:r>
              <a:rPr lang="fr-FR" dirty="0" smtClean="0"/>
              <a:t>Prérequis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42846" y="1448357"/>
            <a:ext cx="9144000" cy="5099091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Pour l’installation</a:t>
            </a:r>
          </a:p>
          <a:p>
            <a:pPr algn="l"/>
            <a:r>
              <a:rPr lang="fr-FR" dirty="0" smtClean="0"/>
              <a:t>composer </a:t>
            </a:r>
            <a:r>
              <a:rPr lang="fr-FR" dirty="0" err="1" smtClean="0"/>
              <a:t>create-project</a:t>
            </a:r>
            <a:r>
              <a:rPr lang="fr-FR" dirty="0" smtClean="0"/>
              <a:t> </a:t>
            </a:r>
            <a:r>
              <a:rPr lang="fr-FR" dirty="0" err="1" smtClean="0"/>
              <a:t>symfony</a:t>
            </a:r>
            <a:r>
              <a:rPr lang="fr-FR" dirty="0" smtClean="0"/>
              <a:t>/</a:t>
            </a:r>
            <a:r>
              <a:rPr lang="fr-FR" dirty="0" err="1" smtClean="0"/>
              <a:t>website-skeleton</a:t>
            </a:r>
            <a:r>
              <a:rPr lang="fr-FR" dirty="0" smtClean="0"/>
              <a:t> formation</a:t>
            </a:r>
          </a:p>
          <a:p>
            <a:pPr algn="l"/>
            <a:endParaRPr lang="fr-FR" dirty="0" smtClean="0"/>
          </a:p>
          <a:p>
            <a:pPr algn="l"/>
            <a:endParaRPr lang="fr-FR" dirty="0" smtClean="0"/>
          </a:p>
          <a:p>
            <a:pPr algn="l"/>
            <a:r>
              <a:rPr lang="fr-FR" dirty="0" smtClean="0"/>
              <a:t>Pour </a:t>
            </a:r>
            <a:r>
              <a:rPr lang="fr-FR" dirty="0" smtClean="0"/>
              <a:t>lancer le serveur de </a:t>
            </a:r>
            <a:r>
              <a:rPr lang="fr-FR" dirty="0" err="1" smtClean="0"/>
              <a:t>dev</a:t>
            </a:r>
            <a:r>
              <a:rPr lang="fr-FR" dirty="0" smtClean="0"/>
              <a:t> </a:t>
            </a:r>
            <a:r>
              <a:rPr lang="fr-FR" dirty="0" smtClean="0"/>
              <a:t>local</a:t>
            </a:r>
            <a:endParaRPr lang="fr-FR" dirty="0" smtClean="0"/>
          </a:p>
          <a:p>
            <a:pPr algn="l"/>
            <a:r>
              <a:rPr lang="fr-FR" dirty="0" smtClean="0"/>
              <a:t>cd formation</a:t>
            </a:r>
          </a:p>
          <a:p>
            <a:pPr algn="l"/>
            <a:endParaRPr lang="fr-FR" dirty="0" smtClean="0"/>
          </a:p>
          <a:p>
            <a:pPr algn="l"/>
            <a:r>
              <a:rPr lang="fr-FR" dirty="0" err="1" smtClean="0"/>
              <a:t>php</a:t>
            </a:r>
            <a:r>
              <a:rPr lang="fr-FR" dirty="0" smtClean="0"/>
              <a:t> </a:t>
            </a:r>
            <a:r>
              <a:rPr lang="fr-FR" dirty="0"/>
              <a:t>bin/console </a:t>
            </a:r>
            <a:r>
              <a:rPr lang="fr-FR" dirty="0" err="1" smtClean="0"/>
              <a:t>server:run</a:t>
            </a:r>
            <a:endParaRPr lang="fr-FR" dirty="0" smtClean="0"/>
          </a:p>
          <a:p>
            <a:pPr algn="l"/>
            <a:endParaRPr lang="fr-FR" dirty="0" smtClean="0"/>
          </a:p>
          <a:p>
            <a:pPr algn="l"/>
            <a:r>
              <a:rPr lang="fr-FR" dirty="0" smtClean="0"/>
              <a:t>La page par défaut est accessible sur </a:t>
            </a:r>
            <a:r>
              <a:rPr lang="fr-FR" dirty="0"/>
              <a:t>http://127.0.0.1:8000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78553"/>
            <a:ext cx="7499230" cy="50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57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Théorie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Modèle MVC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4743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49290"/>
            <a:ext cx="9144000" cy="87707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Théorie - Modèle MVC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25151" y="1091682"/>
            <a:ext cx="11187404" cy="5215812"/>
          </a:xfrm>
        </p:spPr>
        <p:txBody>
          <a:bodyPr/>
          <a:lstStyle/>
          <a:p>
            <a:pPr algn="l"/>
            <a:r>
              <a:rPr lang="fr-FR" dirty="0" err="1" smtClean="0"/>
              <a:t>Symfony</a:t>
            </a:r>
            <a:r>
              <a:rPr lang="fr-FR" dirty="0" smtClean="0"/>
              <a:t> est capable de créer différent type de programme (api, site web classique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</a:p>
          <a:p>
            <a:pPr algn="l"/>
            <a:r>
              <a:rPr lang="fr-FR" dirty="0" smtClean="0"/>
              <a:t>Dans notre cas nous parlerons principalement d’un site classique</a:t>
            </a:r>
          </a:p>
          <a:p>
            <a:pPr algn="l"/>
            <a:r>
              <a:rPr lang="fr-FR" dirty="0" err="1" smtClean="0"/>
              <a:t>Symfony</a:t>
            </a:r>
            <a:r>
              <a:rPr lang="fr-FR" dirty="0" smtClean="0"/>
              <a:t> exploite le design pattern MVC : modèle vue </a:t>
            </a:r>
            <a:r>
              <a:rPr lang="fr-FR" dirty="0" err="1" smtClean="0"/>
              <a:t>controleur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314" y="2571233"/>
            <a:ext cx="4800539" cy="353902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272068" y="3758829"/>
            <a:ext cx="3959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Controllers</a:t>
            </a:r>
            <a:endParaRPr lang="fr-FR" dirty="0" smtClean="0"/>
          </a:p>
          <a:p>
            <a:r>
              <a:rPr lang="fr-FR" dirty="0" smtClean="0"/>
              <a:t>Doctrine</a:t>
            </a:r>
          </a:p>
          <a:p>
            <a:r>
              <a:rPr lang="fr-FR" dirty="0" err="1" smtClean="0"/>
              <a:t>Twig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66839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B17D1905FAFB44B7D5B095CEC9330B" ma:contentTypeVersion="1" ma:contentTypeDescription="Crée un document." ma:contentTypeScope="" ma:versionID="f1a2ba72c726f354048401401217c594">
  <xsd:schema xmlns:xsd="http://www.w3.org/2001/XMLSchema" xmlns:xs="http://www.w3.org/2001/XMLSchema" xmlns:p="http://schemas.microsoft.com/office/2006/metadata/properties" xmlns:ns2="79acb559-08bd-4d88-a74d-3520fe7dd95d" targetNamespace="http://schemas.microsoft.com/office/2006/metadata/properties" ma:root="true" ma:fieldsID="63cc77025623a469e3cd625e817c3539" ns2:_="">
    <xsd:import namespace="79acb559-08bd-4d88-a74d-3520fe7dd95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acb559-08bd-4d88-a74d-3520fe7dd95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eur d’ID de document" ma:description="Valeur de l’ID de document affecté à cet élément." ma:internalName="_dlc_DocId" ma:readOnly="true">
      <xsd:simpleType>
        <xsd:restriction base="dms:Text"/>
      </xsd:simpleType>
    </xsd:element>
    <xsd:element name="_dlc_DocIdUrl" ma:index="9" nillable="true" ma:displayName="ID de document" ma:description="Lien permanent vers ce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9acb559-08bd-4d88-a74d-3520fe7dd95d">PYAPFCUJVJJJ-510021004-997</_dlc_DocId>
    <_dlc_DocIdUrl xmlns="79acb559-08bd-4d88-a74d-3520fe7dd95d">
      <Url>https://ensemble.ent.cgi.com/business/75023/udev/_layouts/15/DocIdRedir.aspx?ID=PYAPFCUJVJJJ-510021004-997</Url>
      <Description>PYAPFCUJVJJJ-510021004-997</Description>
    </_dlc_DocIdUrl>
  </documentManagement>
</p:properties>
</file>

<file path=customXml/itemProps1.xml><?xml version="1.0" encoding="utf-8"?>
<ds:datastoreItem xmlns:ds="http://schemas.openxmlformats.org/officeDocument/2006/customXml" ds:itemID="{7729370C-F69F-4FBE-BC78-60D231DAFB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BCE853-1A19-48E9-9B74-FA024998040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45E776B9-86DC-47EB-94DC-0A1F641DD4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acb559-08bd-4d88-a74d-3520fe7dd9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19A6E13-82FE-451C-B87E-F1A205954E5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9acb559-08bd-4d88-a74d-3520fe7dd95d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4178</TotalTime>
  <Words>948</Words>
  <Application>Microsoft Office PowerPoint</Application>
  <PresentationFormat>Grand écran</PresentationFormat>
  <Paragraphs>204</Paragraphs>
  <Slides>38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Thème Office</vt:lpstr>
      <vt:lpstr>Symfony 4</vt:lpstr>
      <vt:lpstr>Généralités</vt:lpstr>
      <vt:lpstr>Généralités</vt:lpstr>
      <vt:lpstr>Symfony Roadmap</vt:lpstr>
      <vt:lpstr>Prérequis</vt:lpstr>
      <vt:lpstr>Prérequis</vt:lpstr>
      <vt:lpstr>Prérequis</vt:lpstr>
      <vt:lpstr>Théorie</vt:lpstr>
      <vt:lpstr>Théorie - Modèle MVC</vt:lpstr>
      <vt:lpstr>Théorie - Le Controleur</vt:lpstr>
      <vt:lpstr>Pratique</vt:lpstr>
      <vt:lpstr>Pratique -1ere page</vt:lpstr>
      <vt:lpstr>Pratique -1ere page</vt:lpstr>
      <vt:lpstr>Pratique -1ere page</vt:lpstr>
      <vt:lpstr>Théorie</vt:lpstr>
      <vt:lpstr>Théorie - L’orm</vt:lpstr>
      <vt:lpstr>Théorie - L’orm</vt:lpstr>
      <vt:lpstr>Les migrations</vt:lpstr>
      <vt:lpstr>Les fixtures</vt:lpstr>
      <vt:lpstr>Pratique</vt:lpstr>
      <vt:lpstr>Pratique - Première Entité</vt:lpstr>
      <vt:lpstr>Théorie</vt:lpstr>
      <vt:lpstr>Théorie - L’orm manipulation d’entité</vt:lpstr>
      <vt:lpstr>Théorie - L’orm manipulation d’entité</vt:lpstr>
      <vt:lpstr>Pratique - L’orm manipulation d’entité</vt:lpstr>
      <vt:lpstr>Théorie  </vt:lpstr>
      <vt:lpstr>Théorie – Les formulaires</vt:lpstr>
      <vt:lpstr>Pratique</vt:lpstr>
      <vt:lpstr>Pratique - premier formulaire</vt:lpstr>
      <vt:lpstr>Théorie  </vt:lpstr>
      <vt:lpstr>Théorie - Les traductions / le multilingue</vt:lpstr>
      <vt:lpstr>Pratique  </vt:lpstr>
      <vt:lpstr>Pratique - Les traductions / le multilingue</vt:lpstr>
      <vt:lpstr>Théorie  </vt:lpstr>
      <vt:lpstr>Théorie - Les services  </vt:lpstr>
      <vt:lpstr>Pratique  </vt:lpstr>
      <vt:lpstr>Pratique - Les services</vt:lpstr>
      <vt:lpstr>Pour aller plus loin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Symfony 4</dc:title>
  <dc:creator>ALLARD, Louis</dc:creator>
  <cp:lastModifiedBy>CROQUIN, Benoit</cp:lastModifiedBy>
  <cp:revision>53</cp:revision>
  <dcterms:created xsi:type="dcterms:W3CDTF">2019-11-15T08:55:41Z</dcterms:created>
  <dcterms:modified xsi:type="dcterms:W3CDTF">2020-03-10T03:26:47Z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b1bd202f-48cb-4eee-b9a0-bfbc7f88bf2b</vt:lpwstr>
  </property>
  <property fmtid="{D5CDD505-2E9C-101B-9397-08002B2CF9AE}" pid="3" name="ContentTypeId">
    <vt:lpwstr>0x010100B0B17D1905FAFB44B7D5B095CEC9330B</vt:lpwstr>
  </property>
</Properties>
</file>