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4"/>
  </p:notesMasterIdLst>
  <p:handoutMasterIdLst>
    <p:handoutMasterId r:id="rId45"/>
  </p:handoutMasterIdLst>
  <p:sldIdLst>
    <p:sldId id="784" r:id="rId6"/>
    <p:sldId id="956" r:id="rId7"/>
    <p:sldId id="955" r:id="rId8"/>
    <p:sldId id="960" r:id="rId9"/>
    <p:sldId id="978" r:id="rId10"/>
    <p:sldId id="979" r:id="rId11"/>
    <p:sldId id="962" r:id="rId12"/>
    <p:sldId id="963" r:id="rId13"/>
    <p:sldId id="964" r:id="rId14"/>
    <p:sldId id="973" r:id="rId15"/>
    <p:sldId id="965" r:id="rId16"/>
    <p:sldId id="966" r:id="rId17"/>
    <p:sldId id="967" r:id="rId18"/>
    <p:sldId id="968" r:id="rId19"/>
    <p:sldId id="969" r:id="rId20"/>
    <p:sldId id="970" r:id="rId21"/>
    <p:sldId id="971" r:id="rId22"/>
    <p:sldId id="972" r:id="rId23"/>
    <p:sldId id="974" r:id="rId24"/>
    <p:sldId id="975" r:id="rId25"/>
    <p:sldId id="976" r:id="rId26"/>
    <p:sldId id="977" r:id="rId27"/>
    <p:sldId id="980" r:id="rId28"/>
    <p:sldId id="983" r:id="rId29"/>
    <p:sldId id="981" r:id="rId30"/>
    <p:sldId id="984" r:id="rId31"/>
    <p:sldId id="996" r:id="rId32"/>
    <p:sldId id="982" r:id="rId33"/>
    <p:sldId id="986" r:id="rId34"/>
    <p:sldId id="987" r:id="rId35"/>
    <p:sldId id="988" r:id="rId36"/>
    <p:sldId id="989" r:id="rId37"/>
    <p:sldId id="990" r:id="rId38"/>
    <p:sldId id="991" r:id="rId39"/>
    <p:sldId id="992" r:id="rId40"/>
    <p:sldId id="993" r:id="rId41"/>
    <p:sldId id="994" r:id="rId42"/>
    <p:sldId id="9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F50E7A29-14EC-A74C-8115-EFF96D771BD2}">
          <p14:sldIdLst>
            <p14:sldId id="784"/>
            <p14:sldId id="956"/>
            <p14:sldId id="955"/>
            <p14:sldId id="960"/>
            <p14:sldId id="978"/>
            <p14:sldId id="979"/>
            <p14:sldId id="962"/>
            <p14:sldId id="963"/>
            <p14:sldId id="964"/>
            <p14:sldId id="973"/>
            <p14:sldId id="965"/>
            <p14:sldId id="966"/>
            <p14:sldId id="967"/>
            <p14:sldId id="968"/>
            <p14:sldId id="969"/>
            <p14:sldId id="970"/>
            <p14:sldId id="971"/>
            <p14:sldId id="972"/>
            <p14:sldId id="974"/>
            <p14:sldId id="975"/>
            <p14:sldId id="976"/>
            <p14:sldId id="977"/>
            <p14:sldId id="980"/>
            <p14:sldId id="983"/>
            <p14:sldId id="981"/>
            <p14:sldId id="984"/>
            <p14:sldId id="996"/>
            <p14:sldId id="982"/>
            <p14:sldId id="986"/>
            <p14:sldId id="987"/>
            <p14:sldId id="988"/>
            <p14:sldId id="989"/>
            <p14:sldId id="990"/>
            <p14:sldId id="991"/>
            <p14:sldId id="992"/>
            <p14:sldId id="993"/>
            <p14:sldId id="994"/>
            <p14:sldId id="9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91F3D"/>
    <a:srgbClr val="E31937"/>
    <a:srgbClr val="F2B800"/>
    <a:srgbClr val="386376"/>
    <a:srgbClr val="4B8093"/>
    <a:srgbClr val="639DB1"/>
    <a:srgbClr val="A9C8D3"/>
    <a:srgbClr val="C7DCE3"/>
    <a:srgbClr val="C9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61744" autoAdjust="0"/>
  </p:normalViewPr>
  <p:slideViewPr>
    <p:cSldViewPr snapToGrid="0" snapToObjects="1" showGuides="1">
      <p:cViewPr varScale="1">
        <p:scale>
          <a:sx n="67" d="100"/>
          <a:sy n="67" d="100"/>
        </p:scale>
        <p:origin x="24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3067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5ED02-278B-4EDB-9E99-352CF5837F37}" type="datetimeFigureOut">
              <a:rPr lang="fr-FR" smtClean="0"/>
              <a:pPr/>
              <a:t>08/03/2020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F5390-35C4-448A-8659-09E3071CD7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366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eaLnBrk="1" hangingPunct="1"/>
            <a:endParaRPr lang="en-CA" sz="10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70634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628138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695195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14145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5944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810436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284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18367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193585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98516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marL="0" indent="0">
              <a:buFont typeface="Arial" pitchFamily="34" charset="0"/>
              <a:buNone/>
            </a:pPr>
            <a:endParaRPr lang="en-CA" sz="1000"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359335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8279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marL="0" indent="0">
              <a:buFont typeface="Arial" pitchFamily="34" charset="0"/>
              <a:buNone/>
            </a:pPr>
            <a:endParaRPr lang="en-CA" sz="1000" b="1" dirty="0"/>
          </a:p>
        </p:txBody>
      </p:sp>
    </p:spTree>
    <p:extLst>
      <p:ext uri="{BB962C8B-B14F-4D97-AF65-F5344CB8AC3E}">
        <p14:creationId xmlns:p14="http://schemas.microsoft.com/office/powerpoint/2010/main" val="1420730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406081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589332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52799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pPr marL="0" indent="0">
              <a:buFont typeface="Arial" pitchFamily="34" charset="0"/>
              <a:buNone/>
            </a:pPr>
            <a:endParaRPr lang="en-CA" sz="1000" b="1" dirty="0"/>
          </a:p>
        </p:txBody>
      </p:sp>
    </p:spTree>
    <p:extLst>
      <p:ext uri="{BB962C8B-B14F-4D97-AF65-F5344CB8AC3E}">
        <p14:creationId xmlns:p14="http://schemas.microsoft.com/office/powerpoint/2010/main" val="3226762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435633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287637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4721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79145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59781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355102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804042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27902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7213789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3753405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467782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6602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22067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92290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77109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441778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93444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7"/>
            <a:ext cx="5485158" cy="41160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6" rIns="89715" bIns="44856"/>
          <a:lstStyle/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91265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11200" cy="6858000"/>
          </a:xfrm>
          <a:custGeom>
            <a:avLst/>
            <a:gdLst/>
            <a:ahLst/>
            <a:cxnLst/>
            <a:rect l="l" t="t" r="r" b="b"/>
            <a:pathLst>
              <a:path w="9611200" h="6858000">
                <a:moveTo>
                  <a:pt x="4173900" y="0"/>
                </a:moveTo>
                <a:lnTo>
                  <a:pt x="9265651" y="0"/>
                </a:lnTo>
                <a:lnTo>
                  <a:pt x="9265651" y="1149785"/>
                </a:lnTo>
                <a:lnTo>
                  <a:pt x="7476932" y="2796219"/>
                </a:lnTo>
                <a:lnTo>
                  <a:pt x="7822480" y="2857199"/>
                </a:lnTo>
                <a:cubicBezTo>
                  <a:pt x="8869287" y="3040136"/>
                  <a:pt x="9611200" y="3741395"/>
                  <a:pt x="9611200" y="4818692"/>
                </a:cubicBezTo>
                <a:cubicBezTo>
                  <a:pt x="9611200" y="5682561"/>
                  <a:pt x="9166561" y="6383662"/>
                  <a:pt x="8398863" y="6788005"/>
                </a:cubicBezTo>
                <a:lnTo>
                  <a:pt x="8249306" y="6858000"/>
                </a:lnTo>
                <a:lnTo>
                  <a:pt x="4946973" y="6858000"/>
                </a:lnTo>
                <a:lnTo>
                  <a:pt x="4742919" y="6784770"/>
                </a:lnTo>
                <a:cubicBezTo>
                  <a:pt x="4387168" y="6641553"/>
                  <a:pt x="4064646" y="6463856"/>
                  <a:pt x="3797863" y="6261862"/>
                </a:cubicBezTo>
                <a:lnTo>
                  <a:pt x="4641407" y="4656081"/>
                </a:lnTo>
                <a:cubicBezTo>
                  <a:pt x="5210544" y="5276034"/>
                  <a:pt x="5850825" y="5591093"/>
                  <a:pt x="6521594" y="5591093"/>
                </a:cubicBezTo>
                <a:cubicBezTo>
                  <a:pt x="7192364" y="5591093"/>
                  <a:pt x="7548074" y="5326850"/>
                  <a:pt x="7548074" y="4839018"/>
                </a:cubicBezTo>
                <a:cubicBezTo>
                  <a:pt x="7548074" y="4341022"/>
                  <a:pt x="7192364" y="4086943"/>
                  <a:pt x="6521594" y="4086943"/>
                </a:cubicBezTo>
                <a:lnTo>
                  <a:pt x="5251197" y="4086943"/>
                </a:lnTo>
                <a:lnTo>
                  <a:pt x="5251197" y="2979157"/>
                </a:lnTo>
                <a:lnTo>
                  <a:pt x="6755347" y="1525823"/>
                </a:lnTo>
                <a:lnTo>
                  <a:pt x="4173900" y="1525823"/>
                </a:lnTo>
                <a:close/>
                <a:moveTo>
                  <a:pt x="0" y="0"/>
                </a:moveTo>
                <a:lnTo>
                  <a:pt x="1452570" y="0"/>
                </a:lnTo>
                <a:lnTo>
                  <a:pt x="1547073" y="24007"/>
                </a:lnTo>
                <a:cubicBezTo>
                  <a:pt x="2774452" y="410017"/>
                  <a:pt x="3445381" y="1616656"/>
                  <a:pt x="3445381" y="3507642"/>
                </a:cubicBezTo>
                <a:cubicBezTo>
                  <a:pt x="3445381" y="5114694"/>
                  <a:pt x="2965012" y="6222163"/>
                  <a:pt x="2073628" y="6757392"/>
                </a:cubicBezTo>
                <a:lnTo>
                  <a:pt x="1880212" y="6858000"/>
                </a:lnTo>
                <a:lnTo>
                  <a:pt x="0" y="6858000"/>
                </a:lnTo>
                <a:lnTo>
                  <a:pt x="0" y="5268858"/>
                </a:lnTo>
                <a:lnTo>
                  <a:pt x="17652" y="5309501"/>
                </a:lnTo>
                <a:cubicBezTo>
                  <a:pt x="150210" y="5574061"/>
                  <a:pt x="343072" y="5692724"/>
                  <a:pt x="609856" y="5692724"/>
                </a:cubicBezTo>
                <a:cubicBezTo>
                  <a:pt x="1209483" y="5692724"/>
                  <a:pt x="1433073" y="5072771"/>
                  <a:pt x="1433073" y="3507642"/>
                </a:cubicBezTo>
                <a:cubicBezTo>
                  <a:pt x="1433073" y="1932350"/>
                  <a:pt x="1209483" y="1332722"/>
                  <a:pt x="609856" y="1332722"/>
                </a:cubicBezTo>
                <a:cubicBezTo>
                  <a:pt x="343072" y="1332722"/>
                  <a:pt x="150210" y="1447495"/>
                  <a:pt x="17652" y="1708529"/>
                </a:cubicBezTo>
                <a:lnTo>
                  <a:pt x="0" y="174868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17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991F3D"/>
              </a:gs>
              <a:gs pos="50000">
                <a:srgbClr val="BF1B39"/>
              </a:gs>
              <a:gs pos="100000">
                <a:srgbClr val="E2193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C:\Users\ciffrea\Desktop\CGI logo 2013.png"/>
          <p:cNvPicPr>
            <a:picLocks noChangeAspect="1" noChangeArrowheads="1"/>
          </p:cNvPicPr>
          <p:nvPr userDrawn="1"/>
        </p:nvPicPr>
        <p:blipFill>
          <a:blip r:embed="rId2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477" y="566166"/>
            <a:ext cx="516484" cy="2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22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LowDN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2120"/>
            <a:ext cx="9126711" cy="1325880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Image 12" descr="CGI Logo 201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1329" y="6317674"/>
            <a:ext cx="727276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3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garde D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600">
                <a:latin typeface="Helvetica Neue" panose="02000503000000020004" pitchFamily="2"/>
                <a:ea typeface="Helvetica Neue" panose="02000503000000020004" pitchFamily="2"/>
                <a:cs typeface="Helvetica Neue" panose="02000503000000020004" pitchFamily="2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30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3_Vide"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GI Logo 2012.emf"/>
          <p:cNvPicPr/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629900" y="6321949"/>
            <a:ext cx="964288" cy="333653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43" y="6516091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71"/>
            <a:ext cx="12192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42" y="6516091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14" y="185746"/>
            <a:ext cx="10985500" cy="9207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74733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74733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" name="Group 16"/>
          <p:cNvGrpSpPr/>
          <p:nvPr userDrawn="1"/>
        </p:nvGrpSpPr>
        <p:grpSpPr bwMode="gray">
          <a:xfrm>
            <a:off x="10633841" y="6325026"/>
            <a:ext cx="954199" cy="333535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1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footer-Bee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8789"/>
            <a:ext cx="121920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8" descr="CONFIDENTIAL_TAG_0xFFEE"/>
          <p:cNvSpPr txBox="1"/>
          <p:nvPr/>
        </p:nvSpPr>
        <p:spPr bwMode="auto">
          <a:xfrm>
            <a:off x="7886700" y="6515101"/>
            <a:ext cx="2245784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100" dirty="0">
              <a:solidFill>
                <a:srgbClr val="666666"/>
              </a:solidFill>
              <a:cs typeface="Arial" pitchFamily="34" charset="0"/>
            </a:endParaRPr>
          </a:p>
        </p:txBody>
      </p:sp>
      <p:pic>
        <p:nvPicPr>
          <p:cNvPr id="5" name="Image 4" descr="CGI Logo 2012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9900" y="6321426"/>
            <a:ext cx="965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rgbClr val="CE002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800">
              <a:solidFill>
                <a:srgbClr val="FFFFFF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57200" y="1177925"/>
            <a:ext cx="112776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405915"/>
            <a:ext cx="10985500" cy="70057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 b="1">
                <a:solidFill>
                  <a:srgbClr val="363534"/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577418" y="6516688"/>
            <a:ext cx="1037167" cy="2413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9E5B58-29A2-4D64-92BC-CC4C486D4883}" type="slidenum">
              <a:rPr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234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3362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ciffrea\Desktop\Untitled-1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714" y="1201798"/>
            <a:ext cx="10474623" cy="5502078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5265222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smtClean="0"/>
              <a:t>Insert Image</a:t>
            </a:r>
            <a:endParaRPr lang="en-US"/>
          </a:p>
        </p:txBody>
      </p:sp>
      <p:sp>
        <p:nvSpPr>
          <p:cNvPr id="7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154" y="952225"/>
            <a:ext cx="476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4"/>
          <p:cNvSpPr>
            <a:spLocks noGrp="1"/>
          </p:cNvSpPr>
          <p:nvPr>
            <p:ph type="title" hasCustomPrompt="1"/>
          </p:nvPr>
        </p:nvSpPr>
        <p:spPr>
          <a:xfrm>
            <a:off x="690714" y="495929"/>
            <a:ext cx="8610600" cy="495486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Century Gothic" pitchFamily="34" charset="0"/>
                <a:ea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8035907" cy="6858000"/>
          </a:xfrm>
          <a:custGeom>
            <a:avLst/>
            <a:gdLst/>
            <a:ahLst/>
            <a:cxnLst/>
            <a:rect l="l" t="t" r="r" b="b"/>
            <a:pathLst>
              <a:path w="8035907" h="6858000">
                <a:moveTo>
                  <a:pt x="4621080" y="0"/>
                </a:moveTo>
                <a:lnTo>
                  <a:pt x="8035907" y="0"/>
                </a:lnTo>
                <a:lnTo>
                  <a:pt x="8035907" y="6858000"/>
                </a:lnTo>
                <a:lnTo>
                  <a:pt x="5921967" y="6858000"/>
                </a:lnTo>
                <a:lnTo>
                  <a:pt x="5921967" y="1637618"/>
                </a:lnTo>
                <a:lnTo>
                  <a:pt x="4621080" y="1637618"/>
                </a:lnTo>
                <a:close/>
                <a:moveTo>
                  <a:pt x="0" y="0"/>
                </a:moveTo>
                <a:lnTo>
                  <a:pt x="1452570" y="0"/>
                </a:lnTo>
                <a:lnTo>
                  <a:pt x="1547073" y="24007"/>
                </a:lnTo>
                <a:cubicBezTo>
                  <a:pt x="2774452" y="410017"/>
                  <a:pt x="3445381" y="1616656"/>
                  <a:pt x="3445381" y="3507642"/>
                </a:cubicBezTo>
                <a:cubicBezTo>
                  <a:pt x="3445381" y="5114694"/>
                  <a:pt x="2965012" y="6222163"/>
                  <a:pt x="2073628" y="6757392"/>
                </a:cubicBezTo>
                <a:lnTo>
                  <a:pt x="1880213" y="6858000"/>
                </a:lnTo>
                <a:lnTo>
                  <a:pt x="0" y="6858000"/>
                </a:lnTo>
                <a:lnTo>
                  <a:pt x="0" y="5268858"/>
                </a:lnTo>
                <a:lnTo>
                  <a:pt x="17652" y="5309501"/>
                </a:lnTo>
                <a:cubicBezTo>
                  <a:pt x="150210" y="5574061"/>
                  <a:pt x="343072" y="5692724"/>
                  <a:pt x="609856" y="5692724"/>
                </a:cubicBezTo>
                <a:cubicBezTo>
                  <a:pt x="1209483" y="5692724"/>
                  <a:pt x="1433073" y="5072771"/>
                  <a:pt x="1433073" y="3507642"/>
                </a:cubicBezTo>
                <a:cubicBezTo>
                  <a:pt x="1433073" y="1932350"/>
                  <a:pt x="1209483" y="1332722"/>
                  <a:pt x="609856" y="1332722"/>
                </a:cubicBezTo>
                <a:cubicBezTo>
                  <a:pt x="343072" y="1332722"/>
                  <a:pt x="150210" y="1447495"/>
                  <a:pt x="17652" y="1708529"/>
                </a:cubicBezTo>
                <a:lnTo>
                  <a:pt x="0" y="174868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 smtClean="0"/>
              <a:t>Drag and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92504" cy="6858000"/>
          </a:xfrm>
          <a:custGeom>
            <a:avLst/>
            <a:gdLst/>
            <a:ahLst/>
            <a:cxnLst/>
            <a:rect l="l" t="t" r="r" b="b"/>
            <a:pathLst>
              <a:path w="9692504" h="6858000">
                <a:moveTo>
                  <a:pt x="5873865" y="0"/>
                </a:moveTo>
                <a:lnTo>
                  <a:pt x="8051892" y="0"/>
                </a:lnTo>
                <a:lnTo>
                  <a:pt x="8232553" y="60425"/>
                </a:lnTo>
                <a:cubicBezTo>
                  <a:pt x="9026062" y="362020"/>
                  <a:pt x="9540057" y="966848"/>
                  <a:pt x="9540057" y="1749413"/>
                </a:cubicBezTo>
                <a:cubicBezTo>
                  <a:pt x="9540057" y="2552303"/>
                  <a:pt x="8940429" y="3345031"/>
                  <a:pt x="8147702" y="4147922"/>
                </a:cubicBezTo>
                <a:lnTo>
                  <a:pt x="6867142" y="5428482"/>
                </a:lnTo>
                <a:lnTo>
                  <a:pt x="9692504" y="5428482"/>
                </a:lnTo>
                <a:lnTo>
                  <a:pt x="9692504" y="6858000"/>
                </a:lnTo>
                <a:lnTo>
                  <a:pt x="4173900" y="6858000"/>
                </a:lnTo>
                <a:lnTo>
                  <a:pt x="4173900" y="5723214"/>
                </a:lnTo>
                <a:lnTo>
                  <a:pt x="6704531" y="3101115"/>
                </a:lnTo>
                <a:cubicBezTo>
                  <a:pt x="7050079" y="2745404"/>
                  <a:pt x="7324485" y="2338877"/>
                  <a:pt x="7324485" y="2064471"/>
                </a:cubicBezTo>
                <a:cubicBezTo>
                  <a:pt x="7324485" y="1739249"/>
                  <a:pt x="7090731" y="1566475"/>
                  <a:pt x="6674042" y="1566475"/>
                </a:cubicBezTo>
                <a:cubicBezTo>
                  <a:pt x="6115067" y="1566475"/>
                  <a:pt x="5393482" y="1912023"/>
                  <a:pt x="4722712" y="2470998"/>
                </a:cubicBezTo>
                <a:lnTo>
                  <a:pt x="3929984" y="946521"/>
                </a:lnTo>
                <a:cubicBezTo>
                  <a:pt x="4533423" y="520939"/>
                  <a:pt x="5160682" y="198575"/>
                  <a:pt x="5809279" y="16650"/>
                </a:cubicBezTo>
                <a:close/>
                <a:moveTo>
                  <a:pt x="0" y="0"/>
                </a:moveTo>
                <a:lnTo>
                  <a:pt x="1452570" y="0"/>
                </a:lnTo>
                <a:lnTo>
                  <a:pt x="1547073" y="24007"/>
                </a:lnTo>
                <a:cubicBezTo>
                  <a:pt x="2774452" y="410017"/>
                  <a:pt x="3445381" y="1616656"/>
                  <a:pt x="3445381" y="3507642"/>
                </a:cubicBezTo>
                <a:cubicBezTo>
                  <a:pt x="3445381" y="5114694"/>
                  <a:pt x="2965012" y="6222163"/>
                  <a:pt x="2073628" y="6757392"/>
                </a:cubicBezTo>
                <a:lnTo>
                  <a:pt x="1880212" y="6858000"/>
                </a:lnTo>
                <a:lnTo>
                  <a:pt x="0" y="6858000"/>
                </a:lnTo>
                <a:lnTo>
                  <a:pt x="0" y="5268858"/>
                </a:lnTo>
                <a:lnTo>
                  <a:pt x="17652" y="5309501"/>
                </a:lnTo>
                <a:cubicBezTo>
                  <a:pt x="150210" y="5574061"/>
                  <a:pt x="343072" y="5692724"/>
                  <a:pt x="609856" y="5692724"/>
                </a:cubicBezTo>
                <a:cubicBezTo>
                  <a:pt x="1209483" y="5692724"/>
                  <a:pt x="1433073" y="5072771"/>
                  <a:pt x="1433073" y="3507642"/>
                </a:cubicBezTo>
                <a:cubicBezTo>
                  <a:pt x="1433073" y="1932350"/>
                  <a:pt x="1209483" y="1332722"/>
                  <a:pt x="609856" y="1332722"/>
                </a:cubicBezTo>
                <a:cubicBezTo>
                  <a:pt x="343072" y="1332722"/>
                  <a:pt x="150210" y="1447495"/>
                  <a:pt x="17652" y="1708529"/>
                </a:cubicBezTo>
                <a:lnTo>
                  <a:pt x="0" y="174868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 smtClean="0"/>
              <a:t>Drag and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30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450981" y="658068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260E2A6B-A809-4840-BF14-8648BC0BDF87}" type="slidenum">
              <a:rPr lang="id-ID" sz="1200" b="0" i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itillium" charset="0"/>
                <a:cs typeface="Arial" panose="020B0604020202020204" pitchFamily="34" charset="0"/>
              </a:rPr>
              <a:pPr algn="r"/>
              <a:t>‹N°›</a:t>
            </a:fld>
            <a:endParaRPr lang="en-MY" sz="1200" b="0" i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Titillium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21" r:id="rId2"/>
    <p:sldLayoutId id="2147483655" r:id="rId3"/>
    <p:sldLayoutId id="2147483671" r:id="rId4"/>
    <p:sldLayoutId id="2147483720" r:id="rId5"/>
    <p:sldLayoutId id="2147483669" r:id="rId6"/>
    <p:sldLayoutId id="2147483666" r:id="rId7"/>
    <p:sldLayoutId id="2147483695" r:id="rId8"/>
    <p:sldLayoutId id="2147483693" r:id="rId9"/>
    <p:sldLayoutId id="2147483694" r:id="rId10"/>
    <p:sldLayoutId id="2147483719" r:id="rId11"/>
    <p:sldLayoutId id="2147483723" r:id="rId12"/>
    <p:sldLayoutId id="2147483739" r:id="rId13"/>
    <p:sldLayoutId id="2147483760" r:id="rId14"/>
    <p:sldLayoutId id="2147483761" r:id="rId15"/>
    <p:sldLayoutId id="2147483762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benoit.croquin@cgi.com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supported-versions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ampserver/files/WampServer%203/WampServer%203.0.0/wampserver3.2.0_x64.exe/downloa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rupestre/phpudev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odby.com/docs/stacks/drupal/local/#debugging-web-request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xdebug-helper/eadndfjplgieldjbigjakmdgkmoaaaoc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4" b="779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 bwMode="auto">
          <a:xfrm>
            <a:off x="889686" y="759819"/>
            <a:ext cx="10692714" cy="513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algn="tl" rotWithShape="0">
              <a:schemeClr val="tx1">
                <a:lumMod val="95000"/>
                <a:lumOff val="5000"/>
                <a:alpha val="17000"/>
              </a:schemeClr>
            </a:outerShdw>
          </a:effectLst>
        </p:spPr>
        <p:txBody>
          <a:bodyPr lIns="0" tIns="0" rIns="0" bIns="0"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28" y="2255804"/>
            <a:ext cx="736950" cy="7369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70025" y="5072030"/>
            <a:ext cx="3567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elvetica Neue" panose="02000503000000020004" pitchFamily="2"/>
                <a:cs typeface="Arial" panose="020B0604020202020204" pitchFamily="34" charset="0"/>
              </a:rPr>
              <a:t>V1.0 – </a:t>
            </a:r>
            <a:r>
              <a:rPr lang="fr-FR" sz="16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elvetica Neue" panose="02000503000000020004" pitchFamily="2"/>
                <a:cs typeface="Arial" panose="020B0604020202020204" pitchFamily="34" charset="0"/>
              </a:rPr>
              <a:t>09 et 10 </a:t>
            </a:r>
            <a:r>
              <a:rPr lang="fr-FR" sz="16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elvetica Neue" panose="02000503000000020004" pitchFamily="2"/>
                <a:cs typeface="Arial" panose="020B0604020202020204" pitchFamily="34" charset="0"/>
              </a:rPr>
              <a:t>Mars 2020</a:t>
            </a:r>
            <a:endParaRPr lang="fr-FR" sz="1600" spc="3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elvetica Neue" panose="02000503000000020004" pitchFamily="2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243023" y="4596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elvetica Neue" panose="02000503000000020004" pitchFamily="2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5867BF6-F03B-C248-B09F-23A60596A74C}"/>
              </a:ext>
            </a:extLst>
          </p:cNvPr>
          <p:cNvSpPr txBox="1"/>
          <p:nvPr/>
        </p:nvSpPr>
        <p:spPr>
          <a:xfrm>
            <a:off x="1665428" y="2858767"/>
            <a:ext cx="3206277" cy="121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6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Cours PHP  Promo 3 UDEV</a:t>
            </a:r>
            <a:endParaRPr lang="fr-FR" sz="2600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22" y="2185332"/>
            <a:ext cx="3434971" cy="208429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42"/>
          <p:cNvSpPr txBox="1">
            <a:spLocks noChangeArrowheads="1"/>
          </p:cNvSpPr>
          <p:nvPr/>
        </p:nvSpPr>
        <p:spPr bwMode="gray">
          <a:xfrm>
            <a:off x="7482780" y="2522736"/>
            <a:ext cx="2280652" cy="529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9918" tIns="71936" rIns="89918" bIns="71936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fr-FR" sz="1000" b="1" dirty="0" smtClean="0">
                <a:latin typeface="Century Gothic" pitchFamily="34" charset="0"/>
                <a:cs typeface="Arial" panose="020B0604020202020204" pitchFamily="34" charset="0"/>
              </a:rPr>
              <a:t>Benoit </a:t>
            </a:r>
            <a:r>
              <a:rPr lang="fr-FR" sz="1000" b="1" dirty="0" err="1" smtClean="0">
                <a:latin typeface="Century Gothic" pitchFamily="34" charset="0"/>
                <a:cs typeface="Arial" panose="020B0604020202020204" pitchFamily="34" charset="0"/>
              </a:rPr>
              <a:t>Croquin</a:t>
            </a:r>
            <a:endParaRPr lang="fr-FR" sz="1000" b="1" dirty="0" smtClean="0">
              <a:latin typeface="Century Gothic" pitchFamily="34" charset="0"/>
              <a:cs typeface="Arial" panose="020B0604020202020204" pitchFamily="34" charset="0"/>
            </a:endParaRPr>
          </a:p>
          <a:p>
            <a:pPr>
              <a:lnSpc>
                <a:spcPts val="1500"/>
              </a:lnSpc>
              <a:defRPr/>
            </a:pPr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Expert Technique</a:t>
            </a:r>
            <a:endParaRPr lang="fr-FR" sz="10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43"/>
          <p:cNvSpPr txBox="1">
            <a:spLocks noChangeArrowheads="1"/>
          </p:cNvSpPr>
          <p:nvPr/>
        </p:nvSpPr>
        <p:spPr bwMode="gray">
          <a:xfrm>
            <a:off x="7482780" y="3032962"/>
            <a:ext cx="2012950" cy="1053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9918" tIns="71936" rIns="89918" bIns="71936">
            <a:spAutoFit/>
          </a:bodyPr>
          <a:lstStyle/>
          <a:p>
            <a:pPr>
              <a:defRPr/>
            </a:pPr>
            <a:endParaRPr lang="fr-FR" sz="500" dirty="0"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15 Avenue du Dr Maurice </a:t>
            </a:r>
            <a:r>
              <a:rPr lang="fr-FR" sz="700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Grynfogel</a:t>
            </a:r>
            <a:endParaRPr lang="fr-FR" sz="7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31100 Toulouse</a:t>
            </a:r>
            <a:endParaRPr lang="fr-FR" sz="700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FR" sz="5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Téléphone : 05 31 08 04 90</a:t>
            </a: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  <a:hlinkClick r:id="rId5"/>
              </a:rPr>
              <a:t>benoit.croquin@cgi.com</a:t>
            </a:r>
            <a:endParaRPr lang="fr-FR" sz="7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FR" sz="7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  </a:t>
            </a:r>
          </a:p>
          <a:p>
            <a:pPr>
              <a:defRPr/>
            </a:pP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anose="020B0604020202020204" pitchFamily="34" charset="0"/>
              </a:rPr>
              <a:t> </a:t>
            </a:r>
            <a:endParaRPr lang="fr-FR" sz="700" dirty="0">
              <a:solidFill>
                <a:srgbClr val="FF0000"/>
              </a:solidFill>
              <a:latin typeface="Century Gothic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Sa roadmap </a:t>
            </a:r>
            <a:r>
              <a:rPr lang="fr-FR" sz="2800" dirty="0" smtClean="0">
                <a:hlinkClick r:id="rId3"/>
              </a:rPr>
              <a:t>https</a:t>
            </a:r>
            <a:r>
              <a:rPr lang="fr-FR" sz="2800" dirty="0">
                <a:hlinkClick r:id="rId3"/>
              </a:rPr>
              <a:t>://</a:t>
            </a:r>
            <a:r>
              <a:rPr lang="fr-FR" sz="2800" dirty="0" smtClean="0">
                <a:hlinkClick r:id="rId3"/>
              </a:rPr>
              <a:t>www.php.net/supported-versions.php</a:t>
            </a:r>
            <a:r>
              <a:rPr lang="fr-FR" sz="2800" dirty="0" smtClean="0"/>
              <a:t>)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23:49:28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54153" y="2016816"/>
            <a:ext cx="112709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4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89" y="1106489"/>
            <a:ext cx="11179754" cy="48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fichiers PHP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23:21:57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54153" y="2016816"/>
            <a:ext cx="112709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Les fichier PHP peuvent contenir du texte, du HTML, du CSS, du </a:t>
            </a:r>
            <a:r>
              <a:rPr lang="fr-FR" sz="2400" dirty="0" err="1" smtClean="0"/>
              <a:t>javaScript</a:t>
            </a:r>
            <a:r>
              <a:rPr lang="fr-FR" sz="2400" dirty="0" smtClean="0"/>
              <a:t> et du code PHP.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Le code PHP est exécuté sur le serveur, et le résultat est renvoyé au navigateur sous forme de HTML simple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Les fichiers portent généralement l’extension </a:t>
            </a:r>
            <a:r>
              <a:rPr lang="fr-FR" sz="2400" dirty="0" err="1" smtClean="0"/>
              <a:t>php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620940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La syntaxe PHP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23:23:51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54153" y="2016816"/>
            <a:ext cx="1127099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Un script PHP peut être placé n’importe où dans le document.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Un script PHP </a:t>
            </a:r>
            <a:r>
              <a:rPr lang="fr-FR" sz="2400" dirty="0" err="1" smtClean="0"/>
              <a:t>cmmence</a:t>
            </a:r>
            <a:r>
              <a:rPr lang="fr-FR" sz="2400" dirty="0" smtClean="0"/>
              <a:t> par &lt;?</a:t>
            </a:r>
            <a:r>
              <a:rPr lang="fr-FR" sz="2400" dirty="0" err="1" smtClean="0"/>
              <a:t>php</a:t>
            </a:r>
            <a:r>
              <a:rPr lang="fr-FR" sz="2400" dirty="0" smtClean="0"/>
              <a:t> et se termine par ?&gt;</a:t>
            </a:r>
            <a:endParaRPr lang="fr-FR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Cas particulier de non fermeture de la balise de fin ?&gt;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Un simple script PHP peut contenir des balises html et du code PHP</a:t>
            </a:r>
          </a:p>
        </p:txBody>
      </p:sp>
      <p:sp>
        <p:nvSpPr>
          <p:cNvPr id="2" name="Rectangle 1"/>
          <p:cNvSpPr/>
          <p:nvPr/>
        </p:nvSpPr>
        <p:spPr>
          <a:xfrm>
            <a:off x="906966" y="384537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&lt;html&gt; &lt;body&gt;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&lt;h1&gt;My first PHP page&lt;/h1&gt;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echo "Hello World!";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&lt;/body&gt;&lt;/html&gt;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1472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commentaires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23:27:39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96901" y="16410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&lt;html&gt; &lt;body&gt;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Commentaire sur une seule ligne.</a:t>
            </a:r>
            <a:endParaRPr lang="en" dirty="0">
              <a:solidFill>
                <a:srgbClr val="E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Commentaire sur une seule ligne.</a:t>
            </a:r>
            <a:endParaRPr lang="en" dirty="0">
              <a:solidFill>
                <a:srgbClr val="E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Des Commentaires qui s’entendent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fr-FR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ur plusieurs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fr-FR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dirty="0" smtClean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ignes.</a:t>
            </a:r>
            <a:endParaRPr lang="en" dirty="0">
              <a:solidFill>
                <a:srgbClr val="E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>
                <a:solidFill>
                  <a:srgbClr val="E8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&lt;/body&gt;&lt;/html&gt;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4755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Sensibilité à la casse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23:31:27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24929" y="1487100"/>
            <a:ext cx="104950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En PHP, toutes les fonctions, classes et mots-clés définis par l'utilisateur ne sont pas sensibles à la </a:t>
            </a:r>
            <a:r>
              <a:rPr lang="fr-FR" sz="2400" dirty="0" smtClean="0"/>
              <a:t>casse.</a:t>
            </a:r>
          </a:p>
          <a:p>
            <a:endParaRPr lang="fr-FR" sz="2400" dirty="0" smtClean="0"/>
          </a:p>
          <a:p>
            <a:r>
              <a:rPr lang="fr-FR" sz="2400" dirty="0" smtClean="0"/>
              <a:t>Toutes les variables sont sensibles à la casse.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2569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variables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23:36:25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24929" y="1487100"/>
            <a:ext cx="104950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Une variable commence par le signe $, suivi du nom de la variable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Le nom d'une variable doit commencer par une lettre ou le caractère de soulignement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Le nom d'une variable ne peut pas commencer par un chiffre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Un nom de variable ne peut contenir que des caractères alphanumériques et des traits de soulignement (A-z, 0-9 et _ </a:t>
            </a:r>
            <a:r>
              <a:rPr lang="fr-FR" sz="2400" dirty="0" smtClean="0"/>
              <a:t>).</a:t>
            </a:r>
          </a:p>
          <a:p>
            <a:endParaRPr lang="fr-FR" sz="2400" dirty="0" smtClean="0"/>
          </a:p>
          <a:p>
            <a:r>
              <a:rPr lang="fr-FR" sz="2400" dirty="0"/>
              <a:t>Les noms de variable sont sensibles à la casse ($y et $Y sont deux variables différentes</a:t>
            </a:r>
            <a:r>
              <a:rPr lang="fr-FR" sz="2400" dirty="0" smtClean="0"/>
              <a:t>).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3514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types de données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23:37:30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24929" y="1487100"/>
            <a:ext cx="104950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PHP prend en charge les types de données suivants </a:t>
            </a:r>
            <a:r>
              <a:rPr lang="fr-FR" sz="24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Integer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Float</a:t>
            </a:r>
            <a:r>
              <a:rPr lang="fr-FR" sz="2400" dirty="0"/>
              <a:t> </a:t>
            </a:r>
            <a:r>
              <a:rPr lang="fr-FR" sz="2400" dirty="0" smtClean="0"/>
              <a:t>(nombres à virgules flottantes, aussi appelés doubles)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Boolean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Array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Resource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24326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constantes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23:39:51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24929" y="1106489"/>
            <a:ext cx="104950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Une constante est un identifiant (nom) pour une valeur simple. La valeur ne peut pas être modifiée pendant le script</a:t>
            </a:r>
            <a:r>
              <a:rPr lang="fr-FR" sz="2400" dirty="0" smtClean="0"/>
              <a:t>.</a:t>
            </a:r>
            <a:endParaRPr lang="fr-FR" sz="2400" dirty="0"/>
          </a:p>
          <a:p>
            <a:r>
              <a:rPr lang="fr-FR" sz="2400" dirty="0"/>
              <a:t>Un nom de constante valide commence par une lettre ou un trait de soulignement (pas de signe $ avant le nom de la constante</a:t>
            </a:r>
            <a:r>
              <a:rPr lang="fr-FR" sz="2400" dirty="0" smtClean="0"/>
              <a:t>).</a:t>
            </a:r>
            <a:endParaRPr lang="fr-FR" sz="2400" dirty="0"/>
          </a:p>
          <a:p>
            <a:r>
              <a:rPr lang="fr-FR" sz="2400" dirty="0"/>
              <a:t>Contrairement aux variables, les constantes sont automatiquement globales sur l'ensemble du script</a:t>
            </a:r>
            <a:r>
              <a:rPr lang="fr-FR" sz="2400" dirty="0" smtClean="0"/>
              <a:t>.</a:t>
            </a:r>
            <a:endParaRPr lang="fr-FR" sz="2400" dirty="0"/>
          </a:p>
          <a:p>
            <a:r>
              <a:rPr lang="fr-FR" sz="2400" dirty="0"/>
              <a:t>Pour définir une constante, utilisez la fonction </a:t>
            </a:r>
            <a:r>
              <a:rPr lang="fr-FR" sz="2400" dirty="0" err="1"/>
              <a:t>define</a:t>
            </a:r>
            <a:r>
              <a:rPr lang="fr-FR" sz="2400" dirty="0"/>
              <a:t>() - elle nécessite trois paramètres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premier paramètre définit le nom de la constante,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second paramètre définit la valeur de la constante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troisième paramètre facultatif précise si le nom de la constante doit être insensible à la casse. La valeur par défaut est false.</a:t>
            </a:r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8844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Boucles et branchements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23:53:48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96901" y="3689051"/>
            <a:ext cx="104950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If …</a:t>
            </a:r>
          </a:p>
          <a:p>
            <a:r>
              <a:rPr lang="fr-FR" sz="2400" dirty="0" smtClean="0"/>
              <a:t>If … </a:t>
            </a:r>
            <a:r>
              <a:rPr lang="fr-FR" sz="2400" dirty="0" err="1" smtClean="0"/>
              <a:t>else</a:t>
            </a:r>
            <a:r>
              <a:rPr lang="fr-FR" sz="2400" dirty="0" smtClean="0"/>
              <a:t>…</a:t>
            </a:r>
          </a:p>
          <a:p>
            <a:r>
              <a:rPr lang="fr-FR" sz="2400" dirty="0" smtClean="0"/>
              <a:t>If …</a:t>
            </a:r>
            <a:r>
              <a:rPr lang="fr-FR" sz="2400" dirty="0" err="1" smtClean="0"/>
              <a:t>elseif</a:t>
            </a:r>
            <a:r>
              <a:rPr lang="fr-FR" sz="2400" dirty="0" smtClean="0"/>
              <a:t> … </a:t>
            </a:r>
            <a:r>
              <a:rPr lang="fr-FR" sz="2400" dirty="0" err="1" smtClean="0"/>
              <a:t>else</a:t>
            </a:r>
            <a:r>
              <a:rPr lang="fr-FR" sz="2400" dirty="0" smtClean="0"/>
              <a:t> …</a:t>
            </a:r>
          </a:p>
          <a:p>
            <a:r>
              <a:rPr lang="fr-FR" sz="2400" dirty="0"/>
              <a:t>s</a:t>
            </a:r>
            <a:r>
              <a:rPr lang="fr-FR" sz="2400" dirty="0" smtClean="0"/>
              <a:t>witch</a:t>
            </a:r>
          </a:p>
          <a:p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596900" y="1428274"/>
            <a:ext cx="104950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 smtClean="0"/>
              <a:t>while</a:t>
            </a:r>
            <a:endParaRPr lang="fr-FR" sz="2400" dirty="0" smtClean="0"/>
          </a:p>
          <a:p>
            <a:r>
              <a:rPr lang="fr-FR" sz="2400" dirty="0" smtClean="0"/>
              <a:t>do…</a:t>
            </a:r>
            <a:r>
              <a:rPr lang="fr-FR" sz="2400" dirty="0" err="1" smtClean="0"/>
              <a:t>while</a:t>
            </a:r>
            <a:endParaRPr lang="fr-FR" sz="2400" dirty="0" smtClean="0"/>
          </a:p>
          <a:p>
            <a:r>
              <a:rPr lang="fr-FR" sz="2400" dirty="0" smtClean="0"/>
              <a:t>for…</a:t>
            </a:r>
          </a:p>
          <a:p>
            <a:r>
              <a:rPr lang="fr-FR" sz="2400" dirty="0" err="1"/>
              <a:t>f</a:t>
            </a:r>
            <a:r>
              <a:rPr lang="fr-FR" sz="2400" dirty="0" err="1" smtClean="0"/>
              <a:t>oreach</a:t>
            </a:r>
            <a:r>
              <a:rPr lang="fr-FR" sz="2400" dirty="0" smtClean="0"/>
              <a:t>…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2476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fonctions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23:55:57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96900" y="1428274"/>
            <a:ext cx="104950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La véritable puissance du PHP vient de ses fonctions ; il possède plus de 1000 fonctions intégrées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Outre les fonctions PHP intégrées, nous pouvons créer nos propres fonctions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Une fonction est un bloc d'instructions qui peut être utilisé de manière répétée dans un programme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Une fonction ne s'exécute pas immédiatement lors du chargement d'une page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Une fonction sera exécutée par un appel à la fonction</a:t>
            </a:r>
            <a:r>
              <a:rPr lang="fr-FR" sz="2400" dirty="0" smtClean="0"/>
              <a:t>.</a:t>
            </a:r>
          </a:p>
          <a:p>
            <a:r>
              <a:rPr lang="fr-FR" sz="2400" dirty="0"/>
              <a:t>Une déclaration de fonction définie par l'utilisateur commence par le mot "</a:t>
            </a:r>
            <a:r>
              <a:rPr lang="fr-FR" sz="2400" dirty="0" err="1" smtClean="0"/>
              <a:t>function</a:t>
            </a:r>
            <a:r>
              <a:rPr lang="fr-FR" sz="2400" dirty="0"/>
              <a:t>".</a:t>
            </a:r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3861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 PHP – Organisation</a:t>
            </a:r>
            <a:endParaRPr lang="en-US" b="0" dirty="0" smtClean="0"/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899" y="1532112"/>
            <a:ext cx="10910674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Formateur</a:t>
            </a:r>
            <a:r>
              <a:rPr lang="fr-FR" sz="2400" dirty="0" smtClean="0"/>
              <a:t>: Benoit </a:t>
            </a:r>
            <a:r>
              <a:rPr lang="fr-FR" sz="2400" dirty="0" err="1" smtClean="0"/>
              <a:t>Croquin</a:t>
            </a:r>
            <a:endParaRPr lang="fr-FR" sz="24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Durée </a:t>
            </a:r>
            <a:r>
              <a:rPr lang="fr-FR" sz="2400" dirty="0" smtClean="0"/>
              <a:t>: 1,5 jour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Dates </a:t>
            </a:r>
            <a:r>
              <a:rPr lang="fr-FR" sz="2400" dirty="0" smtClean="0"/>
              <a:t>: 09 Mars 2020 et 10 Mars 2020 matin (08h30 – 12h 13h-16h30)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Emplacement </a:t>
            </a:r>
            <a:r>
              <a:rPr lang="fr-FR" sz="2400" dirty="0" smtClean="0"/>
              <a:t>: Campus IGS – 186 rte de Grenade – 31700 Blagnac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fr-FR" sz="2400" b="1" dirty="0" smtClean="0"/>
              <a:t>Planning</a:t>
            </a:r>
            <a:r>
              <a:rPr lang="fr-FR" sz="2400" dirty="0" smtClean="0"/>
              <a:t> : 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2400" dirty="0" smtClean="0"/>
              <a:t>Lundi : Cours PHP – </a:t>
            </a:r>
            <a:r>
              <a:rPr lang="fr-FR" sz="2400" dirty="0" smtClean="0"/>
              <a:t>Généralités – </a:t>
            </a:r>
            <a:r>
              <a:rPr lang="fr-FR" sz="2400" dirty="0" err="1" smtClean="0"/>
              <a:t>Débugguer</a:t>
            </a:r>
            <a:r>
              <a:rPr lang="fr-FR" sz="2400" dirty="0" smtClean="0"/>
              <a:t> - </a:t>
            </a:r>
            <a:r>
              <a:rPr lang="fr-FR" sz="2400" dirty="0" err="1" smtClean="0"/>
              <a:t>Symfony</a:t>
            </a:r>
            <a:endParaRPr lang="fr-FR" sz="2400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2400" dirty="0" smtClean="0"/>
              <a:t>Mardi matin : </a:t>
            </a:r>
            <a:r>
              <a:rPr lang="fr-FR" sz="2400" dirty="0" err="1" smtClean="0"/>
              <a:t>Symfony</a:t>
            </a:r>
            <a:endParaRPr lang="fr-FR" sz="2400" dirty="0" smtClean="0"/>
          </a:p>
          <a:p>
            <a:pPr marL="341313" indent="-341313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 descr="Résultat de recherche d'images pour &quot;php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13" y="4886877"/>
            <a:ext cx="3182980" cy="17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00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Les tableaux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23:57:34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96901" y="1292228"/>
            <a:ext cx="10985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 tableau peut contenir plusieurs valeurs sous un seul nom, et vous pouvez accéder aux valeurs en vous référant à un numéro d'index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En PHP, la fonction </a:t>
            </a:r>
            <a:r>
              <a:rPr lang="fr-FR" sz="2400" dirty="0" err="1"/>
              <a:t>array</a:t>
            </a:r>
            <a:r>
              <a:rPr lang="fr-FR" sz="2400" dirty="0"/>
              <a:t>() est utilisée pour créer un tableau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/>
              <a:t>En PHP, il existe trois types de tableaux </a:t>
            </a:r>
            <a:r>
              <a:rPr lang="fr-FR" sz="2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Tableaux indexés - Tableaux avec un index numérique</a:t>
            </a:r>
            <a:r>
              <a:rPr lang="fr-FR" sz="2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Tableaux associatifs - Tableaux avec des clés nommées</a:t>
            </a:r>
            <a:r>
              <a:rPr lang="fr-FR" sz="2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Tableaux multidimensionnels - Tableaux contenant un ou plusieurs tableaux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93607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Trier les tableaux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23:59:15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96901" y="1588790"/>
            <a:ext cx="10985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PHP dispose de diverses fonctions pour le tri des tableaux :En PHP, la fonction </a:t>
            </a:r>
            <a:r>
              <a:rPr lang="fr-FR" sz="2400" dirty="0" err="1"/>
              <a:t>array</a:t>
            </a:r>
            <a:r>
              <a:rPr lang="fr-FR" sz="2400" dirty="0"/>
              <a:t>() est utilisée pour créer un </a:t>
            </a:r>
            <a:r>
              <a:rPr lang="fr-FR" sz="2400" dirty="0" smtClean="0"/>
              <a:t>tableau</a:t>
            </a:r>
            <a:r>
              <a:rPr lang="fr-FR" sz="2400" dirty="0"/>
              <a:t> </a:t>
            </a:r>
            <a:r>
              <a:rPr lang="fr-FR" sz="2400" dirty="0" smtClean="0"/>
              <a:t>: </a:t>
            </a:r>
          </a:p>
          <a:p>
            <a:r>
              <a:rPr lang="fr-FR" sz="2400" dirty="0"/>
              <a:t>sort() - trie les tableaux par ordre croissant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rsort</a:t>
            </a:r>
            <a:r>
              <a:rPr lang="fr-FR" sz="2400" dirty="0"/>
              <a:t>() - trie les tableaux par ordre décroissant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asort</a:t>
            </a:r>
            <a:r>
              <a:rPr lang="fr-FR" sz="2400" dirty="0"/>
              <a:t>() - trie les tableaux associatifs par ordre croissant, en fonction de la valeur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ksort</a:t>
            </a:r>
            <a:r>
              <a:rPr lang="fr-FR" sz="2400" dirty="0"/>
              <a:t>() - trie les tableaux associatifs par ordre croissant, en fonction de la clé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arsort</a:t>
            </a:r>
            <a:r>
              <a:rPr lang="fr-FR" sz="2400" dirty="0"/>
              <a:t>() - trie les tableaux associatifs par ordre décroissant, en fonction de la valeur</a:t>
            </a:r>
            <a:r>
              <a:rPr lang="fr-FR" sz="2400" dirty="0" smtClean="0"/>
              <a:t>.</a:t>
            </a:r>
          </a:p>
          <a:p>
            <a:r>
              <a:rPr lang="fr-FR" sz="2400" dirty="0" err="1"/>
              <a:t>krsort</a:t>
            </a:r>
            <a:r>
              <a:rPr lang="fr-FR" sz="2400" dirty="0"/>
              <a:t>() - trie les tableaux associatifs par ordre décroissant, en fonction de la clé.</a:t>
            </a:r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65153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Variables </a:t>
            </a:r>
            <a:r>
              <a:rPr lang="fr-FR" sz="2700" b="1" dirty="0" err="1" smtClean="0">
                <a:solidFill>
                  <a:srgbClr val="C00000"/>
                </a:solidFill>
              </a:rPr>
              <a:t>superglobales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00:00:40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517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Plusieurs variables prédéfinies dans PHP sont des "</a:t>
            </a:r>
            <a:r>
              <a:rPr lang="fr-FR" sz="2400" dirty="0" err="1"/>
              <a:t>superglobals</a:t>
            </a:r>
            <a:r>
              <a:rPr lang="fr-FR" sz="2400" dirty="0"/>
              <a:t>", ce qui signifie qu'elles sont toujours accessibles, quelle que soit leur portée - et vous pouvez y accéder depuis n'importe quelle fonction, classe ou fichier sans avoir à faire quoi que ce soit de spécial</a:t>
            </a:r>
            <a:r>
              <a:rPr lang="fr-FR" sz="2400" dirty="0" smtClean="0"/>
              <a:t>.</a:t>
            </a:r>
          </a:p>
          <a:p>
            <a:endParaRPr lang="fr-FR" sz="2400" dirty="0"/>
          </a:p>
          <a:p>
            <a:r>
              <a:rPr lang="fr-FR" sz="2400" dirty="0" smtClean="0"/>
              <a:t>Les variables </a:t>
            </a:r>
            <a:r>
              <a:rPr lang="fr-FR" sz="2400" dirty="0" err="1" smtClean="0"/>
              <a:t>superglobales</a:t>
            </a:r>
            <a:r>
              <a:rPr lang="fr-FR" sz="2400" dirty="0" smtClean="0"/>
              <a:t> sont : 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$GLOBALS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$_SERVER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$_REQUEST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$_POST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$_GET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$_FILES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$_ENV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$_COOKIE</a:t>
            </a:r>
          </a:p>
          <a:p>
            <a:pPr marL="457200" lvl="0" indent="-330200">
              <a:lnSpc>
                <a:spcPct val="115000"/>
              </a:lnSpc>
              <a:buClr>
                <a:srgbClr val="40404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$_SESSION</a:t>
            </a:r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834314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Cours PHP </a:t>
            </a:r>
            <a:r>
              <a:rPr lang="fr-FR" dirty="0" smtClean="0"/>
              <a:t>– </a:t>
            </a:r>
            <a:r>
              <a:rPr lang="en-US" b="0" dirty="0" smtClean="0"/>
              <a:t>Table des </a:t>
            </a:r>
            <a:r>
              <a:rPr lang="en-US" b="0" dirty="0" err="1" smtClean="0"/>
              <a:t>matières</a:t>
            </a:r>
            <a:endParaRPr lang="en-US" b="0" dirty="0" smtClean="0"/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220815"/>
            <a:ext cx="5089234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C’est quoi PHP </a:t>
            </a:r>
            <a:r>
              <a:rPr lang="fr-FR" sz="3200" b="1" dirty="0" smtClean="0"/>
              <a:t>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Quelles sont vos connaissances ?</a:t>
            </a:r>
            <a:endParaRPr lang="fr-FR" sz="1600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Définition, Capacité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Rappel des syntaxes</a:t>
            </a:r>
          </a:p>
          <a:p>
            <a:pPr lvl="1"/>
            <a:endParaRPr lang="fr-FR" sz="11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>
                <a:solidFill>
                  <a:srgbClr val="C00000"/>
                </a:solidFill>
              </a:rPr>
              <a:t>Au boulot !</a:t>
            </a:r>
            <a:endParaRPr lang="fr-FR" sz="2800" b="1" dirty="0">
              <a:solidFill>
                <a:srgbClr val="C00000"/>
              </a:solidFill>
            </a:endParaRP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>
                <a:solidFill>
                  <a:srgbClr val="C00000"/>
                </a:solidFill>
              </a:rPr>
              <a:t>Wamp</a:t>
            </a:r>
            <a:endParaRPr lang="fr-FR" sz="1400" dirty="0">
              <a:solidFill>
                <a:srgbClr val="C00000"/>
              </a:solidFill>
            </a:endParaRP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C00000"/>
                </a:solidFill>
              </a:rPr>
              <a:t>Git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C00000"/>
                </a:solidFill>
              </a:rPr>
              <a:t>Exercice</a:t>
            </a:r>
            <a:endParaRPr lang="fr-FR" sz="1400" dirty="0">
              <a:solidFill>
                <a:srgbClr val="C00000"/>
              </a:solidFill>
            </a:endParaRPr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lvl="1"/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/>
              <a:t>Débuguer son code</a:t>
            </a:r>
            <a:endParaRPr lang="fr-FR" sz="2800" b="1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La configuration</a:t>
            </a:r>
            <a:endParaRPr lang="fr-FR" sz="1400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Les erreurs classiques</a:t>
            </a:r>
            <a:endParaRPr lang="fr-FR" sz="1400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/>
              <a:t>XDebug</a:t>
            </a:r>
            <a:endParaRPr lang="fr-FR" sz="1400" dirty="0" smtClean="0"/>
          </a:p>
          <a:p>
            <a:pPr lvl="1"/>
            <a:endParaRPr lang="fr-FR" sz="1100" dirty="0" smtClean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559135" y="1122284"/>
            <a:ext cx="602326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err="1" smtClean="0"/>
              <a:t>Symfony</a:t>
            </a:r>
            <a:r>
              <a:rPr lang="fr-FR" sz="3200" b="1" dirty="0" smtClean="0"/>
              <a:t> 4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Roadmap et différence </a:t>
            </a:r>
            <a:r>
              <a:rPr lang="fr-FR" dirty="0" err="1" smtClean="0"/>
              <a:t>Symfony</a:t>
            </a:r>
            <a:r>
              <a:rPr lang="fr-FR" dirty="0" smtClean="0"/>
              <a:t> 3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/>
              <a:t>Controlleur</a:t>
            </a:r>
            <a:r>
              <a:rPr lang="fr-FR" dirty="0"/>
              <a:t> et </a:t>
            </a:r>
            <a:r>
              <a:rPr lang="fr-FR" dirty="0" smtClean="0"/>
              <a:t>MVC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 smtClean="0"/>
              <a:t>Templating</a:t>
            </a:r>
            <a:endParaRPr lang="fr-FR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ORM – Première Entité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Formulaires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Multilingue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Les services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Plus loin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Lien entités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Triple héritage </a:t>
            </a:r>
            <a:r>
              <a:rPr lang="fr-FR" dirty="0" err="1" smtClean="0"/>
              <a:t>templating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Service </a:t>
            </a:r>
            <a:r>
              <a:rPr lang="fr-FR" dirty="0" err="1" smtClean="0"/>
              <a:t>validator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Mailer</a:t>
            </a:r>
            <a:endParaRPr lang="fr-FR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3200" b="1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Questions / Echanges</a:t>
            </a:r>
            <a:endParaRPr lang="fr-FR" sz="3200" b="1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lvl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8577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73382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Au boulot !</a:t>
            </a:r>
            <a:br>
              <a:rPr lang="fr-FR" sz="3600" b="1" dirty="0" smtClean="0"/>
            </a:b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01:16:34</a:t>
            </a:fld>
            <a:endParaRPr lang="fr-FR" dirty="0"/>
          </a:p>
        </p:txBody>
      </p:sp>
      <p:pic>
        <p:nvPicPr>
          <p:cNvPr id="6148" name="Picture 4" descr="Résultat de recherche d'images pour &quot;php coding computer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1" y="893204"/>
            <a:ext cx="69342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921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Au boulot !</a:t>
            </a:r>
            <a:br>
              <a:rPr lang="fr-FR" sz="3600" b="1" dirty="0" smtClean="0"/>
            </a:br>
            <a:r>
              <a:rPr lang="fr-FR" sz="2700" b="1" dirty="0" err="1" smtClean="0">
                <a:solidFill>
                  <a:srgbClr val="C00000"/>
                </a:solidFill>
              </a:rPr>
              <a:t>Wamp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01:05:49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Installation de </a:t>
            </a:r>
            <a:r>
              <a:rPr lang="fr-FR" sz="2400" dirty="0" err="1" smtClean="0"/>
              <a:t>Wamp</a:t>
            </a:r>
            <a:endParaRPr lang="fr-FR" sz="2400" dirty="0"/>
          </a:p>
          <a:p>
            <a:r>
              <a:rPr lang="fr-FR" sz="2400" dirty="0">
                <a:hlinkClick r:id="rId3"/>
              </a:rPr>
              <a:t>https://</a:t>
            </a:r>
            <a:r>
              <a:rPr lang="fr-FR" sz="2400" dirty="0" smtClean="0">
                <a:hlinkClick r:id="rId3"/>
              </a:rPr>
              <a:t>sourceforge.net/projects/wampserver/files/WampServer%203/WampServer%203.0.0/wampserver3.2.0_x64.exe/download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Configurer son </a:t>
            </a:r>
            <a:r>
              <a:rPr lang="fr-FR" sz="2400" dirty="0" err="1" smtClean="0"/>
              <a:t>vhost</a:t>
            </a:r>
            <a:r>
              <a:rPr lang="fr-FR" sz="2400" dirty="0"/>
              <a:t> </a:t>
            </a:r>
            <a:r>
              <a:rPr lang="fr-FR" sz="2400" dirty="0" err="1" smtClean="0"/>
              <a:t>formationphp</a:t>
            </a:r>
            <a:endParaRPr lang="fr-FR" sz="2400" b="1" dirty="0" smtClean="0">
              <a:solidFill>
                <a:srgbClr val="C00000"/>
              </a:solidFill>
            </a:endParaRPr>
          </a:p>
          <a:p>
            <a:endParaRPr lang="fr-FR" sz="2400" b="1" dirty="0">
              <a:solidFill>
                <a:srgbClr val="C00000"/>
              </a:solidFill>
            </a:endParaRPr>
          </a:p>
          <a:p>
            <a:endParaRPr lang="fr-FR" sz="2400" b="1" dirty="0" smtClean="0">
              <a:solidFill>
                <a:srgbClr val="C00000"/>
              </a:solidFill>
            </a:endParaRPr>
          </a:p>
          <a:p>
            <a:r>
              <a:rPr lang="fr-FR" sz="2400" b="1" dirty="0" smtClean="0">
                <a:solidFill>
                  <a:srgbClr val="C00000"/>
                </a:solidFill>
              </a:rPr>
              <a:t>Dépôt Git</a:t>
            </a:r>
            <a:endParaRPr lang="fr-FR" sz="2400" dirty="0"/>
          </a:p>
          <a:p>
            <a:r>
              <a:rPr lang="fr-FR" sz="2400" dirty="0" smtClean="0"/>
              <a:t>Dépôt git à récupérer</a:t>
            </a:r>
          </a:p>
          <a:p>
            <a:r>
              <a:rPr lang="fr-FR" sz="2400" dirty="0">
                <a:hlinkClick r:id="rId4"/>
              </a:rPr>
              <a:t>https://</a:t>
            </a:r>
            <a:r>
              <a:rPr lang="fr-FR" sz="2400" dirty="0" smtClean="0">
                <a:hlinkClick r:id="rId4"/>
              </a:rPr>
              <a:t>github.com/drupestre/phpudev</a:t>
            </a:r>
            <a:endParaRPr lang="fr-FR" sz="2400" dirty="0" smtClean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2174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Au boulot !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Petit e</a:t>
            </a:r>
            <a:r>
              <a:rPr lang="fr-FR" sz="2700" b="1" dirty="0" smtClean="0">
                <a:solidFill>
                  <a:srgbClr val="C00000"/>
                </a:solidFill>
              </a:rPr>
              <a:t>xercice (1h 30)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01:28:09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96901" y="1101258"/>
            <a:ext cx="109855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Simuler le fonctionnement d’une mini banque</a:t>
            </a:r>
            <a:r>
              <a:rPr lang="fr-FR" sz="2400" dirty="0"/>
              <a:t> </a:t>
            </a:r>
            <a:r>
              <a:rPr lang="fr-FR" sz="2400" dirty="0" smtClean="0"/>
              <a:t>qui gère deux types de produits : </a:t>
            </a:r>
          </a:p>
          <a:p>
            <a:pPr marL="342900" indent="-342900">
              <a:buFontTx/>
              <a:buChar char="-"/>
            </a:pPr>
            <a:r>
              <a:rPr lang="fr-FR" sz="2400" dirty="0" smtClean="0"/>
              <a:t>Un compte bancaire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Un compte </a:t>
            </a:r>
            <a:r>
              <a:rPr lang="fr-FR" sz="2400" dirty="0" smtClean="0"/>
              <a:t>d’épargne (qui est un compte bancaire avec un certain taux d’intérêts)</a:t>
            </a:r>
          </a:p>
          <a:p>
            <a:endParaRPr lang="fr-FR" sz="2400" dirty="0" smtClean="0"/>
          </a:p>
          <a:p>
            <a:r>
              <a:rPr lang="fr-FR" sz="2400" dirty="0" smtClean="0"/>
              <a:t>Le fonctionnement doit répondre au système suivant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   Jean veut créer son compte bancaire en y déposant 150 euros.   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sz="2400" dirty="0" smtClean="0"/>
              <a:t>  Sébastien a un compte épargne d’un montant de 200 dollars avec un taux d’intérêts de 5% et voudrait connaître le solde de son compte épargne avec les intérêts</a:t>
            </a:r>
          </a:p>
          <a:p>
            <a:endParaRPr lang="fr-FR" sz="2400" dirty="0" smtClean="0"/>
          </a:p>
          <a:p>
            <a:r>
              <a:rPr lang="fr-FR" sz="2400" dirty="0" smtClean="0"/>
              <a:t>Au choix, en impératif ou en orienté objet !</a:t>
            </a:r>
          </a:p>
          <a:p>
            <a:r>
              <a:rPr lang="fr-FR" sz="2400" dirty="0" smtClean="0"/>
              <a:t> 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5675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Cours PHP </a:t>
            </a:r>
            <a:r>
              <a:rPr lang="fr-FR" dirty="0" smtClean="0"/>
              <a:t>– </a:t>
            </a:r>
            <a:r>
              <a:rPr lang="en-US" b="0" dirty="0" smtClean="0"/>
              <a:t>Table des </a:t>
            </a:r>
            <a:r>
              <a:rPr lang="en-US" b="0" dirty="0" err="1" smtClean="0"/>
              <a:t>matières</a:t>
            </a:r>
            <a:endParaRPr lang="en-US" b="0" dirty="0" smtClean="0"/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220815"/>
            <a:ext cx="5089234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C’est quoi PHP </a:t>
            </a:r>
            <a:r>
              <a:rPr lang="fr-FR" sz="3200" b="1" dirty="0" smtClean="0"/>
              <a:t>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Quelles sont vos connaissances ?</a:t>
            </a:r>
            <a:endParaRPr lang="fr-FR" sz="1600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Définition, Capacité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/>
              <a:t>Rappel des syntaxes</a:t>
            </a:r>
          </a:p>
          <a:p>
            <a:pPr lvl="1"/>
            <a:endParaRPr lang="fr-FR" sz="11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/>
              <a:t>Au boulot !</a:t>
            </a:r>
            <a:endParaRPr lang="fr-FR" sz="2800" b="1" dirty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/>
              <a:t>Wamp</a:t>
            </a:r>
            <a:endParaRPr lang="fr-FR" sz="1400" dirty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Git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Exercice</a:t>
            </a:r>
            <a:endParaRPr lang="fr-FR" sz="1400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lvl="1"/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>
                <a:solidFill>
                  <a:srgbClr val="C00000"/>
                </a:solidFill>
              </a:rPr>
              <a:t>Débuguer son code</a:t>
            </a:r>
            <a:endParaRPr lang="fr-FR" sz="2800" b="1" dirty="0" smtClean="0">
              <a:solidFill>
                <a:srgbClr val="C00000"/>
              </a:solidFill>
            </a:endParaRP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C00000"/>
                </a:solidFill>
              </a:rPr>
              <a:t>La configuration</a:t>
            </a:r>
            <a:endParaRPr lang="fr-FR" sz="1400" dirty="0" smtClean="0">
              <a:solidFill>
                <a:srgbClr val="C00000"/>
              </a:solidFill>
            </a:endParaRP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>
                <a:solidFill>
                  <a:srgbClr val="C00000"/>
                </a:solidFill>
              </a:rPr>
              <a:t>Les erreurs fréquentes</a:t>
            </a:r>
            <a:endParaRPr lang="fr-FR" sz="1400" dirty="0" smtClean="0">
              <a:solidFill>
                <a:srgbClr val="C00000"/>
              </a:solidFill>
            </a:endParaRP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>
                <a:solidFill>
                  <a:srgbClr val="C00000"/>
                </a:solidFill>
              </a:rPr>
              <a:t>Xdebug</a:t>
            </a:r>
            <a:r>
              <a:rPr lang="fr-FR" sz="1400" dirty="0" smtClean="0">
                <a:solidFill>
                  <a:srgbClr val="C00000"/>
                </a:solidFill>
              </a:rPr>
              <a:t> et </a:t>
            </a:r>
            <a:r>
              <a:rPr lang="fr-FR" sz="1400" dirty="0" err="1" smtClean="0">
                <a:solidFill>
                  <a:srgbClr val="C00000"/>
                </a:solidFill>
              </a:rPr>
              <a:t>PHPStorm</a:t>
            </a:r>
            <a:endParaRPr lang="fr-FR" sz="1400" dirty="0" smtClean="0">
              <a:solidFill>
                <a:srgbClr val="C00000"/>
              </a:solidFill>
            </a:endParaRPr>
          </a:p>
          <a:p>
            <a:pPr lvl="1"/>
            <a:endParaRPr lang="fr-FR" sz="1100" dirty="0" smtClean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559135" y="1122284"/>
            <a:ext cx="602326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err="1" smtClean="0"/>
              <a:t>Symfony</a:t>
            </a:r>
            <a:r>
              <a:rPr lang="fr-FR" sz="3200" b="1" dirty="0" smtClean="0"/>
              <a:t> 4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Roadmap et différence </a:t>
            </a:r>
            <a:r>
              <a:rPr lang="fr-FR" dirty="0" err="1" smtClean="0"/>
              <a:t>Symfony</a:t>
            </a:r>
            <a:r>
              <a:rPr lang="fr-FR" dirty="0" smtClean="0"/>
              <a:t> 3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/>
              <a:t>Controlleur</a:t>
            </a:r>
            <a:r>
              <a:rPr lang="fr-FR" dirty="0"/>
              <a:t> et </a:t>
            </a:r>
            <a:r>
              <a:rPr lang="fr-FR" dirty="0" smtClean="0"/>
              <a:t>MVC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 smtClean="0"/>
              <a:t>Templating</a:t>
            </a:r>
            <a:endParaRPr lang="fr-FR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ORM – Première Entité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Formulaires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Multilingue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Les services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Plus loin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Lien entités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Triple héritage </a:t>
            </a:r>
            <a:r>
              <a:rPr lang="fr-FR" dirty="0" err="1" smtClean="0"/>
              <a:t>templating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Service </a:t>
            </a:r>
            <a:r>
              <a:rPr lang="fr-FR" dirty="0" err="1" smtClean="0"/>
              <a:t>validator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Mailer</a:t>
            </a:r>
            <a:endParaRPr lang="fr-FR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3200" b="1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Questions / Echanges</a:t>
            </a:r>
            <a:endParaRPr lang="fr-FR" sz="3200" b="1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lvl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62886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La configuration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01:42:01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La configuration php.ini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Afficher la page de configuration de </a:t>
            </a:r>
            <a:r>
              <a:rPr lang="fr-FR" sz="2400" dirty="0" err="1" smtClean="0"/>
              <a:t>php</a:t>
            </a:r>
            <a:r>
              <a:rPr lang="fr-FR" sz="2400" dirty="0" smtClean="0"/>
              <a:t> via </a:t>
            </a:r>
            <a:r>
              <a:rPr lang="fr-FR" sz="2400" dirty="0" err="1" smtClean="0"/>
              <a:t>phpinfo</a:t>
            </a:r>
            <a:r>
              <a:rPr lang="fr-FR" sz="2400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Afficher ou masquer les erreurs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Directement dans le code </a:t>
            </a:r>
            <a:r>
              <a:rPr lang="fr-FR" sz="2400" dirty="0" err="1" smtClean="0"/>
              <a:t>php</a:t>
            </a:r>
            <a:endParaRPr lang="fr-FR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ini_set</a:t>
            </a:r>
            <a:r>
              <a:rPr lang="en-US" dirty="0"/>
              <a:t>('</a:t>
            </a:r>
            <a:r>
              <a:rPr lang="en-US" dirty="0" err="1"/>
              <a:t>display_errors</a:t>
            </a:r>
            <a:r>
              <a:rPr lang="en-US" dirty="0"/>
              <a:t>', 1); </a:t>
            </a:r>
            <a:endParaRPr lang="en-US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ini_set</a:t>
            </a:r>
            <a:r>
              <a:rPr lang="en-US" dirty="0"/>
              <a:t>('</a:t>
            </a:r>
            <a:r>
              <a:rPr lang="en-US" dirty="0" err="1"/>
              <a:t>display_startup_errors</a:t>
            </a:r>
            <a:r>
              <a:rPr lang="en-US" dirty="0"/>
              <a:t>', 1); </a:t>
            </a:r>
            <a:endParaRPr lang="en-US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error_reporting</a:t>
            </a:r>
            <a:r>
              <a:rPr lang="en-US" dirty="0" smtClean="0"/>
              <a:t>(E_ALL);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Dans</a:t>
            </a:r>
            <a:r>
              <a:rPr lang="en-US" sz="2400" dirty="0" smtClean="0"/>
              <a:t> le php.ini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En</a:t>
            </a:r>
            <a:r>
              <a:rPr lang="en-US" sz="2400" dirty="0"/>
              <a:t> direct </a:t>
            </a:r>
            <a:r>
              <a:rPr lang="en-US" sz="2400" dirty="0" err="1"/>
              <a:t>php</a:t>
            </a:r>
            <a:r>
              <a:rPr lang="en-US" sz="2400" dirty="0"/>
              <a:t> -S localhost:8000 -</a:t>
            </a:r>
            <a:r>
              <a:rPr lang="en-US" sz="2400" dirty="0" err="1" smtClean="0"/>
              <a:t>ddisplay_errors</a:t>
            </a:r>
            <a:r>
              <a:rPr lang="en-US" sz="2400" dirty="0" smtClean="0"/>
              <a:t>=1</a:t>
            </a:r>
          </a:p>
          <a:p>
            <a:pPr lvl="1"/>
            <a:endParaRPr lang="en-US" sz="2400" dirty="0" smtClean="0"/>
          </a:p>
          <a:p>
            <a:pPr lvl="1"/>
            <a:endParaRPr lang="fr-FR" sz="2400" dirty="0"/>
          </a:p>
          <a:p>
            <a:endParaRPr lang="fr-FR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6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Erreurs fréquentes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01:43:13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b="1" dirty="0"/>
              <a:t>PHP - Parse error, unexpected T_STRING, expecting ',' or ';'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Exemple avec 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Exemple avec {</a:t>
            </a:r>
            <a:endParaRPr lang="fr-FR" sz="2400" dirty="0"/>
          </a:p>
          <a:p>
            <a:endParaRPr lang="fr-FR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57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Cours PHP </a:t>
            </a:r>
            <a:r>
              <a:rPr lang="fr-FR" dirty="0" smtClean="0"/>
              <a:t>– </a:t>
            </a:r>
            <a:r>
              <a:rPr lang="en-US" b="0" dirty="0" smtClean="0"/>
              <a:t>Table des </a:t>
            </a:r>
            <a:r>
              <a:rPr lang="en-US" b="0" dirty="0" err="1" smtClean="0"/>
              <a:t>matières</a:t>
            </a:r>
            <a:endParaRPr lang="en-US" b="0" dirty="0" smtClean="0"/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220815"/>
            <a:ext cx="5089234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>
                <a:solidFill>
                  <a:srgbClr val="991F3D"/>
                </a:solidFill>
              </a:rPr>
              <a:t>C’est quoi PHP </a:t>
            </a:r>
            <a:r>
              <a:rPr lang="fr-FR" sz="3200" b="1" dirty="0" smtClean="0">
                <a:solidFill>
                  <a:srgbClr val="991F3D"/>
                </a:solidFill>
              </a:rPr>
              <a:t>?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991F3D"/>
                </a:solidFill>
              </a:rPr>
              <a:t>Quelles sont vos connaissances ?</a:t>
            </a:r>
            <a:endParaRPr lang="fr-FR" sz="1600" dirty="0" smtClean="0">
              <a:solidFill>
                <a:srgbClr val="991F3D"/>
              </a:solidFill>
            </a:endParaRP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991F3D"/>
                </a:solidFill>
              </a:rPr>
              <a:t>Définition, Capacité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991F3D"/>
                </a:solidFill>
              </a:rPr>
              <a:t>Rappel des syntaxes</a:t>
            </a:r>
          </a:p>
          <a:p>
            <a:pPr lvl="1"/>
            <a:endParaRPr lang="fr-FR" sz="11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/>
              <a:t>Au boulot !</a:t>
            </a:r>
            <a:endParaRPr lang="fr-FR" sz="2800" b="1" dirty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/>
              <a:t>Wamp</a:t>
            </a:r>
            <a:endParaRPr lang="fr-FR" sz="1400" dirty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Git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Exercice</a:t>
            </a:r>
            <a:endParaRPr lang="fr-FR" sz="1400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100" dirty="0" smtClean="0"/>
          </a:p>
          <a:p>
            <a:pPr lvl="1"/>
            <a:endParaRPr lang="fr-FR" sz="1100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2800" b="1" dirty="0" smtClean="0"/>
              <a:t>Débuguer son code</a:t>
            </a:r>
            <a:endParaRPr lang="fr-FR" sz="2800" b="1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Voir ses erreurs</a:t>
            </a:r>
            <a:endParaRPr lang="fr-FR" sz="1400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smtClean="0"/>
              <a:t>Les erreurs classiques</a:t>
            </a:r>
            <a:endParaRPr lang="fr-FR" sz="1400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sz="1400" dirty="0" err="1" smtClean="0"/>
              <a:t>XDebug</a:t>
            </a:r>
            <a:endParaRPr lang="fr-FR" sz="1400" dirty="0" smtClean="0"/>
          </a:p>
          <a:p>
            <a:pPr lvl="1"/>
            <a:endParaRPr lang="fr-FR" sz="1100" dirty="0" smtClean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559135" y="1122284"/>
            <a:ext cx="602326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1313" indent="-341313">
              <a:buFont typeface="Arial" pitchFamily="34" charset="0"/>
              <a:buChar char="•"/>
            </a:pPr>
            <a:r>
              <a:rPr lang="fr-FR" sz="3200" b="1" dirty="0" err="1" smtClean="0"/>
              <a:t>Symfony</a:t>
            </a:r>
            <a:r>
              <a:rPr lang="fr-FR" sz="3200" b="1" dirty="0" smtClean="0"/>
              <a:t> 4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Roadmap et différence </a:t>
            </a:r>
            <a:r>
              <a:rPr lang="fr-FR" dirty="0" err="1" smtClean="0"/>
              <a:t>Symfony</a:t>
            </a:r>
            <a:r>
              <a:rPr lang="fr-FR" dirty="0" smtClean="0"/>
              <a:t> 3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/>
              <a:t>Controlleur</a:t>
            </a:r>
            <a:r>
              <a:rPr lang="fr-FR" dirty="0"/>
              <a:t> et </a:t>
            </a:r>
            <a:r>
              <a:rPr lang="fr-FR" dirty="0" smtClean="0"/>
              <a:t>MVC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err="1" smtClean="0"/>
              <a:t>Templating</a:t>
            </a:r>
            <a:endParaRPr lang="fr-FR" dirty="0" smtClean="0"/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ORM – Première Entité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Formulaires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Multilingue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Les services</a:t>
            </a:r>
          </a:p>
          <a:p>
            <a:pPr marL="798513" lvl="1" indent="-341313">
              <a:buFont typeface="Arial" pitchFamily="34" charset="0"/>
              <a:buChar char="•"/>
            </a:pPr>
            <a:r>
              <a:rPr lang="fr-FR" dirty="0" smtClean="0"/>
              <a:t>Plus loin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Lien entités</a:t>
            </a:r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Triple héritage </a:t>
            </a:r>
            <a:r>
              <a:rPr lang="fr-FR" dirty="0" err="1" smtClean="0"/>
              <a:t>templating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Service </a:t>
            </a:r>
            <a:r>
              <a:rPr lang="fr-FR" dirty="0" err="1" smtClean="0"/>
              <a:t>validator</a:t>
            </a:r>
            <a:endParaRPr lang="fr-FR" dirty="0" smtClean="0"/>
          </a:p>
          <a:p>
            <a:pPr marL="1255713" lvl="2" indent="-341313">
              <a:buFont typeface="Arial" pitchFamily="34" charset="0"/>
              <a:buChar char="•"/>
            </a:pPr>
            <a:r>
              <a:rPr lang="fr-FR" dirty="0" smtClean="0"/>
              <a:t>Mailer</a:t>
            </a:r>
            <a:endParaRPr lang="fr-FR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marL="798513" lvl="1" indent="-341313">
              <a:buFont typeface="Arial" pitchFamily="34" charset="0"/>
              <a:buChar char="•"/>
            </a:pPr>
            <a:endParaRPr lang="fr-FR" sz="3200" b="1" dirty="0" smtClean="0"/>
          </a:p>
          <a:p>
            <a:pPr marL="341313" indent="-341313">
              <a:buFont typeface="Arial" pitchFamily="34" charset="0"/>
              <a:buChar char="•"/>
            </a:pPr>
            <a:r>
              <a:rPr lang="fr-FR" sz="3200" b="1" dirty="0" smtClean="0"/>
              <a:t>Questions / Echanges</a:t>
            </a:r>
            <a:endParaRPr lang="fr-FR" sz="3200" b="1" dirty="0"/>
          </a:p>
          <a:p>
            <a:pPr marL="798513" lvl="1" indent="-341313">
              <a:buFont typeface="Arial" pitchFamily="34" charset="0"/>
              <a:buChar char="•"/>
            </a:pPr>
            <a:endParaRPr lang="fr-FR" sz="1200" dirty="0" smtClean="0"/>
          </a:p>
          <a:p>
            <a:pPr lvl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97800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Erreurs fréquentes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01:44:17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b="1" dirty="0"/>
              <a:t>Warning: Cannot modify header information - headers already sent by (output started at /some/file.php:12) in /some/</a:t>
            </a:r>
            <a:r>
              <a:rPr lang="en-US" sz="3200" b="1" dirty="0" err="1"/>
              <a:t>file.php</a:t>
            </a:r>
            <a:r>
              <a:rPr lang="en-US" sz="3200" b="1" dirty="0"/>
              <a:t> on line 23</a:t>
            </a:r>
            <a:endParaRPr lang="en-US" sz="4000" b="1" dirty="0" smtClean="0"/>
          </a:p>
          <a:p>
            <a:endParaRPr lang="fr-FR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0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Erreurs fréquentes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01:47:27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b="1" dirty="0"/>
              <a:t>Notice: Undefined index: </a:t>
            </a:r>
            <a:r>
              <a:rPr lang="en-US" sz="3200" b="1" dirty="0" err="1"/>
              <a:t>productid</a:t>
            </a:r>
            <a:r>
              <a:rPr lang="en-US" sz="3200" b="1" dirty="0"/>
              <a:t> in /</a:t>
            </a:r>
            <a:r>
              <a:rPr lang="en-US" sz="3200" b="1" dirty="0" err="1"/>
              <a:t>var</a:t>
            </a:r>
            <a:r>
              <a:rPr lang="en-US" sz="3200" b="1" dirty="0"/>
              <a:t>/www/test/</a:t>
            </a:r>
            <a:r>
              <a:rPr lang="en-US" sz="3200" b="1" dirty="0" err="1"/>
              <a:t>modifyform.php</a:t>
            </a:r>
            <a:r>
              <a:rPr lang="en-US" sz="3200" b="1" dirty="0"/>
              <a:t> on line 32</a:t>
            </a:r>
            <a:endParaRPr lang="fr-FR" sz="4000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258" y="2784353"/>
            <a:ext cx="109855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Création</a:t>
            </a:r>
            <a:r>
              <a:rPr lang="en-US" sz="3200" dirty="0" smtClean="0"/>
              <a:t> function de </a:t>
            </a:r>
            <a:r>
              <a:rPr lang="en-US" sz="3200" dirty="0" err="1" smtClean="0"/>
              <a:t>débuggage</a:t>
            </a:r>
            <a:endParaRPr lang="en-US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C00000"/>
              </a:solidFill>
            </a:endParaRPr>
          </a:p>
          <a:p>
            <a:pPr lvl="1"/>
            <a:r>
              <a:rPr lang="fr-FR" sz="2400" b="1" dirty="0" err="1">
                <a:solidFill>
                  <a:srgbClr val="C00000"/>
                </a:solidFill>
              </a:rPr>
              <a:t>function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  <a:r>
              <a:rPr lang="fr-FR" sz="2400" b="1" dirty="0" err="1">
                <a:solidFill>
                  <a:srgbClr val="C00000"/>
                </a:solidFill>
              </a:rPr>
              <a:t>mydebug</a:t>
            </a:r>
            <a:r>
              <a:rPr lang="fr-FR" sz="2400" b="1" dirty="0">
                <a:solidFill>
                  <a:srgbClr val="C00000"/>
                </a:solidFill>
              </a:rPr>
              <a:t>($variable) {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  </a:t>
            </a:r>
            <a:r>
              <a:rPr lang="fr-FR" sz="2400" b="1" dirty="0" err="1">
                <a:solidFill>
                  <a:srgbClr val="C00000"/>
                </a:solidFill>
              </a:rPr>
              <a:t>echo</a:t>
            </a:r>
            <a:r>
              <a:rPr lang="fr-FR" sz="2400" b="1" dirty="0">
                <a:solidFill>
                  <a:srgbClr val="C00000"/>
                </a:solidFill>
              </a:rPr>
              <a:t> '&lt;</a:t>
            </a:r>
            <a:r>
              <a:rPr lang="fr-FR" sz="2400" b="1" dirty="0" err="1">
                <a:solidFill>
                  <a:srgbClr val="C00000"/>
                </a:solidFill>
              </a:rPr>
              <a:t>pre</a:t>
            </a:r>
            <a:r>
              <a:rPr lang="fr-FR" sz="2400" b="1" dirty="0">
                <a:solidFill>
                  <a:srgbClr val="C00000"/>
                </a:solidFill>
              </a:rPr>
              <a:t>&gt;';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  </a:t>
            </a:r>
            <a:r>
              <a:rPr lang="fr-FR" sz="2400" b="1" dirty="0" err="1">
                <a:solidFill>
                  <a:srgbClr val="C00000"/>
                </a:solidFill>
              </a:rPr>
              <a:t>var_dump</a:t>
            </a:r>
            <a:r>
              <a:rPr lang="fr-FR" sz="2400" b="1" dirty="0">
                <a:solidFill>
                  <a:srgbClr val="C00000"/>
                </a:solidFill>
              </a:rPr>
              <a:t>($variable);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  </a:t>
            </a:r>
            <a:r>
              <a:rPr lang="fr-FR" sz="2400" b="1" dirty="0" err="1">
                <a:solidFill>
                  <a:srgbClr val="C00000"/>
                </a:solidFill>
              </a:rPr>
              <a:t>echo</a:t>
            </a:r>
            <a:r>
              <a:rPr lang="fr-FR" sz="2400" b="1" dirty="0">
                <a:solidFill>
                  <a:srgbClr val="C00000"/>
                </a:solidFill>
              </a:rPr>
              <a:t> '&lt;/</a:t>
            </a:r>
            <a:r>
              <a:rPr lang="fr-FR" sz="2400" b="1" dirty="0" err="1">
                <a:solidFill>
                  <a:srgbClr val="C00000"/>
                </a:solidFill>
              </a:rPr>
              <a:t>pre</a:t>
            </a:r>
            <a:r>
              <a:rPr lang="fr-FR" sz="2400" b="1" dirty="0">
                <a:solidFill>
                  <a:srgbClr val="C00000"/>
                </a:solidFill>
              </a:rPr>
              <a:t>&gt;';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  die();</a:t>
            </a:r>
          </a:p>
          <a:p>
            <a:pPr lvl="1"/>
            <a:r>
              <a:rPr lang="fr-FR" sz="2400" b="1" dirty="0">
                <a:solidFill>
                  <a:srgbClr val="C00000"/>
                </a:solidFill>
              </a:rPr>
              <a:t>}</a:t>
            </a:r>
            <a:endParaRPr lang="fr-FR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7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</p:spPr>
        <p:txBody>
          <a:bodyPr>
            <a:normAutofit/>
          </a:bodyPr>
          <a:lstStyle/>
          <a:p>
            <a:r>
              <a:rPr lang="fr-FR" sz="3600" b="1" dirty="0" err="1" smtClean="0"/>
              <a:t>Debuguer</a:t>
            </a:r>
            <a:r>
              <a:rPr lang="fr-FR" sz="3600" b="1" dirty="0" smtClean="0"/>
              <a:t> son code 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Erreurs fréquentes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01:48:18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9258" y="1274640"/>
            <a:ext cx="10985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b="1" dirty="0"/>
              <a:t>Notice: Trying to get property of non-object in C:\wamp\www\ap\listeAlbum.php on line 28</a:t>
            </a:r>
            <a:endParaRPr lang="fr-FR" sz="6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50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Docker &amp; PHP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sz="2000" b="1" dirty="0" smtClean="0">
                <a:solidFill>
                  <a:srgbClr val="991F3D"/>
                </a:solidFill>
              </a:rPr>
              <a:t>Configuration PHP :</a:t>
            </a:r>
          </a:p>
          <a:p>
            <a:pPr algn="just"/>
            <a:endParaRPr lang="fr-FR" dirty="0" smtClean="0">
              <a:hlinkClick r:id="rId3"/>
            </a:endParaRPr>
          </a:p>
          <a:p>
            <a:pPr algn="just"/>
            <a:r>
              <a:rPr lang="fr-FR" dirty="0" smtClean="0"/>
              <a:t>- Activer </a:t>
            </a:r>
            <a:r>
              <a:rPr lang="fr-FR" b="1" dirty="0" smtClean="0">
                <a:solidFill>
                  <a:srgbClr val="991F3D"/>
                </a:solidFill>
              </a:rPr>
              <a:t>XDEBUG</a:t>
            </a:r>
            <a:r>
              <a:rPr lang="fr-FR" dirty="0" smtClean="0"/>
              <a:t> dans php.ini</a:t>
            </a:r>
          </a:p>
          <a:p>
            <a:pPr algn="just"/>
            <a:endParaRPr lang="fr-FR" dirty="0"/>
          </a:p>
          <a:p>
            <a:pPr algn="just"/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zend_extension_ts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="c:/wamp/bin/php/phpx.x.x/php_xdebug.dll"</a:t>
            </a:r>
          </a:p>
          <a:p>
            <a:pPr algn="just"/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xdebug.remote_enable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algn="just"/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xdebug.remote_host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="127.0.0.1"</a:t>
            </a:r>
          </a:p>
          <a:p>
            <a:pPr algn="just"/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xdebug.remote_port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=9000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1" y="5216263"/>
            <a:ext cx="3000375" cy="685800"/>
          </a:xfrm>
          <a:prstGeom prst="rect">
            <a:avLst/>
          </a:prstGeom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69901" y="4046712"/>
            <a:ext cx="111125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sz="2000" b="1" dirty="0">
                <a:solidFill>
                  <a:srgbClr val="991F3D"/>
                </a:solidFill>
              </a:rPr>
              <a:t>Configuration docker :</a:t>
            </a:r>
            <a:endParaRPr lang="fr-FR" sz="2000" b="1" dirty="0">
              <a:solidFill>
                <a:srgbClr val="991F3D"/>
              </a:solidFill>
              <a:hlinkClick r:id="rId3"/>
            </a:endParaRPr>
          </a:p>
          <a:p>
            <a:pPr algn="just"/>
            <a:r>
              <a:rPr lang="fr-FR" dirty="0" smtClean="0">
                <a:hlinkClick r:id="rId3"/>
              </a:rPr>
              <a:t>https://wodby.com/docs/stacks/drupal/local/#debugging-web-requests</a:t>
            </a:r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ocker-</a:t>
            </a:r>
            <a:r>
              <a:rPr lang="fr-F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compose.yml</a:t>
            </a:r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endParaRPr lang="fr-F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55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Chrome/Firefox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/>
              <a:t>Installer </a:t>
            </a:r>
            <a:r>
              <a:rPr lang="fr-FR" dirty="0" err="1" smtClean="0"/>
              <a:t>Xdebug</a:t>
            </a:r>
            <a:r>
              <a:rPr lang="fr-FR" dirty="0" smtClean="0"/>
              <a:t> </a:t>
            </a:r>
            <a:r>
              <a:rPr lang="fr-FR" dirty="0" err="1" smtClean="0"/>
              <a:t>helper</a:t>
            </a:r>
            <a:r>
              <a:rPr lang="fr-FR" dirty="0" smtClean="0"/>
              <a:t> : </a:t>
            </a:r>
            <a:r>
              <a:rPr lang="fr-FR" dirty="0" smtClean="0">
                <a:hlinkClick r:id="rId3"/>
              </a:rPr>
              <a:t>https://chrome.google.com/webstore/detail/xdebug-helper/eadndfjplgieldjbigjakmdgkmoaaaoc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1026" name="Picture 2" descr="https://lh3.googleusercontent.com/hPjbcbNoWSYmusUnlkuFqxXalvlprJQ8bHczNo0bm9HheS0eAqNfxKCqeVuI77xQurSYpBhDFg=w640-h400-e36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2455442"/>
            <a:ext cx="5204856" cy="32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27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PHPSTORM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err="1" smtClean="0"/>
              <a:t>Languages</a:t>
            </a:r>
            <a:r>
              <a:rPr lang="fr-FR" dirty="0" smtClean="0"/>
              <a:t> &amp; </a:t>
            </a:r>
            <a:r>
              <a:rPr lang="fr-FR" dirty="0" err="1" smtClean="0"/>
              <a:t>Frameworks</a:t>
            </a:r>
            <a:r>
              <a:rPr lang="fr-FR" dirty="0" smtClean="0"/>
              <a:t> &gt; PHP &gt; </a:t>
            </a:r>
            <a:r>
              <a:rPr lang="fr-FR" dirty="0" err="1" smtClean="0"/>
              <a:t>Debug</a:t>
            </a: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38" y="2087142"/>
            <a:ext cx="6198724" cy="43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54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Configuration PHPSTORM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/>
              <a:t>Démarrer l’écoute des connexions de </a:t>
            </a:r>
            <a:r>
              <a:rPr lang="fr-FR" dirty="0" err="1" smtClean="0"/>
              <a:t>debug</a:t>
            </a:r>
            <a:r>
              <a:rPr lang="fr-FR" dirty="0" smtClean="0"/>
              <a:t> PHP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Définir un point d’arrêt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Activer le </a:t>
            </a:r>
            <a:r>
              <a:rPr lang="fr-FR" dirty="0" err="1" smtClean="0"/>
              <a:t>xdebug</a:t>
            </a:r>
            <a:r>
              <a:rPr lang="fr-FR" dirty="0" smtClean="0"/>
              <a:t> dans le navigateur 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1303868"/>
            <a:ext cx="917576" cy="8258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62" y="2232025"/>
            <a:ext cx="7686675" cy="22669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763" y="4601313"/>
            <a:ext cx="15621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86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Utilisation PHPSTORM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/>
              <a:t>Recharger la page, puis ouvrir PHPSTORM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Avancer pas à pas en analysant le </a:t>
            </a:r>
            <a:r>
              <a:rPr lang="fr-FR" dirty="0" err="1" smtClean="0"/>
              <a:t>stacktrace</a:t>
            </a:r>
            <a:r>
              <a:rPr lang="fr-FR" dirty="0" smtClean="0"/>
              <a:t> + variables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1270000"/>
            <a:ext cx="6908801" cy="21595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1" y="3593039"/>
            <a:ext cx="5707696" cy="29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06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PHPSTORM &amp; XDEBUG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Utilisation PHPSTORM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69901" y="1532112"/>
            <a:ext cx="11112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Avancer jusqu’au prochain </a:t>
            </a:r>
            <a:r>
              <a:rPr lang="fr-FR" dirty="0" err="1" smtClean="0"/>
              <a:t>breakpoint</a:t>
            </a:r>
            <a:r>
              <a:rPr lang="fr-FR" dirty="0" smtClean="0"/>
              <a:t> – F9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Avancer, sans rentrer dans la méthode (</a:t>
            </a:r>
            <a:r>
              <a:rPr lang="fr-FR" dirty="0" err="1" smtClean="0"/>
              <a:t>step</a:t>
            </a:r>
            <a:r>
              <a:rPr lang="fr-FR" dirty="0" smtClean="0"/>
              <a:t> over) – F8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Rentrer dans la méthode (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) – F7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Watch variable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Evaluer une expression en « live »: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986088"/>
            <a:ext cx="2208212" cy="13506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106" y="3780475"/>
            <a:ext cx="1384300" cy="294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6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Quelles sont vos </a:t>
            </a:r>
            <a:r>
              <a:rPr lang="fr-FR" sz="2700" b="1" dirty="0">
                <a:solidFill>
                  <a:srgbClr val="C00000"/>
                </a:solidFill>
              </a:rPr>
              <a:t>connaissances ? </a:t>
            </a:r>
            <a:r>
              <a:rPr lang="fr-FR" sz="2700" b="1" dirty="0" smtClean="0">
                <a:solidFill>
                  <a:srgbClr val="C00000"/>
                </a:solidFill>
              </a:rPr>
              <a:t>http://www.php.net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7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23:53:17</a:t>
            </a:fld>
            <a:endParaRPr lang="fr-FR" dirty="0"/>
          </a:p>
        </p:txBody>
      </p:sp>
      <p:pic>
        <p:nvPicPr>
          <p:cNvPr id="2050" name="Picture 2" descr="Fichier:Modèle de Platon de la connaissance f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21" y="1477579"/>
            <a:ext cx="7689851" cy="451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02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Définition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7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00:16:28</a:t>
            </a:fld>
            <a:endParaRPr lang="fr-FR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4153" y="1106489"/>
            <a:ext cx="1127099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: </a:t>
            </a:r>
            <a:r>
              <a:rPr lang="fr-FR" sz="2400" dirty="0" err="1" smtClean="0"/>
              <a:t>Hypertext</a:t>
            </a:r>
            <a:r>
              <a:rPr lang="fr-FR" sz="2400" dirty="0" smtClean="0"/>
              <a:t> </a:t>
            </a:r>
            <a:r>
              <a:rPr lang="fr-FR" sz="2400" dirty="0" err="1" smtClean="0"/>
              <a:t>Preprocessor</a:t>
            </a:r>
            <a:endParaRPr lang="fr-FR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1994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Impératif (séquence d’instructions pour modifier état du programme)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Orienté objet (définition et interactions des briques logicielles) &gt; 5.x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Fonctionnel (évaluation de fonctions mathématiques)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Procédural (série d’étapes à réaliser voire elle-même)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Réflexif (modifie ses structures internes de haut niveau lors de son exécution)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Interprété (exécuté par un interpréteur à la différence de compilé)</a:t>
            </a:r>
          </a:p>
          <a:p>
            <a:pPr algn="just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65969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Définition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7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00:25:47</a:t>
            </a:fld>
            <a:endParaRPr lang="fr-FR" dirty="0"/>
          </a:p>
        </p:txBody>
      </p:sp>
      <p:pic>
        <p:nvPicPr>
          <p:cNvPr id="4098" name="Picture 2" descr="php_fonctionn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99" y="1689915"/>
            <a:ext cx="9218916" cy="41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28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Définition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54153" y="1106489"/>
            <a:ext cx="1127099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PHP est un langage de script serveur, et est un outil puissant pour créer rapidement des pages Web dynamiques et interactives</a:t>
            </a:r>
            <a:r>
              <a:rPr lang="fr-FR" sz="2400" dirty="0" smtClean="0"/>
              <a:t>.</a:t>
            </a:r>
          </a:p>
          <a:p>
            <a:pPr algn="just"/>
            <a:endParaRPr lang="fr-FR" sz="2400" dirty="0" smtClean="0"/>
          </a:p>
          <a:p>
            <a:pPr algn="just"/>
            <a:endParaRPr lang="fr-F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</a:t>
            </a:r>
            <a:r>
              <a:rPr lang="fr-FR" sz="2400" dirty="0"/>
              <a:t>est une alternative largement utilisée, gratuite et efficace à des concurrents tels que l'ASP de Microsoft</a:t>
            </a:r>
            <a:r>
              <a:rPr lang="fr-FR" sz="2400" dirty="0" smtClean="0"/>
              <a:t>.</a:t>
            </a:r>
          </a:p>
          <a:p>
            <a:pPr algn="just"/>
            <a:endParaRPr lang="fr-F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Où </a:t>
            </a:r>
            <a:r>
              <a:rPr lang="fr-FR" sz="2400" dirty="0"/>
              <a:t>est-il utilisé </a:t>
            </a:r>
            <a:r>
              <a:rPr lang="fr-FR" sz="2400" dirty="0" smtClean="0"/>
              <a:t>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	</a:t>
            </a:r>
            <a:r>
              <a:rPr lang="fr-FR" sz="2400" dirty="0" smtClean="0"/>
              <a:t>Il </a:t>
            </a:r>
            <a:r>
              <a:rPr lang="fr-FR" sz="2400" dirty="0"/>
              <a:t>est suffisamment puissant pour être au cœur du plus grand système de blogs du web (WordPress) </a:t>
            </a:r>
            <a:r>
              <a:rPr lang="fr-FR" sz="2400" dirty="0" smtClean="0"/>
              <a:t>!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	</a:t>
            </a:r>
            <a:r>
              <a:rPr lang="fr-FR" sz="2400" dirty="0" smtClean="0"/>
              <a:t>Il </a:t>
            </a:r>
            <a:r>
              <a:rPr lang="fr-FR" sz="2400" dirty="0"/>
              <a:t>est assez profond pour faire fonctionner le plus grand réseau social (Facebook) </a:t>
            </a:r>
            <a:r>
              <a:rPr lang="fr-FR" sz="2400" dirty="0" smtClean="0"/>
              <a:t>! (Nota : compilé en C++)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	</a:t>
            </a:r>
            <a:r>
              <a:rPr lang="fr-FR" sz="2400" dirty="0" smtClean="0"/>
              <a:t>Il </a:t>
            </a:r>
            <a:r>
              <a:rPr lang="fr-FR" sz="2400" dirty="0"/>
              <a:t>est également </a:t>
            </a:r>
            <a:r>
              <a:rPr lang="fr-FR" sz="2400" dirty="0" smtClean="0"/>
              <a:t>très accessible comme premier </a:t>
            </a:r>
            <a:r>
              <a:rPr lang="fr-FR" sz="2400" dirty="0"/>
              <a:t>langage côté serveur </a:t>
            </a:r>
            <a:r>
              <a:rPr lang="fr-FR" sz="2400" dirty="0" smtClean="0"/>
              <a:t>pour un </a:t>
            </a:r>
            <a:r>
              <a:rPr lang="fr-FR" sz="2400" dirty="0"/>
              <a:t>débutant </a:t>
            </a:r>
            <a:r>
              <a:rPr lang="fr-FR" sz="2400" dirty="0" smtClean="0"/>
              <a:t>!</a:t>
            </a:r>
            <a:endParaRPr lang="fr-FR" sz="2400" dirty="0" smtClean="0"/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23:07:05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247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Que peut-il faire ?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23:14:53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11406" y="1386621"/>
            <a:ext cx="1127099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/>
              <a:t>PHP </a:t>
            </a:r>
            <a:r>
              <a:rPr lang="fr-FR" sz="2800" dirty="0" smtClean="0"/>
              <a:t>peut générer du contenu de page dynamique.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créer, ouvrir, lire, écrire, supprimer, et fermer des fichiers sur le serveur.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collecter des données de formulaires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envoyer et recevoir des cookies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ajouter, supprimer, modifier des données dans votre base de données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restreindre l’accès des utilisateurs à certaines pages de votre site web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800" dirty="0" smtClean="0"/>
              <a:t>PHP peut crypter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36775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C’est quoi PHP </a:t>
            </a:r>
            <a:r>
              <a:rPr lang="fr-FR" sz="3600" b="1" dirty="0" smtClean="0"/>
              <a:t>?</a:t>
            </a:r>
            <a:br>
              <a:rPr lang="fr-FR" sz="3600" b="1" dirty="0" smtClean="0"/>
            </a:br>
            <a:r>
              <a:rPr lang="fr-FR" sz="2700" b="1" dirty="0" smtClean="0">
                <a:solidFill>
                  <a:srgbClr val="C00000"/>
                </a:solidFill>
              </a:rPr>
              <a:t>Pourquoi utiliser PHP ?</a:t>
            </a:r>
            <a:endParaRPr lang="fr-FR" sz="2700" b="1" dirty="0">
              <a:solidFill>
                <a:srgbClr val="C00000"/>
              </a:solidFill>
            </a:endParaRPr>
          </a:p>
        </p:txBody>
      </p:sp>
      <p:sp>
        <p:nvSpPr>
          <p:cNvPr id="5" name="Espace réservé de la date 4"/>
          <p:cNvSpPr txBox="1">
            <a:spLocks/>
          </p:cNvSpPr>
          <p:nvPr/>
        </p:nvSpPr>
        <p:spPr>
          <a:xfrm>
            <a:off x="11125200" y="0"/>
            <a:ext cx="1886000" cy="4324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AB85C-CFD1-4C7E-8896-8A3560B94D07}" type="datetime11">
              <a:rPr lang="fr-FR" smtClean="0"/>
              <a:pPr>
                <a:defRPr/>
              </a:pPr>
              <a:t>23:17:02</a:t>
            </a:fld>
            <a:endParaRPr lang="fr-FR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54153" y="2016816"/>
            <a:ext cx="112709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/>
              <a:t>PHP </a:t>
            </a:r>
            <a:r>
              <a:rPr lang="fr-FR" sz="2400" dirty="0" smtClean="0"/>
              <a:t>fonctionne sur différentes plateformes (Windows, Linux, Unix, Mac OS X, etc…)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est compatible avec presque tous les serveurs utilisés aujourd’hui (Apache, IIS, 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prend en charge un large éventail de bases de données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est gratuit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PHP est facile à apprendre et fonctionne efficacement côté serveur</a:t>
            </a:r>
          </a:p>
        </p:txBody>
      </p:sp>
    </p:spTree>
    <p:extLst>
      <p:ext uri="{BB962C8B-B14F-4D97-AF65-F5344CB8AC3E}">
        <p14:creationId xmlns:p14="http://schemas.microsoft.com/office/powerpoint/2010/main" val="216399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337013-54cb-4768-9b3c-c163b11c772f">C7SS7DWPEH5J-47665541-121</_dlc_DocId>
    <_dlc_DocIdUrl xmlns="23337013-54cb-4768-9b3c-c163b11c772f">
      <Url>https://ensemble.ent.cgi.com/client/11682/_layouts/15/DocIdRedir.aspx?ID=C7SS7DWPEH5J-47665541-121</Url>
      <Description>C7SS7DWPEH5J-47665541-121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672D93D3EF3B4CB65A92FAF60F9AF2" ma:contentTypeVersion="1" ma:contentTypeDescription="Crée un document." ma:contentTypeScope="" ma:versionID="5340ecf22783b7eb65f0a3394e1ae9ab">
  <xsd:schema xmlns:xsd="http://www.w3.org/2001/XMLSchema" xmlns:xs="http://www.w3.org/2001/XMLSchema" xmlns:p="http://schemas.microsoft.com/office/2006/metadata/properties" xmlns:ns2="23337013-54cb-4768-9b3c-c163b11c772f" targetNamespace="http://schemas.microsoft.com/office/2006/metadata/properties" ma:root="true" ma:fieldsID="2c316ac489632711b00137addbec8f4c" ns2:_="">
    <xsd:import namespace="23337013-54cb-4768-9b3c-c163b11c772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37013-54cb-4768-9b3c-c163b11c772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  <xsd:element name="SharedWithUsers" ma:index="11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C73938A-314D-43D8-BD7D-AD527C884C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A6D6D7-2D09-42BE-B585-1E55D9857ED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337013-54cb-4768-9b3c-c163b11c772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4792738-F077-451B-9724-11E76DB52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37013-54cb-4768-9b3c-c163b11c77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21CC712-19DF-4ADD-855F-F13D8EF9501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22446</TotalTime>
  <Words>1848</Words>
  <Application>Microsoft Office PowerPoint</Application>
  <PresentationFormat>Grand écran</PresentationFormat>
  <Paragraphs>395</Paragraphs>
  <Slides>38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Century Gothic</vt:lpstr>
      <vt:lpstr>Consolas</vt:lpstr>
      <vt:lpstr>Courier New</vt:lpstr>
      <vt:lpstr>Helvetica Neue</vt:lpstr>
      <vt:lpstr>Titillium</vt:lpstr>
      <vt:lpstr>Verdana</vt:lpstr>
      <vt:lpstr>Office Theme</vt:lpstr>
      <vt:lpstr>Présentation PowerPoint</vt:lpstr>
      <vt:lpstr>Cours PHP – Organisation</vt:lpstr>
      <vt:lpstr>Cours PHP – Table des matières</vt:lpstr>
      <vt:lpstr>C’est quoi PHP ? Quelles sont vos connaissances ? http://www.php.net</vt:lpstr>
      <vt:lpstr>C’est quoi PHP ? Définition</vt:lpstr>
      <vt:lpstr>C’est quoi PHP ? Définition</vt:lpstr>
      <vt:lpstr>C’est quoi PHP ? Définition</vt:lpstr>
      <vt:lpstr>C’est quoi PHP ? Que peut-il faire ?</vt:lpstr>
      <vt:lpstr>C’est quoi PHP ? Pourquoi utiliser PHP ?</vt:lpstr>
      <vt:lpstr>C’est quoi PHP ? Sa roadmap https://www.php.net/supported-versions.php)</vt:lpstr>
      <vt:lpstr>C’est quoi PHP ? Les fichiers PHP</vt:lpstr>
      <vt:lpstr>C’est quoi PHP ? La syntaxe PHP</vt:lpstr>
      <vt:lpstr>C’est quoi PHP ? Les commentaires</vt:lpstr>
      <vt:lpstr>C’est quoi PHP ? Sensibilité à la casse</vt:lpstr>
      <vt:lpstr>C’est quoi PHP ? Les variables</vt:lpstr>
      <vt:lpstr>C’est quoi PHP ? Les types de données</vt:lpstr>
      <vt:lpstr>C’est quoi PHP ? Les constantes</vt:lpstr>
      <vt:lpstr>C’est quoi PHP ? Boucles et branchements</vt:lpstr>
      <vt:lpstr>C’est quoi PHP ? Les fonctions</vt:lpstr>
      <vt:lpstr>C’est quoi PHP ? Les tableaux</vt:lpstr>
      <vt:lpstr>C’est quoi PHP ? Trier les tableaux</vt:lpstr>
      <vt:lpstr>C’est quoi PHP ? Variables superglobales</vt:lpstr>
      <vt:lpstr>Cours PHP – Table des matières</vt:lpstr>
      <vt:lpstr>Au boulot ! </vt:lpstr>
      <vt:lpstr>Au boulot ! Wamp</vt:lpstr>
      <vt:lpstr>Au boulot ! Petit exercice (1h 30)</vt:lpstr>
      <vt:lpstr>Cours PHP – Table des matières</vt:lpstr>
      <vt:lpstr>Debuguer son code  La configuration</vt:lpstr>
      <vt:lpstr>Debuguer son code  Erreurs fréquentes</vt:lpstr>
      <vt:lpstr>Debuguer son code  Erreurs fréquentes</vt:lpstr>
      <vt:lpstr>Debuguer son code  Erreurs fréquentes</vt:lpstr>
      <vt:lpstr>Debuguer son code  Erreurs fréquentes</vt:lpstr>
      <vt:lpstr>PHPSTORM &amp; XDEBUG Configuration Docker &amp; PHP</vt:lpstr>
      <vt:lpstr>PHPSTORM &amp; XDEBUG Configuration Chrome/Firefox</vt:lpstr>
      <vt:lpstr>PHPSTORM &amp; XDEBUG Configuration PHPSTORM</vt:lpstr>
      <vt:lpstr>PHPSTORM &amp; XDEBUG Configuration PHPSTORM</vt:lpstr>
      <vt:lpstr>PHPSTORM &amp; XDEBUG Utilisation PHPSTORM</vt:lpstr>
      <vt:lpstr>PHPSTORM &amp; XDEBUG Utilisation PHPSTORM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CROQUIN, Benoit</cp:lastModifiedBy>
  <cp:revision>1777</cp:revision>
  <dcterms:created xsi:type="dcterms:W3CDTF">2016-09-29T04:17:56Z</dcterms:created>
  <dcterms:modified xsi:type="dcterms:W3CDTF">2020-03-09T01:07:30Z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0x01010020672D93D3EF3B4CB65A92FAF60F9AF2</vt:lpwstr>
  </property>
  <property fmtid="{D5CDD505-2E9C-101B-9397-08002B2CF9AE}" pid="3" name="_dlc_DocIdItemGuid">
    <vt:lpwstr>259b60b8-173f-4700-8ab5-bfb823d95ac1</vt:lpwstr>
  </property>
</Properties>
</file>