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Gagalin" charset="1" panose="00000500000000000000"/>
      <p:regular r:id="rId12"/>
    </p:embeddedFont>
    <p:embeddedFont>
      <p:font typeface="Canva Sans Bold" charset="1" panose="020B0803030501040103"/>
      <p:regular r:id="rId13"/>
    </p:embeddedFont>
    <p:embeddedFont>
      <p:font typeface="Canva Sans" charset="1" panose="020B0503030501040103"/>
      <p:regular r:id="rId14"/>
    </p:embeddedFont>
    <p:embeddedFont>
      <p:font typeface="Fredoka" charset="1" panose="02000000000000000000"/>
      <p:regular r:id="rId15"/>
    </p:embeddedFont>
    <p:embeddedFont>
      <p:font typeface="Hangyaboly" charset="1" panose="00000500000000000000"/>
      <p:regular r:id="rId16"/>
    </p:embeddedFont>
    <p:embeddedFont>
      <p:font typeface="Shrikhand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3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59633" y="405422"/>
            <a:ext cx="11358135" cy="9881578"/>
          </a:xfrm>
          <a:custGeom>
            <a:avLst/>
            <a:gdLst/>
            <a:ahLst/>
            <a:cxnLst/>
            <a:rect r="r" b="b" t="t" l="l"/>
            <a:pathLst>
              <a:path h="9881578" w="11358135">
                <a:moveTo>
                  <a:pt x="0" y="0"/>
                </a:moveTo>
                <a:lnTo>
                  <a:pt x="11358135" y="0"/>
                </a:lnTo>
                <a:lnTo>
                  <a:pt x="11358135" y="9881578"/>
                </a:lnTo>
                <a:lnTo>
                  <a:pt x="0" y="9881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1253" y="515031"/>
            <a:ext cx="9210768" cy="388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03"/>
              </a:lnSpc>
              <a:spcBef>
                <a:spcPct val="0"/>
              </a:spcBef>
            </a:pPr>
            <a:r>
              <a:rPr lang="en-US" sz="7359">
                <a:solidFill>
                  <a:srgbClr val="F36A8F"/>
                </a:solidFill>
                <a:latin typeface="Gagalin"/>
              </a:rPr>
              <a:t>Bank Customer Churn prediction Using AdaBoost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6443" y="5810250"/>
            <a:ext cx="5426935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Canva Sans Bold"/>
              </a:rPr>
              <a:t>Team Members </a:t>
            </a:r>
          </a:p>
          <a:p>
            <a:pPr algn="just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Kalkidan Desalegn  </a:t>
            </a:r>
          </a:p>
          <a:p>
            <a:pPr algn="just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Kalkidan Kiros    </a:t>
            </a:r>
          </a:p>
          <a:p>
            <a:pPr algn="just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Meron Tekleweyni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43080" y="6553200"/>
            <a:ext cx="3033105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0693/13</a:t>
            </a:r>
          </a:p>
          <a:p>
            <a:pPr algn="just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0697/13</a:t>
            </a:r>
          </a:p>
          <a:p>
            <a:pPr algn="just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0839/13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3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1374" y="3526005"/>
            <a:ext cx="9683152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bank customer churn dataset is a commonly used dataset for predicting customer churn in the banking industry. It contains information on bank customers who either left the bank or continue to be a customer. The dataset includes the following attributes: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807544" y="3065735"/>
            <a:ext cx="7228133" cy="7674152"/>
          </a:xfrm>
          <a:custGeom>
            <a:avLst/>
            <a:gdLst/>
            <a:ahLst/>
            <a:cxnLst/>
            <a:rect r="r" b="b" t="t" l="l"/>
            <a:pathLst>
              <a:path h="7674152" w="7228133">
                <a:moveTo>
                  <a:pt x="0" y="0"/>
                </a:moveTo>
                <a:lnTo>
                  <a:pt x="7228133" y="0"/>
                </a:lnTo>
                <a:lnTo>
                  <a:pt x="7228133" y="7674152"/>
                </a:lnTo>
                <a:lnTo>
                  <a:pt x="0" y="7674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62573" y="1346020"/>
            <a:ext cx="6181427" cy="1266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sz="7499">
                <a:solidFill>
                  <a:srgbClr val="FFFFFF"/>
                </a:solidFill>
                <a:latin typeface="Fredoka"/>
              </a:rPr>
              <a:t>Introductio</a:t>
            </a:r>
            <a:r>
              <a:rPr lang="en-US" sz="7499">
                <a:solidFill>
                  <a:srgbClr val="F36A8F"/>
                </a:solidFill>
                <a:latin typeface="Fredoka"/>
              </a:rPr>
              <a:t>n.</a:t>
            </a:r>
            <a:r>
              <a:rPr lang="en-US" sz="7499">
                <a:solidFill>
                  <a:srgbClr val="FFFFFF"/>
                </a:solidFill>
                <a:latin typeface="Fredoka"/>
              </a:rPr>
              <a:t> 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3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77751" y="458578"/>
            <a:ext cx="8595402" cy="9828422"/>
          </a:xfrm>
          <a:custGeom>
            <a:avLst/>
            <a:gdLst/>
            <a:ahLst/>
            <a:cxnLst/>
            <a:rect r="r" b="b" t="t" l="l"/>
            <a:pathLst>
              <a:path h="9828422" w="8595402">
                <a:moveTo>
                  <a:pt x="0" y="0"/>
                </a:moveTo>
                <a:lnTo>
                  <a:pt x="8595402" y="0"/>
                </a:lnTo>
                <a:lnTo>
                  <a:pt x="8595402" y="9828422"/>
                </a:lnTo>
                <a:lnTo>
                  <a:pt x="0" y="9828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4365"/>
            <a:ext cx="5526683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36A8F"/>
                </a:solidFill>
                <a:latin typeface="Canva Sans Bold"/>
              </a:rPr>
              <a:t>Problem of statment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02180"/>
            <a:ext cx="5704218" cy="517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The bank wants to predict customer churn (whether a customer will leave the bank) using machine learning techniques.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75452" y="2202180"/>
            <a:ext cx="8783848" cy="36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Selected features include </a:t>
            </a:r>
            <a:r>
              <a:rPr lang="en-US" sz="4199">
                <a:solidFill>
                  <a:srgbClr val="FFFFFF"/>
                </a:solidFill>
                <a:latin typeface="Canva Sans Bold"/>
              </a:rPr>
              <a:t>CreditScore</a:t>
            </a:r>
            <a:r>
              <a:rPr lang="en-US" sz="4199">
                <a:solidFill>
                  <a:srgbClr val="FFFFFF"/>
                </a:solidFill>
                <a:latin typeface="Canva Sans"/>
              </a:rPr>
              <a:t>, </a:t>
            </a:r>
            <a:r>
              <a:rPr lang="en-US" sz="4199">
                <a:solidFill>
                  <a:srgbClr val="FFFFFF"/>
                </a:solidFill>
                <a:latin typeface="Canva Sans Bold"/>
              </a:rPr>
              <a:t>Age</a:t>
            </a:r>
            <a:r>
              <a:rPr lang="en-US" sz="4199">
                <a:solidFill>
                  <a:srgbClr val="FFFFFF"/>
                </a:solidFill>
                <a:latin typeface="Canva Sans"/>
              </a:rPr>
              <a:t>, </a:t>
            </a:r>
            <a:r>
              <a:rPr lang="en-US" sz="4199">
                <a:solidFill>
                  <a:srgbClr val="FFFFFF"/>
                </a:solidFill>
                <a:latin typeface="Canva Sans Bold"/>
              </a:rPr>
              <a:t>Tenure</a:t>
            </a:r>
            <a:r>
              <a:rPr lang="en-US" sz="4199">
                <a:solidFill>
                  <a:srgbClr val="FFFFFF"/>
                </a:solidFill>
                <a:latin typeface="Canva Sans"/>
              </a:rPr>
              <a:t>, </a:t>
            </a:r>
            <a:r>
              <a:rPr lang="en-US" sz="4199">
                <a:solidFill>
                  <a:srgbClr val="FFFFFF"/>
                </a:solidFill>
                <a:latin typeface="Canva Sans Bold"/>
              </a:rPr>
              <a:t>Balance</a:t>
            </a:r>
            <a:r>
              <a:rPr lang="en-US" sz="4199">
                <a:solidFill>
                  <a:srgbClr val="FFFFFF"/>
                </a:solidFill>
                <a:latin typeface="Canva Sans"/>
              </a:rPr>
              <a:t>, </a:t>
            </a:r>
            <a:r>
              <a:rPr lang="en-US" sz="4199">
                <a:solidFill>
                  <a:srgbClr val="FFFFFF"/>
                </a:solidFill>
                <a:latin typeface="Canva Sans Bold"/>
              </a:rPr>
              <a:t>NumOfProducts</a:t>
            </a:r>
            <a:r>
              <a:rPr lang="en-US" sz="4199">
                <a:solidFill>
                  <a:srgbClr val="FFFFFF"/>
                </a:solidFill>
                <a:latin typeface="Canva Sans"/>
              </a:rPr>
              <a:t>, </a:t>
            </a:r>
            <a:r>
              <a:rPr lang="en-US" sz="4199">
                <a:solidFill>
                  <a:srgbClr val="FFFFFF"/>
                </a:solidFill>
                <a:latin typeface="Canva Sans Bold"/>
              </a:rPr>
              <a:t>HasCrCard</a:t>
            </a:r>
            <a:r>
              <a:rPr lang="en-US" sz="4199">
                <a:solidFill>
                  <a:srgbClr val="FFFFFF"/>
                </a:solidFill>
                <a:latin typeface="Canva Sans"/>
              </a:rPr>
              <a:t>, </a:t>
            </a:r>
            <a:r>
              <a:rPr lang="en-US" sz="4199">
                <a:solidFill>
                  <a:srgbClr val="FFFFFF"/>
                </a:solidFill>
                <a:latin typeface="Canva Sans Bold"/>
              </a:rPr>
              <a:t>IsActiveMember</a:t>
            </a:r>
            <a:r>
              <a:rPr lang="en-US" sz="4199">
                <a:solidFill>
                  <a:srgbClr val="FFFFFF"/>
                </a:solidFill>
                <a:latin typeface="Canva Sans"/>
              </a:rPr>
              <a:t>, and </a:t>
            </a:r>
            <a:r>
              <a:rPr lang="en-US" sz="4199">
                <a:solidFill>
                  <a:srgbClr val="FFFFFF"/>
                </a:solidFill>
                <a:latin typeface="Canva Sans Bold"/>
              </a:rPr>
              <a:t>EstimatedSalary.</a:t>
            </a:r>
            <a:r>
              <a:rPr lang="en-US" sz="4199">
                <a:solidFill>
                  <a:srgbClr val="FFFFFF"/>
                </a:solidFill>
                <a:latin typeface="Canva San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85324" y="634365"/>
            <a:ext cx="432246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36A8F"/>
                </a:solidFill>
                <a:latin typeface="Canva Sans Bold"/>
              </a:rPr>
              <a:t>Data Processing 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3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03644" y="0"/>
            <a:ext cx="12606020" cy="10818257"/>
          </a:xfrm>
          <a:custGeom>
            <a:avLst/>
            <a:gdLst/>
            <a:ahLst/>
            <a:cxnLst/>
            <a:rect r="r" b="b" t="t" l="l"/>
            <a:pathLst>
              <a:path h="10818257" w="12606020">
                <a:moveTo>
                  <a:pt x="0" y="0"/>
                </a:moveTo>
                <a:lnTo>
                  <a:pt x="12606020" y="0"/>
                </a:lnTo>
                <a:lnTo>
                  <a:pt x="12606020" y="10818257"/>
                </a:lnTo>
                <a:lnTo>
                  <a:pt x="0" y="10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7833" y="2033954"/>
            <a:ext cx="5161006" cy="5986462"/>
            <a:chOff x="0" y="0"/>
            <a:chExt cx="6881342" cy="798195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6881342" cy="7981950"/>
              <a:chOff x="0" y="0"/>
              <a:chExt cx="1193910" cy="138486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93910" cy="1384865"/>
              </a:xfrm>
              <a:custGeom>
                <a:avLst/>
                <a:gdLst/>
                <a:ahLst/>
                <a:cxnLst/>
                <a:rect r="r" b="b" t="t" l="l"/>
                <a:pathLst>
                  <a:path h="1384865" w="1193910">
                    <a:moveTo>
                      <a:pt x="141752" y="0"/>
                    </a:moveTo>
                    <a:lnTo>
                      <a:pt x="1052158" y="0"/>
                    </a:lnTo>
                    <a:cubicBezTo>
                      <a:pt x="1130445" y="0"/>
                      <a:pt x="1193910" y="63464"/>
                      <a:pt x="1193910" y="141752"/>
                    </a:cubicBezTo>
                    <a:lnTo>
                      <a:pt x="1193910" y="1243113"/>
                    </a:lnTo>
                    <a:cubicBezTo>
                      <a:pt x="1193910" y="1280708"/>
                      <a:pt x="1178975" y="1316763"/>
                      <a:pt x="1152392" y="1343347"/>
                    </a:cubicBezTo>
                    <a:cubicBezTo>
                      <a:pt x="1125808" y="1369930"/>
                      <a:pt x="1089753" y="1384865"/>
                      <a:pt x="1052158" y="1384865"/>
                    </a:cubicBezTo>
                    <a:lnTo>
                      <a:pt x="141752" y="1384865"/>
                    </a:lnTo>
                    <a:cubicBezTo>
                      <a:pt x="104157" y="1384865"/>
                      <a:pt x="68102" y="1369930"/>
                      <a:pt x="41518" y="1343347"/>
                    </a:cubicBezTo>
                    <a:cubicBezTo>
                      <a:pt x="14935" y="1316763"/>
                      <a:pt x="0" y="1280708"/>
                      <a:pt x="0" y="1243113"/>
                    </a:cubicBezTo>
                    <a:lnTo>
                      <a:pt x="0" y="141752"/>
                    </a:lnTo>
                    <a:cubicBezTo>
                      <a:pt x="0" y="104157"/>
                      <a:pt x="14935" y="68102"/>
                      <a:pt x="41518" y="41518"/>
                    </a:cubicBezTo>
                    <a:cubicBezTo>
                      <a:pt x="68102" y="14935"/>
                      <a:pt x="104157" y="0"/>
                      <a:pt x="141752" y="0"/>
                    </a:cubicBezTo>
                    <a:close/>
                  </a:path>
                </a:pathLst>
              </a:custGeom>
              <a:solidFill>
                <a:srgbClr val="C48C9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193910" cy="14229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589210" y="1789739"/>
              <a:ext cx="5702921" cy="5622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58"/>
                </a:lnSpc>
                <a:spcBef>
                  <a:spcPct val="0"/>
                </a:spcBef>
              </a:pPr>
              <a:r>
                <a:rPr lang="en-US" sz="3041">
                  <a:solidFill>
                    <a:srgbClr val="093A47"/>
                  </a:solidFill>
                  <a:latin typeface="Canva Sans"/>
                </a:rPr>
                <a:t>AdaBoost classifier is an ensemble learning method that combines weak classifiers to create a strong model by iteratively adjusting the weights of misclassified samples.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21456" y="406733"/>
              <a:ext cx="5838430" cy="1042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94"/>
                </a:lnSpc>
                <a:spcBef>
                  <a:spcPct val="0"/>
                </a:spcBef>
              </a:pPr>
              <a:r>
                <a:rPr lang="en-US" sz="4781">
                  <a:solidFill>
                    <a:srgbClr val="093A47"/>
                  </a:solidFill>
                  <a:latin typeface="Canva Sans Bold"/>
                </a:rPr>
                <a:t>Introduction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517625" y="3890190"/>
            <a:ext cx="5410346" cy="4130227"/>
            <a:chOff x="0" y="0"/>
            <a:chExt cx="7213795" cy="5506969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7213795" cy="5506969"/>
              <a:chOff x="0" y="0"/>
              <a:chExt cx="1331022" cy="101609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31022" cy="1016095"/>
              </a:xfrm>
              <a:custGeom>
                <a:avLst/>
                <a:gdLst/>
                <a:ahLst/>
                <a:cxnLst/>
                <a:rect r="r" b="b" t="t" l="l"/>
                <a:pathLst>
                  <a:path h="1016095" w="1331022">
                    <a:moveTo>
                      <a:pt x="127150" y="0"/>
                    </a:moveTo>
                    <a:lnTo>
                      <a:pt x="1203873" y="0"/>
                    </a:lnTo>
                    <a:cubicBezTo>
                      <a:pt x="1274095" y="0"/>
                      <a:pt x="1331022" y="56927"/>
                      <a:pt x="1331022" y="127150"/>
                    </a:cubicBezTo>
                    <a:lnTo>
                      <a:pt x="1331022" y="888945"/>
                    </a:lnTo>
                    <a:cubicBezTo>
                      <a:pt x="1331022" y="922667"/>
                      <a:pt x="1317626" y="955008"/>
                      <a:pt x="1293781" y="978853"/>
                    </a:cubicBezTo>
                    <a:cubicBezTo>
                      <a:pt x="1269936" y="1002698"/>
                      <a:pt x="1237595" y="1016095"/>
                      <a:pt x="1203873" y="1016095"/>
                    </a:cubicBezTo>
                    <a:lnTo>
                      <a:pt x="127150" y="1016095"/>
                    </a:lnTo>
                    <a:cubicBezTo>
                      <a:pt x="56927" y="1016095"/>
                      <a:pt x="0" y="959168"/>
                      <a:pt x="0" y="888945"/>
                    </a:cubicBezTo>
                    <a:lnTo>
                      <a:pt x="0" y="127150"/>
                    </a:lnTo>
                    <a:cubicBezTo>
                      <a:pt x="0" y="93427"/>
                      <a:pt x="13396" y="61086"/>
                      <a:pt x="37241" y="37241"/>
                    </a:cubicBezTo>
                    <a:cubicBezTo>
                      <a:pt x="61086" y="13396"/>
                      <a:pt x="93427" y="0"/>
                      <a:pt x="127150" y="0"/>
                    </a:cubicBezTo>
                    <a:close/>
                  </a:path>
                </a:pathLst>
              </a:custGeom>
              <a:solidFill>
                <a:srgbClr val="C48C9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331022" cy="10541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617676" y="1679522"/>
              <a:ext cx="5978442" cy="3291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4"/>
                </a:lnSpc>
                <a:spcBef>
                  <a:spcPct val="0"/>
                </a:spcBef>
              </a:pPr>
              <a:r>
                <a:rPr lang="en-US" sz="2860">
                  <a:solidFill>
                    <a:srgbClr val="093A47"/>
                  </a:solidFill>
                  <a:latin typeface="Canva Sans"/>
                </a:rPr>
                <a:t>The AdaBoost model's performance on the test set is analyzed and evaluated using the chosen metrics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46648" y="377913"/>
              <a:ext cx="6120498" cy="984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4"/>
                </a:lnSpc>
                <a:spcBef>
                  <a:spcPct val="0"/>
                </a:spcBef>
              </a:pPr>
              <a:r>
                <a:rPr lang="en-US" sz="4496">
                  <a:solidFill>
                    <a:srgbClr val="093A47"/>
                  </a:solidFill>
                  <a:latin typeface="Canva Sans Bold"/>
                </a:rPr>
                <a:t>Result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593299" y="3730025"/>
            <a:ext cx="5651337" cy="4290391"/>
            <a:chOff x="0" y="0"/>
            <a:chExt cx="7535116" cy="5720521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535116" cy="5720521"/>
              <a:chOff x="0" y="0"/>
              <a:chExt cx="1272320" cy="96592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72320" cy="965922"/>
              </a:xfrm>
              <a:custGeom>
                <a:avLst/>
                <a:gdLst/>
                <a:ahLst/>
                <a:cxnLst/>
                <a:rect r="r" b="b" t="t" l="l"/>
                <a:pathLst>
                  <a:path h="965922" w="1272320">
                    <a:moveTo>
                      <a:pt x="133016" y="0"/>
                    </a:moveTo>
                    <a:lnTo>
                      <a:pt x="1139304" y="0"/>
                    </a:lnTo>
                    <a:cubicBezTo>
                      <a:pt x="1212766" y="0"/>
                      <a:pt x="1272320" y="59553"/>
                      <a:pt x="1272320" y="133016"/>
                    </a:cubicBezTo>
                    <a:lnTo>
                      <a:pt x="1272320" y="832906"/>
                    </a:lnTo>
                    <a:cubicBezTo>
                      <a:pt x="1272320" y="868184"/>
                      <a:pt x="1258306" y="902017"/>
                      <a:pt x="1233360" y="926962"/>
                    </a:cubicBezTo>
                    <a:cubicBezTo>
                      <a:pt x="1208415" y="951908"/>
                      <a:pt x="1174582" y="965922"/>
                      <a:pt x="1139304" y="965922"/>
                    </a:cubicBezTo>
                    <a:lnTo>
                      <a:pt x="133016" y="965922"/>
                    </a:lnTo>
                    <a:cubicBezTo>
                      <a:pt x="97738" y="965922"/>
                      <a:pt x="63905" y="951908"/>
                      <a:pt x="38960" y="926962"/>
                    </a:cubicBezTo>
                    <a:cubicBezTo>
                      <a:pt x="14014" y="902017"/>
                      <a:pt x="0" y="868184"/>
                      <a:pt x="0" y="832906"/>
                    </a:cubicBezTo>
                    <a:lnTo>
                      <a:pt x="0" y="133016"/>
                    </a:lnTo>
                    <a:cubicBezTo>
                      <a:pt x="0" y="97738"/>
                      <a:pt x="14014" y="63905"/>
                      <a:pt x="38960" y="38960"/>
                    </a:cubicBezTo>
                    <a:cubicBezTo>
                      <a:pt x="63905" y="14014"/>
                      <a:pt x="97738" y="0"/>
                      <a:pt x="133016" y="0"/>
                    </a:cubicBezTo>
                    <a:close/>
                  </a:path>
                </a:pathLst>
              </a:custGeom>
              <a:solidFill>
                <a:srgbClr val="C48C9B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272320" cy="10040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645189" y="2999423"/>
              <a:ext cx="6244737" cy="2135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75"/>
                </a:lnSpc>
                <a:spcBef>
                  <a:spcPct val="0"/>
                </a:spcBef>
              </a:pPr>
              <a:r>
                <a:rPr lang="en-US" sz="3125">
                  <a:solidFill>
                    <a:srgbClr val="093A47"/>
                  </a:solidFill>
                  <a:latin typeface="Canva Sans"/>
                </a:rPr>
                <a:t> SimpleImputer is used to handle missing values in the dataset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70997" y="410500"/>
              <a:ext cx="6393121" cy="2237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78"/>
                </a:lnSpc>
                <a:spcBef>
                  <a:spcPct val="0"/>
                </a:spcBef>
              </a:pPr>
              <a:r>
                <a:rPr lang="en-US" sz="4913">
                  <a:solidFill>
                    <a:srgbClr val="093A47"/>
                  </a:solidFill>
                  <a:latin typeface="Canva Sans Bold"/>
                </a:rPr>
                <a:t>Missing data imputation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278336" y="490219"/>
            <a:ext cx="11731328" cy="96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599">
                <a:solidFill>
                  <a:srgbClr val="F36A8F"/>
                </a:solidFill>
                <a:latin typeface="Canva Sans Bold"/>
              </a:rPr>
              <a:t>Adaboost learning and Evaluation</a:t>
            </a:r>
          </a:p>
        </p:txBody>
      </p:sp>
    </p:spTree>
  </p:cSld>
  <p:clrMapOvr>
    <a:masterClrMapping/>
  </p:clrMapOvr>
  <p:transition spd="fast">
    <p:push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3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14573"/>
            <a:ext cx="11527048" cy="517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77" indent="-453388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Integration of a Graphical User Interface (GUI) using the tkinter library in Python. </a:t>
            </a:r>
          </a:p>
          <a:p>
            <a:pPr algn="just" marL="906777" indent="-453388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It offers an option for users to select a file. </a:t>
            </a:r>
          </a:p>
          <a:p>
            <a:pPr algn="just" marL="906777" indent="-453388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The incorporation of a GUI enhances user experience and allows for more intuitive interaction with the code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329172" y="5531689"/>
            <a:ext cx="5591765" cy="4483579"/>
          </a:xfrm>
          <a:custGeom>
            <a:avLst/>
            <a:gdLst/>
            <a:ahLst/>
            <a:cxnLst/>
            <a:rect r="r" b="b" t="t" l="l"/>
            <a:pathLst>
              <a:path h="4483579" w="5591765">
                <a:moveTo>
                  <a:pt x="0" y="0"/>
                </a:moveTo>
                <a:lnTo>
                  <a:pt x="5591765" y="0"/>
                </a:lnTo>
                <a:lnTo>
                  <a:pt x="5591765" y="4483579"/>
                </a:lnTo>
                <a:lnTo>
                  <a:pt x="0" y="44835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687876">
            <a:off x="-896621" y="80274"/>
            <a:ext cx="7716486" cy="409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34"/>
              </a:lnSpc>
              <a:spcBef>
                <a:spcPct val="0"/>
              </a:spcBef>
            </a:pPr>
            <a:r>
              <a:rPr lang="en-US" sz="11738">
                <a:solidFill>
                  <a:srgbClr val="FDC67F"/>
                </a:solidFill>
                <a:latin typeface="Hangyaboly"/>
              </a:rPr>
              <a:t>GUI integration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3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98061" y="3190479"/>
            <a:ext cx="10491878" cy="481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5"/>
              </a:lnSpc>
            </a:pPr>
            <a:r>
              <a:rPr lang="en-US" sz="4199">
                <a:solidFill>
                  <a:srgbClr val="FFFFFF"/>
                </a:solidFill>
                <a:latin typeface="Canva Sans"/>
              </a:rPr>
              <a:t>The bank can utilize the trained AdaBoost model to predict customer churn accurately. It provides insights into identifying customers who are likely to leave, allowing proactive measures to retain them.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532332">
            <a:off x="4227751" y="600195"/>
            <a:ext cx="4675479" cy="2405747"/>
          </a:xfrm>
          <a:custGeom>
            <a:avLst/>
            <a:gdLst/>
            <a:ahLst/>
            <a:cxnLst/>
            <a:rect r="r" b="b" t="t" l="l"/>
            <a:pathLst>
              <a:path h="2405747" w="4675479">
                <a:moveTo>
                  <a:pt x="0" y="0"/>
                </a:moveTo>
                <a:lnTo>
                  <a:pt x="4675479" y="0"/>
                </a:lnTo>
                <a:lnTo>
                  <a:pt x="4675479" y="2405746"/>
                </a:lnTo>
                <a:lnTo>
                  <a:pt x="0" y="2405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20418">
            <a:off x="9161307" y="476683"/>
            <a:ext cx="4728130" cy="2432838"/>
          </a:xfrm>
          <a:custGeom>
            <a:avLst/>
            <a:gdLst/>
            <a:ahLst/>
            <a:cxnLst/>
            <a:rect r="r" b="b" t="t" l="l"/>
            <a:pathLst>
              <a:path h="2432838" w="4728130">
                <a:moveTo>
                  <a:pt x="0" y="0"/>
                </a:moveTo>
                <a:lnTo>
                  <a:pt x="4728130" y="0"/>
                </a:lnTo>
                <a:lnTo>
                  <a:pt x="4728130" y="2432838"/>
                </a:lnTo>
                <a:lnTo>
                  <a:pt x="0" y="243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02133" y="866775"/>
            <a:ext cx="6483735" cy="145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4"/>
              </a:lnSpc>
              <a:spcBef>
                <a:spcPct val="0"/>
              </a:spcBef>
            </a:pPr>
            <a:r>
              <a:rPr lang="en-US" sz="8524">
                <a:solidFill>
                  <a:srgbClr val="F36A8F"/>
                </a:solidFill>
                <a:latin typeface="Shrikhand"/>
              </a:rPr>
              <a:t>Conclusion</a:t>
            </a:r>
          </a:p>
        </p:txBody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DAGIerkqgY0</dc:identifier>
  <dcterms:modified xsi:type="dcterms:W3CDTF">2011-08-01T06:04:30Z</dcterms:modified>
  <cp:revision>1</cp:revision>
  <dc:title>Customen</dc:title>
</cp:coreProperties>
</file>