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 Light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Open Sans SemiBold"/>
      <p:regular r:id="rId35"/>
      <p:bold r:id="rId36"/>
      <p:italic r:id="rId37"/>
      <p:boldItalic r:id="rId38"/>
    </p:embeddedFont>
    <p:embeddedFont>
      <p:font typeface="Vidaloka"/>
      <p:regular r:id="rId39"/>
    </p:embeddedFont>
    <p:embeddedFont>
      <p:font typeface="Russo One"/>
      <p:regular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9469C6-5828-4289-89F9-5584ACF4B51A}">
  <a:tblStyle styleId="{639469C6-5828-4289-89F9-5584ACF4B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ssoOne-regular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Light-bold.fntdata"/><Relationship Id="rId27" Type="http://schemas.openxmlformats.org/officeDocument/2006/relationships/font" Target="fonts/Merriweather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Merriweather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OpenSansSemiBold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SemiBold-italic.fntdata"/><Relationship Id="rId14" Type="http://schemas.openxmlformats.org/officeDocument/2006/relationships/slide" Target="slides/slide8.xml"/><Relationship Id="rId36" Type="http://schemas.openxmlformats.org/officeDocument/2006/relationships/font" Target="fonts/OpenSansSemiBold-bold.fntdata"/><Relationship Id="rId17" Type="http://schemas.openxmlformats.org/officeDocument/2006/relationships/slide" Target="slides/slide11.xml"/><Relationship Id="rId39" Type="http://schemas.openxmlformats.org/officeDocument/2006/relationships/font" Target="fonts/Vidaloka-regular.fntdata"/><Relationship Id="rId16" Type="http://schemas.openxmlformats.org/officeDocument/2006/relationships/slide" Target="slides/slide10.xml"/><Relationship Id="rId38" Type="http://schemas.openxmlformats.org/officeDocument/2006/relationships/font" Target="fonts/OpenSansSemi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eedb0d9d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eedb0d9d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eedb0d9d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eedb0d9d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23148a7db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23148a7db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23148a7db_5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23148a7db_5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4b338b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4b338b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4b338bc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4b338bc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eedb0d9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eedb0d9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2974789f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2974789f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23148a7d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23148a7d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23148a7db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23148a7db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23148a7db_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23148a7db_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eedb0d9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eedb0d9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eedb0d9d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eedb0d9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eedb0d9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eedb0d9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eedb0d9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eedb0d9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fr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fr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fr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figma.com/file/6YLJOvkJLwqm6iqX3j5o8g/Project-10-wireframe?node-id=0%3A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idx="1" type="subTitle"/>
          </p:nvPr>
        </p:nvSpPr>
        <p:spPr>
          <a:xfrm>
            <a:off x="0" y="3783225"/>
            <a:ext cx="38256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Trebuchet MS"/>
                <a:ea typeface="Trebuchet MS"/>
                <a:cs typeface="Trebuchet MS"/>
                <a:sym typeface="Trebuchet MS"/>
              </a:rPr>
              <a:t>Réalisé par : </a:t>
            </a:r>
            <a:r>
              <a:rPr lang="fr" sz="2000">
                <a:latin typeface="Trebuchet MS"/>
                <a:ea typeface="Trebuchet MS"/>
                <a:cs typeface="Trebuchet MS"/>
                <a:sym typeface="Trebuchet MS"/>
              </a:rPr>
              <a:t> Merradou Abderrahmane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2182100" y="680125"/>
            <a:ext cx="549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40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Gestion des employés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4572000" y="3757875"/>
            <a:ext cx="373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Trebuchet MS"/>
                <a:ea typeface="Trebuchet MS"/>
                <a:cs typeface="Trebuchet MS"/>
                <a:sym typeface="Trebuchet MS"/>
              </a:rPr>
              <a:t>Encadré par : Prof. Essarraj Fouad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732900" y="388350"/>
            <a:ext cx="711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Gestion de temps : ( Realité )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01" name="Google Shape;301;p43"/>
          <p:cNvGraphicFramePr/>
          <p:nvPr/>
        </p:nvGraphicFramePr>
        <p:xfrm>
          <a:off x="817900" y="11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{639469C6-5828-4289-89F9-5584ACF4B51A}</a:tableStyleId>
              </a:tblPr>
              <a:tblGrid>
                <a:gridCol w="1843400"/>
                <a:gridCol w="1843400"/>
                <a:gridCol w="1843400"/>
                <a:gridCol w="1843400"/>
              </a:tblGrid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Lundi (14/3/22)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Réalisation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Mercredi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Jeudi 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Vendredi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732900" y="388350"/>
            <a:ext cx="711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Gestion de temps : ( Realité )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07" name="Google Shape;307;p44"/>
          <p:cNvGraphicFramePr/>
          <p:nvPr/>
        </p:nvGraphicFramePr>
        <p:xfrm>
          <a:off x="817900" y="11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{639469C6-5828-4289-89F9-5584ACF4B51A}</a:tableStyleId>
              </a:tblPr>
              <a:tblGrid>
                <a:gridCol w="1843400"/>
                <a:gridCol w="1843400"/>
                <a:gridCol w="1843400"/>
                <a:gridCol w="1843400"/>
              </a:tblGrid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Lundi (14/3/22)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Réalisation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Mercredi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Jeudi 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thinking : 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25" y="1106450"/>
            <a:ext cx="7458750" cy="390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Carte d’empathie HR :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9" name="Google Shape;319;p46"/>
          <p:cNvCxnSpPr/>
          <p:nvPr/>
        </p:nvCxnSpPr>
        <p:spPr>
          <a:xfrm>
            <a:off x="598075" y="1265950"/>
            <a:ext cx="8223600" cy="32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46"/>
          <p:cNvCxnSpPr/>
          <p:nvPr/>
        </p:nvCxnSpPr>
        <p:spPr>
          <a:xfrm flipH="1">
            <a:off x="548275" y="1126375"/>
            <a:ext cx="7565700" cy="34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6"/>
          <p:cNvSpPr txBox="1"/>
          <p:nvPr/>
        </p:nvSpPr>
        <p:spPr>
          <a:xfrm>
            <a:off x="548275" y="1576425"/>
            <a:ext cx="81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latin typeface="Trebuchet MS"/>
                <a:ea typeface="Trebuchet MS"/>
                <a:cs typeface="Trebuchet MS"/>
                <a:sym typeface="Trebuchet MS"/>
              </a:rPr>
              <a:t>Dit : </a:t>
            </a:r>
            <a:endParaRPr b="1"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3698175" y="823425"/>
            <a:ext cx="162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latin typeface="Trebuchet MS"/>
                <a:ea typeface="Trebuchet MS"/>
                <a:cs typeface="Trebuchet MS"/>
                <a:sym typeface="Trebuchet MS"/>
              </a:rPr>
              <a:t>Pense : </a:t>
            </a:r>
            <a:endParaRPr b="1"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46"/>
          <p:cNvSpPr txBox="1"/>
          <p:nvPr/>
        </p:nvSpPr>
        <p:spPr>
          <a:xfrm>
            <a:off x="6838075" y="1983625"/>
            <a:ext cx="126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latin typeface="Trebuchet MS"/>
                <a:ea typeface="Trebuchet MS"/>
                <a:cs typeface="Trebuchet MS"/>
                <a:sym typeface="Trebuchet MS"/>
              </a:rPr>
              <a:t>Sent : </a:t>
            </a:r>
            <a:endParaRPr b="1"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4" name="Google Shape;324;p46"/>
          <p:cNvSpPr txBox="1"/>
          <p:nvPr/>
        </p:nvSpPr>
        <p:spPr>
          <a:xfrm>
            <a:off x="4246375" y="3020300"/>
            <a:ext cx="95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latin typeface="Trebuchet MS"/>
                <a:ea typeface="Trebuchet MS"/>
                <a:cs typeface="Trebuchet MS"/>
                <a:sym typeface="Trebuchet MS"/>
              </a:rPr>
              <a:t>Fait : </a:t>
            </a:r>
            <a:endParaRPr b="1"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46"/>
          <p:cNvSpPr txBox="1"/>
          <p:nvPr/>
        </p:nvSpPr>
        <p:spPr>
          <a:xfrm>
            <a:off x="647925" y="2153100"/>
            <a:ext cx="17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..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1973650" y="1176225"/>
            <a:ext cx="497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-"/>
            </a:pPr>
            <a:r>
              <a:rPr lang="fr" sz="1600">
                <a:latin typeface="Trebuchet MS"/>
                <a:ea typeface="Trebuchet MS"/>
                <a:cs typeface="Trebuchet MS"/>
                <a:sym typeface="Trebuchet MS"/>
              </a:rPr>
              <a:t>Peut-être il </a:t>
            </a:r>
            <a:r>
              <a:rPr lang="fr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exist</a:t>
            </a:r>
            <a:r>
              <a:rPr lang="fr" sz="1600">
                <a:latin typeface="Trebuchet MS"/>
                <a:ea typeface="Trebuchet MS"/>
                <a:cs typeface="Trebuchet MS"/>
                <a:sym typeface="Trebuchet MS"/>
              </a:rPr>
              <a:t> un moyen plus efficace/simple de gérer ces données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-"/>
            </a:pPr>
            <a:r>
              <a:rPr lang="fr" sz="1600">
                <a:latin typeface="Trebuchet MS"/>
                <a:ea typeface="Trebuchet MS"/>
                <a:cs typeface="Trebuchet MS"/>
                <a:sym typeface="Trebuchet MS"/>
              </a:rPr>
              <a:t>ce programme est très difficile à utiliser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2960500" y="3598450"/>
            <a:ext cx="3877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-"/>
            </a:pPr>
            <a:r>
              <a:rPr lang="fr" sz="1600">
                <a:latin typeface="Trebuchet MS"/>
                <a:ea typeface="Trebuchet MS"/>
                <a:cs typeface="Trebuchet MS"/>
                <a:sym typeface="Trebuchet MS"/>
              </a:rPr>
              <a:t>Essayer de saisir les données des employés dans un fichier Exc</a:t>
            </a:r>
            <a:r>
              <a:rPr lang="fr" sz="1600">
                <a:latin typeface="Trebuchet MS"/>
                <a:ea typeface="Trebuchet MS"/>
                <a:cs typeface="Trebuchet MS"/>
                <a:sym typeface="Trebuchet MS"/>
              </a:rPr>
              <a:t>el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-"/>
            </a:pPr>
            <a:r>
              <a:rPr lang="fr" sz="1600">
                <a:latin typeface="Trebuchet MS"/>
                <a:ea typeface="Trebuchet MS"/>
                <a:cs typeface="Trebuchet MS"/>
                <a:sym typeface="Trebuchet MS"/>
              </a:rPr>
              <a:t>imprimer les fichiers Excel en </a:t>
            </a:r>
            <a:r>
              <a:rPr lang="fr" sz="1600">
                <a:latin typeface="Trebuchet MS"/>
                <a:ea typeface="Trebuchet MS"/>
                <a:cs typeface="Trebuchet MS"/>
                <a:sym typeface="Trebuchet MS"/>
              </a:rPr>
              <a:t>craignant </a:t>
            </a:r>
            <a:r>
              <a:rPr lang="fr" sz="1600">
                <a:latin typeface="Trebuchet MS"/>
                <a:ea typeface="Trebuchet MS"/>
                <a:cs typeface="Trebuchet MS"/>
                <a:sym typeface="Trebuchet MS"/>
              </a:rPr>
              <a:t>la perte de données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46"/>
          <p:cNvSpPr txBox="1"/>
          <p:nvPr/>
        </p:nvSpPr>
        <p:spPr>
          <a:xfrm>
            <a:off x="6519000" y="2553300"/>
            <a:ext cx="238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Trebuchet MS"/>
                <a:ea typeface="Trebuchet MS"/>
                <a:cs typeface="Trebuchet MS"/>
                <a:sym typeface="Trebuchet MS"/>
              </a:rPr>
              <a:t>peur - stresser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Définition</a:t>
            </a: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problème</a:t>
            </a: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3000">
                <a:latin typeface="Trebuchet MS"/>
                <a:ea typeface="Trebuchet MS"/>
                <a:cs typeface="Trebuchet MS"/>
                <a:sym typeface="Trebuchet MS"/>
              </a:rPr>
              <a:t>⇒ </a:t>
            </a:r>
            <a:r>
              <a:rPr lang="fr" sz="3000"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lang="fr" sz="3000">
                <a:latin typeface="Trebuchet MS"/>
                <a:ea typeface="Trebuchet MS"/>
                <a:cs typeface="Trebuchet MS"/>
                <a:sym typeface="Trebuchet MS"/>
              </a:rPr>
              <a:t>ifficulté à gérer les employés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Idéation : 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0" name="Google Shape;340;p48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Création d’une application web qui aide à la gestion et le stockage des données </a:t>
            </a:r>
            <a:r>
              <a:rPr lang="fr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d'employés ( CRUDS )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Wireframe </a:t>
            </a: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figma :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100" u="sng">
                <a:solidFill>
                  <a:schemeClr val="hlink"/>
                </a:solidFill>
                <a:hlinkClick r:id="rId3"/>
              </a:rPr>
              <a:t>https://www.figma.com/file/6YLJOvkJLwqm6iqX3j5o8g/Project-10-wireframe?node-id=0%3A1</a:t>
            </a:r>
            <a:r>
              <a:rPr lang="fr" sz="2100"/>
              <a:t> 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Besoin :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5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Création d’une application web qui aide à la gestion et le stockage des données du personnel d'une PME.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Analyse </a:t>
            </a:r>
            <a:r>
              <a:rPr b="1" lang="fr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technique</a:t>
            </a:r>
            <a:r>
              <a:rPr b="1" lang="fr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 : </a:t>
            </a:r>
            <a:endParaRPr b="1"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713250" y="1129250"/>
            <a:ext cx="7717500" cy="3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Font typeface="Trebuchet MS"/>
              <a:buChar char="●"/>
            </a:pPr>
            <a:r>
              <a:rPr lang="fr" sz="3300">
                <a:latin typeface="Trebuchet MS"/>
                <a:ea typeface="Trebuchet MS"/>
                <a:cs typeface="Trebuchet MS"/>
                <a:sym typeface="Trebuchet MS"/>
              </a:rPr>
              <a:t>les bases requises de php { </a:t>
            </a:r>
            <a:r>
              <a:rPr lang="fr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Environment Setup - Variable Types - Loop Types - Arrays - Strings … } 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Char char="●"/>
            </a:pPr>
            <a:r>
              <a:rPr lang="fr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CRUD PHP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Char char="●"/>
            </a:pPr>
            <a:r>
              <a:rPr lang="fr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Xampp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rebuchet MS"/>
              <a:buChar char="●"/>
            </a:pPr>
            <a:r>
              <a:rPr lang="fr" sz="3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Les bases requises de Mysql || SQlite pour créer une base de donné</a:t>
            </a:r>
            <a:endParaRPr sz="3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713250" y="33167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Prototypes : 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713250" y="1017725"/>
            <a:ext cx="7717500" cy="3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Prototype-0:</a:t>
            </a:r>
            <a:endParaRPr sz="2500">
              <a:solidFill>
                <a:srgbClr val="93C47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fr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-CRUD: ajouter + lire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Prototype-1:</a:t>
            </a:r>
            <a:endParaRPr sz="2500">
              <a:solidFill>
                <a:srgbClr val="93C47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	 -CRUD :Modifier + </a:t>
            </a:r>
            <a:r>
              <a:rPr lang="fr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supprimer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Prototype-2:</a:t>
            </a:r>
            <a:endParaRPr sz="2500">
              <a:solidFill>
                <a:srgbClr val="93C47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020202"/>
                </a:solidFill>
                <a:latin typeface="Trebuchet MS"/>
                <a:ea typeface="Trebuchet MS"/>
                <a:cs typeface="Trebuchet MS"/>
                <a:sym typeface="Trebuchet MS"/>
              </a:rPr>
              <a:t>	 -CRUD + base de données</a:t>
            </a:r>
            <a:endParaRPr sz="2400">
              <a:solidFill>
                <a:srgbClr val="02020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Prototype-3:</a:t>
            </a:r>
            <a:endParaRPr sz="2400">
              <a:solidFill>
                <a:srgbClr val="02020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02020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-CRUD + </a:t>
            </a:r>
            <a:r>
              <a:rPr lang="fr" sz="2400">
                <a:solidFill>
                  <a:srgbClr val="020202"/>
                </a:solidFill>
                <a:latin typeface="Trebuchet MS"/>
                <a:ea typeface="Trebuchet MS"/>
                <a:cs typeface="Trebuchet MS"/>
                <a:sym typeface="Trebuchet MS"/>
              </a:rPr>
              <a:t>avec OOP + base de données</a:t>
            </a:r>
            <a:endParaRPr sz="2400">
              <a:solidFill>
                <a:srgbClr val="02020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93C47D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Prototype-4:</a:t>
            </a:r>
            <a:endParaRPr sz="2500">
              <a:solidFill>
                <a:srgbClr val="93C47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solidFill>
                  <a:srgbClr val="02020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-CRUD + avec OOP + JSON</a:t>
            </a:r>
            <a:endParaRPr sz="2400">
              <a:solidFill>
                <a:srgbClr val="02020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93C47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93C47D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2020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732900" y="388350"/>
            <a:ext cx="711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Gestion de temps : ( expectation )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71" name="Google Shape;271;p38"/>
          <p:cNvGraphicFramePr/>
          <p:nvPr/>
        </p:nvGraphicFramePr>
        <p:xfrm>
          <a:off x="817900" y="11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{639469C6-5828-4289-89F9-5584ACF4B51A}</a:tableStyleId>
              </a:tblPr>
              <a:tblGrid>
                <a:gridCol w="1843400"/>
                <a:gridCol w="1843400"/>
                <a:gridCol w="1843400"/>
                <a:gridCol w="1843400"/>
              </a:tblGrid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Vendredi ( 4/2/22 )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PHP Autoformation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Démarrage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Lundi ( 14/2/22 )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PHP Autoformation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PHP Autoformation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Prototype-1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Prototype-1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Mercredi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Prototype-2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Prototype-2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Prototype-3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Jeudi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Prototype-3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Vendredi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Présentation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732900" y="388350"/>
            <a:ext cx="711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Gestion de temps : ( Realité )</a:t>
            </a:r>
            <a:endParaRPr b="1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77" name="Google Shape;277;p39"/>
          <p:cNvGraphicFramePr/>
          <p:nvPr/>
        </p:nvGraphicFramePr>
        <p:xfrm>
          <a:off x="817900" y="11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{639469C6-5828-4289-89F9-5584ACF4B51A}</a:tableStyleId>
              </a:tblPr>
              <a:tblGrid>
                <a:gridCol w="1843400"/>
                <a:gridCol w="1843400"/>
                <a:gridCol w="1843400"/>
                <a:gridCol w="1843400"/>
              </a:tblGrid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Vendredi ( 4/2/22 )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PHP Autoformation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Démarrage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Lundi ( 14/2/22 )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PHP Autoformation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PHP Autoformation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PHP Autoformation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Mercredi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Prototype-0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Prototype-0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Prototype-0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Jeudi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Prototype-0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Prototype-0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0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Vendredi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Prototype-1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Prototype-1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Prototype-1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732900" y="388350"/>
            <a:ext cx="711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Gestion de temps : ( Realité )</a:t>
            </a:r>
            <a:endParaRPr b="1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83" name="Google Shape;283;p40"/>
          <p:cNvGraphicFramePr/>
          <p:nvPr/>
        </p:nvGraphicFramePr>
        <p:xfrm>
          <a:off x="817900" y="11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{639469C6-5828-4289-89F9-5584ACF4B51A}</a:tableStyleId>
              </a:tblPr>
              <a:tblGrid>
                <a:gridCol w="1843400"/>
                <a:gridCol w="1843400"/>
                <a:gridCol w="1843400"/>
                <a:gridCol w="1843400"/>
              </a:tblGrid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Lundi (21/2/22)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Prototype-2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Prototype-2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PHP Autoformation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PHP Autoformation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Mercredi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VEille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 Wireframe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Design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Thinking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Jeudi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Prototype-2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Prototype-2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Prototype-2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Vendredi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Pause (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problème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xampp )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Pause ( problème xampp )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Pause ( problème xampp )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732900" y="388350"/>
            <a:ext cx="711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Gestion de temps : ( Realité )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89" name="Google Shape;289;p41"/>
          <p:cNvGraphicFramePr/>
          <p:nvPr/>
        </p:nvGraphicFramePr>
        <p:xfrm>
          <a:off x="817900" y="11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{639469C6-5828-4289-89F9-5584ACF4B51A}</a:tableStyleId>
              </a:tblPr>
              <a:tblGrid>
                <a:gridCol w="1843400"/>
                <a:gridCol w="1843400"/>
                <a:gridCol w="1843400"/>
                <a:gridCol w="1843400"/>
              </a:tblGrid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Lundi (28/2/22)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Pause ( problème xampp )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Pause (problème xampp )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Prototype-3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Prototype-3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Prototype-3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Mercredi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(2/3/22)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Prototype-3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Jeudi 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Prototype-4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Prototype-4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Prototype-4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Vendredi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732900" y="388350"/>
            <a:ext cx="711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Gestion de temps : ( Realité )</a:t>
            </a:r>
            <a:endParaRPr b="1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95" name="Google Shape;295;p42"/>
          <p:cNvGraphicFramePr/>
          <p:nvPr/>
        </p:nvGraphicFramePr>
        <p:xfrm>
          <a:off x="817900" y="116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{639469C6-5828-4289-89F9-5584ACF4B51A}</a:tableStyleId>
              </a:tblPr>
              <a:tblGrid>
                <a:gridCol w="1843400"/>
                <a:gridCol w="1843400"/>
                <a:gridCol w="1843400"/>
                <a:gridCol w="1843400"/>
              </a:tblGrid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Lundi (7/3/22)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85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Mercredi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Jeudi 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</a:t>
                      </a: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7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Vendredi</a:t>
                      </a:r>
                      <a:endParaRPr b="1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  Réalisation</a:t>
                      </a:r>
                      <a:endParaRPr b="1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