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81"/>
  </p:notesMasterIdLst>
  <p:sldIdLst>
    <p:sldId id="256" r:id="rId2"/>
    <p:sldId id="437" r:id="rId3"/>
    <p:sldId id="386" r:id="rId4"/>
    <p:sldId id="441" r:id="rId5"/>
    <p:sldId id="364" r:id="rId6"/>
    <p:sldId id="465" r:id="rId7"/>
    <p:sldId id="486" r:id="rId8"/>
    <p:sldId id="487" r:id="rId9"/>
    <p:sldId id="488" r:id="rId10"/>
    <p:sldId id="489" r:id="rId11"/>
    <p:sldId id="490" r:id="rId12"/>
    <p:sldId id="529" r:id="rId13"/>
    <p:sldId id="491" r:id="rId14"/>
    <p:sldId id="492" r:id="rId15"/>
    <p:sldId id="493" r:id="rId16"/>
    <p:sldId id="494" r:id="rId17"/>
    <p:sldId id="495" r:id="rId18"/>
    <p:sldId id="438" r:id="rId19"/>
    <p:sldId id="443" r:id="rId20"/>
    <p:sldId id="477" r:id="rId21"/>
    <p:sldId id="539" r:id="rId22"/>
    <p:sldId id="540" r:id="rId23"/>
    <p:sldId id="365" r:id="rId24"/>
    <p:sldId id="537" r:id="rId25"/>
    <p:sldId id="538" r:id="rId26"/>
    <p:sldId id="467" r:id="rId27"/>
    <p:sldId id="469" r:id="rId28"/>
    <p:sldId id="496" r:id="rId29"/>
    <p:sldId id="472" r:id="rId30"/>
    <p:sldId id="471" r:id="rId31"/>
    <p:sldId id="497" r:id="rId32"/>
    <p:sldId id="473" r:id="rId33"/>
    <p:sldId id="500" r:id="rId34"/>
    <p:sldId id="468" r:id="rId35"/>
    <p:sldId id="474" r:id="rId36"/>
    <p:sldId id="499" r:id="rId37"/>
    <p:sldId id="368" r:id="rId38"/>
    <p:sldId id="470" r:id="rId39"/>
    <p:sldId id="445" r:id="rId40"/>
    <p:sldId id="502" r:id="rId41"/>
    <p:sldId id="503" r:id="rId42"/>
    <p:sldId id="504" r:id="rId43"/>
    <p:sldId id="505" r:id="rId44"/>
    <p:sldId id="369" r:id="rId45"/>
    <p:sldId id="546" r:id="rId46"/>
    <p:sldId id="512" r:id="rId47"/>
    <p:sldId id="521" r:id="rId48"/>
    <p:sldId id="522" r:id="rId49"/>
    <p:sldId id="524" r:id="rId50"/>
    <p:sldId id="523" r:id="rId51"/>
    <p:sldId id="527" r:id="rId52"/>
    <p:sldId id="515" r:id="rId53"/>
    <p:sldId id="525" r:id="rId54"/>
    <p:sldId id="526" r:id="rId55"/>
    <p:sldId id="547" r:id="rId56"/>
    <p:sldId id="506" r:id="rId57"/>
    <p:sldId id="519" r:id="rId58"/>
    <p:sldId id="507" r:id="rId59"/>
    <p:sldId id="517" r:id="rId60"/>
    <p:sldId id="518" r:id="rId61"/>
    <p:sldId id="511" r:id="rId62"/>
    <p:sldId id="520" r:id="rId63"/>
    <p:sldId id="541" r:id="rId64"/>
    <p:sldId id="543" r:id="rId65"/>
    <p:sldId id="542" r:id="rId66"/>
    <p:sldId id="544" r:id="rId67"/>
    <p:sldId id="528" r:id="rId68"/>
    <p:sldId id="452" r:id="rId69"/>
    <p:sldId id="548" r:id="rId70"/>
    <p:sldId id="373" r:id="rId71"/>
    <p:sldId id="377" r:id="rId72"/>
    <p:sldId id="457" r:id="rId73"/>
    <p:sldId id="530" r:id="rId74"/>
    <p:sldId id="531" r:id="rId75"/>
    <p:sldId id="532" r:id="rId76"/>
    <p:sldId id="545" r:id="rId77"/>
    <p:sldId id="549" r:id="rId78"/>
    <p:sldId id="533" r:id="rId79"/>
    <p:sldId id="534" r:id="rId8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70B4-AB00-468B-8C07-860EE4D27F40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F76F-531F-4C44-B62C-B3469AD3482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4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BEFA9E-BB85-40F5-BD81-789A1E705F04}" type="datetime1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C057-7942-4FCB-B56C-80CC2D99352B}" type="datetime1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93A-AC9F-4148-86DA-4D9F6F6AADA4}" type="datetime1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22C-D424-44FA-92BE-56A289DBFCE6}" type="datetime1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09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B83C-6C11-46B1-8A83-D7980187E78C}" type="datetime1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A8-353F-40CF-BF3C-50B378C68178}" type="datetime1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6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F450-B655-401A-B372-81FC122D014C}" type="datetime1">
              <a:rPr lang="fr-FR" smtClean="0"/>
              <a:t>22/02/2018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AB9A-CC63-4431-B7DD-7148C6775D66}" type="datetime1">
              <a:rPr lang="fr-FR" smtClean="0"/>
              <a:t>22/02/2018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9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BA7-BEE5-4833-88DB-FABA8C42400D}" type="datetime1">
              <a:rPr lang="fr-FR" smtClean="0"/>
              <a:t>22/02/2018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020-3158-4159-A4E6-69A36A1BD3F5}" type="datetime1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9FDE-40DC-4BC9-98B3-740D1D8D927B}" type="datetime1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E06AC-F3C6-4208-A748-CE9388C84B39}" type="datetime1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4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Jérémy PERROUAULT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3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Déclaration de variables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number</a:t>
            </a:r>
            <a:r>
              <a:rPr lang="fr-FR" dirty="0"/>
              <a:t>		Entier ou flottant</a:t>
            </a:r>
          </a:p>
          <a:p>
            <a:pPr lvl="1"/>
            <a:r>
              <a:rPr lang="fr-FR" dirty="0"/>
              <a:t>string			Chaîne de caractères</a:t>
            </a:r>
          </a:p>
          <a:p>
            <a:pPr lvl="1"/>
            <a:r>
              <a:rPr lang="fr-FR" dirty="0" err="1"/>
              <a:t>IClient</a:t>
            </a:r>
            <a:r>
              <a:rPr lang="fr-FR" dirty="0"/>
              <a:t>			Objet de type </a:t>
            </a:r>
            <a:r>
              <a:rPr lang="fr-FR" dirty="0" err="1"/>
              <a:t>IClient</a:t>
            </a:r>
            <a:endParaRPr lang="fr-FR" dirty="0"/>
          </a:p>
          <a:p>
            <a:pPr lvl="1"/>
            <a:r>
              <a:rPr lang="fr-FR" dirty="0" err="1"/>
              <a:t>Array</a:t>
            </a:r>
            <a:r>
              <a:rPr lang="fr-FR" dirty="0"/>
              <a:t>&lt;Personne&gt;	Tableau de personnes</a:t>
            </a:r>
          </a:p>
          <a:p>
            <a:pPr lvl="1"/>
            <a:r>
              <a:rPr lang="fr-FR" dirty="0" err="1"/>
              <a:t>any</a:t>
            </a:r>
            <a:r>
              <a:rPr lang="fr-FR" dirty="0"/>
              <a:t>			Objet dont on ignore le type concret (Object)</a:t>
            </a:r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10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193491-5A75-47B5-8412-E1D5EB36F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712779"/>
            <a:ext cx="6395982" cy="12311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let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maVar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let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maVarAssigned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string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"Jérémy"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let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myClient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IClient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new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Client();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let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myPersonnes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Array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Personne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&gt;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new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Array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Personne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&gt;();</a:t>
            </a:r>
            <a:endParaRPr lang="fr-FR" altLang="fr-FR" sz="16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let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myObject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74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Déclaration d’une classe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11</a:t>
            </a:fld>
            <a:endParaRPr lang="fr-F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5E82AD-B4A4-4404-A387-1A4591EDA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704448"/>
            <a:ext cx="5049459" cy="3447098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Personne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prenom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"Jérémy"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protected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D33682"/>
                </a:solidFill>
                <a:latin typeface="Consolas" panose="020B0609020204030204" pitchFamily="49" charset="0"/>
              </a:rPr>
              <a:t>20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constructor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(nom: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string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prenom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?: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string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.nom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=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nom;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.prenom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=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prenom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getNom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():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string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.prenom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" "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.nom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8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Déclaration d’une classe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12</a:t>
            </a:fld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F08203-186D-468D-9C5C-70D9F78A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710270"/>
            <a:ext cx="7069243" cy="221599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Personne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protected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D33682"/>
                </a:solidFill>
                <a:latin typeface="Consolas" panose="020B0609020204030204" pitchFamily="49" charset="0"/>
              </a:rPr>
              <a:t>20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constructor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nom: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string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prenom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?: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string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) {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getNom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():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string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.prenom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" "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.nom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4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Déclaration d’une classe avec héritage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13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C5ACF8-4290-458F-AC2B-7DB2ABF1D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705017"/>
            <a:ext cx="3815147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Personne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ca: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963258741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5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Déclaration et implémentation d’une interface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14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C5ACF8-4290-458F-AC2B-7DB2ABF1D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833336"/>
            <a:ext cx="5610510" cy="172354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Personne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implements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IClient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ca: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963258741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getCa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():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.ca;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118509-982B-43DD-AD54-248E81A7B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711529"/>
            <a:ext cx="2131994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interface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getCa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4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Déclaration et utilisation de la généricité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15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C5ACF8-4290-458F-AC2B-7DB2ABF1D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833336"/>
            <a:ext cx="6620402" cy="172354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Personne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implements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IClient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number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ca: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963258741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getCa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():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.ca;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118509-982B-43DD-AD54-248E81A7B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690336"/>
            <a:ext cx="2468625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interface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IClient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getCa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8380B2D-6ACE-4266-B4A9-3244A6DB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5961221"/>
            <a:ext cx="5161669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let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myClient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IClient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number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&gt;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new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Client();</a:t>
            </a:r>
            <a:endParaRPr lang="fr-FR" altLang="fr-FR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9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Installation du compilateur </a:t>
            </a:r>
            <a:r>
              <a:rPr lang="fr-FR" dirty="0" err="1"/>
              <a:t>TypeScript</a:t>
            </a:r>
            <a:endParaRPr lang="fr-FR" dirty="0"/>
          </a:p>
          <a:p>
            <a:pPr lvl="1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</a:t>
            </a:r>
            <a:r>
              <a:rPr lang="fr-FR" dirty="0" err="1"/>
              <a:t>typescript</a:t>
            </a:r>
            <a:endParaRPr lang="fr-FR" dirty="0"/>
          </a:p>
          <a:p>
            <a:endParaRPr lang="fr-FR" dirty="0"/>
          </a:p>
          <a:p>
            <a:r>
              <a:rPr lang="fr-FR" dirty="0"/>
              <a:t>Vérifier l’installation</a:t>
            </a:r>
          </a:p>
          <a:p>
            <a:pPr lvl="1"/>
            <a:r>
              <a:rPr lang="fr-FR" dirty="0"/>
              <a:t>$ </a:t>
            </a:r>
            <a:r>
              <a:rPr lang="fr-FR" dirty="0" err="1"/>
              <a:t>tsc</a:t>
            </a:r>
            <a:r>
              <a:rPr lang="fr-FR" dirty="0"/>
              <a:t> –v</a:t>
            </a:r>
          </a:p>
          <a:p>
            <a:endParaRPr lang="fr-FR" dirty="0"/>
          </a:p>
          <a:p>
            <a:r>
              <a:rPr lang="fr-FR" dirty="0"/>
              <a:t>Compilation</a:t>
            </a:r>
          </a:p>
          <a:p>
            <a:pPr lvl="1"/>
            <a:r>
              <a:rPr lang="fr-FR" dirty="0"/>
              <a:t>$ </a:t>
            </a:r>
            <a:r>
              <a:rPr lang="fr-FR" dirty="0" err="1"/>
              <a:t>tsc</a:t>
            </a:r>
            <a:r>
              <a:rPr lang="fr-FR" dirty="0"/>
              <a:t> </a:t>
            </a:r>
            <a:r>
              <a:rPr lang="fr-FR" dirty="0" err="1"/>
              <a:t>fichier.ts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55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Installer NPM</a:t>
            </a:r>
          </a:p>
          <a:p>
            <a:r>
              <a:rPr lang="fr-FR" dirty="0"/>
              <a:t>Créer un fichier </a:t>
            </a:r>
            <a:r>
              <a:rPr lang="fr-FR" dirty="0" err="1"/>
              <a:t>TypeScript</a:t>
            </a:r>
            <a:r>
              <a:rPr lang="fr-FR" dirty="0"/>
              <a:t> avec une classe</a:t>
            </a:r>
          </a:p>
          <a:p>
            <a:pPr lvl="1"/>
            <a:r>
              <a:rPr lang="fr-FR" dirty="0"/>
              <a:t>Personne</a:t>
            </a:r>
          </a:p>
          <a:p>
            <a:pPr lvl="2"/>
            <a:r>
              <a:rPr lang="fr-FR" dirty="0"/>
              <a:t>Qui a un nom, un prénom</a:t>
            </a:r>
          </a:p>
          <a:p>
            <a:pPr lvl="1"/>
            <a:r>
              <a:rPr lang="fr-FR" dirty="0"/>
              <a:t>Client qui hérite de Personne</a:t>
            </a:r>
          </a:p>
          <a:p>
            <a:pPr lvl="2"/>
            <a:r>
              <a:rPr lang="fr-FR" dirty="0"/>
              <a:t>Qui a un CA et une liste de produits</a:t>
            </a:r>
          </a:p>
          <a:p>
            <a:pPr lvl="1"/>
            <a:r>
              <a:rPr lang="fr-FR" dirty="0"/>
              <a:t>Fournisseur qui hérite de Personne</a:t>
            </a:r>
          </a:p>
          <a:p>
            <a:pPr lvl="2"/>
            <a:r>
              <a:rPr lang="fr-FR" dirty="0"/>
              <a:t>Qui a un nom de société</a:t>
            </a:r>
          </a:p>
          <a:p>
            <a:pPr lvl="1"/>
            <a:r>
              <a:rPr lang="fr-FR" dirty="0"/>
              <a:t>Produit</a:t>
            </a:r>
          </a:p>
          <a:p>
            <a:pPr lvl="2"/>
            <a:r>
              <a:rPr lang="fr-FR" dirty="0"/>
              <a:t>Qui a un fournisseur</a:t>
            </a:r>
          </a:p>
          <a:p>
            <a:pPr lvl="2"/>
            <a:r>
              <a:rPr lang="fr-FR" dirty="0"/>
              <a:t>Qui a une liste de clients</a:t>
            </a:r>
          </a:p>
          <a:p>
            <a:r>
              <a:rPr lang="fr-FR" dirty="0"/>
              <a:t>Compiler en JS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247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4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Développer avec </a:t>
            </a:r>
            <a:r>
              <a:rPr lang="fr-FR" dirty="0" err="1"/>
              <a:t>Angular</a:t>
            </a:r>
            <a:r>
              <a:rPr lang="fr-FR" dirty="0"/>
              <a:t> 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3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Modèles</a:t>
            </a:r>
          </a:p>
          <a:p>
            <a:pPr lvl="1"/>
            <a:r>
              <a:rPr lang="fr-FR" dirty="0" err="1"/>
              <a:t>TypeScript</a:t>
            </a:r>
            <a:endParaRPr lang="fr-FR" dirty="0"/>
          </a:p>
          <a:p>
            <a:r>
              <a:rPr lang="fr-FR" dirty="0"/>
              <a:t>Vues</a:t>
            </a:r>
          </a:p>
          <a:p>
            <a:pPr lvl="1"/>
            <a:r>
              <a:rPr lang="fr-FR" dirty="0"/>
              <a:t>HTML5 / CSS3</a:t>
            </a:r>
          </a:p>
          <a:p>
            <a:r>
              <a:rPr lang="fr-FR" dirty="0"/>
              <a:t>Contrôleur</a:t>
            </a:r>
          </a:p>
          <a:p>
            <a:pPr lvl="1"/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56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4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fondamentaux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5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Quelques notions d’</a:t>
            </a:r>
            <a:r>
              <a:rPr lang="fr-FR" dirty="0" err="1"/>
              <a:t>Angular</a:t>
            </a:r>
            <a:endParaRPr lang="fr-FR" dirty="0"/>
          </a:p>
          <a:p>
            <a:pPr lvl="1"/>
            <a:r>
              <a:rPr lang="fr-FR" dirty="0"/>
              <a:t>Import</a:t>
            </a:r>
          </a:p>
          <a:p>
            <a:pPr lvl="2"/>
            <a:r>
              <a:rPr lang="fr-FR" dirty="0"/>
              <a:t>Il faudra importer les éléments dont vous aurez besoin, un peu comme en Java</a:t>
            </a:r>
          </a:p>
          <a:p>
            <a:pPr lvl="1"/>
            <a:r>
              <a:rPr lang="fr-FR" dirty="0"/>
              <a:t>Module</a:t>
            </a:r>
          </a:p>
          <a:p>
            <a:pPr lvl="2"/>
            <a:r>
              <a:rPr lang="fr-FR" dirty="0"/>
              <a:t>Conteneur de directives, de composants, de services, …</a:t>
            </a:r>
          </a:p>
          <a:p>
            <a:pPr lvl="1"/>
            <a:r>
              <a:rPr lang="fr-FR" dirty="0"/>
              <a:t>Component</a:t>
            </a:r>
          </a:p>
          <a:p>
            <a:pPr lvl="2"/>
            <a:r>
              <a:rPr lang="fr-FR" dirty="0"/>
              <a:t>Composant </a:t>
            </a:r>
            <a:r>
              <a:rPr lang="fr-FR" dirty="0" err="1"/>
              <a:t>Angular</a:t>
            </a:r>
            <a:endParaRPr lang="fr-FR" dirty="0"/>
          </a:p>
          <a:p>
            <a:pPr lvl="2"/>
            <a:r>
              <a:rPr lang="fr-FR" dirty="0"/>
              <a:t>Composé de vue (</a:t>
            </a:r>
            <a:r>
              <a:rPr lang="fr-FR" dirty="0" err="1"/>
              <a:t>template</a:t>
            </a:r>
            <a:r>
              <a:rPr lang="fr-FR" dirty="0"/>
              <a:t>) HTML et d’une classe</a:t>
            </a:r>
          </a:p>
          <a:p>
            <a:pPr lvl="2"/>
            <a:r>
              <a:rPr lang="fr-FR" dirty="0"/>
              <a:t>Hérite de Directive</a:t>
            </a:r>
          </a:p>
          <a:p>
            <a:pPr lvl="1"/>
            <a:r>
              <a:rPr lang="fr-FR" dirty="0"/>
              <a:t>Directive</a:t>
            </a:r>
          </a:p>
          <a:p>
            <a:pPr lvl="2"/>
            <a:r>
              <a:rPr lang="fr-FR" dirty="0"/>
              <a:t>C’est une classe</a:t>
            </a:r>
          </a:p>
          <a:p>
            <a:pPr lvl="2"/>
            <a:r>
              <a:rPr lang="fr-FR" dirty="0"/>
              <a:t>C’est un Component sans vue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6431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 dépendances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du Design Pattern </a:t>
            </a:r>
            <a:r>
              <a:rPr lang="fr-FR" dirty="0" err="1"/>
              <a:t>IoC</a:t>
            </a:r>
            <a:endParaRPr lang="fr-FR" dirty="0"/>
          </a:p>
          <a:p>
            <a:pPr lvl="1"/>
            <a:r>
              <a:rPr lang="fr-FR" dirty="0"/>
              <a:t>Un composant n’est plus responsable de sa dépendance</a:t>
            </a:r>
          </a:p>
          <a:p>
            <a:pPr lvl="2"/>
            <a:r>
              <a:rPr lang="fr-FR" dirty="0"/>
              <a:t>Le composant déclare sa dépendance</a:t>
            </a:r>
          </a:p>
          <a:p>
            <a:pPr lvl="2"/>
            <a:r>
              <a:rPr lang="fr-FR" dirty="0"/>
              <a:t>Le composant n’instancie pas sa dépendance</a:t>
            </a:r>
          </a:p>
          <a:p>
            <a:r>
              <a:rPr lang="fr-FR" dirty="0"/>
              <a:t>Résolution d’une dépendance</a:t>
            </a:r>
          </a:p>
          <a:p>
            <a:pPr lvl="1"/>
            <a:r>
              <a:rPr lang="fr-FR" dirty="0"/>
              <a:t>Basé sur le nom </a:t>
            </a:r>
            <a:r>
              <a:rPr lang="fr-FR" b="1" u="sng" dirty="0"/>
              <a:t>strict</a:t>
            </a:r>
            <a:r>
              <a:rPr lang="fr-FR" dirty="0"/>
              <a:t> de la dépendance (sensible à la casse)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16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Nomenclatures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Règles de nommage</a:t>
            </a:r>
          </a:p>
          <a:p>
            <a:pPr lvl="1"/>
            <a:r>
              <a:rPr lang="fr-FR" dirty="0" err="1"/>
              <a:t>AppModule</a:t>
            </a:r>
            <a:r>
              <a:rPr lang="fr-FR" dirty="0"/>
              <a:t>			</a:t>
            </a:r>
            <a:r>
              <a:rPr lang="fr-FR" dirty="0" err="1"/>
              <a:t>app.module.ts</a:t>
            </a:r>
            <a:endParaRPr lang="fr-FR" dirty="0"/>
          </a:p>
          <a:p>
            <a:pPr lvl="1"/>
            <a:r>
              <a:rPr lang="fr-FR" dirty="0" err="1"/>
              <a:t>AppComponent</a:t>
            </a:r>
            <a:r>
              <a:rPr lang="fr-FR" dirty="0"/>
              <a:t>			</a:t>
            </a:r>
            <a:r>
              <a:rPr lang="fr-FR" dirty="0" err="1"/>
              <a:t>app.component.ts</a:t>
            </a:r>
            <a:endParaRPr lang="fr-FR" dirty="0"/>
          </a:p>
          <a:p>
            <a:pPr lvl="1"/>
            <a:r>
              <a:rPr lang="fr-FR" dirty="0" err="1"/>
              <a:t>MonComposantComponent</a:t>
            </a:r>
            <a:r>
              <a:rPr lang="fr-FR" dirty="0"/>
              <a:t>	mon-</a:t>
            </a:r>
            <a:r>
              <a:rPr lang="fr-FR" dirty="0" err="1"/>
              <a:t>composant.component.ts</a:t>
            </a:r>
            <a:endParaRPr lang="fr-FR" dirty="0"/>
          </a:p>
          <a:p>
            <a:pPr lvl="1"/>
            <a:r>
              <a:rPr lang="fr-FR" dirty="0" err="1"/>
              <a:t>ProduitModule</a:t>
            </a:r>
            <a:r>
              <a:rPr lang="fr-FR" dirty="0"/>
              <a:t>			</a:t>
            </a:r>
            <a:r>
              <a:rPr lang="fr-FR" dirty="0" err="1"/>
              <a:t>produit.module.ts</a:t>
            </a:r>
            <a:endParaRPr lang="fr-FR" dirty="0"/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AscBoldComponent</a:t>
            </a:r>
            <a:r>
              <a:rPr lang="fr-FR" dirty="0">
                <a:sym typeface="Wingdings" panose="05000000000000000000" pitchFamily="2" charset="2"/>
              </a:rPr>
              <a:t>		</a:t>
            </a:r>
            <a:r>
              <a:rPr lang="fr-FR" dirty="0" err="1">
                <a:sym typeface="Wingdings" panose="05000000000000000000" pitchFamily="2" charset="2"/>
              </a:rPr>
              <a:t>asc-bold.component.ts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ClientDirective</a:t>
            </a:r>
            <a:r>
              <a:rPr lang="fr-FR" dirty="0">
                <a:sym typeface="Wingdings" panose="05000000000000000000" pitchFamily="2" charset="2"/>
              </a:rPr>
              <a:t>			</a:t>
            </a:r>
            <a:r>
              <a:rPr lang="fr-FR" dirty="0" err="1">
                <a:sym typeface="Wingdings" panose="05000000000000000000" pitchFamily="2" charset="2"/>
              </a:rPr>
              <a:t>client.directive.ts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80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existe des outils permettant d’initialiser un projet </a:t>
            </a:r>
            <a:r>
              <a:rPr lang="fr-FR" dirty="0" err="1"/>
              <a:t>Angular</a:t>
            </a:r>
            <a:r>
              <a:rPr lang="fr-FR" dirty="0"/>
              <a:t> rapidement</a:t>
            </a:r>
          </a:p>
          <a:p>
            <a:pPr lvl="1"/>
            <a:r>
              <a:rPr lang="fr-FR" dirty="0" err="1"/>
              <a:t>Angular</a:t>
            </a:r>
            <a:r>
              <a:rPr lang="fr-FR" dirty="0"/>
              <a:t> CLI par exemple</a:t>
            </a:r>
          </a:p>
          <a:p>
            <a:r>
              <a:rPr lang="fr-FR" dirty="0"/>
              <a:t>En partant de rien</a:t>
            </a:r>
          </a:p>
          <a:p>
            <a:pPr lvl="1"/>
            <a:r>
              <a:rPr lang="fr-FR" dirty="0"/>
              <a:t>4 fichiers sont nécessaires à la racine du projet</a:t>
            </a:r>
          </a:p>
          <a:p>
            <a:pPr lvl="2"/>
            <a:r>
              <a:rPr lang="fr-FR" dirty="0"/>
              <a:t>index.html</a:t>
            </a:r>
          </a:p>
          <a:p>
            <a:pPr lvl="3"/>
            <a:r>
              <a:rPr lang="fr-FR" dirty="0"/>
              <a:t>Fichier principal de l’application </a:t>
            </a:r>
            <a:r>
              <a:rPr lang="fr-FR" dirty="0" err="1"/>
              <a:t>Angular</a:t>
            </a:r>
            <a:endParaRPr lang="fr-FR" dirty="0"/>
          </a:p>
          <a:p>
            <a:pPr lvl="2"/>
            <a:r>
              <a:rPr lang="fr-FR" dirty="0" err="1"/>
              <a:t>package.json</a:t>
            </a:r>
            <a:endParaRPr lang="fr-FR" dirty="0"/>
          </a:p>
          <a:p>
            <a:pPr lvl="3"/>
            <a:r>
              <a:rPr lang="fr-FR" dirty="0"/>
              <a:t>Ce fichier décrit le projet et ses dépendances (pour NPM)</a:t>
            </a:r>
          </a:p>
          <a:p>
            <a:pPr lvl="2"/>
            <a:r>
              <a:rPr lang="fr-FR" dirty="0"/>
              <a:t>systemjs.config.js</a:t>
            </a:r>
          </a:p>
          <a:p>
            <a:pPr lvl="3"/>
            <a:r>
              <a:rPr lang="fr-FR" dirty="0" err="1"/>
              <a:t>Angular</a:t>
            </a:r>
            <a:r>
              <a:rPr lang="fr-FR" dirty="0"/>
              <a:t> a choisi le système de configuration </a:t>
            </a:r>
            <a:r>
              <a:rPr lang="fr-FR" dirty="0" err="1"/>
              <a:t>SystemJS</a:t>
            </a:r>
            <a:r>
              <a:rPr lang="fr-FR" dirty="0"/>
              <a:t> par défaut</a:t>
            </a:r>
          </a:p>
          <a:p>
            <a:pPr lvl="3"/>
            <a:r>
              <a:rPr lang="fr-FR" dirty="0"/>
              <a:t>Permet de charger les modules </a:t>
            </a:r>
            <a:r>
              <a:rPr lang="fr-FR" dirty="0" err="1"/>
              <a:t>Angular</a:t>
            </a:r>
            <a:r>
              <a:rPr lang="fr-FR" dirty="0"/>
              <a:t>, et d’assembler l’application de manière cohérente</a:t>
            </a:r>
          </a:p>
          <a:p>
            <a:pPr lvl="2"/>
            <a:r>
              <a:rPr lang="fr-FR" dirty="0" err="1"/>
              <a:t>tsconfig.json</a:t>
            </a:r>
            <a:endParaRPr lang="fr-FR" dirty="0"/>
          </a:p>
          <a:p>
            <a:pPr lvl="3"/>
            <a:r>
              <a:rPr lang="fr-FR" dirty="0"/>
              <a:t>Ce fichier décrit la configuration de l’application </a:t>
            </a:r>
            <a:r>
              <a:rPr lang="fr-FR" dirty="0" err="1"/>
              <a:t>Angular</a:t>
            </a:r>
            <a:endParaRPr lang="fr-FR" dirty="0"/>
          </a:p>
          <a:p>
            <a:pPr lvl="3"/>
            <a:r>
              <a:rPr lang="fr-FR" dirty="0">
                <a:solidFill>
                  <a:srgbClr val="C00000"/>
                </a:solidFill>
              </a:rPr>
              <a:t>GIT : vous pourrez ignorer le répertoire « </a:t>
            </a:r>
            <a:r>
              <a:rPr lang="fr-FR" dirty="0" err="1">
                <a:solidFill>
                  <a:srgbClr val="C00000"/>
                </a:solidFill>
              </a:rPr>
              <a:t>outDir</a:t>
            </a:r>
            <a:r>
              <a:rPr lang="fr-FR" dirty="0">
                <a:solidFill>
                  <a:srgbClr val="C00000"/>
                </a:solidFill>
              </a:rPr>
              <a:t> » défini dans ce fichier, si différent du répertoire sources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70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faudra ensuite définir 4 autres fichiers dans le répertoire « </a:t>
            </a:r>
            <a:r>
              <a:rPr lang="fr-FR" i="1" dirty="0"/>
              <a:t>app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app.component.html</a:t>
            </a:r>
          </a:p>
          <a:p>
            <a:pPr lvl="2"/>
            <a:r>
              <a:rPr lang="fr-FR" dirty="0"/>
              <a:t>Fichier du </a:t>
            </a:r>
            <a:r>
              <a:rPr lang="fr-FR" dirty="0" err="1"/>
              <a:t>template</a:t>
            </a:r>
            <a:r>
              <a:rPr lang="fr-FR" dirty="0"/>
              <a:t> du composant principal</a:t>
            </a:r>
          </a:p>
          <a:p>
            <a:pPr lvl="1"/>
            <a:r>
              <a:rPr lang="fr-FR" dirty="0" err="1"/>
              <a:t>app.component.ts</a:t>
            </a:r>
            <a:endParaRPr lang="fr-FR" dirty="0"/>
          </a:p>
          <a:p>
            <a:pPr lvl="2"/>
            <a:r>
              <a:rPr lang="fr-FR" dirty="0"/>
              <a:t>Classe TS du composant principal</a:t>
            </a:r>
          </a:p>
          <a:p>
            <a:pPr lvl="1"/>
            <a:r>
              <a:rPr lang="fr-FR" dirty="0" err="1"/>
              <a:t>app.module.ts</a:t>
            </a:r>
            <a:endParaRPr lang="fr-FR" dirty="0"/>
          </a:p>
          <a:p>
            <a:pPr lvl="2"/>
            <a:r>
              <a:rPr lang="fr-FR" dirty="0"/>
              <a:t>Classe TS du module principal</a:t>
            </a:r>
          </a:p>
          <a:p>
            <a:pPr lvl="1"/>
            <a:r>
              <a:rPr lang="fr-FR" dirty="0" err="1"/>
              <a:t>main.ts</a:t>
            </a:r>
            <a:endParaRPr lang="fr-FR" dirty="0"/>
          </a:p>
          <a:p>
            <a:pPr lvl="2"/>
            <a:r>
              <a:rPr lang="fr-FR" dirty="0"/>
              <a:t>Fichier d’entrée pour l’application </a:t>
            </a:r>
            <a:r>
              <a:rPr lang="fr-FR" dirty="0" err="1"/>
              <a:t>Angular</a:t>
            </a:r>
            <a:r>
              <a:rPr lang="fr-FR" dirty="0"/>
              <a:t> (un fichier TS)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867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L’architecture sera la suivante</a:t>
            </a:r>
          </a:p>
          <a:p>
            <a:pPr lvl="1"/>
            <a:r>
              <a:rPr lang="fr-FR" dirty="0"/>
              <a:t>Racine projet</a:t>
            </a:r>
          </a:p>
          <a:p>
            <a:pPr lvl="2"/>
            <a:r>
              <a:rPr lang="fr-FR" dirty="0"/>
              <a:t>.</a:t>
            </a:r>
            <a:r>
              <a:rPr lang="fr-FR" dirty="0" err="1"/>
              <a:t>gitignore</a:t>
            </a:r>
            <a:endParaRPr lang="fr-FR" dirty="0"/>
          </a:p>
          <a:p>
            <a:pPr lvl="2"/>
            <a:r>
              <a:rPr lang="fr-FR" dirty="0"/>
              <a:t>index.html</a:t>
            </a:r>
          </a:p>
          <a:p>
            <a:pPr lvl="2"/>
            <a:r>
              <a:rPr lang="fr-FR" dirty="0"/>
              <a:t>app</a:t>
            </a:r>
          </a:p>
          <a:p>
            <a:pPr lvl="3"/>
            <a:r>
              <a:rPr lang="fr-FR" dirty="0"/>
              <a:t>app.component.html</a:t>
            </a:r>
          </a:p>
          <a:p>
            <a:pPr lvl="3"/>
            <a:r>
              <a:rPr lang="fr-FR" dirty="0" err="1"/>
              <a:t>app.component.ts</a:t>
            </a:r>
            <a:endParaRPr lang="fr-FR" dirty="0"/>
          </a:p>
          <a:p>
            <a:pPr lvl="3"/>
            <a:r>
              <a:rPr lang="fr-FR" dirty="0" err="1"/>
              <a:t>app.module.ts</a:t>
            </a:r>
            <a:endParaRPr lang="fr-FR" dirty="0"/>
          </a:p>
          <a:p>
            <a:pPr lvl="3"/>
            <a:r>
              <a:rPr lang="fr-FR" dirty="0" err="1"/>
              <a:t>main.ts</a:t>
            </a:r>
            <a:endParaRPr lang="fr-FR" dirty="0"/>
          </a:p>
          <a:p>
            <a:pPr lvl="2"/>
            <a:r>
              <a:rPr lang="fr-FR" dirty="0" err="1"/>
              <a:t>package.json</a:t>
            </a:r>
            <a:endParaRPr lang="fr-FR" dirty="0"/>
          </a:p>
          <a:p>
            <a:pPr lvl="2"/>
            <a:r>
              <a:rPr lang="fr-FR" dirty="0"/>
              <a:t>systemjs.config.js</a:t>
            </a:r>
          </a:p>
          <a:p>
            <a:pPr lvl="2"/>
            <a:r>
              <a:rPr lang="fr-FR" dirty="0" err="1"/>
              <a:t>tsconfig.json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426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 des dépendances</a:t>
            </a:r>
          </a:p>
          <a:p>
            <a:pPr lvl="1"/>
            <a:r>
              <a:rPr lang="fr-FR" dirty="0"/>
              <a:t>Se placer dans le répertoire du projet</a:t>
            </a:r>
          </a:p>
          <a:p>
            <a:pPr lvl="1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/>
              <a:t>A l’issu de cette commande, un répertoire </a:t>
            </a:r>
            <a:r>
              <a:rPr lang="fr-FR" i="1" dirty="0" err="1"/>
              <a:t>node_modules</a:t>
            </a:r>
            <a:r>
              <a:rPr lang="fr-FR" dirty="0"/>
              <a:t> est créé à la racine </a:t>
            </a:r>
          </a:p>
          <a:p>
            <a:pPr lvl="2"/>
            <a:r>
              <a:rPr lang="fr-FR" dirty="0"/>
              <a:t>Il contient les dépendances JS</a:t>
            </a:r>
          </a:p>
          <a:p>
            <a:pPr lvl="2"/>
            <a:r>
              <a:rPr lang="fr-FR" dirty="0">
                <a:solidFill>
                  <a:srgbClr val="C00000"/>
                </a:solidFill>
              </a:rPr>
              <a:t>GIT : ignorer ce répertoire !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6327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besoin au minimum d’un composant</a:t>
            </a:r>
          </a:p>
          <a:p>
            <a:pPr lvl="1"/>
            <a:r>
              <a:rPr lang="fr-FR" dirty="0"/>
              <a:t>Le composant racine, qui sera exécuté par le module racine</a:t>
            </a:r>
          </a:p>
          <a:p>
            <a:pPr lvl="1"/>
            <a:r>
              <a:rPr lang="fr-FR" dirty="0"/>
              <a:t>Par convention, ce composant s’appelle </a:t>
            </a:r>
            <a:r>
              <a:rPr lang="fr-FR" dirty="0" err="1"/>
              <a:t>AppComponent</a:t>
            </a:r>
            <a:endParaRPr lang="fr-FR" dirty="0"/>
          </a:p>
          <a:p>
            <a:pPr lvl="1"/>
            <a:r>
              <a:rPr lang="fr-FR" dirty="0"/>
              <a:t>Fichier </a:t>
            </a:r>
            <a:r>
              <a:rPr lang="fr-FR" i="1" dirty="0" err="1"/>
              <a:t>app.component.ts</a:t>
            </a:r>
            <a:endParaRPr lang="fr-FR" i="1" dirty="0"/>
          </a:p>
          <a:p>
            <a:r>
              <a:rPr lang="fr-FR" dirty="0"/>
              <a:t>On a besoin au minimum d’un module</a:t>
            </a:r>
          </a:p>
          <a:p>
            <a:pPr lvl="1"/>
            <a:r>
              <a:rPr lang="fr-FR" dirty="0"/>
              <a:t>Le module racine</a:t>
            </a:r>
          </a:p>
          <a:p>
            <a:pPr lvl="1"/>
            <a:r>
              <a:rPr lang="fr-FR" dirty="0"/>
              <a:t>Par convention, ce module s’appelle </a:t>
            </a:r>
            <a:r>
              <a:rPr lang="fr-FR" dirty="0" err="1"/>
              <a:t>AppModule</a:t>
            </a:r>
            <a:endParaRPr lang="fr-FR" dirty="0"/>
          </a:p>
          <a:p>
            <a:pPr lvl="1"/>
            <a:r>
              <a:rPr lang="fr-FR" dirty="0"/>
              <a:t>Fichier </a:t>
            </a:r>
            <a:r>
              <a:rPr lang="fr-FR" i="1" dirty="0" err="1"/>
              <a:t>app.module.ts</a:t>
            </a: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918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Lorsque vous utilisez un module, un composant, une directive, un service, …</a:t>
            </a:r>
          </a:p>
          <a:p>
            <a:pPr lvl="1"/>
            <a:r>
              <a:rPr lang="fr-FR" dirty="0"/>
              <a:t>Dans le script TS, il faut déclarer l’import de ce dont vous avez besoin (un peu comme un Java)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28</a:t>
            </a:fld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4980E3-CD77-4562-9B84-673C01895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305890"/>
            <a:ext cx="6059351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quelquechose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quelquepart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{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unechose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autrechose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}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from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ailleurs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MonModule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monfichiersansextension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547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Contenu du fichier </a:t>
            </a:r>
            <a:r>
              <a:rPr lang="fr-FR" i="1" dirty="0" err="1"/>
              <a:t>app.component.ts</a:t>
            </a:r>
            <a:r>
              <a:rPr lang="fr-FR" dirty="0"/>
              <a:t> (Composant principal)</a:t>
            </a: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29</a:t>
            </a:fld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0DE6DC-B346-44BE-81CE-76128494F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702706"/>
            <a:ext cx="4712829" cy="221599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Component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@Component({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eshop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-app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app/app.component.html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string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Jérémy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57598-AB17-4873-A5AF-5EF163BADA2A}"/>
              </a:ext>
            </a:extLst>
          </p:cNvPr>
          <p:cNvSpPr/>
          <p:nvPr/>
        </p:nvSpPr>
        <p:spPr>
          <a:xfrm>
            <a:off x="5884164" y="3039861"/>
            <a:ext cx="2481942" cy="5769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Sélecteur HTML qu’on utilisera pour appeler ce composant</a:t>
            </a:r>
          </a:p>
        </p:txBody>
      </p:sp>
      <p:cxnSp>
        <p:nvCxnSpPr>
          <p:cNvPr id="8" name="Connecteur en angle 13">
            <a:extLst>
              <a:ext uri="{FF2B5EF4-FFF2-40B4-BE49-F238E27FC236}">
                <a16:creationId xmlns:a16="http://schemas.microsoft.com/office/drawing/2014/main" id="{C51BE3A6-5E16-4C4C-9A0A-F586EC223CE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657600" y="3328332"/>
            <a:ext cx="2226564" cy="211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E1153-23BA-4391-A0CA-9E72E2E7F9FD}"/>
              </a:ext>
            </a:extLst>
          </p:cNvPr>
          <p:cNvSpPr/>
          <p:nvPr/>
        </p:nvSpPr>
        <p:spPr>
          <a:xfrm>
            <a:off x="5884164" y="3863134"/>
            <a:ext cx="2481942" cy="5769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Fichier HTML de la vue du composant</a:t>
            </a:r>
          </a:p>
        </p:txBody>
      </p:sp>
      <p:cxnSp>
        <p:nvCxnSpPr>
          <p:cNvPr id="11" name="Connecteur en angle 13">
            <a:extLst>
              <a:ext uri="{FF2B5EF4-FFF2-40B4-BE49-F238E27FC236}">
                <a16:creationId xmlns:a16="http://schemas.microsoft.com/office/drawing/2014/main" id="{B378CF78-F403-4947-BA8A-54E55AB89FF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5352176" y="3810701"/>
            <a:ext cx="531988" cy="340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4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Préparer son environnement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Utilisation d’un logiciel de traitement de texte type Sublime, Atom, Notepad++, Eclipse ou autre</a:t>
            </a:r>
          </a:p>
          <a:p>
            <a:r>
              <a:rPr lang="fr-FR" dirty="0"/>
              <a:t>Prise en main d’un terminal</a:t>
            </a:r>
          </a:p>
          <a:p>
            <a:r>
              <a:rPr lang="fr-FR" dirty="0"/>
              <a:t>Prise en main de navigateurs et de leur console de </a:t>
            </a:r>
            <a:r>
              <a:rPr lang="fr-FR" dirty="0" err="1"/>
              <a:t>debug</a:t>
            </a:r>
            <a:endParaRPr lang="fr-FR" dirty="0"/>
          </a:p>
          <a:p>
            <a:r>
              <a:rPr lang="fr-FR" dirty="0"/>
              <a:t>Préparer le répertoire Projet</a:t>
            </a:r>
          </a:p>
          <a:p>
            <a:r>
              <a:rPr lang="fr-FR" dirty="0"/>
              <a:t>Installer Node.JS &amp; NPM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77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Contenu du fichier </a:t>
            </a:r>
            <a:r>
              <a:rPr lang="fr-FR" i="1" dirty="0" err="1"/>
              <a:t>app.module.ts</a:t>
            </a:r>
            <a:r>
              <a:rPr lang="fr-FR" dirty="0"/>
              <a:t> (Module principal)</a:t>
            </a: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30</a:t>
            </a:fld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855415-B6F6-46E5-A896-913BAE66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757475"/>
            <a:ext cx="6508192" cy="2462213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/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/platform-browser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/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imports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9B3D3-1968-440A-A254-5FDEC369F010}"/>
              </a:ext>
            </a:extLst>
          </p:cNvPr>
          <p:cNvSpPr/>
          <p:nvPr/>
        </p:nvSpPr>
        <p:spPr>
          <a:xfrm>
            <a:off x="5280157" y="4440293"/>
            <a:ext cx="2481942" cy="5769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On démarre avec </a:t>
            </a:r>
            <a:r>
              <a:rPr lang="fr-FR" sz="1400" dirty="0" err="1">
                <a:solidFill>
                  <a:schemeClr val="tx1"/>
                </a:solidFill>
              </a:rPr>
              <a:t>AppComponent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7" name="Connecteur en angle 13">
            <a:extLst>
              <a:ext uri="{FF2B5EF4-FFF2-40B4-BE49-F238E27FC236}">
                <a16:creationId xmlns:a16="http://schemas.microsoft.com/office/drawing/2014/main" id="{6624A56C-8DDA-4F5B-9EBE-CD0357C8AF1A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4261607" y="4639112"/>
            <a:ext cx="1018550" cy="89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0E874-B7E8-4B43-BCCE-3357643E958A}"/>
              </a:ext>
            </a:extLst>
          </p:cNvPr>
          <p:cNvSpPr/>
          <p:nvPr/>
        </p:nvSpPr>
        <p:spPr>
          <a:xfrm>
            <a:off x="5280157" y="3673117"/>
            <a:ext cx="2481942" cy="5769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Le module a besoin de </a:t>
            </a:r>
            <a:r>
              <a:rPr lang="fr-FR" sz="1400" dirty="0" err="1">
                <a:solidFill>
                  <a:schemeClr val="tx1"/>
                </a:solidFill>
              </a:rPr>
              <a:t>BrowserModule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99D64788-652D-4B77-B1F6-47EC1A77FC1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4177717" y="3961587"/>
            <a:ext cx="1102440" cy="1406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0A857-D7E3-4D53-9D75-F8D6D557239B}"/>
              </a:ext>
            </a:extLst>
          </p:cNvPr>
          <p:cNvSpPr/>
          <p:nvPr/>
        </p:nvSpPr>
        <p:spPr>
          <a:xfrm>
            <a:off x="8100448" y="4065417"/>
            <a:ext cx="2481942" cy="5769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On utilise le composant </a:t>
            </a:r>
            <a:r>
              <a:rPr lang="fr-FR" sz="1400" dirty="0" err="1">
                <a:solidFill>
                  <a:schemeClr val="tx1"/>
                </a:solidFill>
              </a:rPr>
              <a:t>AppComponent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8" name="Connecteur en angle 13">
            <a:extLst>
              <a:ext uri="{FF2B5EF4-FFF2-40B4-BE49-F238E27FC236}">
                <a16:creationId xmlns:a16="http://schemas.microsoft.com/office/drawing/2014/main" id="{F50DC876-030F-40BC-A4BB-2E3C004786BC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712028" y="4353887"/>
            <a:ext cx="33884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B368D-B92C-4DF2-BCFD-A4D8FB994651}"/>
              </a:ext>
            </a:extLst>
          </p:cNvPr>
          <p:cNvSpPr/>
          <p:nvPr/>
        </p:nvSpPr>
        <p:spPr>
          <a:xfrm>
            <a:off x="1695774" y="5732419"/>
            <a:ext cx="2481942" cy="5769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Définition de la classe principale</a:t>
            </a:r>
          </a:p>
        </p:txBody>
      </p:sp>
      <p:cxnSp>
        <p:nvCxnSpPr>
          <p:cNvPr id="23" name="Connecteur en angle 13">
            <a:extLst>
              <a:ext uri="{FF2B5EF4-FFF2-40B4-BE49-F238E27FC236}">
                <a16:creationId xmlns:a16="http://schemas.microsoft.com/office/drawing/2014/main" id="{5FD580E8-22D0-4591-9619-5AEB27E10CFE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2680380" y="5476054"/>
            <a:ext cx="5127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4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@</a:t>
            </a:r>
            <a:r>
              <a:rPr lang="fr-FR" dirty="0" err="1"/>
              <a:t>NgModule</a:t>
            </a:r>
            <a:endParaRPr lang="fr-FR" dirty="0"/>
          </a:p>
          <a:p>
            <a:pPr lvl="1"/>
            <a:r>
              <a:rPr lang="fr-FR" dirty="0"/>
              <a:t>import		importe les modules requis pour le module en question</a:t>
            </a:r>
          </a:p>
          <a:p>
            <a:pPr lvl="1"/>
            <a:r>
              <a:rPr lang="fr-FR" dirty="0" err="1"/>
              <a:t>declarations</a:t>
            </a:r>
            <a:r>
              <a:rPr lang="fr-FR" dirty="0"/>
              <a:t>	liste des composants, directives utilisés par le module</a:t>
            </a:r>
          </a:p>
          <a:p>
            <a:pPr lvl="1"/>
            <a:r>
              <a:rPr lang="fr-FR" dirty="0" err="1"/>
              <a:t>bootstrap</a:t>
            </a:r>
            <a:r>
              <a:rPr lang="fr-FR" dirty="0"/>
              <a:t>	liste des composants utilisés pour démarrer l’application</a:t>
            </a:r>
          </a:p>
          <a:p>
            <a:pPr lvl="2"/>
            <a:r>
              <a:rPr lang="fr-FR" dirty="0"/>
              <a:t>On peut démarrer l’application de multiples façons ; au sein d’un navigateur, on va utiliser le </a:t>
            </a:r>
            <a:r>
              <a:rPr lang="fr-FR" dirty="0" err="1"/>
              <a:t>bootstrapping</a:t>
            </a:r>
            <a:r>
              <a:rPr lang="fr-FR" dirty="0"/>
              <a:t> Browser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523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Quant au contenu du body HTML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32</a:t>
            </a:fld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9C1E63-6B91-4B90-B58F-B64A1523C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813447"/>
            <a:ext cx="7181453" cy="12311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eshop</a:t>
            </a:r>
            <a:r>
              <a:rPr lang="fr-FR" altLang="fr-FR" sz="1600" b="1" dirty="0">
                <a:solidFill>
                  <a:srgbClr val="268BD2"/>
                </a:solidFill>
                <a:latin typeface="Consolas" panose="020B0609020204030204" pitchFamily="49" charset="0"/>
              </a:rPr>
              <a:t>-app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Chargement de l'application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...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eshop</a:t>
            </a:r>
            <a:r>
              <a:rPr lang="fr-FR" altLang="fr-FR" sz="1600" b="1" dirty="0">
                <a:solidFill>
                  <a:srgbClr val="268BD2"/>
                </a:solidFill>
                <a:latin typeface="Consolas" panose="020B0609020204030204" pitchFamily="49" charset="0"/>
              </a:rPr>
              <a:t>-app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1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i="1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&lt;!-- Scripts 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... --&gt;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6D6D6-C520-4261-9F7A-7F1934E27DAE}"/>
              </a:ext>
            </a:extLst>
          </p:cNvPr>
          <p:cNvSpPr/>
          <p:nvPr/>
        </p:nvSpPr>
        <p:spPr>
          <a:xfrm>
            <a:off x="6790175" y="1684312"/>
            <a:ext cx="2481942" cy="5769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Sélecteur HTML déclaré dans le composant</a:t>
            </a:r>
          </a:p>
        </p:txBody>
      </p:sp>
      <p:cxnSp>
        <p:nvCxnSpPr>
          <p:cNvPr id="7" name="Connecteur en angle 13">
            <a:extLst>
              <a:ext uri="{FF2B5EF4-FFF2-40B4-BE49-F238E27FC236}">
                <a16:creationId xmlns:a16="http://schemas.microsoft.com/office/drawing/2014/main" id="{231A0B0B-680A-4303-A35F-4C5F8B61D5B0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436394" y="2509175"/>
            <a:ext cx="842674" cy="3468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6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application </a:t>
            </a:r>
            <a:r>
              <a:rPr lang="fr-FR" dirty="0" err="1"/>
              <a:t>Angular</a:t>
            </a:r>
            <a:r>
              <a:rPr lang="fr-FR" dirty="0"/>
              <a:t> a besoin d’un « exécuteur » pour démarrer</a:t>
            </a:r>
          </a:p>
          <a:p>
            <a:pPr lvl="1"/>
            <a:r>
              <a:rPr lang="fr-FR" dirty="0"/>
              <a:t>On va utiliser Browser, puisque notre application s’exécutera dans un navigateur</a:t>
            </a:r>
          </a:p>
          <a:p>
            <a:endParaRPr lang="fr-FR" dirty="0"/>
          </a:p>
          <a:p>
            <a:r>
              <a:rPr lang="fr-FR" dirty="0" err="1"/>
              <a:t>BrowserModule</a:t>
            </a:r>
            <a:r>
              <a:rPr lang="fr-FR" dirty="0"/>
              <a:t> (platform-browser)</a:t>
            </a:r>
          </a:p>
          <a:p>
            <a:pPr lvl="1"/>
            <a:r>
              <a:rPr lang="fr-FR" dirty="0"/>
              <a:t>Contient le code partagé pour l’exécution au sein d’un navigateur (thread DOM entre autre)</a:t>
            </a:r>
          </a:p>
          <a:p>
            <a:r>
              <a:rPr lang="fr-FR" dirty="0" err="1"/>
              <a:t>platformBrowserDynamic</a:t>
            </a:r>
            <a:r>
              <a:rPr lang="fr-FR" dirty="0"/>
              <a:t> (platform-browser-</a:t>
            </a:r>
            <a:r>
              <a:rPr lang="fr-FR" dirty="0" err="1"/>
              <a:t>dynamic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Contient le code côté client qui permet</a:t>
            </a:r>
          </a:p>
          <a:p>
            <a:pPr lvl="2"/>
            <a:r>
              <a:rPr lang="fr-FR" dirty="0"/>
              <a:t>De générer et d’intégrer les </a:t>
            </a:r>
            <a:r>
              <a:rPr lang="fr-FR" dirty="0" err="1"/>
              <a:t>templates</a:t>
            </a:r>
            <a:r>
              <a:rPr lang="fr-FR" dirty="0"/>
              <a:t> HTML, avec le binding MVVM, les composants, les directives, …</a:t>
            </a:r>
          </a:p>
          <a:p>
            <a:pPr lvl="2"/>
            <a:r>
              <a:rPr lang="fr-FR" dirty="0"/>
              <a:t>De gérer l’injection de dépendances (</a:t>
            </a:r>
            <a:r>
              <a:rPr lang="fr-FR" dirty="0" err="1"/>
              <a:t>IoC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240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Point d’entrée de l’application</a:t>
            </a:r>
          </a:p>
          <a:p>
            <a:pPr lvl="1"/>
            <a:r>
              <a:rPr lang="fr-FR" dirty="0"/>
              <a:t>Fichier </a:t>
            </a:r>
            <a:r>
              <a:rPr lang="fr-FR" i="1" dirty="0"/>
              <a:t>app/</a:t>
            </a:r>
            <a:r>
              <a:rPr lang="fr-FR" i="1" dirty="0" err="1"/>
              <a:t>main.ts</a:t>
            </a:r>
            <a:endParaRPr lang="fr-FR" i="1" dirty="0"/>
          </a:p>
          <a:p>
            <a:r>
              <a:rPr lang="fr-FR" dirty="0"/>
              <a:t>Single Page Application (SPA)</a:t>
            </a:r>
          </a:p>
          <a:p>
            <a:pPr lvl="1"/>
            <a:r>
              <a:rPr lang="fr-FR" i="1" dirty="0"/>
              <a:t>index.html</a:t>
            </a:r>
          </a:p>
          <a:p>
            <a:endParaRPr lang="fr-FR" dirty="0"/>
          </a:p>
          <a:p>
            <a:r>
              <a:rPr lang="fr-FR" dirty="0"/>
              <a:t>Démarrage de l’application</a:t>
            </a:r>
          </a:p>
          <a:p>
            <a:pPr lvl="1"/>
            <a:r>
              <a:rPr lang="fr-FR" dirty="0"/>
              <a:t>$ </a:t>
            </a:r>
            <a:r>
              <a:rPr lang="en-US" dirty="0" err="1"/>
              <a:t>npm</a:t>
            </a:r>
            <a:r>
              <a:rPr lang="en-US" dirty="0"/>
              <a:t> start</a:t>
            </a:r>
            <a:endParaRPr lang="fr-FR" i="1" dirty="0"/>
          </a:p>
          <a:p>
            <a:pPr lvl="2"/>
            <a:r>
              <a:rPr lang="fr-FR" dirty="0"/>
              <a:t>Le navigateur s’ouvre tout seul</a:t>
            </a:r>
          </a:p>
          <a:p>
            <a:pPr lvl="2"/>
            <a:r>
              <a:rPr lang="fr-FR" dirty="0"/>
              <a:t>Cette commande écoute </a:t>
            </a:r>
            <a:r>
              <a:rPr lang="fr-FR"/>
              <a:t>la modification </a:t>
            </a:r>
            <a:r>
              <a:rPr lang="fr-FR" dirty="0"/>
              <a:t>des fichiers</a:t>
            </a:r>
          </a:p>
          <a:p>
            <a:pPr lvl="3"/>
            <a:r>
              <a:rPr lang="fr-FR" dirty="0"/>
              <a:t>Lorsque les fichiers sont modifiés, ils seront recompilés, et la page du navigateur sera rafraichie automatiquement</a:t>
            </a:r>
          </a:p>
          <a:p>
            <a:pPr lvl="2"/>
            <a:r>
              <a:rPr lang="fr-FR" dirty="0"/>
              <a:t>Chargement des fichiers</a:t>
            </a:r>
          </a:p>
          <a:p>
            <a:pPr lvl="3"/>
            <a:r>
              <a:rPr lang="fr-FR" dirty="0"/>
              <a:t>index.html &gt; </a:t>
            </a:r>
            <a:r>
              <a:rPr lang="fr-FR" dirty="0" err="1"/>
              <a:t>main.ts</a:t>
            </a:r>
            <a:r>
              <a:rPr lang="fr-FR" dirty="0"/>
              <a:t> &gt; </a:t>
            </a:r>
            <a:r>
              <a:rPr lang="fr-FR" dirty="0" err="1"/>
              <a:t>app.module.ts</a:t>
            </a:r>
            <a:r>
              <a:rPr lang="fr-FR" dirty="0"/>
              <a:t> &gt; </a:t>
            </a:r>
            <a:r>
              <a:rPr lang="fr-FR" dirty="0" err="1"/>
              <a:t>app.component.ts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881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Contenu du fichier </a:t>
            </a:r>
            <a:r>
              <a:rPr lang="fr-FR" i="1" dirty="0" err="1"/>
              <a:t>main.ts</a:t>
            </a:r>
            <a:endParaRPr lang="fr-FR" i="1" dirty="0"/>
          </a:p>
          <a:p>
            <a:pPr lvl="1"/>
            <a:endParaRPr lang="fr-FR" i="1" dirty="0"/>
          </a:p>
          <a:p>
            <a:pPr lvl="1"/>
            <a:endParaRPr lang="fr-FR" i="1" dirty="0"/>
          </a:p>
          <a:p>
            <a:pPr lvl="1"/>
            <a:endParaRPr lang="fr-FR" i="1" dirty="0"/>
          </a:p>
          <a:p>
            <a:pPr lvl="1"/>
            <a:endParaRPr lang="fr-FR" i="1" dirty="0"/>
          </a:p>
          <a:p>
            <a:pPr lvl="1"/>
            <a:endParaRPr lang="fr-FR" i="1" dirty="0"/>
          </a:p>
          <a:p>
            <a:pPr lvl="1"/>
            <a:endParaRPr lang="fr-FR" dirty="0"/>
          </a:p>
          <a:p>
            <a:pPr lvl="1"/>
            <a:r>
              <a:rPr lang="fr-FR" dirty="0"/>
              <a:t>Dans ce fichier, on indique qu’on exécute notre module principal, avec platform-browser-</a:t>
            </a:r>
            <a:r>
              <a:rPr lang="fr-FR" dirty="0" err="1"/>
              <a:t>dynamic</a:t>
            </a:r>
            <a:endParaRPr lang="fr-FR" dirty="0"/>
          </a:p>
          <a:p>
            <a:pPr lvl="1"/>
            <a:r>
              <a:rPr lang="fr-FR" dirty="0"/>
              <a:t>C’est pour cette raison que </a:t>
            </a:r>
            <a:r>
              <a:rPr lang="fr-FR" dirty="0" err="1"/>
              <a:t>AppModule</a:t>
            </a:r>
            <a:r>
              <a:rPr lang="fr-FR" dirty="0"/>
              <a:t> a besoin d’importer </a:t>
            </a:r>
            <a:r>
              <a:rPr lang="fr-FR" dirty="0" err="1"/>
              <a:t>BrowserModule</a:t>
            </a:r>
            <a:endParaRPr lang="fr-FR" dirty="0"/>
          </a:p>
          <a:p>
            <a:pPr lvl="1"/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35</a:t>
            </a:fld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4980E3-CD77-4562-9B84-673C01895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813447"/>
            <a:ext cx="8415765" cy="12311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platformBrowserDynamic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/platform-browser-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app.module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platformBrowserDynamic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bootstrapModule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14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Initialiser et démarrer le projet</a:t>
            </a:r>
          </a:p>
          <a:p>
            <a:pPr lvl="1"/>
            <a:r>
              <a:rPr lang="fr-FR" dirty="0"/>
              <a:t>Récupérer les sources sur le site de formation</a:t>
            </a:r>
          </a:p>
          <a:p>
            <a:pPr lvl="1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r>
              <a:rPr lang="fr-FR" dirty="0"/>
              <a:t>Tester et vérifier que le module s’exécute bien</a:t>
            </a:r>
          </a:p>
          <a:p>
            <a:pPr lvl="1"/>
            <a:r>
              <a:rPr lang="fr-FR" dirty="0"/>
              <a:t>La fenêtre du navigateur se lance automatiquement</a:t>
            </a:r>
          </a:p>
          <a:p>
            <a:pPr lvl="1"/>
            <a:r>
              <a:rPr lang="fr-FR" dirty="0"/>
              <a:t>Le terminal reste en attente d’une modification de fichier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997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Premiers pas – Expression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mappe des données au HTML en utilisant des EL</a:t>
            </a:r>
          </a:p>
          <a:p>
            <a:pPr lvl="1"/>
            <a:r>
              <a:rPr lang="fr-FR" dirty="0"/>
              <a:t>{{ expression }}</a:t>
            </a:r>
          </a:p>
          <a:p>
            <a:pPr lvl="1"/>
            <a:endParaRPr lang="fr-FR" dirty="0"/>
          </a:p>
          <a:p>
            <a:r>
              <a:rPr lang="fr-FR" dirty="0"/>
              <a:t>Exemples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7799" y="3881069"/>
            <a:ext cx="2066271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5 + 5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7799" y="4174570"/>
            <a:ext cx="4871526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Le client est {{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 {{ nom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37</a:t>
            </a:fld>
            <a:endParaRPr lang="fr-FR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B4A7BB-9DA5-45A6-A109-8A8926DD6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9" y="4468071"/>
            <a:ext cx="6442469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Le client est {{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client.prenom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 {{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client.nom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72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Importer </a:t>
            </a:r>
            <a:r>
              <a:rPr lang="fr-FR" dirty="0" err="1"/>
              <a:t>FormsModule</a:t>
            </a:r>
            <a:endParaRPr lang="fr-FR" dirty="0"/>
          </a:p>
          <a:p>
            <a:pPr lvl="1"/>
            <a:r>
              <a:rPr lang="fr-FR" dirty="0"/>
              <a:t>Dans le module </a:t>
            </a:r>
            <a:r>
              <a:rPr lang="fr-FR" dirty="0" err="1"/>
              <a:t>AppModule</a:t>
            </a:r>
            <a:endParaRPr lang="fr-FR" dirty="0"/>
          </a:p>
          <a:p>
            <a:pPr lvl="1"/>
            <a:r>
              <a:rPr lang="fr-FR" dirty="0"/>
              <a:t>Depuis </a:t>
            </a:r>
            <a:r>
              <a:rPr lang="fr-FR" i="1" dirty="0"/>
              <a:t>@</a:t>
            </a:r>
            <a:r>
              <a:rPr lang="fr-FR" i="1" dirty="0" err="1"/>
              <a:t>angular</a:t>
            </a:r>
            <a:r>
              <a:rPr lang="fr-FR" i="1" dirty="0"/>
              <a:t>/</a:t>
            </a:r>
            <a:r>
              <a:rPr lang="fr-FR" i="1" dirty="0" err="1"/>
              <a:t>forms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Tester ce code : dans le </a:t>
            </a:r>
            <a:r>
              <a:rPr lang="fr-FR" dirty="0" err="1"/>
              <a:t>template</a:t>
            </a:r>
            <a:r>
              <a:rPr lang="fr-FR" dirty="0"/>
              <a:t> HTML		dans le composant 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Que fait </a:t>
            </a:r>
            <a:r>
              <a:rPr lang="fr-FR" dirty="0" err="1"/>
              <a:t>ngModel</a:t>
            </a:r>
            <a:r>
              <a:rPr lang="fr-FR" dirty="0"/>
              <a:t> 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4128" y="4051459"/>
            <a:ext cx="4712829" cy="492443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altLang="fr-FR" sz="1600" dirty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{{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prenom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38</a:t>
            </a:fld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E533F1-E940-46E3-A362-1133A54C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337" y="4020681"/>
            <a:ext cx="4712829" cy="221599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Component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@Component({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eshop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-app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app/app.component.html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prenom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string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Jérémy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91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Binding – Liaison des données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ngModel</a:t>
            </a:r>
            <a:r>
              <a:rPr lang="fr-FR" dirty="0"/>
              <a:t> lie les données du modèle à la vue, et inversement !</a:t>
            </a:r>
          </a:p>
          <a:p>
            <a:pPr lvl="1"/>
            <a:r>
              <a:rPr lang="fr-FR" dirty="0"/>
              <a:t>C’est ce qu’on appelle un </a:t>
            </a:r>
            <a:r>
              <a:rPr lang="fr-FR" i="1" dirty="0"/>
              <a:t>data-binding </a:t>
            </a:r>
            <a:r>
              <a:rPr lang="fr-FR" i="1" dirty="0" err="1"/>
              <a:t>Two-Way</a:t>
            </a:r>
            <a:endParaRPr lang="fr-FR" i="1" dirty="0"/>
          </a:p>
          <a:p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s’appuis sur le pattern </a:t>
            </a:r>
            <a:r>
              <a:rPr lang="fr-FR" i="1" dirty="0"/>
              <a:t>MVVM</a:t>
            </a:r>
            <a:r>
              <a:rPr lang="fr-FR" dirty="0"/>
              <a:t> pour le binding</a:t>
            </a:r>
          </a:p>
          <a:p>
            <a:pPr lvl="1"/>
            <a:r>
              <a:rPr lang="fr-FR" dirty="0"/>
              <a:t>Comme vu dans l’exercice précédent</a:t>
            </a:r>
          </a:p>
          <a:p>
            <a:pPr lvl="1"/>
            <a:r>
              <a:rPr lang="fr-FR" dirty="0"/>
              <a:t>Chaque modification d’un côté entraîne une mise à jour de l’autre côté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17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HTML5 / CSS3 / JavaScript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Les ingrédients de la recette</a:t>
            </a:r>
          </a:p>
          <a:p>
            <a:pPr lvl="1"/>
            <a:r>
              <a:rPr lang="fr-FR" dirty="0"/>
              <a:t>« Transformer un site internet en application Web 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Mono-page ?</a:t>
            </a:r>
          </a:p>
          <a:p>
            <a:pPr lvl="1"/>
            <a:r>
              <a:rPr lang="fr-FR" dirty="0"/>
              <a:t>Un seul fichier d’accès, </a:t>
            </a:r>
            <a:r>
              <a:rPr lang="fr-FR"/>
              <a:t>plusieurs routes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76063" y="3185160"/>
          <a:ext cx="8128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34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Structure du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CSS3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Présentation du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Manipulation du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57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Dans la vue</a:t>
            </a:r>
          </a:p>
          <a:p>
            <a:pPr lvl="1"/>
            <a:r>
              <a:rPr lang="fr-FR" dirty="0"/>
              <a:t>Ajouter un bouton qui appelle une fonction qui change la valeur de </a:t>
            </a:r>
            <a:r>
              <a:rPr lang="fr-FR" i="1" dirty="0" err="1"/>
              <a:t>prenom</a:t>
            </a:r>
            <a:endParaRPr lang="fr-FR" i="1" dirty="0"/>
          </a:p>
          <a:p>
            <a:pPr lvl="1"/>
            <a:r>
              <a:rPr lang="fr-FR" dirty="0"/>
              <a:t>Créer cette fonction dans la classe </a:t>
            </a:r>
            <a:r>
              <a:rPr lang="fr-FR" dirty="0" err="1"/>
              <a:t>AppComponent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Quel est le résultat 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4128" y="3429000"/>
            <a:ext cx="6223960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changePrenom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fr-FR" altLang="fr-FR" sz="16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CHANGER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altLang="fr-FR" sz="1600" b="1" dirty="0" err="1">
                <a:solidFill>
                  <a:srgbClr val="268BD2"/>
                </a:solidFill>
                <a:latin typeface="Consolas" panose="020B0609020204030204" pitchFamily="49" charset="0"/>
              </a:rPr>
              <a:t>button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6721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Dans la vue des exercices précédents</a:t>
            </a:r>
          </a:p>
          <a:p>
            <a:pPr lvl="1"/>
            <a:r>
              <a:rPr lang="fr-FR" dirty="0"/>
              <a:t>Utilisation de </a:t>
            </a:r>
          </a:p>
          <a:p>
            <a:pPr lvl="2"/>
            <a:r>
              <a:rPr lang="fr-FR" dirty="0"/>
              <a:t>{{ ... }}</a:t>
            </a:r>
          </a:p>
          <a:p>
            <a:pPr lvl="2"/>
            <a:r>
              <a:rPr lang="fr-FR" dirty="0"/>
              <a:t>[(...)]="..."</a:t>
            </a:r>
          </a:p>
          <a:p>
            <a:pPr lvl="2"/>
            <a:r>
              <a:rPr lang="fr-FR" dirty="0"/>
              <a:t>(...)="..."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Il en existe d’autres</a:t>
            </a:r>
          </a:p>
          <a:p>
            <a:pPr lvl="2"/>
            <a:r>
              <a:rPr lang="fr-FR" dirty="0"/>
              <a:t>*...="..."</a:t>
            </a:r>
          </a:p>
          <a:p>
            <a:pPr lvl="2"/>
            <a:r>
              <a:rPr lang="fr-FR" dirty="0"/>
              <a:t>[...] ="..."</a:t>
            </a:r>
          </a:p>
          <a:p>
            <a:pPr lvl="2"/>
            <a:r>
              <a:rPr lang="fr-FR" dirty="0" err="1"/>
              <a:t>bind</a:t>
            </a:r>
            <a:r>
              <a:rPr lang="fr-FR" dirty="0"/>
              <a:t>-...="..."</a:t>
            </a:r>
          </a:p>
          <a:p>
            <a:pPr lvl="2"/>
            <a:r>
              <a:rPr lang="fr-FR" dirty="0" err="1"/>
              <a:t>bindon</a:t>
            </a:r>
            <a:r>
              <a:rPr lang="fr-FR" dirty="0"/>
              <a:t>- ...="..."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390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42</a:t>
            </a:fld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691A1D3-D713-4E06-A428-6FA756158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4568"/>
              </p:ext>
            </p:extLst>
          </p:nvPr>
        </p:nvGraphicFramePr>
        <p:xfrm>
          <a:off x="725270" y="2084832"/>
          <a:ext cx="10317787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101">
                  <a:extLst>
                    <a:ext uri="{9D8B030D-6E8A-4147-A177-3AD203B41FA5}">
                      <a16:colId xmlns:a16="http://schemas.microsoft.com/office/drawing/2014/main" val="2269166914"/>
                    </a:ext>
                  </a:extLst>
                </a:gridCol>
                <a:gridCol w="3607266">
                  <a:extLst>
                    <a:ext uri="{9D8B030D-6E8A-4147-A177-3AD203B41FA5}">
                      <a16:colId xmlns:a16="http://schemas.microsoft.com/office/drawing/2014/main" val="1814327896"/>
                    </a:ext>
                  </a:extLst>
                </a:gridCol>
                <a:gridCol w="1785973">
                  <a:extLst>
                    <a:ext uri="{9D8B030D-6E8A-4147-A177-3AD203B41FA5}">
                      <a16:colId xmlns:a16="http://schemas.microsoft.com/office/drawing/2014/main" val="2519371174"/>
                    </a:ext>
                  </a:extLst>
                </a:gridCol>
                <a:gridCol w="2579447">
                  <a:extLst>
                    <a:ext uri="{9D8B030D-6E8A-4147-A177-3AD203B41FA5}">
                      <a16:colId xmlns:a16="http://schemas.microsoft.com/office/drawing/2014/main" val="278077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Syntaxe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Direction de l’information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Exemples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6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{{ expression }}</a:t>
                      </a:r>
                    </a:p>
                    <a:p>
                      <a:r>
                        <a:rPr lang="fr-FR" sz="1400" dirty="0"/>
                        <a:t>[</a:t>
                      </a:r>
                      <a:r>
                        <a:rPr lang="fr-FR" sz="1400" dirty="0" err="1"/>
                        <a:t>attr</a:t>
                      </a:r>
                      <a:r>
                        <a:rPr lang="fr-FR" sz="1400" dirty="0"/>
                        <a:t>]="expression"</a:t>
                      </a:r>
                    </a:p>
                    <a:p>
                      <a:r>
                        <a:rPr lang="fr-FR" sz="1400" dirty="0" err="1"/>
                        <a:t>bind-attr</a:t>
                      </a:r>
                      <a:r>
                        <a:rPr lang="fr-FR" sz="1400" dirty="0"/>
                        <a:t>="expression"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Sens unique</a:t>
                      </a:r>
                    </a:p>
                    <a:p>
                      <a:r>
                        <a:rPr lang="fr-FR" sz="1400" dirty="0"/>
                        <a:t>Depuis la source de données vers la vue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Interpolation</a:t>
                      </a:r>
                    </a:p>
                    <a:p>
                      <a:r>
                        <a:rPr lang="en-US" sz="1400" dirty="0" err="1"/>
                        <a:t>Propriété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Attribut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Classe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Style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{{ couleur }}</a:t>
                      </a:r>
                    </a:p>
                    <a:p>
                      <a:r>
                        <a:rPr lang="fr-FR" sz="1400" dirty="0"/>
                        <a:t>[</a:t>
                      </a:r>
                      <a:r>
                        <a:rPr lang="fr-FR" sz="1400" dirty="0" err="1"/>
                        <a:t>style.color</a:t>
                      </a:r>
                      <a:r>
                        <a:rPr lang="fr-FR" sz="1400" dirty="0"/>
                        <a:t>]="couleur"</a:t>
                      </a:r>
                    </a:p>
                    <a:p>
                      <a:r>
                        <a:rPr lang="fr-FR" sz="1400" dirty="0" err="1"/>
                        <a:t>bind-style.color</a:t>
                      </a:r>
                      <a:r>
                        <a:rPr lang="fr-FR" sz="1400" dirty="0"/>
                        <a:t>="couleur"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2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(</a:t>
                      </a:r>
                      <a:r>
                        <a:rPr lang="fr-FR" sz="1400" dirty="0" err="1"/>
                        <a:t>evenement</a:t>
                      </a:r>
                      <a:r>
                        <a:rPr lang="fr-FR" sz="1400" dirty="0"/>
                        <a:t>)="traitement"</a:t>
                      </a:r>
                    </a:p>
                    <a:p>
                      <a:r>
                        <a:rPr lang="fr-FR" sz="1400" dirty="0" err="1"/>
                        <a:t>on-evenement</a:t>
                      </a:r>
                      <a:r>
                        <a:rPr lang="fr-FR" sz="1400" dirty="0"/>
                        <a:t>="traitement"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Sens unique</a:t>
                      </a:r>
                    </a:p>
                    <a:p>
                      <a:r>
                        <a:rPr lang="fr-FR" sz="1400" dirty="0"/>
                        <a:t>Depuis la vue vers la source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Evènement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(click)="fonction()"</a:t>
                      </a:r>
                    </a:p>
                    <a:p>
                      <a:r>
                        <a:rPr lang="fr-FR" sz="1400" dirty="0"/>
                        <a:t>on-</a:t>
                      </a:r>
                      <a:r>
                        <a:rPr lang="fr-FR" sz="1400" dirty="0" err="1"/>
                        <a:t>dblclick</a:t>
                      </a:r>
                      <a:r>
                        <a:rPr lang="fr-FR" sz="1400" dirty="0"/>
                        <a:t>="fonction()"</a:t>
                      </a:r>
                    </a:p>
                    <a:p>
                      <a:r>
                        <a:rPr lang="fr-FR" sz="1400" dirty="0"/>
                        <a:t>(</a:t>
                      </a:r>
                      <a:r>
                        <a:rPr lang="fr-FR" sz="1400" dirty="0" err="1"/>
                        <a:t>mouseenter</a:t>
                      </a:r>
                      <a:r>
                        <a:rPr lang="fr-FR" sz="1400" dirty="0"/>
                        <a:t>)="fonction()"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1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[(</a:t>
                      </a:r>
                      <a:r>
                        <a:rPr lang="fr-FR" sz="1400" dirty="0" err="1"/>
                        <a:t>attr</a:t>
                      </a:r>
                      <a:r>
                        <a:rPr lang="fr-FR" sz="1400" dirty="0"/>
                        <a:t>)]="expression"</a:t>
                      </a:r>
                    </a:p>
                    <a:p>
                      <a:r>
                        <a:rPr lang="fr-FR" sz="1400" dirty="0" err="1"/>
                        <a:t>bindon-attr</a:t>
                      </a:r>
                      <a:r>
                        <a:rPr lang="fr-FR" sz="1400" dirty="0"/>
                        <a:t>="expression"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Dans les deux sens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[(</a:t>
                      </a:r>
                      <a:r>
                        <a:rPr lang="fr-FR" sz="1400" dirty="0" err="1"/>
                        <a:t>ngModel</a:t>
                      </a:r>
                      <a:r>
                        <a:rPr lang="fr-FR" sz="1400" dirty="0"/>
                        <a:t>)]="couleur"</a:t>
                      </a:r>
                    </a:p>
                    <a:p>
                      <a:r>
                        <a:rPr lang="fr-FR" sz="1400" dirty="0" err="1"/>
                        <a:t>bindon-ngModel</a:t>
                      </a:r>
                      <a:r>
                        <a:rPr lang="fr-FR" sz="1400" dirty="0"/>
                        <a:t>="couleur"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2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*directive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Depuis la source de données vers la vue</a:t>
                      </a:r>
                    </a:p>
                    <a:p>
                      <a:r>
                        <a:rPr lang="fr-FR" sz="1400" dirty="0"/>
                        <a:t>Permet d’encapsuler l’élément dans une zone tampon, manipulée par </a:t>
                      </a:r>
                      <a:r>
                        <a:rPr lang="fr-FR" sz="1400" dirty="0" err="1"/>
                        <a:t>Angular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*</a:t>
                      </a:r>
                      <a:r>
                        <a:rPr lang="fr-FR" sz="1400" dirty="0" err="1"/>
                        <a:t>ngIf</a:t>
                      </a:r>
                      <a:r>
                        <a:rPr lang="fr-FR" sz="1400" dirty="0"/>
                        <a:t>="</a:t>
                      </a:r>
                      <a:r>
                        <a:rPr lang="fr-FR" sz="1400" dirty="0" err="1"/>
                        <a:t>true</a:t>
                      </a:r>
                      <a:r>
                        <a:rPr lang="fr-FR" sz="1400" dirty="0"/>
                        <a:t>"</a:t>
                      </a:r>
                    </a:p>
                    <a:p>
                      <a:r>
                        <a:rPr lang="fr-FR" sz="1400" dirty="0"/>
                        <a:t>*</a:t>
                      </a:r>
                      <a:r>
                        <a:rPr lang="fr-FR" sz="1400" dirty="0" err="1"/>
                        <a:t>ngFor</a:t>
                      </a:r>
                      <a:r>
                        <a:rPr lang="fr-FR" sz="1400" dirty="0"/>
                        <a:t>="let e of </a:t>
                      </a:r>
                      <a:r>
                        <a:rPr lang="fr-FR" sz="1400" dirty="0" err="1"/>
                        <a:t>list</a:t>
                      </a:r>
                      <a:r>
                        <a:rPr lang="fr-FR" sz="1400" dirty="0"/>
                        <a:t>"</a:t>
                      </a:r>
                    </a:p>
                    <a:p>
                      <a:r>
                        <a:rPr lang="fr-FR" sz="1400" dirty="0"/>
                        <a:t>*</a:t>
                      </a:r>
                      <a:r>
                        <a:rPr lang="fr-FR" sz="1400" dirty="0" err="1"/>
                        <a:t>ngSwitchCase</a:t>
                      </a:r>
                      <a:r>
                        <a:rPr lang="fr-FR" sz="1400" dirty="0"/>
                        <a:t>="'valeur'"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8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Ajouter une liste de choix à la vue (select HTML)</a:t>
            </a:r>
          </a:p>
          <a:p>
            <a:pPr lvl="1"/>
            <a:r>
              <a:rPr lang="fr-FR" dirty="0"/>
              <a:t>Quelques couleurs (noir, vert, jaune, bleu)</a:t>
            </a:r>
          </a:p>
          <a:p>
            <a:r>
              <a:rPr lang="fr-FR" dirty="0"/>
              <a:t>Lorsque l’utilisateur change la couleur</a:t>
            </a:r>
          </a:p>
          <a:p>
            <a:pPr lvl="1"/>
            <a:r>
              <a:rPr lang="fr-FR" dirty="0"/>
              <a:t>La couleur du paragraphe change en fonction de la sélection !</a:t>
            </a:r>
          </a:p>
          <a:p>
            <a:pPr lvl="1"/>
            <a:endParaRPr lang="fr-FR" dirty="0"/>
          </a:p>
          <a:p>
            <a:r>
              <a:rPr lang="fr-FR" dirty="0"/>
              <a:t>Reprendre la classe Client (nom, </a:t>
            </a:r>
            <a:r>
              <a:rPr lang="fr-FR" dirty="0" err="1"/>
              <a:t>prenom</a:t>
            </a:r>
            <a:r>
              <a:rPr lang="fr-FR" dirty="0"/>
              <a:t>, CA)</a:t>
            </a:r>
          </a:p>
          <a:p>
            <a:pPr lvl="1"/>
            <a:r>
              <a:rPr lang="fr-FR" dirty="0"/>
              <a:t>Le composant utilise cette classe, la vue aussi</a:t>
            </a:r>
          </a:p>
          <a:p>
            <a:pPr lvl="1"/>
            <a:r>
              <a:rPr lang="fr-FR" dirty="0"/>
              <a:t>La classe sera dans un fichier à part : penser à l’import !</a:t>
            </a:r>
          </a:p>
          <a:p>
            <a:r>
              <a:rPr lang="fr-FR" dirty="0"/>
              <a:t>Dans la vue</a:t>
            </a:r>
          </a:p>
          <a:p>
            <a:pPr lvl="1"/>
            <a:r>
              <a:rPr lang="fr-FR" dirty="0"/>
              <a:t>Ajouter un input pour la saisie du nom et du CA</a:t>
            </a:r>
          </a:p>
          <a:p>
            <a:pPr lvl="1"/>
            <a:r>
              <a:rPr lang="fr-FR" dirty="0"/>
              <a:t>La paragraphe affiche le nom, le prénom et le CA</a:t>
            </a:r>
          </a:p>
          <a:p>
            <a:pPr lvl="2"/>
            <a:r>
              <a:rPr lang="fr-FR" dirty="0"/>
              <a:t>Et ne doit s’afficher que lorsque le nom et le prénom sont remplis, et que le CA est différent de 0 !</a:t>
            </a:r>
          </a:p>
          <a:p>
            <a:pPr lvl="2"/>
            <a:r>
              <a:rPr lang="fr-FR" dirty="0"/>
              <a:t>Si le CA est négatif, le background du paragraphe applique une classe CSS qui fait devenir le paragraphe rouge</a:t>
            </a:r>
          </a:p>
          <a:p>
            <a:pPr lvl="3"/>
            <a:r>
              <a:rPr lang="fr-FR" dirty="0"/>
              <a:t>Avec une transition !</a:t>
            </a:r>
          </a:p>
          <a:p>
            <a:pPr lvl="3"/>
            <a:r>
              <a:rPr lang="fr-FR" dirty="0"/>
              <a:t>[</a:t>
            </a:r>
            <a:r>
              <a:rPr lang="fr-FR" dirty="0" err="1"/>
              <a:t>class.nom-classe</a:t>
            </a:r>
            <a:r>
              <a:rPr lang="fr-FR" dirty="0"/>
              <a:t>] ou [</a:t>
            </a:r>
            <a:r>
              <a:rPr lang="fr-FR" dirty="0" err="1"/>
              <a:t>ngClass</a:t>
            </a:r>
            <a:r>
              <a:rPr lang="fr-FR" dirty="0"/>
              <a:t>]="{ 'nom-class': </a:t>
            </a:r>
            <a:r>
              <a:rPr lang="fr-FR" dirty="0" err="1"/>
              <a:t>true</a:t>
            </a:r>
            <a:r>
              <a:rPr lang="fr-FR" dirty="0"/>
              <a:t> }"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839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module est un conteneur pour</a:t>
            </a:r>
          </a:p>
          <a:p>
            <a:pPr lvl="1"/>
            <a:r>
              <a:rPr lang="fr-FR" dirty="0"/>
              <a:t>Les différentes parties de l’application</a:t>
            </a:r>
          </a:p>
          <a:p>
            <a:pPr lvl="1"/>
            <a:r>
              <a:rPr lang="fr-FR" dirty="0"/>
              <a:t>Les composants, les directives, les services, ...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173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composants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78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composant est une fonctionnalité </a:t>
            </a:r>
            <a:r>
              <a:rPr lang="fr-FR" dirty="0" err="1"/>
              <a:t>front-end</a:t>
            </a:r>
            <a:endParaRPr lang="fr-FR" dirty="0"/>
          </a:p>
          <a:p>
            <a:pPr lvl="1"/>
            <a:r>
              <a:rPr lang="fr-FR" dirty="0"/>
              <a:t>Intégré à un module</a:t>
            </a:r>
          </a:p>
          <a:p>
            <a:pPr lvl="1"/>
            <a:r>
              <a:rPr lang="fr-FR" dirty="0"/>
              <a:t>Sépare la partie logique de la partie manipulation DOM</a:t>
            </a:r>
          </a:p>
          <a:p>
            <a:pPr lvl="1"/>
            <a:r>
              <a:rPr lang="fr-FR" dirty="0"/>
              <a:t>Réutilisable</a:t>
            </a:r>
          </a:p>
          <a:p>
            <a:r>
              <a:rPr lang="fr-FR" dirty="0"/>
              <a:t>Quelques questions à se poser avant de se lancer</a:t>
            </a:r>
          </a:p>
          <a:p>
            <a:pPr lvl="1"/>
            <a:r>
              <a:rPr lang="fr-FR" dirty="0"/>
              <a:t>Quel est son rôle ?</a:t>
            </a:r>
          </a:p>
          <a:p>
            <a:pPr lvl="1"/>
            <a:r>
              <a:rPr lang="fr-FR" dirty="0"/>
              <a:t>Doit-il prendre place dans le vue HTML ? (avoir une structure HTML, une vue)</a:t>
            </a:r>
          </a:p>
          <a:p>
            <a:pPr lvl="1"/>
            <a:r>
              <a:rPr lang="fr-FR" dirty="0"/>
              <a:t>Quels sont ses paramètres / attributs d’entrée ?</a:t>
            </a:r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786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fichier </a:t>
            </a:r>
            <a:r>
              <a:rPr lang="fr-FR" i="1" dirty="0"/>
              <a:t>nom-</a:t>
            </a:r>
            <a:r>
              <a:rPr lang="fr-FR" i="1" dirty="0" err="1"/>
              <a:t>composant.component.ts</a:t>
            </a:r>
            <a:endParaRPr lang="fr-FR" dirty="0"/>
          </a:p>
          <a:p>
            <a:pPr lvl="1"/>
            <a:r>
              <a:rPr lang="fr-FR" dirty="0"/>
              <a:t>On a besoin de l’annotation @Component, donc on l’importe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On déclare le composant, avec une classe, en l’annotant de @Component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47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DF3FEA-A4E0-4E0F-AB5A-EB26260D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61" y="3040383"/>
            <a:ext cx="4825039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Component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angular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/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core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6D5FAA-BFB8-42F6-9074-07610C25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55" y="4040987"/>
            <a:ext cx="4937249" cy="12311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@Component({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nom-composant,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[nom-composant]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app/asc-bold.component.html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NomComposantComponent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C14CB-B93B-459A-AF8B-6621C6230764}"/>
              </a:ext>
            </a:extLst>
          </p:cNvPr>
          <p:cNvSpPr/>
          <p:nvPr/>
        </p:nvSpPr>
        <p:spPr>
          <a:xfrm>
            <a:off x="7351192" y="3950006"/>
            <a:ext cx="4143124" cy="9994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On </a:t>
            </a:r>
            <a:r>
              <a:rPr lang="fr-FR" sz="1400" dirty="0" err="1">
                <a:solidFill>
                  <a:schemeClr val="tx1"/>
                </a:solidFill>
              </a:rPr>
              <a:t>présice</a:t>
            </a:r>
            <a:r>
              <a:rPr lang="fr-FR" sz="1400" dirty="0">
                <a:solidFill>
                  <a:schemeClr val="tx1"/>
                </a:solidFill>
              </a:rPr>
              <a:t> le sélecteur qu’on utilisera en HTML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'nom-</a:t>
            </a:r>
            <a:r>
              <a:rPr lang="fr-FR" sz="1400" dirty="0" err="1">
                <a:solidFill>
                  <a:schemeClr val="tx1"/>
                </a:solidFill>
              </a:rPr>
              <a:t>selecteur</a:t>
            </a:r>
            <a:r>
              <a:rPr lang="fr-FR" sz="1400" dirty="0">
                <a:solidFill>
                  <a:schemeClr val="tx1"/>
                </a:solidFill>
              </a:rPr>
              <a:t>'	balise HTML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'[nom-</a:t>
            </a:r>
            <a:r>
              <a:rPr lang="fr-FR" sz="1400" dirty="0" err="1">
                <a:solidFill>
                  <a:schemeClr val="tx1"/>
                </a:solidFill>
              </a:rPr>
              <a:t>selecteur</a:t>
            </a:r>
            <a:r>
              <a:rPr lang="fr-FR" sz="1400" dirty="0">
                <a:solidFill>
                  <a:schemeClr val="tx1"/>
                </a:solidFill>
              </a:rPr>
              <a:t>]'	attribut HTML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Ici, on fait les 2</a:t>
            </a:r>
          </a:p>
        </p:txBody>
      </p:sp>
      <p:cxnSp>
        <p:nvCxnSpPr>
          <p:cNvPr id="9" name="Connecteur en angle 13">
            <a:extLst>
              <a:ext uri="{FF2B5EF4-FFF2-40B4-BE49-F238E27FC236}">
                <a16:creationId xmlns:a16="http://schemas.microsoft.com/office/drawing/2014/main" id="{ADB57FF7-9CA1-4BBB-B299-8CBD11985748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6020504" y="4353888"/>
            <a:ext cx="1330689" cy="95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AD431E1C-F988-46AD-A333-031F929B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192" y="5075642"/>
            <a:ext cx="2693045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nom-composant&gt;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307D645-D681-4623-A13E-E0F255C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192" y="5424658"/>
            <a:ext cx="3815147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altLang="fr-FR" sz="1600" b="1" dirty="0">
                <a:solidFill>
                  <a:srgbClr val="268BD2"/>
                </a:solidFill>
                <a:latin typeface="Consolas" panose="020B0609020204030204" pitchFamily="49" charset="0"/>
              </a:rPr>
              <a:t>nom-composant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altLang="fr-FR" sz="1600" b="1" dirty="0">
                <a:solidFill>
                  <a:srgbClr val="268BD2"/>
                </a:solidFill>
                <a:latin typeface="Consolas" panose="020B0609020204030204" pitchFamily="49" charset="0"/>
              </a:rPr>
              <a:t>nom-composant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68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classe du composant</a:t>
            </a:r>
          </a:p>
          <a:p>
            <a:pPr lvl="1"/>
            <a:r>
              <a:rPr lang="fr-FR" dirty="0"/>
              <a:t>On y déclare ce dont on a besoin</a:t>
            </a:r>
          </a:p>
          <a:p>
            <a:pPr lvl="2"/>
            <a:r>
              <a:rPr lang="fr-FR" dirty="0"/>
              <a:t>Attributs, méthodes, ...</a:t>
            </a:r>
          </a:p>
          <a:p>
            <a:pPr lvl="1"/>
            <a:r>
              <a:rPr lang="fr-FR" dirty="0"/>
              <a:t>Pour binder une action utilisateur sur l’ensemble du composant</a:t>
            </a:r>
          </a:p>
          <a:p>
            <a:pPr lvl="2"/>
            <a:r>
              <a:rPr lang="fr-FR" dirty="0"/>
              <a:t>On peut utiliser (</a:t>
            </a:r>
            <a:r>
              <a:rPr lang="fr-FR" dirty="0" err="1"/>
              <a:t>evenement</a:t>
            </a:r>
            <a:r>
              <a:rPr lang="fr-FR" dirty="0"/>
              <a:t>) dans la vue</a:t>
            </a:r>
          </a:p>
          <a:p>
            <a:pPr lvl="2"/>
            <a:r>
              <a:rPr lang="fr-FR" dirty="0"/>
              <a:t>Ou, plus intéressant, utiliser l’annotation @</a:t>
            </a:r>
            <a:r>
              <a:rPr lang="fr-FR" dirty="0" err="1"/>
              <a:t>HostListener</a:t>
            </a:r>
            <a:r>
              <a:rPr lang="fr-FR" dirty="0"/>
              <a:t> sur les méthodes</a:t>
            </a:r>
          </a:p>
          <a:p>
            <a:pPr lvl="3"/>
            <a:r>
              <a:rPr lang="fr-FR" dirty="0"/>
              <a:t>Pour ça, il nous faut importer </a:t>
            </a:r>
            <a:r>
              <a:rPr lang="fr-FR" i="1" dirty="0" err="1"/>
              <a:t>HostListener</a:t>
            </a:r>
            <a:r>
              <a:rPr lang="fr-FR" dirty="0"/>
              <a:t>, de @</a:t>
            </a:r>
            <a:r>
              <a:rPr lang="fr-FR" dirty="0" err="1"/>
              <a:t>angular</a:t>
            </a:r>
            <a:r>
              <a:rPr lang="fr-FR" dirty="0"/>
              <a:t>/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48</a:t>
            </a:fld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BF5DFE5-7103-4F43-BFB3-9AE1010A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053" y="3559016"/>
            <a:ext cx="3815147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HostListener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dirty="0">
                <a:solidFill>
                  <a:srgbClr val="93A1A1"/>
                </a:solidFill>
                <a:latin typeface="Consolas" panose="020B0609020204030204" pitchFamily="49" charset="0"/>
              </a:rPr>
              <a:t>//Faire </a:t>
            </a:r>
            <a:r>
              <a:rPr lang="fr-FR" altLang="fr-FR" sz="1600" dirty="0" err="1">
                <a:solidFill>
                  <a:srgbClr val="93A1A1"/>
                </a:solidFill>
                <a:latin typeface="Consolas" panose="020B0609020204030204" pitchFamily="49" charset="0"/>
              </a:rPr>
              <a:t>quelquechose</a:t>
            </a:r>
            <a:r>
              <a:rPr lang="fr-FR" altLang="fr-FR" sz="1600" dirty="0">
                <a:solidFill>
                  <a:srgbClr val="93A1A1"/>
                </a:solidFill>
                <a:latin typeface="Consolas" panose="020B0609020204030204" pitchFamily="49" charset="0"/>
              </a:rPr>
              <a:t> au clique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31DA906-3790-43B6-8B1E-0705FB01C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341" y="4368832"/>
            <a:ext cx="6395982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Component,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HostListener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angular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/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core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9013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classe du composant</a:t>
            </a:r>
          </a:p>
          <a:p>
            <a:pPr lvl="1"/>
            <a:r>
              <a:rPr lang="fr-FR" dirty="0"/>
              <a:t>On peut récupérer des informations brutes ou </a:t>
            </a:r>
            <a:r>
              <a:rPr lang="fr-FR" dirty="0" err="1"/>
              <a:t>bindées</a:t>
            </a:r>
            <a:r>
              <a:rPr lang="fr-FR" dirty="0"/>
              <a:t> sur le modèle de données</a:t>
            </a:r>
          </a:p>
          <a:p>
            <a:pPr lvl="2"/>
            <a:r>
              <a:rPr lang="fr-FR" dirty="0"/>
              <a:t>Utiliser l’annotation @Input</a:t>
            </a:r>
          </a:p>
          <a:p>
            <a:pPr lvl="3"/>
            <a:r>
              <a:rPr lang="fr-FR" dirty="0"/>
              <a:t>Pour ça, il nous faut importer </a:t>
            </a:r>
            <a:r>
              <a:rPr lang="fr-FR" i="1" dirty="0"/>
              <a:t>Input</a:t>
            </a:r>
            <a:r>
              <a:rPr lang="fr-FR" dirty="0"/>
              <a:t>, de @</a:t>
            </a:r>
            <a:r>
              <a:rPr lang="fr-FR" dirty="0" err="1"/>
              <a:t>angular</a:t>
            </a:r>
            <a:r>
              <a:rPr lang="fr-FR" dirty="0"/>
              <a:t>/</a:t>
            </a:r>
            <a:r>
              <a:rPr lang="fr-FR" dirty="0" err="1"/>
              <a:t>core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On place cette annotation sur l’attribut à récupérer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En utilisant les principes de binding dans la vue</a:t>
            </a:r>
          </a:p>
          <a:p>
            <a:pPr lvl="3"/>
            <a:r>
              <a:rPr lang="fr-FR" dirty="0"/>
              <a:t>Sans les crochets		Texte brute</a:t>
            </a:r>
          </a:p>
          <a:p>
            <a:pPr lvl="3"/>
            <a:r>
              <a:rPr lang="fr-FR" dirty="0"/>
              <a:t>Avec les crochets	Binding vers une donnée existante dans le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49</a:t>
            </a:fld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7BFBCE2-8000-429F-9B8C-793980C1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170" y="3581172"/>
            <a:ext cx="5498300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Component, Input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angular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/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core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197784-E035-424F-82C2-C0354FE8D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163" y="4010878"/>
            <a:ext cx="3590727" cy="984885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AscBoldComponent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@Input(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titre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string;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@Input()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text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string;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B5C893-C6A6-4ABF-8DE1-F893977FC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5116512"/>
            <a:ext cx="8864606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nom-composant </a:t>
            </a:r>
            <a:r>
              <a:rPr lang="fr-FR" altLang="fr-FR" sz="1600" dirty="0">
                <a:solidFill>
                  <a:srgbClr val="93A1A1"/>
                </a:solidFill>
                <a:latin typeface="Consolas" panose="020B0609020204030204" pitchFamily="49" charset="0"/>
              </a:rPr>
              <a:t>titre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"Le super titre"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client.nom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Un contenu ...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9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Description HTML5 / CSS3</a:t>
            </a:r>
          </a:p>
          <a:p>
            <a:r>
              <a:rPr lang="fr-FR" dirty="0"/>
              <a:t>Langages JavaScript et </a:t>
            </a:r>
            <a:r>
              <a:rPr lang="fr-FR" dirty="0" err="1"/>
              <a:t>TypeScript</a:t>
            </a:r>
            <a:endParaRPr lang="fr-FR" dirty="0"/>
          </a:p>
          <a:p>
            <a:r>
              <a:rPr lang="fr-FR" dirty="0"/>
              <a:t>Framework créé par Google</a:t>
            </a:r>
          </a:p>
          <a:p>
            <a:pPr lvl="1"/>
            <a:r>
              <a:rPr lang="fr-FR" dirty="0"/>
              <a:t>AngularJS est la première version</a:t>
            </a:r>
          </a:p>
          <a:p>
            <a:r>
              <a:rPr lang="fr-FR" dirty="0"/>
              <a:t>Patterns</a:t>
            </a:r>
          </a:p>
          <a:p>
            <a:pPr lvl="1"/>
            <a:r>
              <a:rPr lang="fr-FR" dirty="0"/>
              <a:t>MVC (Model-</a:t>
            </a:r>
            <a:r>
              <a:rPr lang="fr-FR" dirty="0" err="1"/>
              <a:t>View</a:t>
            </a:r>
            <a:r>
              <a:rPr lang="fr-FR" dirty="0"/>
              <a:t>-Controller)</a:t>
            </a:r>
          </a:p>
          <a:p>
            <a:pPr lvl="1"/>
            <a:r>
              <a:rPr lang="fr-FR" dirty="0"/>
              <a:t>MVVM (Model-</a:t>
            </a:r>
            <a:r>
              <a:rPr lang="fr-FR" dirty="0" err="1"/>
              <a:t>View</a:t>
            </a:r>
            <a:r>
              <a:rPr lang="fr-FR" dirty="0"/>
              <a:t>-</a:t>
            </a:r>
            <a:r>
              <a:rPr lang="fr-FR" dirty="0" err="1"/>
              <a:t>ViewModel</a:t>
            </a:r>
            <a:r>
              <a:rPr lang="fr-FR" dirty="0"/>
              <a:t>) pour le binding</a:t>
            </a:r>
          </a:p>
          <a:p>
            <a:pPr lvl="1"/>
            <a:r>
              <a:rPr lang="fr-FR" dirty="0" err="1"/>
              <a:t>IoC</a:t>
            </a:r>
            <a:r>
              <a:rPr lang="fr-FR" dirty="0"/>
              <a:t> (Inversion of Control) pour l’injection de dépendances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060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vue du composant (</a:t>
            </a:r>
            <a:r>
              <a:rPr lang="fr-FR" i="1" dirty="0"/>
              <a:t>nom-composant.component.html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On défini la structure HTML</a:t>
            </a:r>
          </a:p>
          <a:p>
            <a:pPr lvl="1"/>
            <a:r>
              <a:rPr lang="fr-FR" dirty="0"/>
              <a:t>On peut inclure un contenu en utilisant la balise </a:t>
            </a:r>
            <a:r>
              <a:rPr lang="fr-FR" dirty="0" err="1"/>
              <a:t>ng</a:t>
            </a:r>
            <a:r>
              <a:rPr lang="fr-FR" dirty="0"/>
              <a:t>-content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« Un contenu ... » sera positionné à l’endroit où se trouve </a:t>
            </a:r>
            <a:r>
              <a:rPr lang="fr-FR" dirty="0" err="1"/>
              <a:t>ng</a:t>
            </a:r>
            <a:r>
              <a:rPr lang="fr-FR" dirty="0"/>
              <a:t>-content dans le composant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50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10F299-2925-40CE-ACF7-30D7A3C07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429000"/>
            <a:ext cx="6620402" cy="1477328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&lt;!-- Conteneur du composant --&gt;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Le paragraphe du composant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1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i="1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&lt;!-- Contenu issu de la vue qui a appelé ce composant --&gt;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fr-FR" altLang="fr-FR" sz="1600" b="1" dirty="0">
                <a:solidFill>
                  <a:srgbClr val="268BD2"/>
                </a:solidFill>
                <a:latin typeface="Consolas" panose="020B0609020204030204" pitchFamily="49" charset="0"/>
              </a:rPr>
              <a:t>-content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fr-FR" altLang="fr-FR" sz="1600" b="1" dirty="0">
                <a:solidFill>
                  <a:srgbClr val="268BD2"/>
                </a:solidFill>
                <a:latin typeface="Consolas" panose="020B0609020204030204" pitchFamily="49" charset="0"/>
              </a:rPr>
              <a:t>-content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4B2E82-A3C5-4FC2-9C15-9FC93FB6F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5556885"/>
            <a:ext cx="5095947" cy="492443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nom-composant&gt;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Un contenu ...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altLang="fr-FR" sz="1600" b="1" dirty="0">
                <a:solidFill>
                  <a:srgbClr val="268BD2"/>
                </a:solidFill>
                <a:latin typeface="Consolas" panose="020B0609020204030204" pitchFamily="49" charset="0"/>
              </a:rPr>
              <a:t>-composant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Un contenu ...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altLang="fr-FR" sz="1600" b="1" dirty="0">
                <a:solidFill>
                  <a:srgbClr val="268BD2"/>
                </a:solidFill>
                <a:latin typeface="Consolas" panose="020B0609020204030204" pitchFamily="49" charset="0"/>
              </a:rPr>
              <a:t>-composant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62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composant doit être dans un module, il faut donc</a:t>
            </a:r>
          </a:p>
          <a:p>
            <a:pPr lvl="1"/>
            <a:r>
              <a:rPr lang="fr-FR" dirty="0"/>
              <a:t>Importer ce composant dans le module</a:t>
            </a:r>
          </a:p>
          <a:p>
            <a:pPr lvl="1"/>
            <a:r>
              <a:rPr lang="fr-FR" dirty="0"/>
              <a:t>Le déclarer dans la liste des déclarations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341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un composant « </a:t>
            </a:r>
            <a:r>
              <a:rPr lang="fr-FR" dirty="0" err="1"/>
              <a:t>asc-bold</a:t>
            </a:r>
            <a:r>
              <a:rPr lang="fr-FR" dirty="0"/>
              <a:t> » qui :</a:t>
            </a:r>
          </a:p>
          <a:p>
            <a:pPr lvl="1"/>
            <a:r>
              <a:rPr lang="fr-FR" dirty="0"/>
              <a:t>Met en gras le contenu</a:t>
            </a:r>
          </a:p>
          <a:p>
            <a:pPr lvl="1"/>
            <a:r>
              <a:rPr lang="fr-FR" dirty="0"/>
              <a:t>Affiche une alerte « on a cliqué » au clique sur le contenu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52</a:t>
            </a:fld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24128" y="3643073"/>
            <a:ext cx="5326779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asc-bold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Le contenu à mettre en gras ...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27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un composant « </a:t>
            </a:r>
            <a:r>
              <a:rPr lang="fr-FR" dirty="0" err="1"/>
              <a:t>asc-bold-element</a:t>
            </a:r>
            <a:r>
              <a:rPr lang="fr-FR" dirty="0"/>
              <a:t> » qui :</a:t>
            </a:r>
          </a:p>
          <a:p>
            <a:pPr lvl="1"/>
            <a:r>
              <a:rPr lang="fr-FR" dirty="0"/>
              <a:t>Présente le nom du client saisi avec une phrase « préfixe »</a:t>
            </a:r>
          </a:p>
          <a:p>
            <a:pPr lvl="1"/>
            <a:r>
              <a:rPr lang="fr-FR" dirty="0"/>
              <a:t>Met en gras le nom</a:t>
            </a:r>
          </a:p>
          <a:p>
            <a:pPr lvl="1"/>
            <a:r>
              <a:rPr lang="fr-FR" dirty="0"/>
              <a:t>Affiche une alerte « nom » au clique sur le contenu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53</a:t>
            </a:fld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C413BB-39C3-4921-B034-7B75ED85A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743243"/>
            <a:ext cx="8976816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fr-FR" altLang="fr-FR" sz="1600" b="1" dirty="0" err="1">
                <a:solidFill>
                  <a:srgbClr val="268BD2"/>
                </a:solidFill>
                <a:latin typeface="Consolas" panose="020B0609020204030204" pitchFamily="49" charset="0"/>
              </a:rPr>
              <a:t>-bold-element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"Voici le nom"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600" dirty="0" err="1">
                <a:solidFill>
                  <a:srgbClr val="93A1A1"/>
                </a:solidFill>
                <a:latin typeface="Consolas" panose="020B0609020204030204" pitchFamily="49" charset="0"/>
              </a:rPr>
              <a:t>text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.n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fr-FR" altLang="fr-FR" sz="1600" b="1" dirty="0" err="1">
                <a:solidFill>
                  <a:srgbClr val="268BD2"/>
                </a:solidFill>
                <a:latin typeface="Consolas" panose="020B0609020204030204" pitchFamily="49" charset="0"/>
              </a:rPr>
              <a:t>-bold-element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84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un composant qui affiche un </a:t>
            </a:r>
            <a:r>
              <a:rPr lang="fr-FR" dirty="0" err="1"/>
              <a:t>tooltip</a:t>
            </a:r>
            <a:r>
              <a:rPr lang="fr-FR" dirty="0"/>
              <a:t> au survol de la souris</a:t>
            </a:r>
          </a:p>
          <a:p>
            <a:pPr lvl="1"/>
            <a:r>
              <a:rPr lang="fr-FR" dirty="0"/>
              <a:t>CSS</a:t>
            </a:r>
          </a:p>
          <a:p>
            <a:pPr lvl="2"/>
            <a:r>
              <a:rPr lang="fr-FR" dirty="0"/>
              <a:t>bordure arrondie</a:t>
            </a:r>
          </a:p>
          <a:p>
            <a:pPr lvl="2"/>
            <a:r>
              <a:rPr lang="fr-FR" dirty="0"/>
              <a:t>couleur orange #F8AC59</a:t>
            </a:r>
          </a:p>
          <a:p>
            <a:pPr lvl="2"/>
            <a:r>
              <a:rPr lang="fr-FR" dirty="0" err="1"/>
              <a:t>padding</a:t>
            </a:r>
            <a:r>
              <a:rPr lang="fr-FR" dirty="0"/>
              <a:t> 10px 20px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Scope: redéfini, nous avons besoin du </a:t>
            </a:r>
            <a:r>
              <a:rPr lang="fr-FR" b="1" dirty="0"/>
              <a:t>texte</a:t>
            </a:r>
            <a:r>
              <a:rPr lang="fr-FR" dirty="0"/>
              <a:t> du </a:t>
            </a:r>
            <a:r>
              <a:rPr lang="fr-FR" dirty="0" err="1"/>
              <a:t>tooltip</a:t>
            </a:r>
            <a:endParaRPr lang="fr-FR" dirty="0"/>
          </a:p>
          <a:p>
            <a:pPr lvl="1"/>
            <a:r>
              <a:rPr lang="fr-FR" dirty="0"/>
              <a:t>Doit fonctionner en attribut </a:t>
            </a:r>
            <a:r>
              <a:rPr lang="fr-FR" b="1" u="sng" dirty="0"/>
              <a:t>et</a:t>
            </a:r>
            <a:r>
              <a:rPr lang="fr-FR" dirty="0"/>
              <a:t> en élément HTML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54</a:t>
            </a:fld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24128" y="5329193"/>
            <a:ext cx="9815187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asc-tooltip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-titre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"Et voilà un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 !"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Voilà un message !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fr-FR" altLang="fr-FR" sz="1600" b="1" dirty="0" err="1">
                <a:solidFill>
                  <a:srgbClr val="268BD2"/>
                </a:solidFill>
                <a:latin typeface="Consolas" panose="020B0609020204030204" pitchFamily="49" charset="0"/>
              </a:rPr>
              <a:t>-tooltip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-titre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"Et voilà un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 !"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Voilà un message !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fr-FR" altLang="fr-FR" sz="1600" b="1" dirty="0" err="1">
                <a:solidFill>
                  <a:srgbClr val="268BD2"/>
                </a:solidFill>
                <a:latin typeface="Consolas" panose="020B0609020204030204" pitchFamily="49" charset="0"/>
              </a:rPr>
              <a:t>-tooltip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93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directives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directives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44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directive est une fonctionnalité </a:t>
            </a:r>
            <a:r>
              <a:rPr lang="fr-FR" dirty="0" err="1"/>
              <a:t>front-end</a:t>
            </a:r>
            <a:endParaRPr lang="fr-FR" dirty="0"/>
          </a:p>
          <a:p>
            <a:pPr lvl="1"/>
            <a:r>
              <a:rPr lang="fr-FR" dirty="0"/>
              <a:t>Intégrée à un module</a:t>
            </a:r>
          </a:p>
          <a:p>
            <a:pPr lvl="1"/>
            <a:r>
              <a:rPr lang="fr-FR" dirty="0"/>
              <a:t>Il n’y a pas de vue associée</a:t>
            </a:r>
          </a:p>
          <a:p>
            <a:pPr lvl="1"/>
            <a:r>
              <a:rPr lang="fr-FR" dirty="0"/>
              <a:t>Certaines sont natives à </a:t>
            </a:r>
            <a:r>
              <a:rPr lang="fr-FR" dirty="0" err="1"/>
              <a:t>Angular</a:t>
            </a:r>
            <a:r>
              <a:rPr lang="fr-FR" dirty="0"/>
              <a:t> et sont préfixées par « </a:t>
            </a:r>
            <a:r>
              <a:rPr lang="fr-FR" dirty="0" err="1"/>
              <a:t>ng</a:t>
            </a:r>
            <a:r>
              <a:rPr lang="fr-FR" dirty="0"/>
              <a:t> »</a:t>
            </a:r>
          </a:p>
          <a:p>
            <a:pPr lvl="2"/>
            <a:r>
              <a:rPr lang="fr-FR" dirty="0" err="1"/>
              <a:t>ngModel</a:t>
            </a:r>
            <a:r>
              <a:rPr lang="fr-FR" dirty="0"/>
              <a:t>, </a:t>
            </a:r>
            <a:r>
              <a:rPr lang="fr-FR" dirty="0" err="1"/>
              <a:t>ngClass</a:t>
            </a:r>
            <a:r>
              <a:rPr lang="fr-FR" dirty="0"/>
              <a:t>, </a:t>
            </a:r>
            <a:r>
              <a:rPr lang="fr-FR" dirty="0" err="1"/>
              <a:t>ngIf</a:t>
            </a:r>
            <a:r>
              <a:rPr lang="fr-FR" dirty="0"/>
              <a:t>, </a:t>
            </a:r>
            <a:r>
              <a:rPr lang="fr-FR" dirty="0" err="1"/>
              <a:t>ngFor</a:t>
            </a:r>
            <a:r>
              <a:rPr lang="fr-FR" dirty="0"/>
              <a:t>, </a:t>
            </a:r>
            <a:r>
              <a:rPr lang="fr-FR" dirty="0" err="1"/>
              <a:t>ngSwitch</a:t>
            </a:r>
            <a:r>
              <a:rPr lang="fr-FR" dirty="0"/>
              <a:t>, </a:t>
            </a:r>
            <a:r>
              <a:rPr lang="fr-FR" dirty="0" err="1"/>
              <a:t>ngSwitchCase</a:t>
            </a:r>
            <a:r>
              <a:rPr lang="fr-FR" dirty="0"/>
              <a:t>, 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055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Trois types de directives</a:t>
            </a:r>
          </a:p>
          <a:p>
            <a:pPr lvl="1"/>
            <a:r>
              <a:rPr lang="fr-FR" dirty="0"/>
              <a:t>Les composants</a:t>
            </a:r>
          </a:p>
          <a:p>
            <a:pPr lvl="1"/>
            <a:r>
              <a:rPr lang="fr-FR" dirty="0"/>
              <a:t>Les directives d’attributs</a:t>
            </a:r>
          </a:p>
          <a:p>
            <a:pPr lvl="2"/>
            <a:r>
              <a:rPr lang="fr-FR" dirty="0"/>
              <a:t>Modifient le comportement des éléments HTML et/ou de leurs attributs</a:t>
            </a:r>
          </a:p>
          <a:p>
            <a:pPr lvl="2"/>
            <a:r>
              <a:rPr lang="fr-FR" dirty="0"/>
              <a:t>Représentée généralement sous forme d’attribut HTML</a:t>
            </a:r>
          </a:p>
          <a:p>
            <a:pPr lvl="3"/>
            <a:endParaRPr lang="fr-FR" dirty="0"/>
          </a:p>
          <a:p>
            <a:pPr lvl="1"/>
            <a:r>
              <a:rPr lang="fr-FR" dirty="0"/>
              <a:t>Les directives structurelles</a:t>
            </a:r>
          </a:p>
          <a:p>
            <a:pPr lvl="2"/>
            <a:r>
              <a:rPr lang="fr-FR" dirty="0"/>
              <a:t>Modifient la structure HTML des éléments sur lesquels elles s’appliquent</a:t>
            </a:r>
          </a:p>
          <a:p>
            <a:pPr lvl="2"/>
            <a:r>
              <a:rPr lang="fr-FR" dirty="0" err="1"/>
              <a:t>ngIf</a:t>
            </a:r>
            <a:r>
              <a:rPr lang="fr-FR" dirty="0"/>
              <a:t> et </a:t>
            </a:r>
            <a:r>
              <a:rPr lang="fr-FR" dirty="0" err="1"/>
              <a:t>ngFor</a:t>
            </a:r>
            <a:r>
              <a:rPr lang="fr-FR" dirty="0"/>
              <a:t> par exemple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57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1F77BF-CAA8-42B2-8C94-1402FC4B2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283" y="3828811"/>
            <a:ext cx="3021661" cy="21544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ma-directive&gt;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Le contenu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52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ym typeface="Wingdings" panose="05000000000000000000" pitchFamily="2" charset="2"/>
              </a:rPr>
              <a:t>ngClass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Permet d’appliquer une classe en fonction d’une condition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58</a:t>
            </a:fld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24128" y="3213556"/>
            <a:ext cx="6705362" cy="21544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-class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"{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une-classe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attention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: ca &lt; 0 }"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756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ym typeface="Wingdings" panose="05000000000000000000" pitchFamily="2" charset="2"/>
              </a:rPr>
              <a:t>ngIf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Afficher un bloc en fonction d’une condition vérifiée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59</a:t>
            </a:fld>
            <a:endParaRPr lang="fr-F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AE7D8D-3B07-42EA-A60C-D6D6D060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059668"/>
            <a:ext cx="3141886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condition_vrai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C'est vrai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6F2221-2D08-4256-A33D-49A0DD28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202668"/>
            <a:ext cx="3254096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]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condition_vrai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C'est vrai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0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AngularJS a été écrit et pensé pour JavaScript</a:t>
            </a:r>
          </a:p>
          <a:p>
            <a:pPr lvl="1"/>
            <a:r>
              <a:rPr lang="fr-FR" dirty="0"/>
              <a:t>AngularJS désigne en réalité la version 1.x de </a:t>
            </a:r>
            <a:r>
              <a:rPr lang="fr-FR" dirty="0" err="1"/>
              <a:t>Angular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a été écrit et pensé pour </a:t>
            </a:r>
            <a:r>
              <a:rPr lang="fr-FR" dirty="0" err="1"/>
              <a:t>TypeScript</a:t>
            </a:r>
            <a:endParaRPr lang="fr-FR" dirty="0"/>
          </a:p>
          <a:p>
            <a:pPr lvl="1"/>
            <a:r>
              <a:rPr lang="fr-FR" dirty="0" err="1"/>
              <a:t>Angular</a:t>
            </a:r>
            <a:r>
              <a:rPr lang="fr-FR" dirty="0"/>
              <a:t> désigne les versions 2.x et supérieures</a:t>
            </a:r>
          </a:p>
          <a:p>
            <a:r>
              <a:rPr lang="fr-FR" dirty="0"/>
              <a:t>Il est possible de développer des applications </a:t>
            </a:r>
            <a:r>
              <a:rPr lang="fr-FR" dirty="0" err="1"/>
              <a:t>Angular</a:t>
            </a:r>
            <a:r>
              <a:rPr lang="fr-FR" dirty="0"/>
              <a:t> avec</a:t>
            </a:r>
          </a:p>
          <a:p>
            <a:pPr lvl="1"/>
            <a:r>
              <a:rPr lang="fr-FR" dirty="0" err="1"/>
              <a:t>TypeScript</a:t>
            </a:r>
            <a:endParaRPr lang="fr-FR" dirty="0"/>
          </a:p>
          <a:p>
            <a:pPr lvl="1"/>
            <a:r>
              <a:rPr lang="fr-FR" dirty="0"/>
              <a:t>JavaScript</a:t>
            </a:r>
          </a:p>
          <a:p>
            <a:pPr lvl="1"/>
            <a:r>
              <a:rPr lang="fr-FR" dirty="0"/>
              <a:t>Dart</a:t>
            </a:r>
          </a:p>
          <a:p>
            <a:pPr lvl="1"/>
            <a:r>
              <a:rPr lang="fr-FR" dirty="0"/>
              <a:t>Le langage recommandé étant </a:t>
            </a:r>
            <a:r>
              <a:rPr lang="fr-FR" dirty="0" err="1"/>
              <a:t>TypeScript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sz="1400" dirty="0"/>
              <a:t>Toute la document est accessible sur </a:t>
            </a:r>
            <a:r>
              <a:rPr lang="fr-FR" sz="1400" dirty="0">
                <a:hlinkClick r:id="rId2"/>
              </a:rPr>
              <a:t>https://angular.io/docs</a:t>
            </a:r>
            <a:endParaRPr lang="fr-FR" sz="1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0228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ym typeface="Wingdings" panose="05000000000000000000" pitchFamily="2" charset="2"/>
              </a:rPr>
              <a:t>ngIf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Afficher un bloc en fonction d’une condition vérifiée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60</a:t>
            </a:fld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9F176A-E673-42F3-AA0D-EFBF19A4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061548"/>
            <a:ext cx="5722720" cy="172354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condition_vrai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sinon_on_fait_ca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C'est vrai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fr-FR" altLang="fr-FR" sz="1600" b="1" dirty="0" err="1">
                <a:solidFill>
                  <a:srgbClr val="268BD2"/>
                </a:solidFill>
                <a:latin typeface="Consolas" panose="020B0609020204030204" pitchFamily="49" charset="0"/>
              </a:rPr>
              <a:t>-template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#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sinon_on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_fait_ca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C'est faux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fr-FR" altLang="fr-FR" sz="1600" b="1" dirty="0" err="1">
                <a:solidFill>
                  <a:srgbClr val="268BD2"/>
                </a:solidFill>
                <a:latin typeface="Consolas" panose="020B0609020204030204" pitchFamily="49" charset="0"/>
              </a:rPr>
              <a:t>-template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65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ym typeface="Wingdings" panose="05000000000000000000" pitchFamily="2" charset="2"/>
              </a:rPr>
              <a:t>ngFor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Effectue une boucle for dans la vue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Se place sur l’élément à répéter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61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98C0CF-1A8D-4095-8871-80446CAD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622959"/>
            <a:ext cx="3366306" cy="12311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"let c of clients"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c.nom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c.prenom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c.ca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E079515-089A-40CC-BB39-FB81A411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429000"/>
            <a:ext cx="5947141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*</a:t>
            </a:r>
            <a:r>
              <a:rPr lang="fr-FR" altLang="fr-FR" sz="1600" dirty="0" err="1">
                <a:solidFill>
                  <a:srgbClr val="93A1A1"/>
                </a:solidFill>
                <a:latin typeface="Consolas" panose="020B0609020204030204" pitchFamily="49" charset="0"/>
              </a:rPr>
              <a:t>ngFor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"let 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element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 of 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list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0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ym typeface="Wingdings" panose="05000000000000000000" pitchFamily="2" charset="2"/>
              </a:rPr>
              <a:t>ngSwitch</a:t>
            </a:r>
            <a:r>
              <a:rPr lang="fr-FR" dirty="0">
                <a:sym typeface="Wingdings" panose="05000000000000000000" pitchFamily="2" charset="2"/>
              </a:rPr>
              <a:t> / </a:t>
            </a:r>
            <a:r>
              <a:rPr lang="fr-FR" dirty="0" err="1">
                <a:sym typeface="Wingdings" panose="05000000000000000000" pitchFamily="2" charset="2"/>
              </a:rPr>
              <a:t>ngSwitchCase</a:t>
            </a:r>
            <a:r>
              <a:rPr lang="fr-FR" dirty="0">
                <a:sym typeface="Wingdings" panose="05000000000000000000" pitchFamily="2" charset="2"/>
              </a:rPr>
              <a:t> / </a:t>
            </a:r>
            <a:r>
              <a:rPr lang="fr-FR" dirty="0" err="1">
                <a:sym typeface="Wingdings" panose="05000000000000000000" pitchFamily="2" charset="2"/>
              </a:rPr>
              <a:t>ngSwitchDefault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Afficher un contenu selon la valeur d’une donnée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62</a:t>
            </a:fld>
            <a:endParaRPr lang="fr-F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00CA9F-B7CE-4DA5-98F4-4521723F4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077256"/>
            <a:ext cx="9650078" cy="12311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ngSwitch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personne.genre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ngSwitchCase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C'est un monsieur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ngSwitchCase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C'est une madame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ngSwitchDefault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C'est quelqu'un qui a des doutes, qui se pose des questions.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58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fichier </a:t>
            </a:r>
            <a:r>
              <a:rPr lang="fr-FR" i="1" dirty="0"/>
              <a:t>nom-</a:t>
            </a:r>
            <a:r>
              <a:rPr lang="fr-FR" i="1" dirty="0" err="1"/>
              <a:t>directive.directive.ts</a:t>
            </a:r>
            <a:endParaRPr lang="fr-FR" dirty="0"/>
          </a:p>
          <a:p>
            <a:pPr lvl="1"/>
            <a:r>
              <a:rPr lang="fr-FR" dirty="0"/>
              <a:t>On a besoin de l’annotation @Directive, donc on l’importe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On déclare la directive, avec une classe, en l’annotant de @Directive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63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DF3FEA-A4E0-4E0F-AB5A-EB26260D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61" y="3040383"/>
            <a:ext cx="4825039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Directive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angular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/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core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6D5FAA-BFB8-42F6-9074-07610C25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55" y="4164097"/>
            <a:ext cx="4263988" cy="984885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@Directive({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nom-directive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NomDirectiveDirective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AD431E1C-F988-46AD-A333-031F929B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288" y="4902761"/>
            <a:ext cx="2693045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nom-directive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547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classe de la directive</a:t>
            </a:r>
          </a:p>
          <a:p>
            <a:pPr lvl="1"/>
            <a:r>
              <a:rPr lang="fr-FR" dirty="0"/>
              <a:t>Il est possible de faire tout ce que peut faire un composant</a:t>
            </a:r>
          </a:p>
          <a:p>
            <a:pPr lvl="1"/>
            <a:r>
              <a:rPr lang="fr-FR" dirty="0"/>
              <a:t>Simplement, la directive n’a pas de vue associée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634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classe de la directive</a:t>
            </a:r>
          </a:p>
          <a:p>
            <a:pPr lvl="1"/>
            <a:r>
              <a:rPr lang="fr-FR" dirty="0"/>
              <a:t>On peut récupérer l’élément sur lequel cette directive s’applique</a:t>
            </a:r>
          </a:p>
          <a:p>
            <a:pPr lvl="2"/>
            <a:r>
              <a:rPr lang="fr-FR" dirty="0"/>
              <a:t>Utiliser </a:t>
            </a:r>
            <a:r>
              <a:rPr lang="fr-FR" dirty="0" err="1"/>
              <a:t>ElementRef</a:t>
            </a:r>
            <a:endParaRPr lang="fr-FR" dirty="0"/>
          </a:p>
          <a:p>
            <a:pPr lvl="3"/>
            <a:r>
              <a:rPr lang="fr-FR" dirty="0"/>
              <a:t>Pour ça, il nous faut importer </a:t>
            </a:r>
            <a:r>
              <a:rPr lang="fr-FR" i="1" dirty="0" err="1"/>
              <a:t>ElementRef</a:t>
            </a:r>
            <a:r>
              <a:rPr lang="fr-FR" dirty="0"/>
              <a:t>, de @</a:t>
            </a:r>
            <a:r>
              <a:rPr lang="fr-FR" dirty="0" err="1"/>
              <a:t>angular</a:t>
            </a:r>
            <a:r>
              <a:rPr lang="fr-FR" dirty="0"/>
              <a:t>/</a:t>
            </a:r>
            <a:r>
              <a:rPr lang="fr-FR" dirty="0" err="1"/>
              <a:t>core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On injecte </a:t>
            </a:r>
            <a:r>
              <a:rPr lang="fr-FR" dirty="0" err="1"/>
              <a:t>ElementRef</a:t>
            </a:r>
            <a:r>
              <a:rPr lang="fr-FR" dirty="0"/>
              <a:t> dans le constructeur de la directive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b="1" dirty="0">
                <a:solidFill>
                  <a:srgbClr val="C00000"/>
                </a:solidFill>
              </a:rPr>
              <a:t>ATTENTION</a:t>
            </a:r>
          </a:p>
          <a:p>
            <a:pPr lvl="2"/>
            <a:r>
              <a:rPr lang="fr-FR" dirty="0">
                <a:solidFill>
                  <a:srgbClr val="C00000"/>
                </a:solidFill>
              </a:rPr>
              <a:t>Ici vous avez un accès direct au DOM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65</a:t>
            </a:fld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7BFBCE2-8000-429F-9B8C-793980C1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170" y="3581172"/>
            <a:ext cx="6171561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Directive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ElementRef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angular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/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core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A4C316A-D1D1-4A62-A730-B25FE0A2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011" y="4507012"/>
            <a:ext cx="5722720" cy="12311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NomDirectiveDirective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el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this.el.nativeElement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donne accès à l'élément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83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manipuler plus facilement l’élément, dans la classe de la directive</a:t>
            </a:r>
          </a:p>
          <a:p>
            <a:pPr lvl="1"/>
            <a:r>
              <a:rPr lang="fr-FR" dirty="0"/>
              <a:t>On peut récupérer un </a:t>
            </a:r>
            <a:r>
              <a:rPr lang="fr-FR" dirty="0" err="1"/>
              <a:t>Renderer</a:t>
            </a:r>
            <a:r>
              <a:rPr lang="fr-FR" dirty="0"/>
              <a:t> pour ajouter un style, une classe, modifier sa structure HTML</a:t>
            </a:r>
          </a:p>
          <a:p>
            <a:pPr lvl="2"/>
            <a:r>
              <a:rPr lang="fr-FR" dirty="0"/>
              <a:t>Utiliser Renderer2 (</a:t>
            </a:r>
            <a:r>
              <a:rPr lang="fr-FR" dirty="0" err="1"/>
              <a:t>Renderer</a:t>
            </a:r>
            <a:r>
              <a:rPr lang="fr-FR" dirty="0"/>
              <a:t> est déprécié)</a:t>
            </a:r>
          </a:p>
          <a:p>
            <a:pPr lvl="3"/>
            <a:r>
              <a:rPr lang="fr-FR" dirty="0"/>
              <a:t>Pour ça, il nous faut importer </a:t>
            </a:r>
            <a:r>
              <a:rPr lang="fr-FR" i="1" dirty="0"/>
              <a:t>Renderer2</a:t>
            </a:r>
            <a:r>
              <a:rPr lang="fr-FR" dirty="0"/>
              <a:t>, de @</a:t>
            </a:r>
            <a:r>
              <a:rPr lang="fr-FR" dirty="0" err="1"/>
              <a:t>angular</a:t>
            </a:r>
            <a:r>
              <a:rPr lang="fr-FR" dirty="0"/>
              <a:t>/</a:t>
            </a:r>
            <a:r>
              <a:rPr lang="fr-FR" dirty="0" err="1"/>
              <a:t>core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On injecte Renderer2 dans le constructeur de la directive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66</a:t>
            </a:fld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7BFBCE2-8000-429F-9B8C-793980C1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857" y="3581172"/>
            <a:ext cx="7405874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Directive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ElementRef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Renderer2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angular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/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core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A4C316A-D1D1-4A62-A730-B25FE0A2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017" y="4507306"/>
            <a:ext cx="7854714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NomDirectiveDirective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el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renderer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Renderer2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65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directive doit être dans un module, il faut donc</a:t>
            </a:r>
          </a:p>
          <a:p>
            <a:pPr lvl="1"/>
            <a:r>
              <a:rPr lang="fr-FR" dirty="0"/>
              <a:t>Importer cette directive dans le module</a:t>
            </a:r>
          </a:p>
          <a:p>
            <a:pPr lvl="1"/>
            <a:r>
              <a:rPr lang="fr-FR" dirty="0"/>
              <a:t>La déclarer dans la liste des déclarations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8086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ym typeface="Wingdings" panose="05000000000000000000" pitchFamily="2" charset="2"/>
              </a:rPr>
              <a:t>Créer une liste de clients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nom, prénom, ca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Afficher cette liste de clients dans un tableau HTML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Colonnes Nom, Prénom et CA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Possibilité de filtrer les clients sur leur nom et leur prénom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Le filtre se traite dans le composant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Utiliser la syntaxe suivante pour vous aider</a:t>
            </a:r>
          </a:p>
          <a:p>
            <a:endParaRPr lang="fr-FR" dirty="0"/>
          </a:p>
          <a:p>
            <a:r>
              <a:rPr lang="fr-FR" dirty="0"/>
              <a:t>Modifier le premier formulaire « nom, prénom, ca »</a:t>
            </a:r>
          </a:p>
          <a:p>
            <a:pPr lvl="1"/>
            <a:r>
              <a:rPr lang="fr-FR" dirty="0"/>
              <a:t>Ajouter un client dans la liste des clients en cliquant sur le bouton de validation</a:t>
            </a:r>
          </a:p>
          <a:p>
            <a:pPr lvl="1"/>
            <a:r>
              <a:rPr lang="fr-FR" dirty="0"/>
              <a:t>Utiliser </a:t>
            </a:r>
            <a:r>
              <a:rPr lang="fr-FR" dirty="0" err="1"/>
              <a:t>Array.prototype.push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 tableau doit se mettre à jour automatiquement, et le filtre doit continuer de s’appliquer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68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5ADC71-E05E-4155-B665-0C095549C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204" y="4297680"/>
            <a:ext cx="6442469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.clients.filter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c.nom.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valeur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2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routes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routage avec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49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4144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seule page HTML, plusieurs points d’accès</a:t>
            </a:r>
          </a:p>
          <a:p>
            <a:pPr lvl="1"/>
            <a:r>
              <a:rPr lang="fr-FR" dirty="0"/>
              <a:t>L’application aura toujours un seul et unique fichier : </a:t>
            </a:r>
            <a:r>
              <a:rPr lang="fr-FR" i="1" dirty="0"/>
              <a:t>index.html</a:t>
            </a:r>
          </a:p>
          <a:p>
            <a:pPr lvl="1"/>
            <a:r>
              <a:rPr lang="fr-FR" dirty="0"/>
              <a:t>C’est </a:t>
            </a:r>
            <a:r>
              <a:rPr lang="fr-FR" dirty="0" err="1"/>
              <a:t>Angular</a:t>
            </a:r>
            <a:r>
              <a:rPr lang="fr-FR" dirty="0"/>
              <a:t> qui va</a:t>
            </a:r>
          </a:p>
          <a:p>
            <a:pPr lvl="2"/>
            <a:r>
              <a:rPr lang="fr-FR" dirty="0"/>
              <a:t>Gérer et interpréter les routes</a:t>
            </a:r>
          </a:p>
          <a:p>
            <a:pPr lvl="2"/>
            <a:r>
              <a:rPr lang="fr-FR" dirty="0"/>
              <a:t>Dispatcher vers le bon composant (un peu à la manière de </a:t>
            </a:r>
            <a:r>
              <a:rPr lang="fr-FR" i="1" dirty="0"/>
              <a:t>Spring MVC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On utilisera des composants pour jouer le rôle de contrôleurs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1036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configurer des routes « partielles »</a:t>
            </a:r>
          </a:p>
          <a:p>
            <a:pPr lvl="1"/>
            <a:r>
              <a:rPr lang="fr-FR" dirty="0"/>
              <a:t>Composées d’un ou de plusieurs paramètres</a:t>
            </a:r>
          </a:p>
          <a:p>
            <a:pPr lvl="1"/>
            <a:r>
              <a:rPr lang="fr-FR" dirty="0"/>
              <a:t>« /route/:param/:param2 »</a:t>
            </a:r>
          </a:p>
          <a:p>
            <a:pPr lvl="1"/>
            <a:r>
              <a:rPr lang="fr-FR" dirty="0"/>
              <a:t>« /client/:id »</a:t>
            </a:r>
          </a:p>
          <a:p>
            <a:pPr lvl="1"/>
            <a:r>
              <a:rPr lang="fr-FR" dirty="0"/>
              <a:t>« /fournisseur/:id/produits »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18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module principal</a:t>
            </a:r>
          </a:p>
          <a:p>
            <a:pPr lvl="1"/>
            <a:r>
              <a:rPr lang="fr-FR" dirty="0"/>
              <a:t>Importer </a:t>
            </a:r>
            <a:r>
              <a:rPr lang="fr-FR" dirty="0" err="1"/>
              <a:t>RouterModule</a:t>
            </a:r>
            <a:r>
              <a:rPr lang="fr-FR" dirty="0"/>
              <a:t> et Routes de @</a:t>
            </a:r>
            <a:r>
              <a:rPr lang="fr-FR" dirty="0" err="1"/>
              <a:t>angular</a:t>
            </a:r>
            <a:r>
              <a:rPr lang="fr-FR" dirty="0"/>
              <a:t>/router</a:t>
            </a:r>
          </a:p>
          <a:p>
            <a:pPr lvl="1"/>
            <a:r>
              <a:rPr lang="fr-FR" dirty="0"/>
              <a:t>Configuration des routes dans une constante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Dans la déclaration des imports, importer </a:t>
            </a:r>
            <a:r>
              <a:rPr lang="fr-FR" dirty="0" err="1"/>
              <a:t>RouterModule</a:t>
            </a:r>
            <a:r>
              <a:rPr lang="fr-FR" dirty="0"/>
              <a:t> en appelant sa méthode </a:t>
            </a:r>
            <a:r>
              <a:rPr lang="fr-FR" dirty="0" err="1"/>
              <a:t>forRoot</a:t>
            </a:r>
            <a:r>
              <a:rPr lang="fr-FR" dirty="0"/>
              <a:t>()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72</a:t>
            </a:fld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F5257C-8209-4523-91BE-2FAD61D0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5886974"/>
            <a:ext cx="3188373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RouterModule.forRoot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(routes)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404F627-396E-457A-AD46-DF65ACBE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312795"/>
            <a:ext cx="6732612" cy="196977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//Configuration des routes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routes: Routes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[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component: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HomeComponent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component: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ClientComponent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client/:id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component: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ClientDetailComponent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{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path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''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redirectTo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home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pathMatch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full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}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{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path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**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component: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PageNotFoundComponent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}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9F5860-33B7-4450-8B88-C7D98DD0E7CC}"/>
              </a:ext>
            </a:extLst>
          </p:cNvPr>
          <p:cNvSpPr/>
          <p:nvPr/>
        </p:nvSpPr>
        <p:spPr>
          <a:xfrm>
            <a:off x="8685930" y="3772683"/>
            <a:ext cx="2481942" cy="7097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pathMatch</a:t>
            </a:r>
            <a:r>
              <a:rPr lang="fr-FR" sz="1400" dirty="0">
                <a:solidFill>
                  <a:schemeClr val="tx1"/>
                </a:solidFill>
              </a:rPr>
              <a:t> est important : on veut rediriger seulement si le </a:t>
            </a:r>
            <a:r>
              <a:rPr lang="fr-FR" sz="1400" dirty="0" err="1">
                <a:solidFill>
                  <a:schemeClr val="tx1"/>
                </a:solidFill>
              </a:rPr>
              <a:t>path</a:t>
            </a:r>
            <a:r>
              <a:rPr lang="fr-FR" sz="1400" dirty="0">
                <a:solidFill>
                  <a:schemeClr val="tx1"/>
                </a:solidFill>
              </a:rPr>
              <a:t> est strictement ''</a:t>
            </a:r>
          </a:p>
        </p:txBody>
      </p:sp>
      <p:cxnSp>
        <p:nvCxnSpPr>
          <p:cNvPr id="9" name="Connecteur en angle 13">
            <a:extLst>
              <a:ext uri="{FF2B5EF4-FFF2-40B4-BE49-F238E27FC236}">
                <a16:creationId xmlns:a16="http://schemas.microsoft.com/office/drawing/2014/main" id="{9B412A6F-33FC-405A-98D6-A9C3374C64C2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595300" y="4127537"/>
            <a:ext cx="3090630" cy="640080"/>
          </a:xfrm>
          <a:prstGeom prst="bentConnector3">
            <a:avLst>
              <a:gd name="adj1" fmla="val 25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F2DBA-96C3-4C30-913D-041CE34078E9}"/>
              </a:ext>
            </a:extLst>
          </p:cNvPr>
          <p:cNvSpPr/>
          <p:nvPr/>
        </p:nvSpPr>
        <p:spPr>
          <a:xfrm>
            <a:off x="8685930" y="2168947"/>
            <a:ext cx="2481942" cy="5769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Composant « Contrôleur »</a:t>
            </a:r>
          </a:p>
        </p:txBody>
      </p:sp>
      <p:cxnSp>
        <p:nvCxnSpPr>
          <p:cNvPr id="15" name="Connecteur en angle 13">
            <a:extLst>
              <a:ext uri="{FF2B5EF4-FFF2-40B4-BE49-F238E27FC236}">
                <a16:creationId xmlns:a16="http://schemas.microsoft.com/office/drawing/2014/main" id="{2F48DB1B-25FA-4A32-B940-7712F3EEF91D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135772" y="2457418"/>
            <a:ext cx="4550158" cy="1602854"/>
          </a:xfrm>
          <a:prstGeom prst="bentConnector3">
            <a:avLst>
              <a:gd name="adj1" fmla="val 411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337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template</a:t>
            </a:r>
            <a:r>
              <a:rPr lang="fr-FR" dirty="0"/>
              <a:t> du composant principal doit implémenter la balise router-</a:t>
            </a:r>
            <a:r>
              <a:rPr lang="fr-FR" dirty="0" err="1"/>
              <a:t>outlet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C’est à cette emplacement qu’iront les vues des « contrôleurs »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73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61A1A5-7FFB-4854-AED7-A2D9E8D18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714465"/>
            <a:ext cx="3525004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fr-FR" altLang="fr-FR" sz="1600" b="1" dirty="0">
                <a:solidFill>
                  <a:srgbClr val="268BD2"/>
                </a:solidFill>
                <a:latin typeface="Consolas" panose="020B0609020204030204" pitchFamily="49" charset="0"/>
              </a:rPr>
              <a:t>-</a:t>
            </a:r>
            <a:r>
              <a:rPr lang="fr-FR" altLang="fr-FR" sz="1600" b="1" dirty="0" err="1">
                <a:solidFill>
                  <a:srgbClr val="268BD2"/>
                </a:solidFill>
                <a:latin typeface="Consolas" panose="020B0609020204030204" pitchFamily="49" charset="0"/>
              </a:rPr>
              <a:t>outlet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fr-FR" altLang="fr-FR" sz="1600" b="1" dirty="0">
                <a:solidFill>
                  <a:srgbClr val="268BD2"/>
                </a:solidFill>
                <a:latin typeface="Consolas" panose="020B0609020204030204" pitchFamily="49" charset="0"/>
              </a:rPr>
              <a:t>-</a:t>
            </a:r>
            <a:r>
              <a:rPr lang="fr-FR" altLang="fr-FR" sz="1600" b="1" dirty="0" err="1">
                <a:solidFill>
                  <a:srgbClr val="268BD2"/>
                </a:solidFill>
                <a:latin typeface="Consolas" panose="020B0609020204030204" pitchFamily="49" charset="0"/>
              </a:rPr>
              <a:t>outlet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75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vues, il est possible de générer les liens, avec ou sans les paramètres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 pour naviguer sans le rafraichissement de la page</a:t>
            </a:r>
          </a:p>
          <a:p>
            <a:pPr lvl="1"/>
            <a:r>
              <a:rPr lang="fr-FR" dirty="0"/>
              <a:t>Il suffit d’utiliser l’attribut « </a:t>
            </a:r>
            <a:r>
              <a:rPr lang="fr-FR" dirty="0" err="1"/>
              <a:t>routerLinkActive</a:t>
            </a:r>
            <a:r>
              <a:rPr lang="fr-FR" dirty="0"/>
              <a:t> »</a:t>
            </a:r>
          </a:p>
          <a:p>
            <a:pPr lvl="2"/>
            <a:r>
              <a:rPr lang="fr-FR" dirty="0"/>
              <a:t>Qui a aussi pour effet de sélectionner la classe à appliquer si le lien est actif (</a:t>
            </a:r>
            <a:r>
              <a:rPr lang="fr-FR"/>
              <a:t>navigation active)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74</a:t>
            </a:fld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8B6D59-58AF-42B9-90A8-BD546CA9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689083"/>
            <a:ext cx="6666890" cy="984885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"['/']"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Lien vers l'accueil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"['/client']"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Lien vers les clients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c.nom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Lien vers un 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"['/client',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c.nom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Lien vers un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clien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5A815D-3F9F-431B-8D35-21E18F7E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5287899"/>
            <a:ext cx="9584355" cy="984885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"['/']"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routerLinkActive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Lien vers l'accueil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"['/client']"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routerLinkActive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Lien vers les clients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c.nom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routerLinkActive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Lien vers un 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"['/client',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c.nom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routerLinkActive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Lien vers un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clien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431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un contrôleur, il est possible de récupérer les paramètres</a:t>
            </a:r>
          </a:p>
          <a:p>
            <a:pPr lvl="1"/>
            <a:r>
              <a:rPr lang="fr-FR" dirty="0"/>
              <a:t>On a besoin de </a:t>
            </a:r>
            <a:r>
              <a:rPr lang="fr-FR" dirty="0" err="1"/>
              <a:t>ActivatedRoute</a:t>
            </a:r>
            <a:r>
              <a:rPr lang="fr-FR" dirty="0"/>
              <a:t>, disponible dans </a:t>
            </a:r>
            <a:r>
              <a:rPr lang="fr-FR" i="1" dirty="0"/>
              <a:t>@</a:t>
            </a:r>
            <a:r>
              <a:rPr lang="fr-FR" i="1" dirty="0" err="1"/>
              <a:t>angular</a:t>
            </a:r>
            <a:r>
              <a:rPr lang="fr-FR" i="1" dirty="0"/>
              <a:t>/router</a:t>
            </a:r>
          </a:p>
          <a:p>
            <a:pPr lvl="1"/>
            <a:r>
              <a:rPr lang="fr-FR" dirty="0"/>
              <a:t>Ensuite, on l’injecte dans le constructeur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Pour lire un paramètre de chemin (</a:t>
            </a:r>
            <a:r>
              <a:rPr lang="fr-FR" dirty="0" err="1"/>
              <a:t>PathVariable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Pour lire un paramètre de requête</a:t>
            </a:r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75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A4F368-580B-41A5-9380-E29635CC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5658803"/>
            <a:ext cx="4937249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.route.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queryParams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.subscribe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3934C4-274F-4664-BC8F-A6AA5BA17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429000"/>
            <a:ext cx="5161669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route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ActivatedRoute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04D4730-3069-4E71-9FBE-70717E23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297680"/>
            <a:ext cx="4376198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.route.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params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.subscribe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&gt; {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console.log(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params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69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un contrôleur, il est possible de récupérer le Router pour rediriger par exemple</a:t>
            </a:r>
          </a:p>
          <a:p>
            <a:pPr lvl="1"/>
            <a:r>
              <a:rPr lang="fr-FR" dirty="0"/>
              <a:t>On a besoin de Router, disponible dans </a:t>
            </a:r>
            <a:r>
              <a:rPr lang="fr-FR" i="1" dirty="0"/>
              <a:t>@</a:t>
            </a:r>
            <a:r>
              <a:rPr lang="fr-FR" i="1" dirty="0" err="1"/>
              <a:t>angular</a:t>
            </a:r>
            <a:r>
              <a:rPr lang="fr-FR" i="1" dirty="0"/>
              <a:t>/router</a:t>
            </a:r>
          </a:p>
          <a:p>
            <a:pPr lvl="1"/>
            <a:r>
              <a:rPr lang="fr-FR" dirty="0"/>
              <a:t>Ensuite, on l’injecte dans le constructeur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Pour rediriger vers une page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76</a:t>
            </a:fld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3934C4-274F-4664-BC8F-A6AA5BA17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429000"/>
            <a:ext cx="4376198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router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Router) {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C4B0BFA-D977-42EA-8DA8-5BDDBC2A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409041"/>
            <a:ext cx="4263988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.router.navigate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]);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734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 – Authentification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d’empêcher l’accès à une route selon des conditions</a:t>
            </a:r>
          </a:p>
          <a:p>
            <a:pPr lvl="1"/>
            <a:r>
              <a:rPr lang="fr-FR" dirty="0"/>
              <a:t>On va utiliser un « Guard »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Utiliser un service (</a:t>
            </a:r>
            <a:r>
              <a:rPr lang="fr-FR" b="1" dirty="0" err="1"/>
              <a:t>UserService</a:t>
            </a:r>
            <a:r>
              <a:rPr lang="fr-FR" dirty="0"/>
              <a:t> par exemple)</a:t>
            </a:r>
          </a:p>
          <a:p>
            <a:pPr lvl="1"/>
            <a:r>
              <a:rPr lang="fr-FR" dirty="0"/>
              <a:t>Implémenter une méthode </a:t>
            </a:r>
            <a:r>
              <a:rPr lang="fr-FR" dirty="0" err="1"/>
              <a:t>canActivate</a:t>
            </a:r>
            <a:r>
              <a:rPr lang="fr-FR" dirty="0"/>
              <a:t>() qui retourne un booléen</a:t>
            </a:r>
          </a:p>
          <a:p>
            <a:pPr lvl="1"/>
            <a:r>
              <a:rPr lang="fr-FR" dirty="0"/>
              <a:t>Dans les routes concernées, ajouter l’attribut </a:t>
            </a:r>
            <a:r>
              <a:rPr lang="fr-FR" i="1" dirty="0" err="1"/>
              <a:t>canActivate</a:t>
            </a:r>
            <a:r>
              <a:rPr lang="fr-FR" dirty="0"/>
              <a:t> et y préciser le service qui s’en charge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77</a:t>
            </a:fld>
            <a:endParaRPr lang="fr-FR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0464BF8-CED2-4482-A828-475D2315B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442211"/>
            <a:ext cx="10211129" cy="196977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//Configuration des routes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routes: Routes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[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component: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HomeComponent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component: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ClientComponent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canActivate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[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UserService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client/:id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component: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ClientDetailComponent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,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canActivate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[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UserService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]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{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path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''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redirectTo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home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pathMatch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full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}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{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path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**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, component: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PageNotFoundComponent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268BD2"/>
                </a:solidFill>
                <a:latin typeface="Consolas" panose="020B0609020204030204" pitchFamily="49" charset="0"/>
              </a:rPr>
              <a:t>}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76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contrôleur </a:t>
            </a:r>
            <a:r>
              <a:rPr lang="fr-FR" b="1" dirty="0" err="1"/>
              <a:t>HomeComponent</a:t>
            </a:r>
            <a:endParaRPr lang="fr-FR" b="1" dirty="0"/>
          </a:p>
          <a:p>
            <a:pPr lvl="1"/>
            <a:r>
              <a:rPr lang="fr-FR" dirty="0"/>
              <a:t>N’affiche qu’un H1</a:t>
            </a:r>
          </a:p>
          <a:p>
            <a:r>
              <a:rPr lang="fr-FR" dirty="0"/>
              <a:t>Créer un contrôleur </a:t>
            </a:r>
            <a:r>
              <a:rPr lang="fr-FR" b="1" dirty="0" err="1"/>
              <a:t>ClientComponent</a:t>
            </a:r>
            <a:endParaRPr lang="fr-FR" b="1" dirty="0"/>
          </a:p>
          <a:p>
            <a:pPr lvl="1"/>
            <a:r>
              <a:rPr lang="fr-FR" dirty="0"/>
              <a:t>Affiche la liste des clients</a:t>
            </a:r>
          </a:p>
          <a:p>
            <a:pPr lvl="1"/>
            <a:r>
              <a:rPr lang="fr-FR" dirty="0"/>
              <a:t>Affiche le formulaire d’ajout d’un client</a:t>
            </a:r>
          </a:p>
          <a:p>
            <a:r>
              <a:rPr lang="fr-FR" dirty="0"/>
              <a:t>Créer un contrôleur </a:t>
            </a:r>
            <a:r>
              <a:rPr lang="fr-FR" b="1" dirty="0" err="1"/>
              <a:t>ClientDetailComponent</a:t>
            </a:r>
            <a:endParaRPr lang="fr-FR" b="1" dirty="0"/>
          </a:p>
          <a:p>
            <a:pPr lvl="1"/>
            <a:r>
              <a:rPr lang="fr-FR" dirty="0"/>
              <a:t>Attend un paramètre de chemin</a:t>
            </a:r>
          </a:p>
          <a:p>
            <a:pPr lvl="1"/>
            <a:r>
              <a:rPr lang="fr-FR" dirty="0"/>
              <a:t>Affiche les informations du client (informations bidons, pas important pour le moment)</a:t>
            </a:r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1678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Implémenter </a:t>
            </a:r>
            <a:r>
              <a:rPr lang="fr-FR" dirty="0" err="1"/>
              <a:t>bootstrap</a:t>
            </a:r>
            <a:r>
              <a:rPr lang="fr-FR" dirty="0"/>
              <a:t> (CSS)</a:t>
            </a:r>
          </a:p>
          <a:p>
            <a:r>
              <a:rPr lang="fr-FR" dirty="0"/>
              <a:t>Créer un CRUD</a:t>
            </a:r>
          </a:p>
          <a:p>
            <a:pPr lvl="1"/>
            <a:r>
              <a:rPr lang="fr-FR" dirty="0"/>
              <a:t>Pouvoir lister les clients</a:t>
            </a:r>
          </a:p>
          <a:p>
            <a:pPr lvl="1"/>
            <a:r>
              <a:rPr lang="fr-FR" dirty="0"/>
              <a:t>En ajouter</a:t>
            </a:r>
          </a:p>
          <a:p>
            <a:pPr lvl="1"/>
            <a:r>
              <a:rPr lang="fr-FR" dirty="0"/>
              <a:t>Les modifier</a:t>
            </a:r>
          </a:p>
          <a:p>
            <a:pPr lvl="1"/>
            <a:r>
              <a:rPr lang="fr-FR" dirty="0"/>
              <a:t>Les supprimer</a:t>
            </a:r>
          </a:p>
          <a:p>
            <a:r>
              <a:rPr lang="fr-FR" dirty="0"/>
              <a:t>Pour aller plus loin (bonus)</a:t>
            </a:r>
          </a:p>
          <a:p>
            <a:pPr lvl="1"/>
            <a:r>
              <a:rPr lang="fr-FR" dirty="0"/>
              <a:t>Pouvoir modifier un client directement depuis le tableau (des inputs s’affichent dans les cellules)</a:t>
            </a:r>
          </a:p>
          <a:p>
            <a:pPr lvl="1"/>
            <a:r>
              <a:rPr lang="fr-FR" dirty="0"/>
              <a:t>Chaque ligne de client est un composant </a:t>
            </a:r>
            <a:r>
              <a:rPr lang="fr-FR" dirty="0" err="1"/>
              <a:t>ClientCrudRowComponent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79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B74CFD-C0C9-4D3E-8434-465148EB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5642223"/>
            <a:ext cx="3749424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client-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4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Gestionnaire de paquets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NPM est un gestionnaire de paquets</a:t>
            </a:r>
          </a:p>
          <a:p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« package »</a:t>
            </a:r>
          </a:p>
          <a:p>
            <a:pPr lvl="2"/>
            <a:r>
              <a:rPr lang="fr-FR" dirty="0"/>
              <a:t>Pour installer un paquet de façon globale sur la machine</a:t>
            </a:r>
          </a:p>
          <a:p>
            <a:pPr lvl="1"/>
            <a:r>
              <a:rPr lang="fr-FR" dirty="0"/>
              <a:t>$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« package »</a:t>
            </a:r>
          </a:p>
          <a:p>
            <a:pPr lvl="2"/>
            <a:r>
              <a:rPr lang="fr-FR" dirty="0"/>
              <a:t>Pour installer un paquet utilisé dans un projet</a:t>
            </a:r>
          </a:p>
          <a:p>
            <a:pPr lvl="1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pPr lvl="2"/>
            <a:r>
              <a:rPr lang="fr-FR" dirty="0"/>
              <a:t>Initialiser le projet (prépare le fichier « </a:t>
            </a:r>
            <a:r>
              <a:rPr lang="fr-FR" dirty="0" err="1"/>
              <a:t>package.json</a:t>
            </a:r>
            <a:r>
              <a:rPr lang="fr-FR" dirty="0"/>
              <a:t> » dans le répertoire projet)</a:t>
            </a:r>
          </a:p>
          <a:p>
            <a:pPr lvl="1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pPr lvl="2"/>
            <a:r>
              <a:rPr lang="fr-FR" dirty="0"/>
              <a:t>Pour télécharger et installer les dépendances d’un projet</a:t>
            </a:r>
          </a:p>
          <a:p>
            <a:pPr lvl="2"/>
            <a:r>
              <a:rPr lang="fr-FR" dirty="0"/>
              <a:t>S’appuie sur le fichier « </a:t>
            </a:r>
            <a:r>
              <a:rPr lang="fr-FR" dirty="0" err="1"/>
              <a:t>package.json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pPr lvl="2"/>
            <a:r>
              <a:rPr lang="fr-FR" dirty="0"/>
              <a:t>Pour démarrer le serveur qui héberge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12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Bienvenue dans </a:t>
            </a:r>
            <a:r>
              <a:rPr lang="fr-FR" dirty="0" err="1"/>
              <a:t>TypeScript</a:t>
            </a:r>
            <a:r>
              <a:rPr lang="fr-FR" dirty="0"/>
              <a:t> !</a:t>
            </a:r>
          </a:p>
          <a:p>
            <a:pPr lvl="1"/>
            <a:r>
              <a:rPr lang="fr-FR" dirty="0"/>
              <a:t>Du JavaScript mais ... Typé</a:t>
            </a:r>
          </a:p>
          <a:p>
            <a:pPr lvl="1"/>
            <a:r>
              <a:rPr lang="fr-FR" dirty="0"/>
              <a:t>Qui ne peut pas être interprété par les navigateurs</a:t>
            </a:r>
          </a:p>
          <a:p>
            <a:pPr lvl="2"/>
            <a:r>
              <a:rPr lang="fr-FR" dirty="0"/>
              <a:t>Il est donc compilé en JavaScript</a:t>
            </a:r>
          </a:p>
          <a:p>
            <a:r>
              <a:rPr lang="fr-FR" dirty="0"/>
              <a:t>L’extension des fichiers </a:t>
            </a:r>
            <a:r>
              <a:rPr lang="fr-FR" dirty="0" err="1"/>
              <a:t>TypeScript</a:t>
            </a:r>
            <a:r>
              <a:rPr lang="fr-FR" dirty="0"/>
              <a:t> est *.</a:t>
            </a:r>
            <a:r>
              <a:rPr lang="fr-FR" dirty="0" err="1"/>
              <a:t>ts</a:t>
            </a:r>
            <a:endParaRPr lang="fr-FR" dirty="0"/>
          </a:p>
          <a:p>
            <a:r>
              <a:rPr lang="fr-FR" dirty="0"/>
              <a:t>Il ajoute de nouvelles fonctionnalités à JS</a:t>
            </a:r>
          </a:p>
          <a:p>
            <a:pPr lvl="2"/>
            <a:r>
              <a:rPr lang="fr-FR" dirty="0"/>
              <a:t>Les annotations (appelés décorateurs)</a:t>
            </a:r>
          </a:p>
          <a:p>
            <a:pPr lvl="2"/>
            <a:r>
              <a:rPr lang="fr-FR" dirty="0"/>
              <a:t>Le typage de variables (non obligatoire)</a:t>
            </a:r>
          </a:p>
          <a:p>
            <a:pPr lvl="2"/>
            <a:r>
              <a:rPr lang="fr-FR" dirty="0"/>
              <a:t>Les classes</a:t>
            </a:r>
          </a:p>
          <a:p>
            <a:pPr lvl="2"/>
            <a:r>
              <a:rPr lang="fr-FR" dirty="0"/>
              <a:t>La signature des méthodes</a:t>
            </a:r>
          </a:p>
          <a:p>
            <a:pPr lvl="2"/>
            <a:r>
              <a:rPr lang="fr-FR" dirty="0"/>
              <a:t>La généricité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85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Personnalisé 2">
      <a:majorFont>
        <a:latin typeface="Tw Cen MT Condensed"/>
        <a:ea typeface=""/>
        <a:cs typeface=""/>
      </a:majorFont>
      <a:minorFont>
        <a:latin typeface="Varela Round"/>
        <a:ea typeface=""/>
        <a:cs typeface="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12930</TotalTime>
  <Words>4226</Words>
  <Application>Microsoft Office PowerPoint</Application>
  <PresentationFormat>Grand écran</PresentationFormat>
  <Paragraphs>912</Paragraphs>
  <Slides>79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88" baseType="lpstr">
      <vt:lpstr>Arial</vt:lpstr>
      <vt:lpstr>Calibri</vt:lpstr>
      <vt:lpstr>Consolas</vt:lpstr>
      <vt:lpstr>Tw Cen MT</vt:lpstr>
      <vt:lpstr>Tw Cen MT Condensed</vt:lpstr>
      <vt:lpstr>Varela Round</vt:lpstr>
      <vt:lpstr>Wingdings</vt:lpstr>
      <vt:lpstr>Wingdings 3</vt:lpstr>
      <vt:lpstr>Intégral</vt:lpstr>
      <vt:lpstr>Angular 4</vt:lpstr>
      <vt:lpstr>Angular 4</vt:lpstr>
      <vt:lpstr>Préparer son environnement</vt:lpstr>
      <vt:lpstr>HTML5 / CSS3 / JavaScript</vt:lpstr>
      <vt:lpstr>Angular</vt:lpstr>
      <vt:lpstr>Angular</vt:lpstr>
      <vt:lpstr>TypeScript</vt:lpstr>
      <vt:lpstr>Gestionnaire de paquets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Exercice</vt:lpstr>
      <vt:lpstr>Angular 4</vt:lpstr>
      <vt:lpstr>Présentation d’Angular</vt:lpstr>
      <vt:lpstr>Présentation d’Angular</vt:lpstr>
      <vt:lpstr>Injection de dépendances</vt:lpstr>
      <vt:lpstr>Nomenclatures</vt:lpstr>
      <vt:lpstr>Démarrage</vt:lpstr>
      <vt:lpstr>Démarrage</vt:lpstr>
      <vt:lpstr>Démarrage</vt:lpstr>
      <vt:lpstr>Démarrage</vt:lpstr>
      <vt:lpstr>Démarrage</vt:lpstr>
      <vt:lpstr>Démarrage</vt:lpstr>
      <vt:lpstr>Démarrage</vt:lpstr>
      <vt:lpstr>Démarrage</vt:lpstr>
      <vt:lpstr>Démarrage</vt:lpstr>
      <vt:lpstr>Démarrage</vt:lpstr>
      <vt:lpstr>Démarrage</vt:lpstr>
      <vt:lpstr>Démarrage</vt:lpstr>
      <vt:lpstr>Démarrage</vt:lpstr>
      <vt:lpstr>Exercice</vt:lpstr>
      <vt:lpstr>Premiers pas – Expression Language</vt:lpstr>
      <vt:lpstr>Exercice</vt:lpstr>
      <vt:lpstr>Binding – Liaison des données</vt:lpstr>
      <vt:lpstr>Exercice</vt:lpstr>
      <vt:lpstr>Templates</vt:lpstr>
      <vt:lpstr>Templates</vt:lpstr>
      <vt:lpstr>Exercice</vt:lpstr>
      <vt:lpstr>Modules</vt:lpstr>
      <vt:lpstr>Les composants</vt:lpstr>
      <vt:lpstr>Components</vt:lpstr>
      <vt:lpstr>Components</vt:lpstr>
      <vt:lpstr>Components</vt:lpstr>
      <vt:lpstr>Components</vt:lpstr>
      <vt:lpstr>Components</vt:lpstr>
      <vt:lpstr>Components</vt:lpstr>
      <vt:lpstr>Exercice</vt:lpstr>
      <vt:lpstr>Exercice</vt:lpstr>
      <vt:lpstr>Exercice</vt:lpstr>
      <vt:lpstr>Les directives</vt:lpstr>
      <vt:lpstr>Directives</vt:lpstr>
      <vt:lpstr>Directives</vt:lpstr>
      <vt:lpstr>Directives</vt:lpstr>
      <vt:lpstr>Directives</vt:lpstr>
      <vt:lpstr>Directives</vt:lpstr>
      <vt:lpstr>Directives</vt:lpstr>
      <vt:lpstr>Directives</vt:lpstr>
      <vt:lpstr>Directives</vt:lpstr>
      <vt:lpstr>Directives</vt:lpstr>
      <vt:lpstr>Directives</vt:lpstr>
      <vt:lpstr>Directives</vt:lpstr>
      <vt:lpstr>Directives</vt:lpstr>
      <vt:lpstr>Exercice</vt:lpstr>
      <vt:lpstr>Les routes</vt:lpstr>
      <vt:lpstr>Routes</vt:lpstr>
      <vt:lpstr>Routes</vt:lpstr>
      <vt:lpstr>Routes</vt:lpstr>
      <vt:lpstr>Routes</vt:lpstr>
      <vt:lpstr>Routes</vt:lpstr>
      <vt:lpstr>Routes</vt:lpstr>
      <vt:lpstr>Routes</vt:lpstr>
      <vt:lpstr>Routes – Authentification</vt:lpstr>
      <vt:lpstr>Exercice</vt:lpstr>
      <vt:lpstr>Exercice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PERROUAULT</dc:creator>
  <cp:lastModifiedBy>Jérémy PERROUAULT</cp:lastModifiedBy>
  <cp:revision>1526</cp:revision>
  <dcterms:created xsi:type="dcterms:W3CDTF">2016-10-18T09:34:29Z</dcterms:created>
  <dcterms:modified xsi:type="dcterms:W3CDTF">2018-02-21T23:57:45Z</dcterms:modified>
</cp:coreProperties>
</file>