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6"/>
  </p:notesMasterIdLst>
  <p:sldIdLst>
    <p:sldId id="256" r:id="rId2"/>
    <p:sldId id="437" r:id="rId3"/>
    <p:sldId id="520" r:id="rId4"/>
    <p:sldId id="503" r:id="rId5"/>
    <p:sldId id="521" r:id="rId6"/>
    <p:sldId id="522" r:id="rId7"/>
    <p:sldId id="523" r:id="rId8"/>
    <p:sldId id="470" r:id="rId9"/>
    <p:sldId id="524" r:id="rId10"/>
    <p:sldId id="525" r:id="rId11"/>
    <p:sldId id="530" r:id="rId12"/>
    <p:sldId id="527" r:id="rId13"/>
    <p:sldId id="528" r:id="rId14"/>
    <p:sldId id="536" r:id="rId15"/>
    <p:sldId id="531" r:id="rId16"/>
    <p:sldId id="529" r:id="rId17"/>
    <p:sldId id="533" r:id="rId18"/>
    <p:sldId id="534" r:id="rId19"/>
    <p:sldId id="537" r:id="rId20"/>
    <p:sldId id="535" r:id="rId21"/>
    <p:sldId id="539" r:id="rId22"/>
    <p:sldId id="540" r:id="rId23"/>
    <p:sldId id="538" r:id="rId24"/>
    <p:sldId id="53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70B4-AB00-468B-8C07-860EE4D27F40}" type="datetimeFigureOut">
              <a:rPr lang="fr-FR" smtClean="0"/>
              <a:t>12/02/2018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7F76F-531F-4C44-B62C-B3469AD3482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4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BEFA9E-BB85-40F5-BD81-789A1E705F04}" type="datetime1">
              <a:rPr lang="fr-FR" smtClean="0"/>
              <a:t>12/02/2018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C057-7942-4FCB-B56C-80CC2D99352B}" type="datetime1">
              <a:rPr lang="fr-FR" smtClean="0"/>
              <a:t>12/02/2018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8993A-AC9F-4148-86DA-4D9F6F6AADA4}" type="datetime1">
              <a:rPr lang="fr-FR" smtClean="0"/>
              <a:t>12/02/2018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22C-D424-44FA-92BE-56A289DBFCE6}" type="datetime1">
              <a:rPr lang="fr-FR" smtClean="0"/>
              <a:t>12/02/2018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0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B83C-6C11-46B1-8A83-D7980187E78C}" type="datetime1">
              <a:rPr lang="fr-FR" smtClean="0"/>
              <a:t>12/02/2018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6A8-353F-40CF-BF3C-50B378C68178}" type="datetime1">
              <a:rPr lang="fr-FR" smtClean="0"/>
              <a:t>12/02/2018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6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F450-B655-401A-B372-81FC122D014C}" type="datetime1">
              <a:rPr lang="fr-FR" smtClean="0"/>
              <a:t>12/02/2018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AB9A-CC63-4431-B7DD-7148C6775D66}" type="datetime1">
              <a:rPr lang="fr-FR" smtClean="0"/>
              <a:t>12/02/2018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9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3BA7-BEE5-4833-88DB-FABA8C42400D}" type="datetime1">
              <a:rPr lang="fr-FR" smtClean="0"/>
              <a:t>12/02/2018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5020-3158-4159-A4E6-69A36A1BD3F5}" type="datetime1">
              <a:rPr lang="fr-FR" smtClean="0"/>
              <a:t>12/02/2018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9FDE-40DC-4BC9-98B3-740D1D8D927B}" type="datetime1">
              <a:rPr lang="fr-FR" smtClean="0"/>
              <a:t>12/02/2018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3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5E06AC-F3C6-4208-A748-CE9388C84B39}" type="datetime1">
              <a:rPr lang="fr-FR" smtClean="0"/>
              <a:t>12/02/2018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267819-39C9-4F0D-9A5A-D368FEA8B6B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4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Jérémy PERROUAULT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3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service fourni (c’est un fournisseur) une fonctionnalité </a:t>
            </a:r>
            <a:r>
              <a:rPr lang="fr-FR" dirty="0" err="1"/>
              <a:t>back-end</a:t>
            </a:r>
            <a:endParaRPr lang="fr-FR" dirty="0"/>
          </a:p>
          <a:p>
            <a:pPr lvl="1"/>
            <a:r>
              <a:rPr lang="fr-FR" dirty="0"/>
              <a:t>Intégré à un module ou à un composant</a:t>
            </a:r>
          </a:p>
          <a:p>
            <a:pPr lvl="1"/>
            <a:r>
              <a:rPr lang="fr-FR" dirty="0"/>
              <a:t>Réutilisable</a:t>
            </a:r>
          </a:p>
          <a:p>
            <a:r>
              <a:rPr lang="fr-FR" dirty="0"/>
              <a:t>Un service permet de créer un objet </a:t>
            </a:r>
            <a:r>
              <a:rPr lang="fr-FR" dirty="0" err="1"/>
              <a:t>TypeScript</a:t>
            </a:r>
            <a:r>
              <a:rPr lang="fr-FR" dirty="0"/>
              <a:t> </a:t>
            </a:r>
            <a:r>
              <a:rPr lang="fr-FR" u="sng" dirty="0"/>
              <a:t>ordinaire</a:t>
            </a:r>
          </a:p>
          <a:p>
            <a:pPr lvl="1"/>
            <a:r>
              <a:rPr lang="fr-FR" dirty="0"/>
              <a:t>Qui vont fournir un ensemble de tâches (fonctionnalités) </a:t>
            </a:r>
            <a:r>
              <a:rPr lang="fr-FR" dirty="0" err="1"/>
              <a:t>back-end</a:t>
            </a:r>
            <a:endParaRPr lang="fr-FR" dirty="0"/>
          </a:p>
          <a:p>
            <a:pPr lvl="1"/>
            <a:r>
              <a:rPr lang="fr-FR" dirty="0"/>
              <a:t>La création est encapsulée et isolée du reste du code</a:t>
            </a:r>
          </a:p>
          <a:p>
            <a:pPr lvl="1"/>
            <a:r>
              <a:rPr lang="fr-FR" dirty="0"/>
              <a:t>Eviter de définir un objet n’importe où dans </a:t>
            </a:r>
            <a:r>
              <a:rPr lang="fr-FR" dirty="0" err="1"/>
              <a:t>TypeScript</a:t>
            </a:r>
            <a:r>
              <a:rPr lang="fr-FR" dirty="0"/>
              <a:t> …</a:t>
            </a:r>
          </a:p>
          <a:p>
            <a:pPr lvl="1"/>
            <a:r>
              <a:rPr lang="fr-FR" dirty="0"/>
              <a:t>Eviter la technique « un truc général qui englobe tout et accessible par tous »</a:t>
            </a:r>
          </a:p>
          <a:p>
            <a:r>
              <a:rPr lang="fr-FR" dirty="0"/>
              <a:t>Se base sur l’injection de dépendance par le type</a:t>
            </a:r>
          </a:p>
          <a:p>
            <a:pPr lvl="1"/>
            <a:r>
              <a:rPr lang="fr-FR" dirty="0"/>
              <a:t>Le service est réutilisable en transférant son type en argument d’un constructeur</a:t>
            </a:r>
          </a:p>
          <a:p>
            <a:pPr lvl="2"/>
            <a:r>
              <a:rPr lang="fr-FR" dirty="0"/>
              <a:t>C’est le cas de </a:t>
            </a:r>
            <a:r>
              <a:rPr lang="fr-FR" dirty="0" err="1"/>
              <a:t>ElementRef</a:t>
            </a:r>
            <a:r>
              <a:rPr lang="fr-FR" dirty="0"/>
              <a:t> et </a:t>
            </a:r>
            <a:r>
              <a:rPr lang="fr-FR" dirty="0" err="1"/>
              <a:t>ActivatedRoute</a:t>
            </a:r>
            <a:r>
              <a:rPr lang="fr-FR" dirty="0"/>
              <a:t> par exemple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12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fichier </a:t>
            </a:r>
            <a:r>
              <a:rPr lang="fr-FR" i="1" dirty="0"/>
              <a:t>nom-</a:t>
            </a:r>
            <a:r>
              <a:rPr lang="fr-FR" i="1" dirty="0" err="1"/>
              <a:t>service.service.ts</a:t>
            </a:r>
            <a:endParaRPr lang="fr-FR" dirty="0"/>
          </a:p>
          <a:p>
            <a:pPr lvl="1"/>
            <a:r>
              <a:rPr lang="fr-FR" dirty="0"/>
              <a:t>On a besoin de l’annotation @Injectable, donc on l’importe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On déclare le service, avec une classe, en l’annotant de @Injectable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On y ajoute tous les attributs et méthodes dont le service a besoin pour faire son travail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11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DF3FEA-A4E0-4E0F-AB5A-EB26260D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61" y="3040383"/>
            <a:ext cx="4825039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Injectable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angular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6D5FAA-BFB8-42F6-9074-07610C25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55" y="4020041"/>
            <a:ext cx="3815147" cy="49244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NomServiceService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8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injecter ce service (dans un composant par exemple)</a:t>
            </a:r>
          </a:p>
          <a:p>
            <a:pPr lvl="1"/>
            <a:r>
              <a:rPr lang="fr-FR" dirty="0"/>
              <a:t>On importe le service</a:t>
            </a:r>
          </a:p>
          <a:p>
            <a:pPr lvl="1"/>
            <a:r>
              <a:rPr lang="fr-FR" dirty="0"/>
              <a:t>On modifie le constructeur de ce composant en y incluant le service en argument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12</a:t>
            </a:fld>
            <a:endParaRPr lang="fr-FR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2E79A7-07C2-4F61-9253-DFACB89B0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429000"/>
            <a:ext cx="5947141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UnComposantComponent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service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NomServiceService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8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service doit être dans un module (ou un composant), il faut donc</a:t>
            </a:r>
          </a:p>
          <a:p>
            <a:pPr lvl="1"/>
            <a:r>
              <a:rPr lang="fr-FR" dirty="0"/>
              <a:t>Importer ce service dans le module (ou le composant)</a:t>
            </a:r>
          </a:p>
          <a:p>
            <a:pPr lvl="1"/>
            <a:r>
              <a:rPr lang="fr-FR" dirty="0"/>
              <a:t>Le déclarer dans la liste des providers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13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490155-E58A-4F52-BEFB-3704B466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01" y="3669937"/>
            <a:ext cx="5764399" cy="2800767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/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/platform-browser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/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4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{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NomServiceService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}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from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400" dirty="0">
                <a:solidFill>
                  <a:srgbClr val="269186"/>
                </a:solidFill>
                <a:latin typeface="Consolas" panose="020B0609020204030204" pitchFamily="49" charset="0"/>
              </a:rPr>
              <a:t>./</a:t>
            </a:r>
            <a:r>
              <a:rPr lang="fr-FR" altLang="fr-FR" sz="1400" dirty="0" err="1">
                <a:solidFill>
                  <a:srgbClr val="269186"/>
                </a:solidFill>
                <a:latin typeface="Consolas" panose="020B0609020204030204" pitchFamily="49" charset="0"/>
              </a:rPr>
              <a:t>nom-service.service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0"/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imports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],</a:t>
            </a:r>
          </a:p>
          <a:p>
            <a:pPr lvl="0"/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providers</a:t>
            </a:r>
            <a:r>
              <a:rPr lang="fr-FR" altLang="fr-FR" sz="14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[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NomServiceService</a:t>
            </a: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],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declarations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}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69EFFB4-03D6-4C67-B25F-E7D71708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107" y="3669937"/>
            <a:ext cx="5764399" cy="236988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Component }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NomServiceService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nom-service.service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@Component({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eshop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app/app.component.html</a:t>
            </a:r>
            <a:r>
              <a:rPr lang="fr-FR" altLang="fr-FR" sz="14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providers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fr-FR" altLang="fr-FR" sz="1400" dirty="0" err="1">
                <a:solidFill>
                  <a:srgbClr val="586E75"/>
                </a:solidFill>
                <a:latin typeface="Consolas" panose="020B0609020204030204" pitchFamily="49" charset="0"/>
              </a:rPr>
              <a:t>NomServiceService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4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service: </a:t>
            </a:r>
            <a:r>
              <a:rPr lang="fr-FR" altLang="fr-FR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NomServiceService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1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 service </a:t>
            </a:r>
            <a:r>
              <a:rPr lang="fr-FR" b="1" dirty="0" err="1"/>
              <a:t>AppConfigService</a:t>
            </a:r>
            <a:r>
              <a:rPr lang="fr-FR" dirty="0"/>
              <a:t> qui </a:t>
            </a:r>
            <a:r>
              <a:rPr lang="fr-FR" dirty="0" err="1"/>
              <a:t>incluera</a:t>
            </a:r>
            <a:r>
              <a:rPr lang="fr-FR" dirty="0"/>
              <a:t> la configuration suivante</a:t>
            </a:r>
          </a:p>
          <a:p>
            <a:pPr lvl="1"/>
            <a:r>
              <a:rPr lang="fr-FR" dirty="0"/>
              <a:t>URL de l’API de </a:t>
            </a:r>
            <a:r>
              <a:rPr lang="fr-FR" dirty="0" err="1"/>
              <a:t>eshop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Pour le moment, ce service ne sera pas utilisé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00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un service </a:t>
            </a:r>
            <a:r>
              <a:rPr lang="fr-FR" b="1" dirty="0" err="1"/>
              <a:t>ClientsService</a:t>
            </a:r>
            <a:r>
              <a:rPr lang="fr-FR" dirty="0"/>
              <a:t> qui permet</a:t>
            </a:r>
          </a:p>
          <a:p>
            <a:pPr lvl="1"/>
            <a:r>
              <a:rPr lang="fr-FR" dirty="0"/>
              <a:t>De gérer une liste de clients</a:t>
            </a:r>
          </a:p>
          <a:p>
            <a:pPr lvl="1"/>
            <a:r>
              <a:rPr lang="fr-FR" dirty="0"/>
              <a:t>De retourner tous les clients (méthode </a:t>
            </a:r>
            <a:r>
              <a:rPr lang="fr-FR" dirty="0" err="1"/>
              <a:t>findAll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De retourner un client avec son id (méthode </a:t>
            </a:r>
            <a:r>
              <a:rPr lang="fr-FR" dirty="0" err="1"/>
              <a:t>findById</a:t>
            </a:r>
            <a:r>
              <a:rPr lang="fr-FR" dirty="0"/>
              <a:t>(id))</a:t>
            </a:r>
          </a:p>
          <a:p>
            <a:pPr lvl="1"/>
            <a:r>
              <a:rPr lang="fr-FR" dirty="0"/>
              <a:t>D’ajouter un client à sa liste (méthode </a:t>
            </a:r>
            <a:r>
              <a:rPr lang="fr-FR" dirty="0" err="1"/>
              <a:t>save</a:t>
            </a:r>
            <a:r>
              <a:rPr lang="fr-FR" dirty="0"/>
              <a:t>(client))</a:t>
            </a:r>
          </a:p>
          <a:p>
            <a:pPr lvl="1"/>
            <a:r>
              <a:rPr lang="fr-FR" dirty="0"/>
              <a:t>De modifier un client de sa liste (méthode </a:t>
            </a:r>
            <a:r>
              <a:rPr lang="fr-FR" dirty="0" err="1"/>
              <a:t>save</a:t>
            </a:r>
            <a:r>
              <a:rPr lang="fr-FR" dirty="0"/>
              <a:t>(client))</a:t>
            </a:r>
          </a:p>
          <a:p>
            <a:pPr lvl="1"/>
            <a:r>
              <a:rPr lang="fr-FR" dirty="0"/>
              <a:t>De supprimer un client de sa liste (méthode </a:t>
            </a:r>
            <a:r>
              <a:rPr lang="fr-FR" dirty="0" err="1"/>
              <a:t>delete</a:t>
            </a:r>
            <a:r>
              <a:rPr lang="fr-FR" dirty="0"/>
              <a:t>(client))</a:t>
            </a:r>
          </a:p>
          <a:p>
            <a:r>
              <a:rPr lang="fr-FR" dirty="0"/>
              <a:t>Modifier les composants pour utiliser ce service</a:t>
            </a:r>
          </a:p>
          <a:p>
            <a:pPr lvl="1"/>
            <a:r>
              <a:rPr lang="fr-FR" b="1" dirty="0" err="1"/>
              <a:t>ClientComponent</a:t>
            </a:r>
            <a:endParaRPr lang="fr-FR" b="1" dirty="0"/>
          </a:p>
          <a:p>
            <a:pPr lvl="1"/>
            <a:r>
              <a:rPr lang="fr-FR" b="1" dirty="0" err="1"/>
              <a:t>ClientDetailComponent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30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module HTTP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Communiquer avec un </a:t>
            </a:r>
            <a:r>
              <a:rPr lang="fr-FR" dirty="0" err="1"/>
              <a:t>WebService</a:t>
            </a:r>
            <a:r>
              <a:rPr lang="fr-FR" dirty="0"/>
              <a:t> depuis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55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HTTP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 l’instar de $.ajax (en </a:t>
            </a:r>
            <a:r>
              <a:rPr lang="fr-FR" i="1" dirty="0"/>
              <a:t>jQuery</a:t>
            </a:r>
            <a:r>
              <a:rPr lang="fr-FR" dirty="0"/>
              <a:t>), </a:t>
            </a:r>
            <a:r>
              <a:rPr lang="fr-FR" i="1" dirty="0"/>
              <a:t>Http</a:t>
            </a:r>
            <a:r>
              <a:rPr lang="fr-FR" dirty="0"/>
              <a:t> nous permet d’interroger une ressource</a:t>
            </a:r>
          </a:p>
          <a:p>
            <a:pPr lvl="1"/>
            <a:r>
              <a:rPr lang="fr-FR" dirty="0"/>
              <a:t>En précisant la commande HTTP</a:t>
            </a:r>
          </a:p>
          <a:p>
            <a:pPr lvl="1"/>
            <a:r>
              <a:rPr lang="fr-FR" dirty="0"/>
              <a:t>En ajoutant des données dans le corps de la requête (</a:t>
            </a:r>
            <a:r>
              <a:rPr lang="fr-FR" i="1" dirty="0"/>
              <a:t>body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Pour l’utiliser</a:t>
            </a:r>
          </a:p>
          <a:p>
            <a:pPr lvl="1"/>
            <a:r>
              <a:rPr lang="fr-FR" dirty="0"/>
              <a:t>Il faut déclarer l’utilisation du module </a:t>
            </a:r>
            <a:r>
              <a:rPr lang="fr-FR" i="1" dirty="0" err="1"/>
              <a:t>HttpModule</a:t>
            </a:r>
            <a:r>
              <a:rPr lang="fr-FR" dirty="0"/>
              <a:t> (dans le module principal)</a:t>
            </a:r>
          </a:p>
          <a:p>
            <a:pPr lvl="1"/>
            <a:r>
              <a:rPr lang="fr-FR" dirty="0"/>
              <a:t>Importer et injecter </a:t>
            </a:r>
            <a:r>
              <a:rPr lang="fr-FR" i="1" dirty="0"/>
              <a:t>Http</a:t>
            </a:r>
            <a:r>
              <a:rPr lang="fr-FR" dirty="0"/>
              <a:t> là où on a besoin de l’utiliser (dans le service par exemple)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32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HTTP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Http</a:t>
            </a:r>
            <a:r>
              <a:rPr lang="fr-FR" dirty="0"/>
              <a:t> met à disposition ces méthodes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nom des méthodes correspond aux commandes HTTP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18</a:t>
            </a:fld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FB79F2F-DB6B-4B3E-BB1A-416F48374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33836"/>
              </p:ext>
            </p:extLst>
          </p:nvPr>
        </p:nvGraphicFramePr>
        <p:xfrm>
          <a:off x="1024127" y="2816914"/>
          <a:ext cx="47558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2">
                  <a:extLst>
                    <a:ext uri="{9D8B030D-6E8A-4147-A177-3AD203B41FA5}">
                      <a16:colId xmlns:a16="http://schemas.microsoft.com/office/drawing/2014/main" val="621872535"/>
                    </a:ext>
                  </a:extLst>
                </a:gridCol>
                <a:gridCol w="2449585">
                  <a:extLst>
                    <a:ext uri="{9D8B030D-6E8A-4147-A177-3AD203B41FA5}">
                      <a16:colId xmlns:a16="http://schemas.microsoft.com/office/drawing/2014/main" val="2390522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de la 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Paramètres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4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url, options?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06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url, body, options?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2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url, body, options?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0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url, body, options?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delete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url, options?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4036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4D78AA1-5B10-4B93-994D-4691C542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165" y="2816914"/>
            <a:ext cx="6059351" cy="1723549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http://localhost:8080/api/client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post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http://localhost:8080/api/client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client);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http://localhost:8080/api/client/1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DUPONT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Albert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http://localhost:8080/api/client/1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5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HTTP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Chacune des méthodes retournent un objet de type </a:t>
            </a:r>
            <a:r>
              <a:rPr lang="fr-FR" i="1" dirty="0"/>
              <a:t>Observable</a:t>
            </a:r>
          </a:p>
          <a:p>
            <a:pPr lvl="1"/>
            <a:r>
              <a:rPr lang="fr-FR" dirty="0">
                <a:solidFill>
                  <a:srgbClr val="C00000"/>
                </a:solidFill>
              </a:rPr>
              <a:t>Puisque chaque appel au service web est asynchrone !</a:t>
            </a:r>
          </a:p>
          <a:p>
            <a:pPr lvl="1"/>
            <a:r>
              <a:rPr lang="fr-FR" dirty="0"/>
              <a:t>On va écouter la réception d’une réponse en s’inscrivant à l’</a:t>
            </a:r>
            <a:r>
              <a:rPr lang="fr-FR" i="1" dirty="0"/>
              <a:t>Observable</a:t>
            </a:r>
          </a:p>
          <a:p>
            <a:pPr lvl="2"/>
            <a:r>
              <a:rPr lang="fr-FR" dirty="0"/>
              <a:t>Avec la méthode </a:t>
            </a:r>
            <a:r>
              <a:rPr lang="fr-FR" i="1" dirty="0" err="1"/>
              <a:t>subscribe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Dans le service, on a deux possibilités</a:t>
            </a:r>
          </a:p>
          <a:p>
            <a:pPr lvl="2"/>
            <a:r>
              <a:rPr lang="fr-FR" dirty="0"/>
              <a:t>Gérer une liste de clients en interne (on passera toujours par le service pour l’affichage des clients)</a:t>
            </a:r>
          </a:p>
          <a:p>
            <a:pPr lvl="2"/>
            <a:r>
              <a:rPr lang="fr-FR" dirty="0"/>
              <a:t>Laisser ceux qui consomment le service gérer leur propre liste de clients en interne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19</a:t>
            </a:fld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CD09686-9B24-4C5C-BB4C-F604F5575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805237"/>
            <a:ext cx="5273880" cy="49244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http://localhost:8080/api/client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subscribe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actionAuSuccès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actionSiErreur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pipes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Transformation des données avec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55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HTTP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réponse reçue n’est pas traitée en JSON ou autre flux</a:t>
            </a:r>
          </a:p>
          <a:p>
            <a:pPr lvl="1"/>
            <a:r>
              <a:rPr lang="fr-FR" dirty="0"/>
              <a:t>Elle est réceptionnée telle qu’elle</a:t>
            </a:r>
          </a:p>
          <a:p>
            <a:pPr lvl="1"/>
            <a:r>
              <a:rPr lang="fr-FR" dirty="0"/>
              <a:t>Il va falloir faire une action à la réception pour traiter ce flux en flux JSON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20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1B8F21-A2B9-48B8-8ECD-17AD8399C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429000"/>
            <a:ext cx="5947141" cy="295465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ClientsService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clients: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http: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Http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.http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http://localhost:8080/api/client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subscribe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clients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resp.json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8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HTTP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Dans le cas de figure précédent</a:t>
            </a:r>
          </a:p>
          <a:p>
            <a:pPr lvl="1"/>
            <a:r>
              <a:rPr lang="fr-FR" dirty="0"/>
              <a:t>Le service charge la liste de clients et met à jour sa propre liste de clients interne</a:t>
            </a:r>
          </a:p>
          <a:p>
            <a:r>
              <a:rPr lang="fr-FR" dirty="0"/>
              <a:t>Il est possible d’ajouter un comportement à </a:t>
            </a:r>
            <a:r>
              <a:rPr lang="fr-FR" i="1" dirty="0"/>
              <a:t>Observable</a:t>
            </a:r>
          </a:p>
          <a:p>
            <a:pPr lvl="1"/>
            <a:r>
              <a:rPr lang="fr-FR" dirty="0"/>
              <a:t>Il suffit d’importer les fonctions</a:t>
            </a:r>
          </a:p>
          <a:p>
            <a:pPr lvl="1"/>
            <a:r>
              <a:rPr lang="fr-FR" dirty="0"/>
              <a:t>Puis de les utiliser</a:t>
            </a:r>
          </a:p>
          <a:p>
            <a:pPr lvl="2"/>
            <a:r>
              <a:rPr lang="fr-FR" i="1" dirty="0" err="1"/>
              <a:t>map</a:t>
            </a:r>
            <a:r>
              <a:rPr lang="fr-FR" dirty="0"/>
              <a:t> est utilisé pour transformer le flux</a:t>
            </a:r>
          </a:p>
          <a:p>
            <a:pPr lvl="2"/>
            <a:r>
              <a:rPr lang="fr-FR" i="1" dirty="0" err="1"/>
              <a:t>toPromise</a:t>
            </a:r>
            <a:r>
              <a:rPr lang="fr-FR" dirty="0"/>
              <a:t> convertit l’</a:t>
            </a:r>
            <a:r>
              <a:rPr lang="fr-FR" i="1" dirty="0"/>
              <a:t>Observable</a:t>
            </a:r>
            <a:r>
              <a:rPr lang="fr-FR" dirty="0"/>
              <a:t> en </a:t>
            </a:r>
            <a:r>
              <a:rPr lang="fr-FR" i="1" dirty="0"/>
              <a:t>Promise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21</a:t>
            </a:fld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4F994F-9473-42E5-B098-3A01459B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52" y="3415465"/>
            <a:ext cx="4151778" cy="492443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toPromise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rxjs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3EA465-CA1F-4277-8D7A-BC3A6F7E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52" y="4026174"/>
            <a:ext cx="5049459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Observable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.http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http://localhost:8080/api/client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resp.json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352171A-D165-47A7-92C8-714B262A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52" y="5296524"/>
            <a:ext cx="5049459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Promise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Client[]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.http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http://localhost:8080/api/client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toPromise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5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HTTP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service retourne une Promesse après avoir transformé le flux en flux JSON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composant consomme ce service et appelle sa méthode </a:t>
            </a:r>
            <a:r>
              <a:rPr lang="fr-FR" dirty="0" err="1"/>
              <a:t>findAll</a:t>
            </a:r>
            <a:endParaRPr lang="fr-FR" dirty="0"/>
          </a:p>
          <a:p>
            <a:pPr lvl="1"/>
            <a:r>
              <a:rPr lang="fr-FR" dirty="0" err="1"/>
              <a:t>this.clients</a:t>
            </a:r>
            <a:r>
              <a:rPr lang="fr-FR" dirty="0"/>
              <a:t> est une Promesse de liste de clients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22</a:t>
            </a:fld>
            <a:endParaRPr lang="fr-F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AA95F7C-11F4-4254-B7FF-BBFCF32E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49059"/>
            <a:ext cx="5049459" cy="1477328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public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Promise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Client[]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.http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http://localhost:8080/api/client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map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resp.json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toPromise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2DFD448-D3D4-45AC-913E-23064675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867019"/>
            <a:ext cx="5273880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HostListener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clients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.clientsService.findAll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0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HTTP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template</a:t>
            </a:r>
            <a:r>
              <a:rPr lang="fr-FR" dirty="0"/>
              <a:t> affiche le liste des clients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Le pipe </a:t>
            </a:r>
            <a:r>
              <a:rPr lang="fr-FR" i="1" dirty="0" err="1"/>
              <a:t>async</a:t>
            </a:r>
            <a:r>
              <a:rPr lang="fr-FR" dirty="0"/>
              <a:t> ici est important</a:t>
            </a:r>
          </a:p>
          <a:p>
            <a:pPr lvl="2"/>
            <a:r>
              <a:rPr lang="fr-FR" dirty="0"/>
              <a:t>on ne manipule pas une liste directement, mais la Promesse d’avoir une liste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23</a:t>
            </a:fld>
            <a:endParaRPr lang="fr-FR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F61971DA-63CA-448F-A12D-25E787C32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774442"/>
            <a:ext cx="6283771" cy="738664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"let c of clients |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c.nom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altLang="fr-FR" sz="1600" dirty="0">
              <a:solidFill>
                <a:srgbClr val="586E75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0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Modifier le service </a:t>
            </a:r>
            <a:r>
              <a:rPr lang="fr-FR" b="1" dirty="0" err="1"/>
              <a:t>ClientsService</a:t>
            </a:r>
            <a:endParaRPr lang="fr-FR" dirty="0"/>
          </a:p>
          <a:p>
            <a:pPr lvl="1"/>
            <a:r>
              <a:rPr lang="fr-FR" dirty="0"/>
              <a:t>Il utilise maintenant </a:t>
            </a:r>
            <a:r>
              <a:rPr lang="fr-FR" i="1" dirty="0"/>
              <a:t>Http</a:t>
            </a:r>
            <a:r>
              <a:rPr lang="fr-FR" dirty="0"/>
              <a:t> et le service </a:t>
            </a:r>
            <a:r>
              <a:rPr lang="fr-FR" b="1" dirty="0" err="1"/>
              <a:t>AppConfigService</a:t>
            </a:r>
            <a:r>
              <a:rPr lang="fr-FR" dirty="0"/>
              <a:t> (pour récupérer l’adresse de base de l’API)</a:t>
            </a:r>
          </a:p>
          <a:p>
            <a:pPr lvl="2"/>
            <a:r>
              <a:rPr lang="fr-FR" dirty="0"/>
              <a:t>La méthode </a:t>
            </a:r>
            <a:r>
              <a:rPr lang="fr-FR" i="1" dirty="0" err="1"/>
              <a:t>findAll</a:t>
            </a:r>
            <a:r>
              <a:rPr lang="fr-FR" dirty="0"/>
              <a:t> appelle le service qui retourne tous les clients</a:t>
            </a:r>
          </a:p>
          <a:p>
            <a:pPr lvl="2"/>
            <a:r>
              <a:rPr lang="fr-FR" dirty="0"/>
              <a:t>La méthode </a:t>
            </a:r>
            <a:r>
              <a:rPr lang="fr-FR" i="1" dirty="0" err="1"/>
              <a:t>findById</a:t>
            </a:r>
            <a:r>
              <a:rPr lang="fr-FR" i="1" dirty="0"/>
              <a:t> </a:t>
            </a:r>
            <a:r>
              <a:rPr lang="fr-FR" dirty="0"/>
              <a:t>appelle le service qui retourne un client par son identifiant</a:t>
            </a:r>
          </a:p>
          <a:p>
            <a:pPr lvl="3"/>
            <a:r>
              <a:rPr lang="fr-FR" dirty="0"/>
              <a:t>Utiliser un Promise pour ce cas</a:t>
            </a:r>
          </a:p>
          <a:p>
            <a:pPr lvl="2"/>
            <a:r>
              <a:rPr lang="fr-FR" dirty="0"/>
              <a:t>La méthode </a:t>
            </a:r>
            <a:r>
              <a:rPr lang="fr-FR" i="1" dirty="0" err="1"/>
              <a:t>save</a:t>
            </a:r>
            <a:r>
              <a:rPr lang="fr-FR" dirty="0"/>
              <a:t> appelle le service qui ajoute ou sauvegarde un client selon si l’identifiant est présent ou non</a:t>
            </a:r>
          </a:p>
          <a:p>
            <a:pPr lvl="2"/>
            <a:r>
              <a:rPr lang="fr-FR" dirty="0"/>
              <a:t>La méthode </a:t>
            </a:r>
            <a:r>
              <a:rPr lang="fr-FR" i="1" dirty="0" err="1"/>
              <a:t>delete</a:t>
            </a:r>
            <a:r>
              <a:rPr lang="fr-FR" dirty="0"/>
              <a:t> appelle le service qui supprime un client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58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pipe (ou filtre) est une fonctionnalité front</a:t>
            </a:r>
          </a:p>
          <a:p>
            <a:pPr lvl="1"/>
            <a:r>
              <a:rPr lang="fr-FR" dirty="0"/>
              <a:t>Intégré à un module</a:t>
            </a:r>
          </a:p>
          <a:p>
            <a:pPr lvl="1"/>
            <a:r>
              <a:rPr lang="fr-FR" dirty="0"/>
              <a:t>Réutilisable</a:t>
            </a:r>
          </a:p>
          <a:p>
            <a:endParaRPr lang="fr-FR" dirty="0"/>
          </a:p>
          <a:p>
            <a:r>
              <a:rPr lang="fr-FR" dirty="0"/>
              <a:t>Permet d’afficher une donnée transformée, formatée</a:t>
            </a:r>
          </a:p>
          <a:p>
            <a:pPr lvl="1"/>
            <a:r>
              <a:rPr lang="fr-FR" dirty="0"/>
              <a:t>Transformer une date en date « Jour n mois année »</a:t>
            </a:r>
          </a:p>
          <a:p>
            <a:pPr lvl="1"/>
            <a:r>
              <a:rPr lang="fr-FR" dirty="0"/>
              <a:t>Transformer un chiffre en monnaie (euros, dollars, …)</a:t>
            </a:r>
          </a:p>
          <a:p>
            <a:pPr lvl="1"/>
            <a:r>
              <a:rPr lang="fr-FR" dirty="0"/>
              <a:t>Mettre tout en majuscule / minuscule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5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pipes sont à utiliser dans les </a:t>
            </a:r>
            <a:r>
              <a:rPr lang="fr-FR" dirty="0" err="1"/>
              <a:t>templates</a:t>
            </a:r>
            <a:endParaRPr lang="fr-FR" dirty="0"/>
          </a:p>
          <a:p>
            <a:pPr lvl="1"/>
            <a:r>
              <a:rPr lang="fr-FR" dirty="0"/>
              <a:t>Il faut utiliser le caractère pipe « | » pour appliquer un filtre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On peut ajouter des paramètres en utilisant les deux points « : »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Il est possible d’en enchaîner plusieurs à la suite : </a:t>
            </a:r>
            <a:r>
              <a:rPr lang="fr-FR" dirty="0" err="1"/>
              <a:t>chaining</a:t>
            </a:r>
            <a:r>
              <a:rPr lang="fr-FR" dirty="0"/>
              <a:t> pipes</a:t>
            </a:r>
          </a:p>
          <a:p>
            <a:pPr lvl="2"/>
            <a:r>
              <a:rPr lang="fr-FR" dirty="0"/>
              <a:t>La transformation s’applique dans l’ordre de lecture (gauche vers la droite)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4</a:t>
            </a:fld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827E13-31A5-40BE-8D1C-8C52858A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2986056"/>
            <a:ext cx="3973845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client.nom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05513A-35D5-4FB5-9EE9-0837E527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976924"/>
            <a:ext cx="4422686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client.ca |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currency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7F2A0C5-B57A-4584-A409-D1F3C0D9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214013"/>
            <a:ext cx="7966925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client.dateNaissance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date: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EEEE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 dd/MM/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| </a:t>
            </a:r>
            <a:r>
              <a:rPr lang="fr-FR" altLang="fr-FR" sz="1600" dirty="0" err="1">
                <a:solidFill>
                  <a:srgbClr val="586E75"/>
                </a:solidFill>
                <a:latin typeface="Consolas" panose="020B0609020204030204" pitchFamily="49" charset="0"/>
              </a:rPr>
              <a:t>uppercase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9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fichier </a:t>
            </a:r>
            <a:r>
              <a:rPr lang="fr-FR" i="1" dirty="0"/>
              <a:t>nom-</a:t>
            </a:r>
            <a:r>
              <a:rPr lang="fr-FR" i="1" dirty="0" err="1"/>
              <a:t>filtre.pipe.ts</a:t>
            </a:r>
            <a:endParaRPr lang="fr-FR" dirty="0"/>
          </a:p>
          <a:p>
            <a:pPr lvl="1"/>
            <a:r>
              <a:rPr lang="fr-FR" dirty="0"/>
              <a:t>On a besoin de l’annotation @Pipe, donc on l’importe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On déclare le filtre, avec une classe, en l’annotant de @Pipe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5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DF3FEA-A4E0-4E0F-AB5A-EB26260D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61" y="3040383"/>
            <a:ext cx="4151778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Pipe }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@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angular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/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core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6D5FAA-BFB8-42F6-9074-07610C250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55" y="4164097"/>
            <a:ext cx="3366306" cy="984885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@Pipe({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r>
              <a:rPr lang="fr-FR" altLang="fr-FR" sz="1600" dirty="0" err="1">
                <a:solidFill>
                  <a:srgbClr val="269186"/>
                </a:solidFill>
                <a:latin typeface="Consolas" panose="020B0609020204030204" pitchFamily="49" charset="0"/>
              </a:rPr>
              <a:t>nomFiltre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'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NomFiltrePipe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 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necteur en angle 13">
            <a:extLst>
              <a:ext uri="{FF2B5EF4-FFF2-40B4-BE49-F238E27FC236}">
                <a16:creationId xmlns:a16="http://schemas.microsoft.com/office/drawing/2014/main" id="{ADB57FF7-9CA1-4BBB-B299-8CBD11985748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3356042" y="4541491"/>
            <a:ext cx="38949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05A39-DA2B-4F60-9502-229CD513409F}"/>
              </a:ext>
            </a:extLst>
          </p:cNvPr>
          <p:cNvSpPr/>
          <p:nvPr/>
        </p:nvSpPr>
        <p:spPr>
          <a:xfrm>
            <a:off x="7250970" y="4253020"/>
            <a:ext cx="2481942" cy="5769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Nom du pipe à utiliser dans les </a:t>
            </a:r>
            <a:r>
              <a:rPr lang="fr-FR" sz="1400" dirty="0" err="1">
                <a:solidFill>
                  <a:schemeClr val="tx1"/>
                </a:solidFill>
              </a:rPr>
              <a:t>templates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F4A6D0D-7099-4F27-B823-831CD45A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855" y="5712038"/>
            <a:ext cx="3815147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client.ca |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nomFiltre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6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classe du pipe</a:t>
            </a:r>
          </a:p>
          <a:p>
            <a:pPr lvl="1"/>
            <a:r>
              <a:rPr lang="fr-FR" dirty="0"/>
              <a:t>Il faut une méthode </a:t>
            </a:r>
            <a:r>
              <a:rPr lang="fr-FR" dirty="0" err="1"/>
              <a:t>transform</a:t>
            </a:r>
            <a:r>
              <a:rPr lang="fr-FR" dirty="0"/>
              <a:t>, qui attend au moins un argument</a:t>
            </a:r>
          </a:p>
          <a:p>
            <a:pPr lvl="2"/>
            <a:r>
              <a:rPr lang="fr-FR" dirty="0"/>
              <a:t>La donnée qui sera utilisée pour le formatage</a:t>
            </a:r>
          </a:p>
          <a:p>
            <a:pPr lvl="1"/>
            <a:r>
              <a:rPr lang="fr-FR" dirty="0"/>
              <a:t>Selon les besoins, on peut y ajouter plusieurs autres arguments</a:t>
            </a:r>
          </a:p>
          <a:p>
            <a:pPr lvl="2"/>
            <a:r>
              <a:rPr lang="fr-FR" dirty="0"/>
              <a:t>Qui seront les paramètres du pipe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6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0640E9-D087-44DB-AA01-02CB22CE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4017268"/>
            <a:ext cx="5273880" cy="1231106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export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NomFiltrePipe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(ca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1600" dirty="0" err="1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arg0: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valeur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67BF97-DF4D-4997-941B-68BC0C07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5655756"/>
            <a:ext cx="6395982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client.ca |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nomFiltre</a:t>
            </a:r>
            <a:r>
              <a:rPr lang="fr-FR" altLang="fr-FR" sz="1600" dirty="0">
                <a:solidFill>
                  <a:srgbClr val="586E75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600" dirty="0">
                <a:solidFill>
                  <a:srgbClr val="269186"/>
                </a:solidFill>
                <a:latin typeface="Consolas" panose="020B0609020204030204" pitchFamily="49" charset="0"/>
              </a:rPr>
              <a:t>valeur de argument 1</a:t>
            </a:r>
            <a:r>
              <a:rPr lang="fr-FR" altLang="fr-FR" sz="1600" dirty="0">
                <a:solidFill>
                  <a:srgbClr val="C60000"/>
                </a:solidFill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1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pipe doit être dans un module, il faut donc</a:t>
            </a:r>
          </a:p>
          <a:p>
            <a:pPr lvl="1"/>
            <a:r>
              <a:rPr lang="fr-FR" dirty="0"/>
              <a:t>Importer ce pipe dans le module</a:t>
            </a:r>
          </a:p>
          <a:p>
            <a:pPr lvl="1"/>
            <a:r>
              <a:rPr lang="fr-FR" dirty="0"/>
              <a:t>Le déclarer dans la liste des déclarations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34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Créer un pipe </a:t>
            </a:r>
            <a:r>
              <a:rPr lang="fr-FR" b="1" dirty="0" err="1"/>
              <a:t>ClientCategoryPipe</a:t>
            </a:r>
            <a:r>
              <a:rPr lang="fr-FR" dirty="0"/>
              <a:t> qui permet</a:t>
            </a:r>
          </a:p>
          <a:p>
            <a:pPr lvl="1"/>
            <a:r>
              <a:rPr lang="fr-FR" dirty="0"/>
              <a:t>D’afficher la catégorie à laquelle le client appartient</a:t>
            </a:r>
          </a:p>
          <a:p>
            <a:pPr lvl="1"/>
            <a:r>
              <a:rPr lang="fr-FR" dirty="0"/>
              <a:t>D’afficher une couleur en correspondance avec cette catégorie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CA &lt; 0		Client en négatif		rouge</a:t>
            </a:r>
          </a:p>
          <a:p>
            <a:pPr lvl="1"/>
            <a:r>
              <a:rPr lang="fr-FR" dirty="0"/>
              <a:t>CA &gt; 0		Client en positif		vert</a:t>
            </a:r>
          </a:p>
          <a:p>
            <a:pPr lvl="1"/>
            <a:r>
              <a:rPr lang="fr-FR" dirty="0"/>
              <a:t>CA == 0	Client neutre		bleu</a:t>
            </a:r>
          </a:p>
          <a:p>
            <a:endParaRPr lang="fr-FR" dirty="0"/>
          </a:p>
          <a:p>
            <a:pPr lvl="1"/>
            <a:r>
              <a:rPr lang="fr-FR" dirty="0"/>
              <a:t>Si le paramètre reçu est "string", alors c’est le nom de la catégorie qui est retourné</a:t>
            </a:r>
          </a:p>
          <a:p>
            <a:pPr lvl="1"/>
            <a:r>
              <a:rPr lang="fr-FR" dirty="0"/>
              <a:t>Sinon, c’est la couleur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Dans le </a:t>
            </a:r>
            <a:r>
              <a:rPr lang="fr-FR" dirty="0" err="1"/>
              <a:t>template</a:t>
            </a:r>
            <a:r>
              <a:rPr lang="fr-FR" dirty="0"/>
              <a:t>, le nom de la catégorie doit s’afficher de la bonne couleur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8</a:t>
            </a:fld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3E05BC-6E76-4B05-8407-0A7C82677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6" y="6186249"/>
            <a:ext cx="10257616" cy="246221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"client.ca |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clientCategory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{{ client.ca |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clientCategory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6918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6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9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Distribuer des services avec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7819-39C9-4F0D-9A5A-D368FEA8B6B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10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Personnalisé 2">
      <a:majorFont>
        <a:latin typeface="Tw Cen MT Condensed"/>
        <a:ea typeface=""/>
        <a:cs typeface=""/>
      </a:majorFont>
      <a:minorFont>
        <a:latin typeface="Varela Round"/>
        <a:ea typeface=""/>
        <a:cs typeface="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13253</TotalTime>
  <Words>1598</Words>
  <Application>Microsoft Office PowerPoint</Application>
  <PresentationFormat>Grand écran</PresentationFormat>
  <Paragraphs>307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Tw Cen MT</vt:lpstr>
      <vt:lpstr>Tw Cen MT Condensed</vt:lpstr>
      <vt:lpstr>Varela Round</vt:lpstr>
      <vt:lpstr>Wingdings 3</vt:lpstr>
      <vt:lpstr>Intégral</vt:lpstr>
      <vt:lpstr>Angular 4</vt:lpstr>
      <vt:lpstr>Les pipes</vt:lpstr>
      <vt:lpstr>Pipes</vt:lpstr>
      <vt:lpstr>Pipes</vt:lpstr>
      <vt:lpstr>Pipes</vt:lpstr>
      <vt:lpstr>Pipes</vt:lpstr>
      <vt:lpstr>Pipes</vt:lpstr>
      <vt:lpstr>Exercice</vt:lpstr>
      <vt:lpstr>Les services</vt:lpstr>
      <vt:lpstr>Services</vt:lpstr>
      <vt:lpstr>Services</vt:lpstr>
      <vt:lpstr>Services</vt:lpstr>
      <vt:lpstr>Services</vt:lpstr>
      <vt:lpstr>Exercice</vt:lpstr>
      <vt:lpstr>Exercice</vt:lpstr>
      <vt:lpstr>Le module HTTP</vt:lpstr>
      <vt:lpstr>Module HTTP</vt:lpstr>
      <vt:lpstr>Module HTTP</vt:lpstr>
      <vt:lpstr>Module HTTP</vt:lpstr>
      <vt:lpstr>Module HTTP</vt:lpstr>
      <vt:lpstr>Module HTTP</vt:lpstr>
      <vt:lpstr>Module HTTP</vt:lpstr>
      <vt:lpstr>Module HTTP</vt:lpstr>
      <vt:lpstr>Exercice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PERROUAULT</dc:creator>
  <cp:lastModifiedBy>Jérémy PERROUAULT</cp:lastModifiedBy>
  <cp:revision>1664</cp:revision>
  <dcterms:created xsi:type="dcterms:W3CDTF">2016-10-18T09:34:29Z</dcterms:created>
  <dcterms:modified xsi:type="dcterms:W3CDTF">2018-02-11T23:46:01Z</dcterms:modified>
</cp:coreProperties>
</file>