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5" r:id="rId7"/>
    <p:sldId id="264" r:id="rId8"/>
    <p:sldId id="269" r:id="rId9"/>
    <p:sldId id="267" r:id="rId10"/>
    <p:sldId id="268" r:id="rId11"/>
    <p:sldId id="263" r:id="rId12"/>
    <p:sldId id="270" r:id="rId13"/>
    <p:sldId id="262"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2743"/>
  </p:normalViewPr>
  <p:slideViewPr>
    <p:cSldViewPr snapToGrid="0" snapToObjects="1">
      <p:cViewPr varScale="1">
        <p:scale>
          <a:sx n="119" d="100"/>
          <a:sy n="119"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9E937-CD1D-3C48-94E0-C70C3B7435AF}" type="datetimeFigureOut">
              <a:rPr lang="fr-FR" smtClean="0"/>
              <a:t>27/06/2018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95FBC-BF0B-3F44-81B0-D2F7F07F0E72}" type="slidenum">
              <a:rPr lang="fr-FR" smtClean="0"/>
              <a:t>‹N°›</a:t>
            </a:fld>
            <a:endParaRPr lang="fr-FR"/>
          </a:p>
        </p:txBody>
      </p:sp>
    </p:spTree>
    <p:extLst>
      <p:ext uri="{BB962C8B-B14F-4D97-AF65-F5344CB8AC3E}">
        <p14:creationId xmlns:p14="http://schemas.microsoft.com/office/powerpoint/2010/main" val="405933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695FBC-BF0B-3F44-81B0-D2F7F07F0E72}" type="slidenum">
              <a:rPr lang="fr-FR" smtClean="0"/>
              <a:t>5</a:t>
            </a:fld>
            <a:endParaRPr lang="fr-FR"/>
          </a:p>
        </p:txBody>
      </p:sp>
    </p:spTree>
    <p:extLst>
      <p:ext uri="{BB962C8B-B14F-4D97-AF65-F5344CB8AC3E}">
        <p14:creationId xmlns:p14="http://schemas.microsoft.com/office/powerpoint/2010/main" val="83420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171F7-35DD-1A45-BD98-C48165DF7B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81A74F3-382A-7244-8ECC-664370B1A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72B2B7E8-4E77-6D43-801A-B20F6C566649}"/>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14037882-9843-B648-BFE8-A5CADC8C07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7BD0-CC43-7A49-9B74-B609683ABB4F}"/>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46458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BF515-4422-2B4A-87C2-75D7B414163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50CB5CD-8B35-F843-A0D1-25F75B1FA6A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CC3874-2F12-674A-B074-9D4077B7B158}"/>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2F7990BA-C76F-154E-B6A1-4141F61F6D4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6D8ABD-BD23-4C45-B659-40E53245DA38}"/>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53819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FD729A-F8E2-8041-9632-DDAD78C3D4B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49CDE9-819A-7547-A1A3-4D493114B62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11CE55-65FC-1D4C-A08F-A13484EF7785}"/>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6A96B9B0-42EE-204F-A1D7-09476102D8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EEED1B-ADE6-5A46-AF86-079EC4E3520D}"/>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224637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D99DE-FC90-5A46-A8D0-31EB4CBBEC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2EA8C0-1707-E749-A285-CB8AC8DC1F3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7E25C9-A49C-0841-B40F-551561DB6290}"/>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65332440-CF66-EC47-BA83-0134B52B06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68268B-61BD-5E42-AEB5-3792E6D1A0B2}"/>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34146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991E4-A4F3-3B40-A376-8BD4857AC0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40D890-F08F-824E-A3EB-1904F6F97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E55FBC4-BEFA-9D40-BA0F-878C6BB0923A}"/>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AB78F2A1-C2DF-D04A-A563-772088F506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91EEBD-71F4-8C43-BED9-3BEB98D6CAA9}"/>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331853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5DD70-38D4-1C47-A5F3-282590A688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18FB2C-180D-4C4D-AF21-B6B3B034789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0E878B5-C032-6A4F-BDE5-DF1EA1F2359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B2E628-6ADA-7048-8390-B70BADA4E9FC}"/>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6" name="Espace réservé du pied de page 5">
            <a:extLst>
              <a:ext uri="{FF2B5EF4-FFF2-40B4-BE49-F238E27FC236}">
                <a16:creationId xmlns:a16="http://schemas.microsoft.com/office/drawing/2014/main" id="{5AB394EC-B982-3D4D-8FFC-C95C242078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BF8636-126F-1244-AA86-55D6041FB787}"/>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10941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F3D8C-0F4B-CD42-9615-97BC3502394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5DD1FF-0CED-DC49-9C4E-75A92335A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000D2F6-1B17-5A4C-8944-692E9225EB4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CEBC659-3B55-1C48-A2FC-00D03B475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85A3B5C-DC5A-DE4A-9259-1A58FC20CDB5}"/>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5DC53B-A4E1-B04A-92A8-50EB3FB644D9}"/>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8" name="Espace réservé du pied de page 7">
            <a:extLst>
              <a:ext uri="{FF2B5EF4-FFF2-40B4-BE49-F238E27FC236}">
                <a16:creationId xmlns:a16="http://schemas.microsoft.com/office/drawing/2014/main" id="{1A6E347E-B86C-7C45-AAC0-6955FEFC6C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7FE9A94-535E-BB4C-A553-3A93E5F7FE78}"/>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203917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F7A9-4EED-5644-9128-676E80740F1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39DA61-1D4B-F740-897F-9634FC08E2D2}"/>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4" name="Espace réservé du pied de page 3">
            <a:extLst>
              <a:ext uri="{FF2B5EF4-FFF2-40B4-BE49-F238E27FC236}">
                <a16:creationId xmlns:a16="http://schemas.microsoft.com/office/drawing/2014/main" id="{86AB2124-820C-E448-BBA6-82E34D531D5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18DEBEF-FD10-984F-A168-217FCC616192}"/>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97970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4150FF5-6719-9647-AEE4-4415E8C0708A}"/>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3" name="Espace réservé du pied de page 2">
            <a:extLst>
              <a:ext uri="{FF2B5EF4-FFF2-40B4-BE49-F238E27FC236}">
                <a16:creationId xmlns:a16="http://schemas.microsoft.com/office/drawing/2014/main" id="{29B2A3CC-6B61-144B-A053-4E3E48833D8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73B141-F2EB-D046-9520-B1C49B8211E7}"/>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40530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BB55B-2760-7C42-A8C4-D9896DE139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B54545-983C-2E41-84D5-744E759AF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DE99EF0-B641-DF44-A1E4-CBA3E5120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3D5878C-6D4B-174C-BB53-4087CECCEED7}"/>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6" name="Espace réservé du pied de page 5">
            <a:extLst>
              <a:ext uri="{FF2B5EF4-FFF2-40B4-BE49-F238E27FC236}">
                <a16:creationId xmlns:a16="http://schemas.microsoft.com/office/drawing/2014/main" id="{8D85E9D8-86EC-0045-8FA5-257326EBA5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2E5B3-1E27-C44B-A468-C8AA360D8D1E}"/>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386570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C70EA-B9E3-2842-8680-9B8E19178E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C401C4C2-EAA6-1542-87CB-34799C65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AB82CCE-243F-3043-9A1F-38C6DD1E0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76FA3AD-72D4-8E42-8D49-49B60D587D6B}"/>
              </a:ext>
            </a:extLst>
          </p:cNvPr>
          <p:cNvSpPr>
            <a:spLocks noGrp="1"/>
          </p:cNvSpPr>
          <p:nvPr>
            <p:ph type="dt" sz="half" idx="10"/>
          </p:nvPr>
        </p:nvSpPr>
        <p:spPr/>
        <p:txBody>
          <a:bodyPr/>
          <a:lstStyle/>
          <a:p>
            <a:fld id="{085BF1AD-2398-AF41-B89B-DE523739D8B5}" type="datetimeFigureOut">
              <a:rPr lang="fr-FR" smtClean="0"/>
              <a:t>27/06/2018</a:t>
            </a:fld>
            <a:endParaRPr lang="fr-FR"/>
          </a:p>
        </p:txBody>
      </p:sp>
      <p:sp>
        <p:nvSpPr>
          <p:cNvPr id="6" name="Espace réservé du pied de page 5">
            <a:extLst>
              <a:ext uri="{FF2B5EF4-FFF2-40B4-BE49-F238E27FC236}">
                <a16:creationId xmlns:a16="http://schemas.microsoft.com/office/drawing/2014/main" id="{E6F873D2-F5CB-3649-84B8-C77D55BE17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64636C-100C-BB45-BA3F-A828D538C49A}"/>
              </a:ext>
            </a:extLst>
          </p:cNvPr>
          <p:cNvSpPr>
            <a:spLocks noGrp="1"/>
          </p:cNvSpPr>
          <p:nvPr>
            <p:ph type="sldNum" sz="quarter" idx="12"/>
          </p:nvPr>
        </p:nvSpPr>
        <p:spPr/>
        <p:txBody>
          <a:bodyPr/>
          <a:lstStyle/>
          <a:p>
            <a:fld id="{330E2862-97AC-4542-81B7-101B303F5F3A}" type="slidenum">
              <a:rPr lang="fr-FR" smtClean="0"/>
              <a:t>‹N°›</a:t>
            </a:fld>
            <a:endParaRPr lang="fr-FR"/>
          </a:p>
        </p:txBody>
      </p:sp>
    </p:spTree>
    <p:extLst>
      <p:ext uri="{BB962C8B-B14F-4D97-AF65-F5344CB8AC3E}">
        <p14:creationId xmlns:p14="http://schemas.microsoft.com/office/powerpoint/2010/main" val="416415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B887FBF-40E2-CE4A-8FCF-E12AB551C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CF900BE-93D2-BF49-985A-9155B834E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A333FC-85E7-0D49-BC5E-BA21E8F71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BF1AD-2398-AF41-B89B-DE523739D8B5}" type="datetimeFigureOut">
              <a:rPr lang="fr-FR" smtClean="0"/>
              <a:t>27/06/2018</a:t>
            </a:fld>
            <a:endParaRPr lang="fr-FR"/>
          </a:p>
        </p:txBody>
      </p:sp>
      <p:sp>
        <p:nvSpPr>
          <p:cNvPr id="5" name="Espace réservé du pied de page 4">
            <a:extLst>
              <a:ext uri="{FF2B5EF4-FFF2-40B4-BE49-F238E27FC236}">
                <a16:creationId xmlns:a16="http://schemas.microsoft.com/office/drawing/2014/main" id="{4839F43E-BF10-5846-9A98-BBF2791AB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3FCD0B2-4F35-5743-B6CD-696B9C7746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2862-97AC-4542-81B7-101B303F5F3A}" type="slidenum">
              <a:rPr lang="fr-FR" smtClean="0"/>
              <a:t>‹N°›</a:t>
            </a:fld>
            <a:endParaRPr lang="fr-FR"/>
          </a:p>
        </p:txBody>
      </p:sp>
    </p:spTree>
    <p:extLst>
      <p:ext uri="{BB962C8B-B14F-4D97-AF65-F5344CB8AC3E}">
        <p14:creationId xmlns:p14="http://schemas.microsoft.com/office/powerpoint/2010/main" val="59972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A58F3-90C6-704E-A96E-E2BDFB052C8E}"/>
              </a:ext>
            </a:extLst>
          </p:cNvPr>
          <p:cNvSpPr>
            <a:spLocks noGrp="1"/>
          </p:cNvSpPr>
          <p:nvPr>
            <p:ph type="ctrTitle"/>
          </p:nvPr>
        </p:nvSpPr>
        <p:spPr>
          <a:xfrm>
            <a:off x="1524000" y="1122363"/>
            <a:ext cx="9144000" cy="717726"/>
          </a:xfrm>
        </p:spPr>
        <p:txBody>
          <a:bodyPr>
            <a:normAutofit fontScale="90000"/>
          </a:bodyPr>
          <a:lstStyle/>
          <a:p>
            <a:r>
              <a:rPr lang="fr-FR" dirty="0"/>
              <a:t>Cours d’</a:t>
            </a:r>
            <a:r>
              <a:rPr lang="fr-FR" dirty="0" err="1"/>
              <a:t>Algorithmie</a:t>
            </a:r>
            <a:endParaRPr lang="fr-FR" dirty="0"/>
          </a:p>
        </p:txBody>
      </p:sp>
      <p:sp>
        <p:nvSpPr>
          <p:cNvPr id="3" name="Sous-titre 2">
            <a:extLst>
              <a:ext uri="{FF2B5EF4-FFF2-40B4-BE49-F238E27FC236}">
                <a16:creationId xmlns:a16="http://schemas.microsoft.com/office/drawing/2014/main" id="{79E31F0F-0404-3945-9946-557529ECD73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719577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31EE83AD-E143-754D-8068-57A4B7C1BA0D}"/>
              </a:ext>
            </a:extLst>
          </p:cNvPr>
          <p:cNvSpPr txBox="1"/>
          <p:nvPr/>
        </p:nvSpPr>
        <p:spPr>
          <a:xfrm>
            <a:off x="532421" y="346670"/>
            <a:ext cx="5825067" cy="830997"/>
          </a:xfrm>
          <a:prstGeom prst="rect">
            <a:avLst/>
          </a:prstGeom>
          <a:noFill/>
        </p:spPr>
        <p:txBody>
          <a:bodyPr wrap="square" rtlCol="0">
            <a:spAutoFit/>
          </a:bodyPr>
          <a:lstStyle/>
          <a:p>
            <a:r>
              <a:rPr lang="fr-FR" sz="2400" b="1" dirty="0"/>
              <a:t>5) Les Conditions (Ternaire)</a:t>
            </a:r>
          </a:p>
          <a:p>
            <a:endParaRPr lang="fr-FR" sz="2400" b="1" dirty="0"/>
          </a:p>
        </p:txBody>
      </p:sp>
      <p:sp>
        <p:nvSpPr>
          <p:cNvPr id="3" name="Espace réservé du contenu 2">
            <a:extLst>
              <a:ext uri="{FF2B5EF4-FFF2-40B4-BE49-F238E27FC236}">
                <a16:creationId xmlns:a16="http://schemas.microsoft.com/office/drawing/2014/main" id="{03AABD19-423A-C04C-B6D8-AF831C391DBA}"/>
              </a:ext>
            </a:extLst>
          </p:cNvPr>
          <p:cNvSpPr>
            <a:spLocks noGrp="1"/>
          </p:cNvSpPr>
          <p:nvPr>
            <p:ph idx="1"/>
          </p:nvPr>
        </p:nvSpPr>
        <p:spPr>
          <a:xfrm>
            <a:off x="759177" y="888647"/>
            <a:ext cx="10326511" cy="1707797"/>
          </a:xfrm>
        </p:spPr>
        <p:txBody>
          <a:bodyPr>
            <a:noAutofit/>
          </a:bodyPr>
          <a:lstStyle/>
          <a:p>
            <a:pPr marL="0" indent="0">
              <a:buNone/>
            </a:pPr>
            <a:r>
              <a:rPr lang="fr-FR" sz="1600" i="1" dirty="0"/>
              <a:t>Une autre façon d’affecter une valeur à la suite d’un test.</a:t>
            </a:r>
          </a:p>
          <a:p>
            <a:pPr marL="0" indent="0">
              <a:buNone/>
            </a:pPr>
            <a:r>
              <a:rPr lang="fr-FR" sz="1600" i="1" dirty="0"/>
              <a:t>Imaginons qu’on veuille affecter à une variable </a:t>
            </a:r>
            <a:r>
              <a:rPr lang="fr-FR" sz="1600" i="1" dirty="0" err="1"/>
              <a:t>testMajeur</a:t>
            </a:r>
            <a:r>
              <a:rPr lang="fr-FR" sz="1600" i="1" dirty="0"/>
              <a:t> la valeur «MINEUR» si </a:t>
            </a:r>
            <a:r>
              <a:rPr lang="fr-FR" sz="1600" i="1" dirty="0" err="1"/>
              <a:t>l’age</a:t>
            </a:r>
            <a:r>
              <a:rPr lang="fr-FR" sz="1600" i="1" dirty="0"/>
              <a:t> est &lt;18, dans le cas contraire on affecte « MAJEUR».</a:t>
            </a:r>
          </a:p>
          <a:p>
            <a:pPr marL="0" indent="0">
              <a:buNone/>
            </a:pPr>
            <a:r>
              <a:rPr lang="fr-FR" sz="1600" i="1" dirty="0"/>
              <a:t>Voyons l’exemple suivant  :</a:t>
            </a:r>
          </a:p>
        </p:txBody>
      </p:sp>
      <p:graphicFrame>
        <p:nvGraphicFramePr>
          <p:cNvPr id="5" name="Tableau 4">
            <a:extLst>
              <a:ext uri="{FF2B5EF4-FFF2-40B4-BE49-F238E27FC236}">
                <a16:creationId xmlns:a16="http://schemas.microsoft.com/office/drawing/2014/main" id="{91AC1C5D-4CB4-9C4E-BC5D-8EE1B7195D67}"/>
              </a:ext>
            </a:extLst>
          </p:cNvPr>
          <p:cNvGraphicFramePr>
            <a:graphicFrameLocks noGrp="1"/>
          </p:cNvGraphicFramePr>
          <p:nvPr>
            <p:extLst>
              <p:ext uri="{D42A27DB-BD31-4B8C-83A1-F6EECF244321}">
                <p14:modId xmlns:p14="http://schemas.microsoft.com/office/powerpoint/2010/main" val="1983376839"/>
              </p:ext>
            </p:extLst>
          </p:nvPr>
        </p:nvGraphicFramePr>
        <p:xfrm>
          <a:off x="759177" y="2596444"/>
          <a:ext cx="10744202" cy="2468880"/>
        </p:xfrm>
        <a:graphic>
          <a:graphicData uri="http://schemas.openxmlformats.org/drawingml/2006/table">
            <a:tbl>
              <a:tblPr firstRow="1" bandRow="1">
                <a:tableStyleId>{5C22544A-7EE6-4342-B048-85BDC9FD1C3A}</a:tableStyleId>
              </a:tblPr>
              <a:tblGrid>
                <a:gridCol w="5372101">
                  <a:extLst>
                    <a:ext uri="{9D8B030D-6E8A-4147-A177-3AD203B41FA5}">
                      <a16:colId xmlns:a16="http://schemas.microsoft.com/office/drawing/2014/main" val="3695505486"/>
                    </a:ext>
                  </a:extLst>
                </a:gridCol>
                <a:gridCol w="5372101">
                  <a:extLst>
                    <a:ext uri="{9D8B030D-6E8A-4147-A177-3AD203B41FA5}">
                      <a16:colId xmlns:a16="http://schemas.microsoft.com/office/drawing/2014/main" val="1931364069"/>
                    </a:ext>
                  </a:extLst>
                </a:gridCol>
              </a:tblGrid>
              <a:tr h="1806112">
                <a:tc>
                  <a:txBody>
                    <a:bodyPr/>
                    <a:lstStyle/>
                    <a:p>
                      <a:pPr marL="0" algn="l" defTabSz="914400" rtl="0" eaLnBrk="1" latinLnBrk="0" hangingPunct="1"/>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String </a:t>
                      </a:r>
                      <a:r>
                        <a:rPr lang="fr-FR" sz="1200" b="0" i="0" kern="1200" dirty="0" err="1">
                          <a:solidFill>
                            <a:schemeClr val="lt1"/>
                          </a:solidFill>
                          <a:effectLst/>
                          <a:latin typeface="+mn-lt"/>
                          <a:ea typeface="+mn-ea"/>
                          <a:cs typeface="+mn-cs"/>
                        </a:rPr>
                        <a:t>testMajeur</a:t>
                      </a:r>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{…}//Saisie de </a:t>
                      </a:r>
                      <a:r>
                        <a:rPr lang="fr-FR" sz="1200" b="0" i="0" kern="1200" dirty="0" err="1">
                          <a:solidFill>
                            <a:schemeClr val="lt1"/>
                          </a:solidFill>
                          <a:effectLst/>
                          <a:latin typeface="+mn-lt"/>
                          <a:ea typeface="+mn-ea"/>
                          <a:cs typeface="+mn-cs"/>
                        </a:rPr>
                        <a:t>l’age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&lt;18)</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testMajeur</a:t>
                      </a:r>
                      <a:r>
                        <a:rPr lang="fr-FR" sz="1200" b="0" i="0" kern="1200" dirty="0">
                          <a:solidFill>
                            <a:schemeClr val="lt1"/>
                          </a:solidFill>
                          <a:effectLst/>
                          <a:latin typeface="+mn-lt"/>
                          <a:ea typeface="+mn-ea"/>
                          <a:cs typeface="+mn-cs"/>
                        </a:rPr>
                        <a:t>=« MINEUR»;</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err="1">
                          <a:solidFill>
                            <a:schemeClr val="lt1"/>
                          </a:solidFill>
                          <a:effectLst/>
                          <a:latin typeface="+mn-lt"/>
                          <a:ea typeface="+mn-ea"/>
                          <a:cs typeface="+mn-cs"/>
                        </a:rPr>
                        <a:t>else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testMajeur</a:t>
                      </a:r>
                      <a:r>
                        <a:rPr lang="fr-FR" sz="1200" b="0" i="0" kern="1200" dirty="0">
                          <a:solidFill>
                            <a:schemeClr val="lt1"/>
                          </a:solidFill>
                          <a:effectLst/>
                          <a:latin typeface="+mn-lt"/>
                          <a:ea typeface="+mn-ea"/>
                          <a:cs typeface="+mn-cs"/>
                        </a:rPr>
                        <a:t>=«  MAJEUR »;</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txBody>
                  <a:tcPr/>
                </a:tc>
                <a:tc>
                  <a:txBody>
                    <a:bodyPr/>
                    <a:lstStyle/>
                    <a:p>
                      <a:pPr marL="0" algn="l" defTabSz="914400" rtl="0" eaLnBrk="1" latinLnBrk="0" hangingPunct="1"/>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String </a:t>
                      </a:r>
                      <a:r>
                        <a:rPr lang="fr-FR" sz="1200" b="0" i="0" kern="1200" dirty="0" err="1">
                          <a:solidFill>
                            <a:schemeClr val="lt1"/>
                          </a:solidFill>
                          <a:effectLst/>
                          <a:latin typeface="+mn-lt"/>
                          <a:ea typeface="+mn-ea"/>
                          <a:cs typeface="+mn-cs"/>
                        </a:rPr>
                        <a:t>testMajeur</a:t>
                      </a:r>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{…}//Saisie de </a:t>
                      </a:r>
                      <a:r>
                        <a:rPr lang="fr-FR" sz="1200" b="0" i="0" kern="1200" dirty="0" err="1">
                          <a:solidFill>
                            <a:schemeClr val="lt1"/>
                          </a:solidFill>
                          <a:effectLst/>
                          <a:latin typeface="+mn-lt"/>
                          <a:ea typeface="+mn-ea"/>
                          <a:cs typeface="+mn-cs"/>
                        </a:rPr>
                        <a:t>l’age</a:t>
                      </a:r>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err="1">
                          <a:solidFill>
                            <a:schemeClr val="lt1"/>
                          </a:solidFill>
                          <a:effectLst/>
                          <a:latin typeface="+mn-lt"/>
                          <a:ea typeface="+mn-ea"/>
                          <a:cs typeface="+mn-cs"/>
                        </a:rPr>
                        <a:t>testMajeur</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&lt;18) ? « MINEUR» : « MAJEUR»;</a:t>
                      </a:r>
                    </a:p>
                  </a:txBody>
                  <a:tcPr/>
                </a:tc>
                <a:extLst>
                  <a:ext uri="{0D108BD9-81ED-4DB2-BD59-A6C34878D82A}">
                    <a16:rowId xmlns:a16="http://schemas.microsoft.com/office/drawing/2014/main" val="268722178"/>
                  </a:ext>
                </a:extLst>
              </a:tr>
            </a:tbl>
          </a:graphicData>
        </a:graphic>
      </p:graphicFrame>
    </p:spTree>
    <p:extLst>
      <p:ext uri="{BB962C8B-B14F-4D97-AF65-F5344CB8AC3E}">
        <p14:creationId xmlns:p14="http://schemas.microsoft.com/office/powerpoint/2010/main" val="407715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3555595683"/>
              </p:ext>
            </p:extLst>
          </p:nvPr>
        </p:nvGraphicFramePr>
        <p:xfrm>
          <a:off x="768621" y="2744930"/>
          <a:ext cx="11039556" cy="2651760"/>
        </p:xfrm>
        <a:graphic>
          <a:graphicData uri="http://schemas.openxmlformats.org/drawingml/2006/table">
            <a:tbl>
              <a:tblPr firstRow="1" bandRow="1">
                <a:tableStyleId>{5C22544A-7EE6-4342-B048-85BDC9FD1C3A}</a:tableStyleId>
              </a:tblPr>
              <a:tblGrid>
                <a:gridCol w="3679852">
                  <a:extLst>
                    <a:ext uri="{9D8B030D-6E8A-4147-A177-3AD203B41FA5}">
                      <a16:colId xmlns:a16="http://schemas.microsoft.com/office/drawing/2014/main" val="677660945"/>
                    </a:ext>
                  </a:extLst>
                </a:gridCol>
                <a:gridCol w="3679852">
                  <a:extLst>
                    <a:ext uri="{9D8B030D-6E8A-4147-A177-3AD203B41FA5}">
                      <a16:colId xmlns:a16="http://schemas.microsoft.com/office/drawing/2014/main" val="4008815639"/>
                    </a:ext>
                  </a:extLst>
                </a:gridCol>
                <a:gridCol w="3679852">
                  <a:extLst>
                    <a:ext uri="{9D8B030D-6E8A-4147-A177-3AD203B41FA5}">
                      <a16:colId xmlns:a16="http://schemas.microsoft.com/office/drawing/2014/main" val="4176030468"/>
                    </a:ext>
                  </a:extLst>
                </a:gridCol>
              </a:tblGrid>
              <a:tr h="2526982">
                <a:tc>
                  <a:txBody>
                    <a:bodyPr/>
                    <a:lstStyle/>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de type Entier</a:t>
                      </a: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{…}//Saisie de </a:t>
                      </a:r>
                      <a:r>
                        <a:rPr lang="fr-FR" sz="1200" b="0" i="0" kern="1200" dirty="0" err="1">
                          <a:solidFill>
                            <a:schemeClr val="lt1"/>
                          </a:solidFill>
                          <a:effectLst/>
                          <a:latin typeface="+mn-lt"/>
                          <a:ea typeface="+mn-ea"/>
                          <a:cs typeface="+mn-cs"/>
                        </a:rPr>
                        <a:t>l’age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TantQue</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 </a:t>
                      </a:r>
                    </a:p>
                    <a:p>
                      <a:pPr marL="0" algn="l" defTabSz="914400" rtl="0" eaLnBrk="1" latinLnBrk="0" hangingPunct="1"/>
                      <a:r>
                        <a:rPr lang="fr-FR" sz="1200" b="0" i="0" kern="1200" dirty="0">
                          <a:solidFill>
                            <a:schemeClr val="lt1"/>
                          </a:solidFill>
                          <a:effectLst/>
                          <a:latin typeface="+mn-lt"/>
                          <a:ea typeface="+mn-ea"/>
                          <a:cs typeface="+mn-cs"/>
                        </a:rPr>
                        <a:t>                Afficher  «L’</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doit être positif »</a:t>
                      </a:r>
                    </a:p>
                    <a:p>
                      <a:pPr marL="0" algn="l" defTabSz="914400" rtl="0" eaLnBrk="1" latinLnBrk="0" hangingPunct="1"/>
                      <a:r>
                        <a:rPr lang="fr-FR" sz="1200" b="0" i="0" kern="1200" dirty="0">
                          <a:solidFill>
                            <a:schemeClr val="lt1"/>
                          </a:solidFill>
                          <a:effectLst/>
                          <a:latin typeface="+mn-lt"/>
                          <a:ea typeface="+mn-ea"/>
                          <a:cs typeface="+mn-cs"/>
                        </a:rPr>
                        <a:t>                Saisir </a:t>
                      </a:r>
                      <a:r>
                        <a:rPr lang="fr-FR" sz="1200" b="0" i="0" kern="1200" dirty="0" err="1">
                          <a:solidFill>
                            <a:schemeClr val="lt1"/>
                          </a:solidFill>
                          <a:effectLst/>
                          <a:latin typeface="+mn-lt"/>
                          <a:ea typeface="+mn-ea"/>
                          <a:cs typeface="+mn-cs"/>
                        </a:rPr>
                        <a:t>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FinTantQue</a:t>
                      </a:r>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   </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{…}//Saisie de </a:t>
                      </a:r>
                      <a:r>
                        <a:rPr lang="fr-FR" sz="1200" b="0" i="0" kern="1200" dirty="0" err="1">
                          <a:solidFill>
                            <a:schemeClr val="lt1"/>
                          </a:solidFill>
                          <a:effectLst/>
                          <a:latin typeface="+mn-lt"/>
                          <a:ea typeface="+mn-ea"/>
                          <a:cs typeface="+mn-cs"/>
                        </a:rPr>
                        <a:t>l’age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while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(‘’L’</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doit être positif \n’’);</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scanf</a:t>
                      </a:r>
                      <a:r>
                        <a:rPr lang="fr-FR" sz="1200" b="0" i="0" kern="1200" dirty="0">
                          <a:solidFill>
                            <a:schemeClr val="lt1"/>
                          </a:solidFill>
                          <a:effectLst/>
                          <a:latin typeface="+mn-lt"/>
                          <a:ea typeface="+mn-ea"/>
                          <a:cs typeface="+mn-cs"/>
                        </a:rPr>
                        <a:t>(‘’%i’’,&amp;</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Scanner </a:t>
                      </a:r>
                      <a:r>
                        <a:rPr lang="fr-FR" sz="1200" b="0" i="0" kern="1200" dirty="0" err="1">
                          <a:solidFill>
                            <a:schemeClr val="lt1"/>
                          </a:solidFill>
                          <a:effectLst/>
                          <a:latin typeface="+mn-lt"/>
                          <a:ea typeface="+mn-ea"/>
                          <a:cs typeface="+mn-cs"/>
                        </a:rPr>
                        <a:t>sc</a:t>
                      </a:r>
                      <a:r>
                        <a:rPr lang="fr-FR" sz="1200" b="0" i="0" kern="1200" dirty="0">
                          <a:solidFill>
                            <a:schemeClr val="lt1"/>
                          </a:solidFill>
                          <a:effectLst/>
                          <a:latin typeface="+mn-lt"/>
                          <a:ea typeface="+mn-ea"/>
                          <a:cs typeface="+mn-cs"/>
                        </a:rPr>
                        <a:t>=new Scanner();</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{…}//Saisie de </a:t>
                      </a:r>
                      <a:r>
                        <a:rPr lang="fr-FR" sz="1200" b="0" i="0" kern="1200" dirty="0" err="1">
                          <a:solidFill>
                            <a:schemeClr val="lt1"/>
                          </a:solidFill>
                          <a:effectLst/>
                          <a:latin typeface="+mn-lt"/>
                          <a:ea typeface="+mn-ea"/>
                          <a:cs typeface="+mn-cs"/>
                        </a:rPr>
                        <a:t>l’age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while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a:t>
                      </a:r>
                      <a:r>
                        <a:rPr lang="fr-FR" sz="1200" b="0" i="0" kern="1200" dirty="0">
                          <a:solidFill>
                            <a:schemeClr val="lt1"/>
                          </a:solidFill>
                          <a:effectLst/>
                          <a:latin typeface="+mn-lt"/>
                          <a:ea typeface="+mn-ea"/>
                          <a:cs typeface="+mn-cs"/>
                        </a:rPr>
                        <a:t>(‘’L’</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doit être positif’’);</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sc.nextInt</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3" name="ZoneTexte 12">
            <a:extLst>
              <a:ext uri="{FF2B5EF4-FFF2-40B4-BE49-F238E27FC236}">
                <a16:creationId xmlns:a16="http://schemas.microsoft.com/office/drawing/2014/main" id="{31EE83AD-E143-754D-8068-57A4B7C1BA0D}"/>
              </a:ext>
            </a:extLst>
          </p:cNvPr>
          <p:cNvSpPr txBox="1"/>
          <p:nvPr/>
        </p:nvSpPr>
        <p:spPr>
          <a:xfrm>
            <a:off x="496710" y="356610"/>
            <a:ext cx="5825067" cy="461665"/>
          </a:xfrm>
          <a:prstGeom prst="rect">
            <a:avLst/>
          </a:prstGeom>
          <a:noFill/>
        </p:spPr>
        <p:txBody>
          <a:bodyPr wrap="square" rtlCol="0">
            <a:spAutoFit/>
          </a:bodyPr>
          <a:lstStyle/>
          <a:p>
            <a:r>
              <a:rPr lang="fr-FR" sz="2400" b="1" dirty="0"/>
              <a:t>6) Les Boucles (</a:t>
            </a:r>
            <a:r>
              <a:rPr lang="fr-FR" sz="2400" b="1" dirty="0" err="1"/>
              <a:t>While</a:t>
            </a:r>
            <a:r>
              <a:rPr lang="fr-FR" sz="2400" b="1" dirty="0"/>
              <a:t>)</a:t>
            </a:r>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2823621698"/>
              </p:ext>
            </p:extLst>
          </p:nvPr>
        </p:nvGraphicFramePr>
        <p:xfrm>
          <a:off x="768621" y="2202006"/>
          <a:ext cx="11039556" cy="542924"/>
        </p:xfrm>
        <a:graphic>
          <a:graphicData uri="http://schemas.openxmlformats.org/drawingml/2006/table">
            <a:tbl>
              <a:tblPr firstRow="1" bandRow="1">
                <a:tableStyleId>{5C22544A-7EE6-4342-B048-85BDC9FD1C3A}</a:tableStyleId>
              </a:tblPr>
              <a:tblGrid>
                <a:gridCol w="3679852">
                  <a:extLst>
                    <a:ext uri="{9D8B030D-6E8A-4147-A177-3AD203B41FA5}">
                      <a16:colId xmlns:a16="http://schemas.microsoft.com/office/drawing/2014/main" val="3300146925"/>
                    </a:ext>
                  </a:extLst>
                </a:gridCol>
                <a:gridCol w="3679852">
                  <a:extLst>
                    <a:ext uri="{9D8B030D-6E8A-4147-A177-3AD203B41FA5}">
                      <a16:colId xmlns:a16="http://schemas.microsoft.com/office/drawing/2014/main" val="3028625485"/>
                    </a:ext>
                  </a:extLst>
                </a:gridCol>
                <a:gridCol w="3679852">
                  <a:extLst>
                    <a:ext uri="{9D8B030D-6E8A-4147-A177-3AD203B41FA5}">
                      <a16:colId xmlns:a16="http://schemas.microsoft.com/office/drawing/2014/main" val="2966330465"/>
                    </a:ext>
                  </a:extLst>
                </a:gridCol>
              </a:tblGrid>
              <a:tr h="542924">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7" name="ZoneTexte 6">
            <a:extLst>
              <a:ext uri="{FF2B5EF4-FFF2-40B4-BE49-F238E27FC236}">
                <a16:creationId xmlns:a16="http://schemas.microsoft.com/office/drawing/2014/main" id="{195F8E65-6F58-F74A-B0A8-25E5F7B348C1}"/>
              </a:ext>
            </a:extLst>
          </p:cNvPr>
          <p:cNvSpPr txBox="1"/>
          <p:nvPr/>
        </p:nvSpPr>
        <p:spPr>
          <a:xfrm>
            <a:off x="4408309" y="998564"/>
            <a:ext cx="7236179" cy="1169551"/>
          </a:xfrm>
          <a:prstGeom prst="rect">
            <a:avLst/>
          </a:prstGeom>
          <a:noFill/>
        </p:spPr>
        <p:txBody>
          <a:bodyPr wrap="square" rtlCol="0">
            <a:spAutoFit/>
          </a:bodyPr>
          <a:lstStyle/>
          <a:p>
            <a:r>
              <a:rPr lang="fr-FR" sz="1400" i="1" dirty="0"/>
              <a:t>Nous avons rencontré un problème avec les conditions, lorsque l'âge saisi est négatif, on demande à l’utilisateur. S’il se trompe de nouveau, le programme continue le traitement au lieu de redemander un âge correcte.</a:t>
            </a:r>
          </a:p>
          <a:p>
            <a:endParaRPr lang="fr-FR" sz="1400" i="1" dirty="0"/>
          </a:p>
          <a:p>
            <a:r>
              <a:rPr lang="fr-FR" sz="1400" i="1" dirty="0"/>
              <a:t>Grace à une boucle </a:t>
            </a:r>
            <a:r>
              <a:rPr lang="fr-FR" sz="1400" i="1" dirty="0" err="1"/>
              <a:t>while</a:t>
            </a:r>
            <a:r>
              <a:rPr lang="fr-FR" sz="1400" i="1" dirty="0"/>
              <a:t>, nous allons pouvoir corriger ça</a:t>
            </a:r>
          </a:p>
        </p:txBody>
      </p:sp>
      <p:sp>
        <p:nvSpPr>
          <p:cNvPr id="9" name="ZoneTexte 8">
            <a:extLst>
              <a:ext uri="{FF2B5EF4-FFF2-40B4-BE49-F238E27FC236}">
                <a16:creationId xmlns:a16="http://schemas.microsoft.com/office/drawing/2014/main" id="{B1825498-ECCB-5748-8338-E1B878083F10}"/>
              </a:ext>
            </a:extLst>
          </p:cNvPr>
          <p:cNvSpPr txBox="1"/>
          <p:nvPr/>
        </p:nvSpPr>
        <p:spPr>
          <a:xfrm>
            <a:off x="688622" y="5390385"/>
            <a:ext cx="10955867" cy="1169551"/>
          </a:xfrm>
          <a:prstGeom prst="rect">
            <a:avLst/>
          </a:prstGeom>
          <a:noFill/>
        </p:spPr>
        <p:txBody>
          <a:bodyPr wrap="square" rtlCol="0">
            <a:spAutoFit/>
          </a:bodyPr>
          <a:lstStyle/>
          <a:p>
            <a:r>
              <a:rPr lang="fr-FR" sz="1400" i="1" dirty="0"/>
              <a:t>Il existe deux variantes de la boucle </a:t>
            </a:r>
            <a:r>
              <a:rPr lang="fr-FR" sz="1400" i="1" dirty="0" err="1"/>
              <a:t>while</a:t>
            </a:r>
            <a:r>
              <a:rPr lang="fr-FR" sz="1400" i="1" dirty="0"/>
              <a:t> : </a:t>
            </a:r>
          </a:p>
          <a:p>
            <a:pPr marL="285750" indent="-285750">
              <a:buFontTx/>
              <a:buChar char="-"/>
            </a:pPr>
            <a:r>
              <a:rPr lang="fr-FR" sz="1400" i="1" dirty="0" err="1"/>
              <a:t>while</a:t>
            </a:r>
            <a:r>
              <a:rPr lang="fr-FR" sz="1400" i="1" dirty="0"/>
              <a:t>(condition){traitement}</a:t>
            </a:r>
          </a:p>
          <a:p>
            <a:pPr marL="285750" indent="-285750">
              <a:buFontTx/>
              <a:buChar char="-"/>
            </a:pPr>
            <a:r>
              <a:rPr lang="fr-FR" sz="1400" i="1" dirty="0"/>
              <a:t>do{traitement} </a:t>
            </a:r>
            <a:r>
              <a:rPr lang="fr-FR" sz="1400" i="1" dirty="0" err="1"/>
              <a:t>while</a:t>
            </a:r>
            <a:r>
              <a:rPr lang="fr-FR" sz="1400" i="1" dirty="0"/>
              <a:t>(</a:t>
            </a:r>
            <a:r>
              <a:rPr lang="fr-FR" sz="1400" i="1" dirty="0" err="1"/>
              <a:t>condtion</a:t>
            </a:r>
            <a:r>
              <a:rPr lang="fr-FR" sz="1400" i="1" dirty="0"/>
              <a:t>)</a:t>
            </a:r>
          </a:p>
          <a:p>
            <a:pPr marL="285750" indent="-285750">
              <a:buFontTx/>
              <a:buChar char="-"/>
            </a:pPr>
            <a:endParaRPr lang="fr-FR" sz="1400" i="1" dirty="0"/>
          </a:p>
          <a:p>
            <a:r>
              <a:rPr lang="fr-FR" sz="1400" i="1" dirty="0"/>
              <a:t>Le premier effectue le test avant de rentrer et faire son traitement. Le second test après le traitement, il entre au minimum une fois dans la boucle </a:t>
            </a:r>
          </a:p>
        </p:txBody>
      </p:sp>
    </p:spTree>
    <p:extLst>
      <p:ext uri="{BB962C8B-B14F-4D97-AF65-F5344CB8AC3E}">
        <p14:creationId xmlns:p14="http://schemas.microsoft.com/office/powerpoint/2010/main" val="225362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3629202576"/>
              </p:ext>
            </p:extLst>
          </p:nvPr>
        </p:nvGraphicFramePr>
        <p:xfrm>
          <a:off x="768621" y="2744930"/>
          <a:ext cx="11039556" cy="2526982"/>
        </p:xfrm>
        <a:graphic>
          <a:graphicData uri="http://schemas.openxmlformats.org/drawingml/2006/table">
            <a:tbl>
              <a:tblPr firstRow="1" bandRow="1">
                <a:tableStyleId>{5C22544A-7EE6-4342-B048-85BDC9FD1C3A}</a:tableStyleId>
              </a:tblPr>
              <a:tblGrid>
                <a:gridCol w="3679852">
                  <a:extLst>
                    <a:ext uri="{9D8B030D-6E8A-4147-A177-3AD203B41FA5}">
                      <a16:colId xmlns:a16="http://schemas.microsoft.com/office/drawing/2014/main" val="677660945"/>
                    </a:ext>
                  </a:extLst>
                </a:gridCol>
                <a:gridCol w="3679852">
                  <a:extLst>
                    <a:ext uri="{9D8B030D-6E8A-4147-A177-3AD203B41FA5}">
                      <a16:colId xmlns:a16="http://schemas.microsoft.com/office/drawing/2014/main" val="4008815639"/>
                    </a:ext>
                  </a:extLst>
                </a:gridCol>
                <a:gridCol w="3679852">
                  <a:extLst>
                    <a:ext uri="{9D8B030D-6E8A-4147-A177-3AD203B41FA5}">
                      <a16:colId xmlns:a16="http://schemas.microsoft.com/office/drawing/2014/main" val="4176030468"/>
                    </a:ext>
                  </a:extLst>
                </a:gridCol>
              </a:tblGrid>
              <a:tr h="2526982">
                <a:tc>
                  <a:txBody>
                    <a:bodyPr/>
                    <a:lstStyle/>
                    <a:p>
                      <a:r>
                        <a:rPr lang="fr-FR" sz="1200" b="0" i="0" kern="1200" dirty="0">
                          <a:solidFill>
                            <a:schemeClr val="lt1"/>
                          </a:solidFill>
                          <a:effectLst/>
                          <a:latin typeface="+mn-lt"/>
                          <a:ea typeface="+mn-ea"/>
                          <a:cs typeface="+mn-cs"/>
                        </a:rPr>
                        <a:t>Variables :</a:t>
                      </a:r>
                    </a:p>
                    <a:p>
                      <a:r>
                        <a:rPr lang="fr-FR" sz="1200" b="0" i="0" kern="1200" dirty="0">
                          <a:solidFill>
                            <a:schemeClr val="lt1"/>
                          </a:solidFill>
                          <a:effectLst/>
                          <a:latin typeface="+mn-lt"/>
                          <a:ea typeface="+mn-ea"/>
                          <a:cs typeface="+mn-cs"/>
                        </a:rPr>
                        <a:t>i de type Entier</a:t>
                      </a:r>
                    </a:p>
                    <a:p>
                      <a:r>
                        <a:rPr lang="fr-FR" sz="1200" b="0" i="0" kern="1200" dirty="0">
                          <a:solidFill>
                            <a:schemeClr val="lt1"/>
                          </a:solidFill>
                          <a:effectLst/>
                          <a:latin typeface="+mn-lt"/>
                          <a:ea typeface="+mn-ea"/>
                          <a:cs typeface="+mn-cs"/>
                        </a:rPr>
                        <a:t>Début</a:t>
                      </a:r>
                    </a:p>
                    <a:p>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  Pour i &lt;- 1 à 10</a:t>
                      </a:r>
                    </a:p>
                    <a:p>
                      <a:r>
                        <a:rPr lang="fr-FR" sz="1200" b="0" i="0" kern="1200" dirty="0">
                          <a:solidFill>
                            <a:schemeClr val="lt1"/>
                          </a:solidFill>
                          <a:effectLst/>
                          <a:latin typeface="+mn-lt"/>
                          <a:ea typeface="+mn-ea"/>
                          <a:cs typeface="+mn-cs"/>
                        </a:rPr>
                        <a:t>      Afficher « Bonjour »</a:t>
                      </a:r>
                    </a:p>
                    <a:p>
                      <a:r>
                        <a:rPr lang="fr-FR" sz="1200" b="0" i="0" kern="1200" dirty="0">
                          <a:solidFill>
                            <a:schemeClr val="lt1"/>
                          </a:solidFill>
                          <a:effectLst/>
                          <a:latin typeface="+mn-lt"/>
                          <a:ea typeface="+mn-ea"/>
                          <a:cs typeface="+mn-cs"/>
                        </a:rPr>
                        <a:t>      i Suivant</a:t>
                      </a:r>
                    </a:p>
                    <a:p>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FinPour</a:t>
                      </a:r>
                      <a:endParaRPr lang="fr-FR" sz="1200" b="0" i="0" kern="1200" dirty="0">
                        <a:solidFill>
                          <a:schemeClr val="lt1"/>
                        </a:solidFill>
                        <a:effectLst/>
                        <a:latin typeface="+mn-lt"/>
                        <a:ea typeface="+mn-ea"/>
                        <a:cs typeface="+mn-cs"/>
                      </a:endParaRPr>
                    </a:p>
                    <a:p>
                      <a:endParaRPr lang="fr-FR" sz="1200" b="0" i="0" kern="1200" dirty="0">
                        <a:solidFill>
                          <a:schemeClr val="lt1"/>
                        </a:solidFill>
                        <a:effectLst/>
                        <a:latin typeface="+mn-lt"/>
                        <a:ea typeface="+mn-ea"/>
                        <a:cs typeface="+mn-cs"/>
                      </a:endParaRPr>
                    </a:p>
                    <a:p>
                      <a:r>
                        <a:rPr lang="fr-FR" sz="1200" b="0" i="0" kern="1200" dirty="0">
                          <a:solidFill>
                            <a:schemeClr val="lt1"/>
                          </a:solidFill>
                          <a:effectLst/>
                          <a:latin typeface="+mn-lt"/>
                          <a:ea typeface="+mn-ea"/>
                          <a:cs typeface="+mn-cs"/>
                        </a:rPr>
                        <a:t>Fin   </a:t>
                      </a:r>
                    </a:p>
                  </a:txBody>
                  <a:tcPr/>
                </a:tc>
                <a:tc>
                  <a:txBody>
                    <a:bodyPr/>
                    <a:lstStyle/>
                    <a:p>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r>
                        <a:rPr lang="fr-FR" sz="1200" b="0" i="0" kern="1200" dirty="0">
                          <a:solidFill>
                            <a:schemeClr val="lt1"/>
                          </a:solidFill>
                          <a:effectLst/>
                          <a:latin typeface="+mn-lt"/>
                          <a:ea typeface="+mn-ea"/>
                          <a:cs typeface="+mn-cs"/>
                        </a:rPr>
                        <a:t>{</a:t>
                      </a:r>
                    </a:p>
                    <a:p>
                      <a:endParaRPr lang="fr-FR" sz="1200" b="0" i="0" kern="1200" dirty="0">
                        <a:solidFill>
                          <a:schemeClr val="lt1"/>
                        </a:solidFill>
                        <a:effectLst/>
                        <a:latin typeface="+mn-lt"/>
                        <a:ea typeface="+mn-ea"/>
                        <a:cs typeface="+mn-cs"/>
                      </a:endParaRPr>
                    </a:p>
                    <a:p>
                      <a:r>
                        <a:rPr lang="fr-FR" sz="1200" b="0" i="0" kern="1200" dirty="0">
                          <a:solidFill>
                            <a:schemeClr val="lt1"/>
                          </a:solidFill>
                          <a:effectLst/>
                          <a:latin typeface="+mn-lt"/>
                          <a:ea typeface="+mn-ea"/>
                          <a:cs typeface="+mn-cs"/>
                        </a:rPr>
                        <a:t>   for(</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i=1;i&lt;=10;i++)</a:t>
                      </a:r>
                    </a:p>
                    <a:p>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(‘’Bonjour \n’’);</a:t>
                      </a:r>
                    </a:p>
                    <a:p>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   return 0;</a:t>
                      </a:r>
                    </a:p>
                    <a:p>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       for(</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i=1;i&lt;=10;i++)</a:t>
                      </a:r>
                    </a:p>
                    <a:p>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a:t>
                      </a:r>
                      <a:r>
                        <a:rPr lang="fr-FR" sz="1200" b="0" i="0" kern="1200" dirty="0">
                          <a:solidFill>
                            <a:schemeClr val="lt1"/>
                          </a:solidFill>
                          <a:effectLst/>
                          <a:latin typeface="+mn-lt"/>
                          <a:ea typeface="+mn-ea"/>
                          <a:cs typeface="+mn-cs"/>
                        </a:rPr>
                        <a:t>(‘’Bonjour’’);</a:t>
                      </a:r>
                    </a:p>
                    <a:p>
                      <a:r>
                        <a:rPr lang="fr-FR" sz="1200" b="0" i="0" kern="1200" dirty="0">
                          <a:solidFill>
                            <a:schemeClr val="lt1"/>
                          </a:solidFill>
                          <a:effectLst/>
                          <a:latin typeface="+mn-lt"/>
                          <a:ea typeface="+mn-ea"/>
                          <a:cs typeface="+mn-cs"/>
                        </a:rPr>
                        <a:t>       }</a:t>
                      </a:r>
                    </a:p>
                    <a:p>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3" name="ZoneTexte 12">
            <a:extLst>
              <a:ext uri="{FF2B5EF4-FFF2-40B4-BE49-F238E27FC236}">
                <a16:creationId xmlns:a16="http://schemas.microsoft.com/office/drawing/2014/main" id="{31EE83AD-E143-754D-8068-57A4B7C1BA0D}"/>
              </a:ext>
            </a:extLst>
          </p:cNvPr>
          <p:cNvSpPr txBox="1"/>
          <p:nvPr/>
        </p:nvSpPr>
        <p:spPr>
          <a:xfrm>
            <a:off x="496710" y="356610"/>
            <a:ext cx="5825067" cy="461665"/>
          </a:xfrm>
          <a:prstGeom prst="rect">
            <a:avLst/>
          </a:prstGeom>
          <a:noFill/>
        </p:spPr>
        <p:txBody>
          <a:bodyPr wrap="square" rtlCol="0">
            <a:spAutoFit/>
          </a:bodyPr>
          <a:lstStyle/>
          <a:p>
            <a:r>
              <a:rPr lang="fr-FR" sz="2400" b="1" dirty="0"/>
              <a:t>6) Les Boucles (For)</a:t>
            </a:r>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1203280910"/>
              </p:ext>
            </p:extLst>
          </p:nvPr>
        </p:nvGraphicFramePr>
        <p:xfrm>
          <a:off x="768621" y="2202006"/>
          <a:ext cx="11039556" cy="542924"/>
        </p:xfrm>
        <a:graphic>
          <a:graphicData uri="http://schemas.openxmlformats.org/drawingml/2006/table">
            <a:tbl>
              <a:tblPr firstRow="1" bandRow="1">
                <a:tableStyleId>{5C22544A-7EE6-4342-B048-85BDC9FD1C3A}</a:tableStyleId>
              </a:tblPr>
              <a:tblGrid>
                <a:gridCol w="3679852">
                  <a:extLst>
                    <a:ext uri="{9D8B030D-6E8A-4147-A177-3AD203B41FA5}">
                      <a16:colId xmlns:a16="http://schemas.microsoft.com/office/drawing/2014/main" val="3300146925"/>
                    </a:ext>
                  </a:extLst>
                </a:gridCol>
                <a:gridCol w="3679852">
                  <a:extLst>
                    <a:ext uri="{9D8B030D-6E8A-4147-A177-3AD203B41FA5}">
                      <a16:colId xmlns:a16="http://schemas.microsoft.com/office/drawing/2014/main" val="3028625485"/>
                    </a:ext>
                  </a:extLst>
                </a:gridCol>
                <a:gridCol w="3679852">
                  <a:extLst>
                    <a:ext uri="{9D8B030D-6E8A-4147-A177-3AD203B41FA5}">
                      <a16:colId xmlns:a16="http://schemas.microsoft.com/office/drawing/2014/main" val="2966330465"/>
                    </a:ext>
                  </a:extLst>
                </a:gridCol>
              </a:tblGrid>
              <a:tr h="542924">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7" name="ZoneTexte 6">
            <a:extLst>
              <a:ext uri="{FF2B5EF4-FFF2-40B4-BE49-F238E27FC236}">
                <a16:creationId xmlns:a16="http://schemas.microsoft.com/office/drawing/2014/main" id="{195F8E65-6F58-F74A-B0A8-25E5F7B348C1}"/>
              </a:ext>
            </a:extLst>
          </p:cNvPr>
          <p:cNvSpPr txBox="1"/>
          <p:nvPr/>
        </p:nvSpPr>
        <p:spPr>
          <a:xfrm>
            <a:off x="4408309" y="998564"/>
            <a:ext cx="7236179" cy="954107"/>
          </a:xfrm>
          <a:prstGeom prst="rect">
            <a:avLst/>
          </a:prstGeom>
          <a:noFill/>
        </p:spPr>
        <p:txBody>
          <a:bodyPr wrap="square" rtlCol="0">
            <a:spAutoFit/>
          </a:bodyPr>
          <a:lstStyle/>
          <a:p>
            <a:r>
              <a:rPr lang="fr-FR" sz="1400" i="1" dirty="0"/>
              <a:t>Lorsque l’utilisateur connait à l’avance le nombre de tours de boucle nécessaire, on utilisera la boucle « For » qui est un cas particulier de « </a:t>
            </a:r>
            <a:r>
              <a:rPr lang="fr-FR" sz="1400" i="1" dirty="0" err="1"/>
              <a:t>TantQue</a:t>
            </a:r>
            <a:r>
              <a:rPr lang="fr-FR" sz="1400" i="1" dirty="0"/>
              <a:t> »</a:t>
            </a:r>
          </a:p>
          <a:p>
            <a:endParaRPr lang="fr-FR" sz="1400" i="1" dirty="0"/>
          </a:p>
          <a:p>
            <a:r>
              <a:rPr lang="fr-FR" sz="1400" i="1" dirty="0"/>
              <a:t>Voyons l’exemple suivant ou l’on voudrait afficher 10 fois « Bonjour »  à l’écran</a:t>
            </a:r>
          </a:p>
        </p:txBody>
      </p:sp>
      <p:sp>
        <p:nvSpPr>
          <p:cNvPr id="9" name="ZoneTexte 8">
            <a:extLst>
              <a:ext uri="{FF2B5EF4-FFF2-40B4-BE49-F238E27FC236}">
                <a16:creationId xmlns:a16="http://schemas.microsoft.com/office/drawing/2014/main" id="{B1825498-ECCB-5748-8338-E1B878083F10}"/>
              </a:ext>
            </a:extLst>
          </p:cNvPr>
          <p:cNvSpPr txBox="1"/>
          <p:nvPr/>
        </p:nvSpPr>
        <p:spPr>
          <a:xfrm>
            <a:off x="688622" y="5390385"/>
            <a:ext cx="10955867" cy="738664"/>
          </a:xfrm>
          <a:prstGeom prst="rect">
            <a:avLst/>
          </a:prstGeom>
          <a:noFill/>
        </p:spPr>
        <p:txBody>
          <a:bodyPr wrap="square" rtlCol="0">
            <a:spAutoFit/>
          </a:bodyPr>
          <a:lstStyle/>
          <a:p>
            <a:r>
              <a:rPr lang="fr-FR" sz="1400" i="1" dirty="0"/>
              <a:t>On pourrait très bien demander à l’utilisateur de saisir le nombre d’occurrence dans la boucle et remplacer le 10 par cette variable.</a:t>
            </a:r>
          </a:p>
          <a:p>
            <a:endParaRPr lang="fr-FR" sz="1400" i="1" dirty="0"/>
          </a:p>
          <a:p>
            <a:r>
              <a:rPr lang="fr-FR" sz="1400" i="1" dirty="0"/>
              <a:t>Il est également possible de manipuler le compteur, il suffit ici d’utiliser la variable i. On pourrait ainsi afficher « Bonjour n°10»</a:t>
            </a:r>
          </a:p>
        </p:txBody>
      </p:sp>
    </p:spTree>
    <p:extLst>
      <p:ext uri="{BB962C8B-B14F-4D97-AF65-F5344CB8AC3E}">
        <p14:creationId xmlns:p14="http://schemas.microsoft.com/office/powerpoint/2010/main" val="148184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3033108588"/>
              </p:ext>
            </p:extLst>
          </p:nvPr>
        </p:nvGraphicFramePr>
        <p:xfrm>
          <a:off x="804332" y="2439613"/>
          <a:ext cx="11106312" cy="2286000"/>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677660945"/>
                    </a:ext>
                  </a:extLst>
                </a:gridCol>
                <a:gridCol w="3702104">
                  <a:extLst>
                    <a:ext uri="{9D8B030D-6E8A-4147-A177-3AD203B41FA5}">
                      <a16:colId xmlns:a16="http://schemas.microsoft.com/office/drawing/2014/main" val="4008815639"/>
                    </a:ext>
                  </a:extLst>
                </a:gridCol>
                <a:gridCol w="3702104">
                  <a:extLst>
                    <a:ext uri="{9D8B030D-6E8A-4147-A177-3AD203B41FA5}">
                      <a16:colId xmlns:a16="http://schemas.microsoft.com/office/drawing/2014/main" val="4176030468"/>
                    </a:ext>
                  </a:extLst>
                </a:gridCol>
              </a:tblGrid>
              <a:tr h="1579569">
                <a:tc>
                  <a:txBody>
                    <a:bodyPr/>
                    <a:lstStyle/>
                    <a:p>
                      <a:pPr marL="0" algn="l" defTabSz="914400" rtl="0" eaLnBrk="1" latinLnBrk="0" hangingPunct="1"/>
                      <a:r>
                        <a:rPr lang="fr-FR" sz="1200" b="0" i="0" kern="1200">
                          <a:solidFill>
                            <a:schemeClr val="lt1"/>
                          </a:solidFill>
                          <a:effectLst/>
                          <a:latin typeface="+mn-lt"/>
                          <a:ea typeface="+mn-ea"/>
                          <a:cs typeface="+mn-cs"/>
                        </a:rPr>
                        <a:t>Tableau Note[12</a:t>
                      </a:r>
                      <a:r>
                        <a:rPr lang="fr-FR" sz="1200" b="0" i="0" kern="1200" dirty="0">
                          <a:solidFill>
                            <a:schemeClr val="lt1"/>
                          </a:solidFill>
                          <a:effectLst/>
                          <a:latin typeface="+mn-lt"/>
                          <a:ea typeface="+mn-ea"/>
                          <a:cs typeface="+mn-cs"/>
                        </a:rPr>
                        <a:t>]</a:t>
                      </a:r>
                      <a:r>
                        <a:rPr lang="fr-FR" sz="1200" b="0" i="0" kern="1200">
                          <a:solidFill>
                            <a:schemeClr val="lt1"/>
                          </a:solidFill>
                          <a:effectLst/>
                          <a:latin typeface="+mn-lt"/>
                          <a:ea typeface="+mn-ea"/>
                          <a:cs typeface="+mn-cs"/>
                        </a:rPr>
                        <a:t> </a:t>
                      </a:r>
                      <a:r>
                        <a:rPr lang="fr-FR" sz="1200" b="0" i="0" kern="1200" dirty="0">
                          <a:solidFill>
                            <a:schemeClr val="lt1"/>
                          </a:solidFill>
                          <a:effectLst/>
                          <a:latin typeface="+mn-lt"/>
                          <a:ea typeface="+mn-ea"/>
                          <a:cs typeface="+mn-cs"/>
                        </a:rPr>
                        <a:t>en </a:t>
                      </a:r>
                      <a:r>
                        <a:rPr lang="fr-FR" sz="1200" b="0" i="0" kern="1200" dirty="0" err="1">
                          <a:solidFill>
                            <a:schemeClr val="lt1"/>
                          </a:solidFill>
                          <a:effectLst/>
                          <a:latin typeface="+mn-lt"/>
                          <a:ea typeface="+mn-ea"/>
                          <a:cs typeface="+mn-cs"/>
                        </a:rPr>
                        <a:t>Numerique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r>
                        <a:rPr lang="fr-FR" sz="1200" b="0" i="0" kern="1200" dirty="0">
                          <a:solidFill>
                            <a:schemeClr val="lt1"/>
                          </a:solidFill>
                          <a:effectLst/>
                          <a:latin typeface="+mn-lt"/>
                          <a:ea typeface="+mn-ea"/>
                          <a:cs typeface="+mn-cs"/>
                        </a:rPr>
                        <a:t>    Pour i&lt;– 0 à 11</a:t>
                      </a:r>
                    </a:p>
                    <a:p>
                      <a:pPr marL="0" algn="l" defTabSz="914400" rtl="0" eaLnBrk="1" latinLnBrk="0" hangingPunct="1"/>
                      <a:r>
                        <a:rPr lang="fr-FR" sz="1200" b="0" i="0" kern="1200" dirty="0">
                          <a:solidFill>
                            <a:schemeClr val="lt1"/>
                          </a:solidFill>
                          <a:effectLst/>
                          <a:latin typeface="+mn-lt"/>
                          <a:ea typeface="+mn-ea"/>
                          <a:cs typeface="+mn-cs"/>
                        </a:rPr>
                        <a:t>        Afficher « Saisir la note : », (i+1)</a:t>
                      </a:r>
                    </a:p>
                    <a:p>
                      <a:pPr marL="0" algn="l" defTabSz="914400" rtl="0" eaLnBrk="1" latinLnBrk="0" hangingPunct="1"/>
                      <a:r>
                        <a:rPr lang="fr-FR" sz="1200" b="0" i="0" kern="1200" dirty="0">
                          <a:solidFill>
                            <a:schemeClr val="lt1"/>
                          </a:solidFill>
                          <a:effectLst/>
                          <a:latin typeface="+mn-lt"/>
                          <a:ea typeface="+mn-ea"/>
                          <a:cs typeface="+mn-cs"/>
                        </a:rPr>
                        <a:t>        Saisir Note[i]</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FinPour</a:t>
                      </a:r>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float</a:t>
                      </a:r>
                      <a:r>
                        <a:rPr lang="fr-FR" sz="1200" b="0" i="0" kern="1200" dirty="0">
                          <a:solidFill>
                            <a:schemeClr val="lt1"/>
                          </a:solidFill>
                          <a:effectLst/>
                          <a:latin typeface="+mn-lt"/>
                          <a:ea typeface="+mn-ea"/>
                          <a:cs typeface="+mn-cs"/>
                        </a:rPr>
                        <a:t> Note[12];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for(</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i=0;i&lt;=11;i++)</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(‘’Saisir la note %i‘’,i+1);</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scanf</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lf</a:t>
                      </a:r>
                      <a:r>
                        <a:rPr lang="fr-FR" sz="1200" b="0" i="0" kern="1200" dirty="0">
                          <a:solidFill>
                            <a:schemeClr val="lt1"/>
                          </a:solidFill>
                          <a:effectLst/>
                          <a:latin typeface="+mn-lt"/>
                          <a:ea typeface="+mn-ea"/>
                          <a:cs typeface="+mn-cs"/>
                        </a:rPr>
                        <a:t>’’,&amp;Note[i]);</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float</a:t>
                      </a:r>
                      <a:r>
                        <a:rPr lang="fr-FR" sz="1200" b="0" i="0" kern="1200" dirty="0">
                          <a:solidFill>
                            <a:schemeClr val="lt1"/>
                          </a:solidFill>
                          <a:effectLst/>
                          <a:latin typeface="+mn-lt"/>
                          <a:ea typeface="+mn-ea"/>
                          <a:cs typeface="+mn-cs"/>
                        </a:rPr>
                        <a:t> Note[12];     </a:t>
                      </a:r>
                    </a:p>
                    <a:p>
                      <a:pPr marL="0" algn="l" defTabSz="914400" rtl="0" eaLnBrk="1" latinLnBrk="0" hangingPunct="1"/>
                      <a:r>
                        <a:rPr lang="fr-FR" sz="1200" b="0" i="0" kern="1200" dirty="0">
                          <a:solidFill>
                            <a:schemeClr val="lt1"/>
                          </a:solidFill>
                          <a:effectLst/>
                          <a:latin typeface="+mn-lt"/>
                          <a:ea typeface="+mn-ea"/>
                          <a:cs typeface="+mn-cs"/>
                        </a:rPr>
                        <a:t>       Scanner </a:t>
                      </a:r>
                      <a:r>
                        <a:rPr lang="fr-FR" sz="1200" b="0" i="0" kern="1200" dirty="0" err="1">
                          <a:solidFill>
                            <a:schemeClr val="lt1"/>
                          </a:solidFill>
                          <a:effectLst/>
                          <a:latin typeface="+mn-lt"/>
                          <a:ea typeface="+mn-ea"/>
                          <a:cs typeface="+mn-cs"/>
                        </a:rPr>
                        <a:t>sc</a:t>
                      </a:r>
                      <a:r>
                        <a:rPr lang="fr-FR" sz="1200" b="0" i="0" kern="1200" dirty="0">
                          <a:solidFill>
                            <a:schemeClr val="lt1"/>
                          </a:solidFill>
                          <a:effectLst/>
                          <a:latin typeface="+mn-lt"/>
                          <a:ea typeface="+mn-ea"/>
                          <a:cs typeface="+mn-cs"/>
                        </a:rPr>
                        <a:t>=new Scanner();</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for(</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i=0;i&lt;=11;i++)</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(‘’Saisir la note %i‘’,i+1);</a:t>
                      </a:r>
                    </a:p>
                    <a:p>
                      <a:pPr marL="0" algn="l" defTabSz="914400" rtl="0" eaLnBrk="1" latinLnBrk="0" hangingPunct="1"/>
                      <a:r>
                        <a:rPr lang="fr-FR" sz="1200" b="0" i="0" kern="1200" dirty="0">
                          <a:solidFill>
                            <a:schemeClr val="lt1"/>
                          </a:solidFill>
                          <a:effectLst/>
                          <a:latin typeface="+mn-lt"/>
                          <a:ea typeface="+mn-ea"/>
                          <a:cs typeface="+mn-cs"/>
                        </a:rPr>
                        <a:t>             Note[i]=</a:t>
                      </a:r>
                      <a:r>
                        <a:rPr lang="fr-FR" sz="1200" b="0" i="0" kern="1200" dirty="0" err="1">
                          <a:solidFill>
                            <a:schemeClr val="lt1"/>
                          </a:solidFill>
                          <a:effectLst/>
                          <a:latin typeface="+mn-lt"/>
                          <a:ea typeface="+mn-ea"/>
                          <a:cs typeface="+mn-cs"/>
                        </a:rPr>
                        <a:t>sc.nextInt</a:t>
                      </a:r>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3" name="ZoneTexte 12">
            <a:extLst>
              <a:ext uri="{FF2B5EF4-FFF2-40B4-BE49-F238E27FC236}">
                <a16:creationId xmlns:a16="http://schemas.microsoft.com/office/drawing/2014/main" id="{31EE83AD-E143-754D-8068-57A4B7C1BA0D}"/>
              </a:ext>
            </a:extLst>
          </p:cNvPr>
          <p:cNvSpPr txBox="1"/>
          <p:nvPr/>
        </p:nvSpPr>
        <p:spPr>
          <a:xfrm>
            <a:off x="496710" y="249538"/>
            <a:ext cx="5825067" cy="830997"/>
          </a:xfrm>
          <a:prstGeom prst="rect">
            <a:avLst/>
          </a:prstGeom>
          <a:noFill/>
        </p:spPr>
        <p:txBody>
          <a:bodyPr wrap="square" rtlCol="0">
            <a:spAutoFit/>
          </a:bodyPr>
          <a:lstStyle/>
          <a:p>
            <a:r>
              <a:rPr lang="fr-FR" sz="2400" b="1" dirty="0"/>
              <a:t>7) Les Tableaux</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3344802161"/>
              </p:ext>
            </p:extLst>
          </p:nvPr>
        </p:nvGraphicFramePr>
        <p:xfrm>
          <a:off x="804332" y="1839449"/>
          <a:ext cx="11106312" cy="565657"/>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3300146925"/>
                    </a:ext>
                  </a:extLst>
                </a:gridCol>
                <a:gridCol w="3702104">
                  <a:extLst>
                    <a:ext uri="{9D8B030D-6E8A-4147-A177-3AD203B41FA5}">
                      <a16:colId xmlns:a16="http://schemas.microsoft.com/office/drawing/2014/main" val="3028625485"/>
                    </a:ext>
                  </a:extLst>
                </a:gridCol>
                <a:gridCol w="3702104">
                  <a:extLst>
                    <a:ext uri="{9D8B030D-6E8A-4147-A177-3AD203B41FA5}">
                      <a16:colId xmlns:a16="http://schemas.microsoft.com/office/drawing/2014/main" val="2966330465"/>
                    </a:ext>
                  </a:extLst>
                </a:gridCol>
              </a:tblGrid>
              <a:tr h="565657">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2" name="ZoneTexte 1">
            <a:extLst>
              <a:ext uri="{FF2B5EF4-FFF2-40B4-BE49-F238E27FC236}">
                <a16:creationId xmlns:a16="http://schemas.microsoft.com/office/drawing/2014/main" id="{430F22C5-FBED-E343-A90F-18C88D0C00FD}"/>
              </a:ext>
            </a:extLst>
          </p:cNvPr>
          <p:cNvSpPr txBox="1"/>
          <p:nvPr/>
        </p:nvSpPr>
        <p:spPr>
          <a:xfrm>
            <a:off x="804332" y="665036"/>
            <a:ext cx="10916356" cy="1015663"/>
          </a:xfrm>
          <a:prstGeom prst="rect">
            <a:avLst/>
          </a:prstGeom>
          <a:noFill/>
        </p:spPr>
        <p:txBody>
          <a:bodyPr wrap="square" rtlCol="0">
            <a:spAutoFit/>
          </a:bodyPr>
          <a:lstStyle/>
          <a:p>
            <a:r>
              <a:rPr lang="fr-FR" sz="1200" i="1" dirty="0"/>
              <a:t>Imaginons que dans un programme, nous ayons besoin simultanément de 12 valeurs (par exemple, des notes pour calculer une moyenne). Evidemment, la seule solution dont nous disposons à l’heure actuelle consiste à déclarer douze variables, appelées par exemple Note1, Note2, Note3, etc.</a:t>
            </a:r>
          </a:p>
          <a:p>
            <a:r>
              <a:rPr lang="fr-FR" sz="1200" i="1" dirty="0"/>
              <a:t>si en plus on est dans une situation on l’on ne peut pas savoir d’avance combien il y aura de valeurs à traiter, là on est carrément cuits.</a:t>
            </a:r>
          </a:p>
          <a:p>
            <a:r>
              <a:rPr lang="fr-FR" sz="1200" i="1" dirty="0"/>
              <a:t>C’est pourquoi la programmation nous permet de rassembler toutes ces variables en une seule, au sein de laquelle chaque valeur sera désignée par un numéro. En bon français, cela donnerait donc quelque chose du genre « la note numéro 1 », « la note numéro 2 », « la note numéro 8 ».</a:t>
            </a:r>
          </a:p>
        </p:txBody>
      </p:sp>
      <p:sp>
        <p:nvSpPr>
          <p:cNvPr id="3" name="ZoneTexte 2">
            <a:extLst>
              <a:ext uri="{FF2B5EF4-FFF2-40B4-BE49-F238E27FC236}">
                <a16:creationId xmlns:a16="http://schemas.microsoft.com/office/drawing/2014/main" id="{90305347-CD78-C543-B016-694DE5EB33DF}"/>
              </a:ext>
            </a:extLst>
          </p:cNvPr>
          <p:cNvSpPr txBox="1"/>
          <p:nvPr/>
        </p:nvSpPr>
        <p:spPr>
          <a:xfrm>
            <a:off x="768621" y="4933245"/>
            <a:ext cx="10307622" cy="830997"/>
          </a:xfrm>
          <a:prstGeom prst="rect">
            <a:avLst/>
          </a:prstGeom>
          <a:noFill/>
        </p:spPr>
        <p:txBody>
          <a:bodyPr wrap="square" rtlCol="0">
            <a:spAutoFit/>
          </a:bodyPr>
          <a:lstStyle/>
          <a:p>
            <a:r>
              <a:rPr lang="fr-FR" sz="1200" i="1" dirty="0"/>
              <a:t>Dans un tableau, la valeur d’un indice doit toujours :</a:t>
            </a:r>
          </a:p>
          <a:p>
            <a:r>
              <a:rPr lang="fr-FR" sz="1200" i="1" dirty="0"/>
              <a:t>être égale </a:t>
            </a:r>
            <a:r>
              <a:rPr lang="fr-FR" sz="1200" i="1" dirty="0">
                <a:solidFill>
                  <a:srgbClr val="FF0000"/>
                </a:solidFill>
              </a:rPr>
              <a:t>au moins à 0 </a:t>
            </a:r>
            <a:r>
              <a:rPr lang="fr-FR" sz="1200" i="1" dirty="0"/>
              <a:t>(dans quelques rares langages, le premier élément d’un tableau porte l’indice 1). Note(6) est le septième élément du tableau Note !</a:t>
            </a:r>
          </a:p>
          <a:p>
            <a:r>
              <a:rPr lang="fr-FR" sz="1200" i="1" dirty="0"/>
              <a:t>être </a:t>
            </a:r>
            <a:r>
              <a:rPr lang="fr-FR" sz="1200" i="1" dirty="0">
                <a:solidFill>
                  <a:srgbClr val="FF0000"/>
                </a:solidFill>
              </a:rPr>
              <a:t>un nombre entier</a:t>
            </a:r>
            <a:r>
              <a:rPr lang="fr-FR" sz="1200" i="1" dirty="0"/>
              <a:t> Quel que soit le langage, l’élément Note(3,1416) n’existe jamais.</a:t>
            </a:r>
          </a:p>
          <a:p>
            <a:r>
              <a:rPr lang="fr-FR" sz="1200" i="1" dirty="0"/>
              <a:t>être </a:t>
            </a:r>
            <a:r>
              <a:rPr lang="fr-FR" sz="1200" i="1" dirty="0">
                <a:solidFill>
                  <a:srgbClr val="FF0000"/>
                </a:solidFill>
              </a:rPr>
              <a:t>inférieure ou égale au nombre d’éléments du tableau</a:t>
            </a:r>
            <a:r>
              <a:rPr lang="fr-FR" sz="1200" i="1" dirty="0"/>
              <a:t> (moins 1, si l’on commence la numérotation à zéro). </a:t>
            </a:r>
            <a:endParaRPr lang="fr-FR" sz="1200" dirty="0"/>
          </a:p>
        </p:txBody>
      </p:sp>
      <p:sp>
        <p:nvSpPr>
          <p:cNvPr id="4" name="Rectangle 3">
            <a:extLst>
              <a:ext uri="{FF2B5EF4-FFF2-40B4-BE49-F238E27FC236}">
                <a16:creationId xmlns:a16="http://schemas.microsoft.com/office/drawing/2014/main" id="{7D25E20A-3A0E-8342-A9C7-6F757946871D}"/>
              </a:ext>
            </a:extLst>
          </p:cNvPr>
          <p:cNvSpPr/>
          <p:nvPr/>
        </p:nvSpPr>
        <p:spPr>
          <a:xfrm>
            <a:off x="4910667" y="5956405"/>
            <a:ext cx="7281333" cy="738664"/>
          </a:xfrm>
          <a:prstGeom prst="rect">
            <a:avLst/>
          </a:prstGeom>
        </p:spPr>
        <p:txBody>
          <a:bodyPr wrap="square">
            <a:spAutoFit/>
          </a:bodyPr>
          <a:lstStyle/>
          <a:p>
            <a:r>
              <a:rPr lang="fr-FR" sz="1400" b="0" i="0" dirty="0">
                <a:solidFill>
                  <a:srgbClr val="FF0000"/>
                </a:solidFill>
                <a:effectLst/>
                <a:latin typeface="Source Sans Pro"/>
              </a:rPr>
              <a:t>Ne pas confondre l’</a:t>
            </a:r>
            <a:r>
              <a:rPr lang="fr-FR" sz="1400" b="1" i="0" dirty="0">
                <a:solidFill>
                  <a:srgbClr val="FF0000"/>
                </a:solidFill>
                <a:effectLst/>
                <a:latin typeface="Source Sans Pro"/>
              </a:rPr>
              <a:t>indice</a:t>
            </a:r>
            <a:r>
              <a:rPr lang="fr-FR" sz="1400" b="0" i="0" dirty="0">
                <a:solidFill>
                  <a:srgbClr val="FF0000"/>
                </a:solidFill>
                <a:effectLst/>
                <a:latin typeface="Source Sans Pro"/>
              </a:rPr>
              <a:t> d’un élément d’un tableau avec le </a:t>
            </a:r>
            <a:r>
              <a:rPr lang="fr-FR" sz="1400" b="1" i="0" dirty="0">
                <a:solidFill>
                  <a:srgbClr val="FF0000"/>
                </a:solidFill>
                <a:effectLst/>
                <a:latin typeface="Source Sans Pro"/>
              </a:rPr>
              <a:t>contenu</a:t>
            </a:r>
            <a:r>
              <a:rPr lang="fr-FR" sz="1400" b="0" i="0" dirty="0">
                <a:solidFill>
                  <a:srgbClr val="FF0000"/>
                </a:solidFill>
                <a:effectLst/>
                <a:latin typeface="Source Sans Pro"/>
              </a:rPr>
              <a:t> de cet élément. </a:t>
            </a:r>
          </a:p>
          <a:p>
            <a:r>
              <a:rPr lang="fr-FR" sz="1400" b="0" i="0" dirty="0">
                <a:solidFill>
                  <a:srgbClr val="FF0000"/>
                </a:solidFill>
                <a:effectLst/>
                <a:latin typeface="Source Sans Pro"/>
              </a:rPr>
              <a:t>La troisième maison de la rue n’a pas forcément trois habitants, et la vingtième vingt habitants. En notation algorithmique, il n’y a aucun rapport entre i et tab(i).</a:t>
            </a:r>
            <a:endParaRPr lang="fr-FR" sz="1400" dirty="0">
              <a:solidFill>
                <a:srgbClr val="FF0000"/>
              </a:solidFill>
            </a:endParaRPr>
          </a:p>
        </p:txBody>
      </p:sp>
    </p:spTree>
    <p:extLst>
      <p:ext uri="{BB962C8B-B14F-4D97-AF65-F5344CB8AC3E}">
        <p14:creationId xmlns:p14="http://schemas.microsoft.com/office/powerpoint/2010/main" val="248627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7815F-F6D4-F342-92D1-14806137AA15}"/>
              </a:ext>
            </a:extLst>
          </p:cNvPr>
          <p:cNvSpPr>
            <a:spLocks noGrp="1"/>
          </p:cNvSpPr>
          <p:nvPr>
            <p:ph type="title"/>
          </p:nvPr>
        </p:nvSpPr>
        <p:spPr/>
        <p:txBody>
          <a:bodyPr/>
          <a:lstStyle/>
          <a:p>
            <a:pPr algn="ctr"/>
            <a:r>
              <a:rPr lang="fr-FR" dirty="0"/>
              <a:t>Programme</a:t>
            </a:r>
          </a:p>
        </p:txBody>
      </p:sp>
      <p:sp>
        <p:nvSpPr>
          <p:cNvPr id="3" name="Espace réservé du contenu 2">
            <a:extLst>
              <a:ext uri="{FF2B5EF4-FFF2-40B4-BE49-F238E27FC236}">
                <a16:creationId xmlns:a16="http://schemas.microsoft.com/office/drawing/2014/main" id="{F3A5C9E9-FCFB-FE4C-B280-8E1CE4EE2E38}"/>
              </a:ext>
            </a:extLst>
          </p:cNvPr>
          <p:cNvSpPr>
            <a:spLocks noGrp="1"/>
          </p:cNvSpPr>
          <p:nvPr>
            <p:ph idx="1"/>
          </p:nvPr>
        </p:nvSpPr>
        <p:spPr/>
        <p:txBody>
          <a:bodyPr/>
          <a:lstStyle/>
          <a:p>
            <a:r>
              <a:rPr lang="fr-FR" dirty="0"/>
              <a:t>Déclaration d’une application</a:t>
            </a:r>
          </a:p>
          <a:p>
            <a:r>
              <a:rPr lang="fr-FR" dirty="0"/>
              <a:t>Les Variables</a:t>
            </a:r>
          </a:p>
          <a:p>
            <a:r>
              <a:rPr lang="fr-FR" dirty="0"/>
              <a:t>Affichage/Saisie</a:t>
            </a:r>
          </a:p>
          <a:p>
            <a:r>
              <a:rPr lang="fr-FR" dirty="0"/>
              <a:t>Les Procédures et Fonctions</a:t>
            </a:r>
          </a:p>
          <a:p>
            <a:r>
              <a:rPr lang="fr-FR" dirty="0"/>
              <a:t>Les Conditions</a:t>
            </a:r>
          </a:p>
          <a:p>
            <a:r>
              <a:rPr lang="fr-FR" dirty="0"/>
              <a:t>Les Boucles</a:t>
            </a:r>
          </a:p>
          <a:p>
            <a:r>
              <a:rPr lang="fr-FR" dirty="0"/>
              <a:t>Les Tableaux</a:t>
            </a:r>
          </a:p>
        </p:txBody>
      </p:sp>
    </p:spTree>
    <p:extLst>
      <p:ext uri="{BB962C8B-B14F-4D97-AF65-F5344CB8AC3E}">
        <p14:creationId xmlns:p14="http://schemas.microsoft.com/office/powerpoint/2010/main" val="409607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3196512525"/>
              </p:ext>
            </p:extLst>
          </p:nvPr>
        </p:nvGraphicFramePr>
        <p:xfrm>
          <a:off x="804332" y="3984978"/>
          <a:ext cx="11106312" cy="2043288"/>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677660945"/>
                    </a:ext>
                  </a:extLst>
                </a:gridCol>
                <a:gridCol w="3702104">
                  <a:extLst>
                    <a:ext uri="{9D8B030D-6E8A-4147-A177-3AD203B41FA5}">
                      <a16:colId xmlns:a16="http://schemas.microsoft.com/office/drawing/2014/main" val="4008815639"/>
                    </a:ext>
                  </a:extLst>
                </a:gridCol>
                <a:gridCol w="3702104">
                  <a:extLst>
                    <a:ext uri="{9D8B030D-6E8A-4147-A177-3AD203B41FA5}">
                      <a16:colId xmlns:a16="http://schemas.microsoft.com/office/drawing/2014/main" val="4176030468"/>
                    </a:ext>
                  </a:extLst>
                </a:gridCol>
              </a:tblGrid>
              <a:tr h="2043288">
                <a:tc>
                  <a:txBody>
                    <a:bodyPr/>
                    <a:lstStyle/>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//Traitement//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//Traitement//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//Traitement//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2" name="ZoneTexte 11">
            <a:extLst>
              <a:ext uri="{FF2B5EF4-FFF2-40B4-BE49-F238E27FC236}">
                <a16:creationId xmlns:a16="http://schemas.microsoft.com/office/drawing/2014/main" id="{AA0D7C99-66A4-CB41-AB82-12BBF2AB6CB5}"/>
              </a:ext>
            </a:extLst>
          </p:cNvPr>
          <p:cNvSpPr txBox="1"/>
          <p:nvPr/>
        </p:nvSpPr>
        <p:spPr>
          <a:xfrm>
            <a:off x="600154" y="806229"/>
            <a:ext cx="5689600" cy="369332"/>
          </a:xfrm>
          <a:prstGeom prst="rect">
            <a:avLst/>
          </a:prstGeom>
          <a:noFill/>
        </p:spPr>
        <p:txBody>
          <a:bodyPr wrap="square" rtlCol="0">
            <a:spAutoFit/>
          </a:bodyPr>
          <a:lstStyle/>
          <a:p>
            <a:r>
              <a:rPr lang="fr-FR" dirty="0"/>
              <a:t>Voici les instructions pour déclarer une application</a:t>
            </a:r>
          </a:p>
        </p:txBody>
      </p:sp>
      <p:sp>
        <p:nvSpPr>
          <p:cNvPr id="13" name="ZoneTexte 12">
            <a:extLst>
              <a:ext uri="{FF2B5EF4-FFF2-40B4-BE49-F238E27FC236}">
                <a16:creationId xmlns:a16="http://schemas.microsoft.com/office/drawing/2014/main" id="{31EE83AD-E143-754D-8068-57A4B7C1BA0D}"/>
              </a:ext>
            </a:extLst>
          </p:cNvPr>
          <p:cNvSpPr txBox="1"/>
          <p:nvPr/>
        </p:nvSpPr>
        <p:spPr>
          <a:xfrm>
            <a:off x="532421" y="267732"/>
            <a:ext cx="5825067" cy="830997"/>
          </a:xfrm>
          <a:prstGeom prst="rect">
            <a:avLst/>
          </a:prstGeom>
          <a:noFill/>
        </p:spPr>
        <p:txBody>
          <a:bodyPr wrap="square" rtlCol="0">
            <a:spAutoFit/>
          </a:bodyPr>
          <a:lstStyle/>
          <a:p>
            <a:r>
              <a:rPr lang="fr-FR" sz="2400" b="1" dirty="0"/>
              <a:t>1) Déclaration d’une application</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908759837"/>
              </p:ext>
            </p:extLst>
          </p:nvPr>
        </p:nvGraphicFramePr>
        <p:xfrm>
          <a:off x="804332" y="3285067"/>
          <a:ext cx="11106312" cy="625276"/>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3300146925"/>
                    </a:ext>
                  </a:extLst>
                </a:gridCol>
                <a:gridCol w="3702104">
                  <a:extLst>
                    <a:ext uri="{9D8B030D-6E8A-4147-A177-3AD203B41FA5}">
                      <a16:colId xmlns:a16="http://schemas.microsoft.com/office/drawing/2014/main" val="3028625485"/>
                    </a:ext>
                  </a:extLst>
                </a:gridCol>
                <a:gridCol w="3702104">
                  <a:extLst>
                    <a:ext uri="{9D8B030D-6E8A-4147-A177-3AD203B41FA5}">
                      <a16:colId xmlns:a16="http://schemas.microsoft.com/office/drawing/2014/main" val="2966330465"/>
                    </a:ext>
                  </a:extLst>
                </a:gridCol>
              </a:tblGrid>
              <a:tr h="625276">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16" name="ZoneTexte 15">
            <a:extLst>
              <a:ext uri="{FF2B5EF4-FFF2-40B4-BE49-F238E27FC236}">
                <a16:creationId xmlns:a16="http://schemas.microsoft.com/office/drawing/2014/main" id="{05B3026F-5A67-A742-8682-5A41B3D04FB3}"/>
              </a:ext>
            </a:extLst>
          </p:cNvPr>
          <p:cNvSpPr txBox="1"/>
          <p:nvPr/>
        </p:nvSpPr>
        <p:spPr>
          <a:xfrm>
            <a:off x="5374321" y="1953333"/>
            <a:ext cx="6434666" cy="738664"/>
          </a:xfrm>
          <a:prstGeom prst="rect">
            <a:avLst/>
          </a:prstGeom>
          <a:noFill/>
        </p:spPr>
        <p:txBody>
          <a:bodyPr wrap="square" rtlCol="0">
            <a:spAutoFit/>
          </a:bodyPr>
          <a:lstStyle/>
          <a:p>
            <a:r>
              <a:rPr lang="fr-FR" sz="1400" i="1" dirty="0"/>
              <a:t>Pour déclarer une application en C, il est conseillé de retourner un entier en fin de traitement pour notifier au système la fin du programme. </a:t>
            </a:r>
          </a:p>
          <a:p>
            <a:r>
              <a:rPr lang="fr-FR" sz="1400" i="1" dirty="0"/>
              <a:t>En Java, on peut ne rien retourner (</a:t>
            </a:r>
            <a:r>
              <a:rPr lang="fr-FR" sz="1400" i="1" dirty="0" err="1"/>
              <a:t>void</a:t>
            </a:r>
            <a:r>
              <a:rPr lang="fr-FR" sz="1400" i="1" dirty="0"/>
              <a:t>) </a:t>
            </a:r>
          </a:p>
        </p:txBody>
      </p:sp>
    </p:spTree>
    <p:extLst>
      <p:ext uri="{BB962C8B-B14F-4D97-AF65-F5344CB8AC3E}">
        <p14:creationId xmlns:p14="http://schemas.microsoft.com/office/powerpoint/2010/main" val="14824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1270512675"/>
              </p:ext>
            </p:extLst>
          </p:nvPr>
        </p:nvGraphicFramePr>
        <p:xfrm>
          <a:off x="804332" y="3984978"/>
          <a:ext cx="11106312" cy="2043288"/>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677660945"/>
                    </a:ext>
                  </a:extLst>
                </a:gridCol>
                <a:gridCol w="3702104">
                  <a:extLst>
                    <a:ext uri="{9D8B030D-6E8A-4147-A177-3AD203B41FA5}">
                      <a16:colId xmlns:a16="http://schemas.microsoft.com/office/drawing/2014/main" val="4008815639"/>
                    </a:ext>
                  </a:extLst>
                </a:gridCol>
                <a:gridCol w="3702104">
                  <a:extLst>
                    <a:ext uri="{9D8B030D-6E8A-4147-A177-3AD203B41FA5}">
                      <a16:colId xmlns:a16="http://schemas.microsoft.com/office/drawing/2014/main" val="4176030468"/>
                    </a:ext>
                  </a:extLst>
                </a:gridCol>
              </a:tblGrid>
              <a:tr h="2043288">
                <a:tc>
                  <a:txBody>
                    <a:bodyPr/>
                    <a:lstStyle/>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a:solidFill>
                            <a:schemeClr val="lt1"/>
                          </a:solidFill>
                          <a:effectLst/>
                          <a:latin typeface="+mn-lt"/>
                          <a:ea typeface="+mn-ea"/>
                          <a:cs typeface="+mn-cs"/>
                        </a:rPr>
                        <a:t>var1,var2=0 de type Entier</a:t>
                      </a: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var1&lt;- 12</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var1,var2=0;</a:t>
                      </a:r>
                    </a:p>
                    <a:p>
                      <a:pPr marL="0" algn="l" defTabSz="914400" rtl="0" eaLnBrk="1" latinLnBrk="0" hangingPunct="1"/>
                      <a:r>
                        <a:rPr lang="fr-FR" sz="1200" b="0" i="0" kern="1200" dirty="0">
                          <a:solidFill>
                            <a:schemeClr val="lt1"/>
                          </a:solidFill>
                          <a:effectLst/>
                          <a:latin typeface="+mn-lt"/>
                          <a:ea typeface="+mn-ea"/>
                          <a:cs typeface="+mn-cs"/>
                        </a:rPr>
                        <a:t>     var1=12;</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var1,var2=0;</a:t>
                      </a:r>
                    </a:p>
                    <a:p>
                      <a:pPr marL="0" algn="l" defTabSz="914400" rtl="0" eaLnBrk="1" latinLnBrk="0" hangingPunct="1"/>
                      <a:r>
                        <a:rPr lang="fr-FR" sz="1200" b="0" i="0" kern="1200" dirty="0">
                          <a:solidFill>
                            <a:schemeClr val="lt1"/>
                          </a:solidFill>
                          <a:effectLst/>
                          <a:latin typeface="+mn-lt"/>
                          <a:ea typeface="+mn-ea"/>
                          <a:cs typeface="+mn-cs"/>
                        </a:rPr>
                        <a:t>     var1=12;</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2" name="ZoneTexte 11">
            <a:extLst>
              <a:ext uri="{FF2B5EF4-FFF2-40B4-BE49-F238E27FC236}">
                <a16:creationId xmlns:a16="http://schemas.microsoft.com/office/drawing/2014/main" id="{AA0D7C99-66A4-CB41-AB82-12BBF2AB6CB5}"/>
              </a:ext>
            </a:extLst>
          </p:cNvPr>
          <p:cNvSpPr txBox="1"/>
          <p:nvPr/>
        </p:nvSpPr>
        <p:spPr>
          <a:xfrm>
            <a:off x="428977" y="820715"/>
            <a:ext cx="5689600" cy="646331"/>
          </a:xfrm>
          <a:prstGeom prst="rect">
            <a:avLst/>
          </a:prstGeom>
          <a:noFill/>
        </p:spPr>
        <p:txBody>
          <a:bodyPr wrap="square" rtlCol="0">
            <a:spAutoFit/>
          </a:bodyPr>
          <a:lstStyle/>
          <a:p>
            <a:r>
              <a:rPr lang="fr-FR" dirty="0"/>
              <a:t>Voici les instructions pour déclarer des variables et leur affecter une valeur</a:t>
            </a:r>
          </a:p>
        </p:txBody>
      </p:sp>
      <p:sp>
        <p:nvSpPr>
          <p:cNvPr id="13" name="ZoneTexte 12">
            <a:extLst>
              <a:ext uri="{FF2B5EF4-FFF2-40B4-BE49-F238E27FC236}">
                <a16:creationId xmlns:a16="http://schemas.microsoft.com/office/drawing/2014/main" id="{31EE83AD-E143-754D-8068-57A4B7C1BA0D}"/>
              </a:ext>
            </a:extLst>
          </p:cNvPr>
          <p:cNvSpPr txBox="1"/>
          <p:nvPr/>
        </p:nvSpPr>
        <p:spPr>
          <a:xfrm>
            <a:off x="428977" y="238249"/>
            <a:ext cx="5825067" cy="830997"/>
          </a:xfrm>
          <a:prstGeom prst="rect">
            <a:avLst/>
          </a:prstGeom>
          <a:noFill/>
        </p:spPr>
        <p:txBody>
          <a:bodyPr wrap="square" rtlCol="0">
            <a:spAutoFit/>
          </a:bodyPr>
          <a:lstStyle/>
          <a:p>
            <a:r>
              <a:rPr lang="fr-FR" sz="2400" b="1" dirty="0"/>
              <a:t>2) Les Variables</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nvGraphicFramePr>
        <p:xfrm>
          <a:off x="804332" y="3285067"/>
          <a:ext cx="11106312" cy="625276"/>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3300146925"/>
                    </a:ext>
                  </a:extLst>
                </a:gridCol>
                <a:gridCol w="3702104">
                  <a:extLst>
                    <a:ext uri="{9D8B030D-6E8A-4147-A177-3AD203B41FA5}">
                      <a16:colId xmlns:a16="http://schemas.microsoft.com/office/drawing/2014/main" val="3028625485"/>
                    </a:ext>
                  </a:extLst>
                </a:gridCol>
                <a:gridCol w="3702104">
                  <a:extLst>
                    <a:ext uri="{9D8B030D-6E8A-4147-A177-3AD203B41FA5}">
                      <a16:colId xmlns:a16="http://schemas.microsoft.com/office/drawing/2014/main" val="2966330465"/>
                    </a:ext>
                  </a:extLst>
                </a:gridCol>
              </a:tblGrid>
              <a:tr h="625276">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7" name="ZoneTexte 6">
            <a:extLst>
              <a:ext uri="{FF2B5EF4-FFF2-40B4-BE49-F238E27FC236}">
                <a16:creationId xmlns:a16="http://schemas.microsoft.com/office/drawing/2014/main" id="{19BE03EC-C717-7D49-B535-CAA9C05E4408}"/>
              </a:ext>
            </a:extLst>
          </p:cNvPr>
          <p:cNvSpPr txBox="1"/>
          <p:nvPr/>
        </p:nvSpPr>
        <p:spPr>
          <a:xfrm>
            <a:off x="6357488" y="1807825"/>
            <a:ext cx="4504266" cy="738664"/>
          </a:xfrm>
          <a:prstGeom prst="rect">
            <a:avLst/>
          </a:prstGeom>
          <a:noFill/>
        </p:spPr>
        <p:txBody>
          <a:bodyPr wrap="square" rtlCol="0">
            <a:spAutoFit/>
          </a:bodyPr>
          <a:lstStyle/>
          <a:p>
            <a:r>
              <a:rPr lang="fr-FR" sz="1400" i="1" dirty="0"/>
              <a:t>Ici, on déclare deux variables de type Entier.</a:t>
            </a:r>
          </a:p>
          <a:p>
            <a:r>
              <a:rPr lang="fr-FR" sz="1400" i="1" dirty="0"/>
              <a:t>var2 est initialisé dès sa déclaration.</a:t>
            </a:r>
          </a:p>
          <a:p>
            <a:r>
              <a:rPr lang="fr-FR" sz="1400" i="1" dirty="0"/>
              <a:t>On affecte 12 à var dans le code.</a:t>
            </a:r>
          </a:p>
        </p:txBody>
      </p:sp>
    </p:spTree>
    <p:extLst>
      <p:ext uri="{BB962C8B-B14F-4D97-AF65-F5344CB8AC3E}">
        <p14:creationId xmlns:p14="http://schemas.microsoft.com/office/powerpoint/2010/main" val="325207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2131889794"/>
              </p:ext>
            </p:extLst>
          </p:nvPr>
        </p:nvGraphicFramePr>
        <p:xfrm>
          <a:off x="146755" y="4064000"/>
          <a:ext cx="11943642" cy="2043288"/>
        </p:xfrm>
        <a:graphic>
          <a:graphicData uri="http://schemas.openxmlformats.org/drawingml/2006/table">
            <a:tbl>
              <a:tblPr firstRow="1" bandRow="1">
                <a:tableStyleId>{5C22544A-7EE6-4342-B048-85BDC9FD1C3A}</a:tableStyleId>
              </a:tblPr>
              <a:tblGrid>
                <a:gridCol w="3981214">
                  <a:extLst>
                    <a:ext uri="{9D8B030D-6E8A-4147-A177-3AD203B41FA5}">
                      <a16:colId xmlns:a16="http://schemas.microsoft.com/office/drawing/2014/main" val="677660945"/>
                    </a:ext>
                  </a:extLst>
                </a:gridCol>
                <a:gridCol w="3981214">
                  <a:extLst>
                    <a:ext uri="{9D8B030D-6E8A-4147-A177-3AD203B41FA5}">
                      <a16:colId xmlns:a16="http://schemas.microsoft.com/office/drawing/2014/main" val="4008815639"/>
                    </a:ext>
                  </a:extLst>
                </a:gridCol>
                <a:gridCol w="3981214">
                  <a:extLst>
                    <a:ext uri="{9D8B030D-6E8A-4147-A177-3AD203B41FA5}">
                      <a16:colId xmlns:a16="http://schemas.microsoft.com/office/drawing/2014/main" val="4176030468"/>
                    </a:ext>
                  </a:extLst>
                </a:gridCol>
              </a:tblGrid>
              <a:tr h="2043288">
                <a:tc>
                  <a:txBody>
                    <a:bodyPr/>
                    <a:lstStyle/>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de type Entier</a:t>
                      </a: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Afficher « Saisir votre Age » </a:t>
                      </a:r>
                    </a:p>
                    <a:p>
                      <a:pPr marL="0" algn="l" defTabSz="914400" rtl="0" eaLnBrk="1" latinLnBrk="0" hangingPunct="1"/>
                      <a:r>
                        <a:rPr lang="fr-FR" sz="1200" b="0" i="0" kern="1200" dirty="0">
                          <a:solidFill>
                            <a:schemeClr val="lt1"/>
                          </a:solidFill>
                          <a:effectLst/>
                          <a:latin typeface="+mn-lt"/>
                          <a:ea typeface="+mn-ea"/>
                          <a:cs typeface="+mn-cs"/>
                        </a:rPr>
                        <a:t>    Saisir </a:t>
                      </a:r>
                      <a:r>
                        <a:rPr lang="fr-FR" sz="1200" b="0" i="0" kern="1200" dirty="0" err="1">
                          <a:solidFill>
                            <a:schemeClr val="lt1"/>
                          </a:solidFill>
                          <a:effectLst/>
                          <a:latin typeface="+mn-lt"/>
                          <a:ea typeface="+mn-ea"/>
                          <a:cs typeface="+mn-cs"/>
                        </a:rPr>
                        <a:t>age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Afficher « Vous avez  »,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  ans!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(‘’Saisir votre Age \n’’);</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scanf</a:t>
                      </a:r>
                      <a:r>
                        <a:rPr lang="fr-FR" sz="1200" b="0" i="0" kern="1200" dirty="0">
                          <a:solidFill>
                            <a:schemeClr val="lt1"/>
                          </a:solidFill>
                          <a:effectLst/>
                          <a:latin typeface="+mn-lt"/>
                          <a:ea typeface="+mn-ea"/>
                          <a:cs typeface="+mn-cs"/>
                        </a:rPr>
                        <a:t>(‘’%i’’,&amp;</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(‘’Vous avez %i ans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(‘’Saisir votre Age’’);</a:t>
                      </a:r>
                    </a:p>
                    <a:p>
                      <a:pPr marL="0" algn="l" defTabSz="914400" rtl="0" eaLnBrk="1" latinLnBrk="0" hangingPunct="1"/>
                      <a:r>
                        <a:rPr lang="fr-FR" sz="1200" b="0" i="0" kern="1200" dirty="0">
                          <a:solidFill>
                            <a:schemeClr val="lt1"/>
                          </a:solidFill>
                          <a:effectLst/>
                          <a:latin typeface="+mn-lt"/>
                          <a:ea typeface="+mn-ea"/>
                          <a:cs typeface="+mn-cs"/>
                        </a:rPr>
                        <a:t>    Scanner </a:t>
                      </a:r>
                      <a:r>
                        <a:rPr lang="fr-FR" sz="1200" b="0" i="0" kern="1200" dirty="0" err="1">
                          <a:solidFill>
                            <a:schemeClr val="lt1"/>
                          </a:solidFill>
                          <a:effectLst/>
                          <a:latin typeface="+mn-lt"/>
                          <a:ea typeface="+mn-ea"/>
                          <a:cs typeface="+mn-cs"/>
                        </a:rPr>
                        <a:t>sc</a:t>
                      </a:r>
                      <a:r>
                        <a:rPr lang="fr-FR" sz="1200" b="0" i="0" kern="1200" dirty="0">
                          <a:solidFill>
                            <a:schemeClr val="lt1"/>
                          </a:solidFill>
                          <a:effectLst/>
                          <a:latin typeface="+mn-lt"/>
                          <a:ea typeface="+mn-ea"/>
                          <a:cs typeface="+mn-cs"/>
                        </a:rPr>
                        <a:t>=new Scanner();</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sc.nextInt</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avez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ans !’’);</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2" name="ZoneTexte 11">
            <a:extLst>
              <a:ext uri="{FF2B5EF4-FFF2-40B4-BE49-F238E27FC236}">
                <a16:creationId xmlns:a16="http://schemas.microsoft.com/office/drawing/2014/main" id="{AA0D7C99-66A4-CB41-AB82-12BBF2AB6CB5}"/>
              </a:ext>
            </a:extLst>
          </p:cNvPr>
          <p:cNvSpPr txBox="1"/>
          <p:nvPr/>
        </p:nvSpPr>
        <p:spPr>
          <a:xfrm>
            <a:off x="361242" y="763433"/>
            <a:ext cx="5689600" cy="646331"/>
          </a:xfrm>
          <a:prstGeom prst="rect">
            <a:avLst/>
          </a:prstGeom>
          <a:noFill/>
        </p:spPr>
        <p:txBody>
          <a:bodyPr wrap="square" rtlCol="0">
            <a:spAutoFit/>
          </a:bodyPr>
          <a:lstStyle/>
          <a:p>
            <a:r>
              <a:rPr lang="fr-FR" dirty="0"/>
              <a:t>Voici les instructions permettant d’afficher des éléments à l’écran puis de stocker une saisie au clavier</a:t>
            </a:r>
          </a:p>
        </p:txBody>
      </p:sp>
      <p:sp>
        <p:nvSpPr>
          <p:cNvPr id="13" name="ZoneTexte 12">
            <a:extLst>
              <a:ext uri="{FF2B5EF4-FFF2-40B4-BE49-F238E27FC236}">
                <a16:creationId xmlns:a16="http://schemas.microsoft.com/office/drawing/2014/main" id="{31EE83AD-E143-754D-8068-57A4B7C1BA0D}"/>
              </a:ext>
            </a:extLst>
          </p:cNvPr>
          <p:cNvSpPr txBox="1"/>
          <p:nvPr/>
        </p:nvSpPr>
        <p:spPr>
          <a:xfrm>
            <a:off x="293509" y="204382"/>
            <a:ext cx="5825067" cy="830997"/>
          </a:xfrm>
          <a:prstGeom prst="rect">
            <a:avLst/>
          </a:prstGeom>
          <a:noFill/>
        </p:spPr>
        <p:txBody>
          <a:bodyPr wrap="square" rtlCol="0">
            <a:spAutoFit/>
          </a:bodyPr>
          <a:lstStyle/>
          <a:p>
            <a:r>
              <a:rPr lang="fr-FR" sz="2400" b="1" dirty="0"/>
              <a:t>3) Affichage/Saisie</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3535829794"/>
              </p:ext>
            </p:extLst>
          </p:nvPr>
        </p:nvGraphicFramePr>
        <p:xfrm>
          <a:off x="146755" y="3399638"/>
          <a:ext cx="11943642" cy="580121"/>
        </p:xfrm>
        <a:graphic>
          <a:graphicData uri="http://schemas.openxmlformats.org/drawingml/2006/table">
            <a:tbl>
              <a:tblPr firstRow="1" bandRow="1">
                <a:tableStyleId>{5C22544A-7EE6-4342-B048-85BDC9FD1C3A}</a:tableStyleId>
              </a:tblPr>
              <a:tblGrid>
                <a:gridCol w="3981214">
                  <a:extLst>
                    <a:ext uri="{9D8B030D-6E8A-4147-A177-3AD203B41FA5}">
                      <a16:colId xmlns:a16="http://schemas.microsoft.com/office/drawing/2014/main" val="3300146925"/>
                    </a:ext>
                  </a:extLst>
                </a:gridCol>
                <a:gridCol w="3981214">
                  <a:extLst>
                    <a:ext uri="{9D8B030D-6E8A-4147-A177-3AD203B41FA5}">
                      <a16:colId xmlns:a16="http://schemas.microsoft.com/office/drawing/2014/main" val="3028625485"/>
                    </a:ext>
                  </a:extLst>
                </a:gridCol>
                <a:gridCol w="3981214">
                  <a:extLst>
                    <a:ext uri="{9D8B030D-6E8A-4147-A177-3AD203B41FA5}">
                      <a16:colId xmlns:a16="http://schemas.microsoft.com/office/drawing/2014/main" val="2966330465"/>
                    </a:ext>
                  </a:extLst>
                </a:gridCol>
              </a:tblGrid>
              <a:tr h="580121">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6" name="ZoneTexte 5">
            <a:extLst>
              <a:ext uri="{FF2B5EF4-FFF2-40B4-BE49-F238E27FC236}">
                <a16:creationId xmlns:a16="http://schemas.microsoft.com/office/drawing/2014/main" id="{63854CF7-609A-C047-B030-A1A47AE92C14}"/>
              </a:ext>
            </a:extLst>
          </p:cNvPr>
          <p:cNvSpPr txBox="1"/>
          <p:nvPr/>
        </p:nvSpPr>
        <p:spPr>
          <a:xfrm>
            <a:off x="4797775" y="1119620"/>
            <a:ext cx="6434666" cy="2031325"/>
          </a:xfrm>
          <a:prstGeom prst="rect">
            <a:avLst/>
          </a:prstGeom>
          <a:noFill/>
        </p:spPr>
        <p:txBody>
          <a:bodyPr wrap="square" rtlCol="0">
            <a:spAutoFit/>
          </a:bodyPr>
          <a:lstStyle/>
          <a:p>
            <a:r>
              <a:rPr lang="fr-FR" sz="1400" i="1" dirty="0"/>
              <a:t>Ici, on affiche à l’écran « Saisir votre Age » </a:t>
            </a:r>
          </a:p>
          <a:p>
            <a:r>
              <a:rPr lang="fr-FR" sz="1400" i="1" dirty="0"/>
              <a:t>On récupère la prochaine saisie au clavier dans la variable </a:t>
            </a:r>
            <a:r>
              <a:rPr lang="fr-FR" sz="1400" i="1" dirty="0" err="1"/>
              <a:t>age</a:t>
            </a:r>
            <a:r>
              <a:rPr lang="fr-FR" sz="1400" i="1" dirty="0"/>
              <a:t> de type Entier</a:t>
            </a:r>
          </a:p>
          <a:p>
            <a:r>
              <a:rPr lang="fr-FR" sz="1400" i="1" dirty="0"/>
              <a:t>On affiche ensuite à l’écran « Vous avez 12 ans !  »</a:t>
            </a:r>
          </a:p>
          <a:p>
            <a:endParaRPr lang="fr-FR" sz="1400" i="1" dirty="0"/>
          </a:p>
          <a:p>
            <a:r>
              <a:rPr lang="fr-FR" sz="1400" i="1" dirty="0"/>
              <a:t>En C, à chaque affichage, il est conseillé de faire un retour à la ligne (\n)</a:t>
            </a:r>
          </a:p>
          <a:p>
            <a:r>
              <a:rPr lang="fr-FR" sz="1400" i="1" dirty="0"/>
              <a:t>On doit spécifier le type de donnée saisie au clavier ou afficher à l’écran (%i pour </a:t>
            </a:r>
            <a:r>
              <a:rPr lang="fr-FR" sz="1400" i="1" dirty="0" err="1"/>
              <a:t>int</a:t>
            </a:r>
            <a:r>
              <a:rPr lang="fr-FR" sz="1400" i="1" dirty="0"/>
              <a:t>)</a:t>
            </a:r>
          </a:p>
          <a:p>
            <a:endParaRPr lang="fr-FR" sz="1400" i="1" dirty="0"/>
          </a:p>
          <a:p>
            <a:r>
              <a:rPr lang="fr-FR" sz="1400" i="1" dirty="0"/>
              <a:t>En Java, le retour à la ligne est automatique avec la fonction </a:t>
            </a:r>
            <a:r>
              <a:rPr lang="fr-FR" sz="1400" i="1" dirty="0" err="1"/>
              <a:t>println</a:t>
            </a:r>
            <a:r>
              <a:rPr lang="fr-FR" sz="1400" i="1" dirty="0"/>
              <a:t>.</a:t>
            </a:r>
          </a:p>
          <a:p>
            <a:r>
              <a:rPr lang="fr-FR" sz="1400" i="1" dirty="0"/>
              <a:t>Comme en C, on doit spécifier le type de saisie au clavier (</a:t>
            </a:r>
            <a:r>
              <a:rPr lang="fr-FR" sz="1400" i="1" dirty="0" err="1"/>
              <a:t>nextInt</a:t>
            </a:r>
            <a:r>
              <a:rPr lang="fr-FR" sz="1400" i="1" dirty="0"/>
              <a:t>/</a:t>
            </a:r>
            <a:r>
              <a:rPr lang="fr-FR" sz="1400" i="1" dirty="0" err="1"/>
              <a:t>nextLine</a:t>
            </a:r>
            <a:r>
              <a:rPr lang="fr-FR" sz="1400" i="1" dirty="0"/>
              <a:t>)</a:t>
            </a:r>
          </a:p>
        </p:txBody>
      </p:sp>
    </p:spTree>
    <p:extLst>
      <p:ext uri="{BB962C8B-B14F-4D97-AF65-F5344CB8AC3E}">
        <p14:creationId xmlns:p14="http://schemas.microsoft.com/office/powerpoint/2010/main" val="127436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2508834510"/>
              </p:ext>
            </p:extLst>
          </p:nvPr>
        </p:nvGraphicFramePr>
        <p:xfrm>
          <a:off x="668863" y="2695246"/>
          <a:ext cx="11016111" cy="3931920"/>
        </p:xfrm>
        <a:graphic>
          <a:graphicData uri="http://schemas.openxmlformats.org/drawingml/2006/table">
            <a:tbl>
              <a:tblPr firstRow="1" bandRow="1">
                <a:tableStyleId>{5C22544A-7EE6-4342-B048-85BDC9FD1C3A}</a:tableStyleId>
              </a:tblPr>
              <a:tblGrid>
                <a:gridCol w="3672037">
                  <a:extLst>
                    <a:ext uri="{9D8B030D-6E8A-4147-A177-3AD203B41FA5}">
                      <a16:colId xmlns:a16="http://schemas.microsoft.com/office/drawing/2014/main" val="677660945"/>
                    </a:ext>
                  </a:extLst>
                </a:gridCol>
                <a:gridCol w="3672037">
                  <a:extLst>
                    <a:ext uri="{9D8B030D-6E8A-4147-A177-3AD203B41FA5}">
                      <a16:colId xmlns:a16="http://schemas.microsoft.com/office/drawing/2014/main" val="4008815639"/>
                    </a:ext>
                  </a:extLst>
                </a:gridCol>
                <a:gridCol w="3672037">
                  <a:extLst>
                    <a:ext uri="{9D8B030D-6E8A-4147-A177-3AD203B41FA5}">
                      <a16:colId xmlns:a16="http://schemas.microsoft.com/office/drawing/2014/main" val="4176030468"/>
                    </a:ext>
                  </a:extLst>
                </a:gridCol>
              </a:tblGrid>
              <a:tr h="2869637">
                <a:tc>
                  <a:txBody>
                    <a:bodyPr/>
                    <a:lstStyle/>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de type Entier</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err="1">
                          <a:solidFill>
                            <a:schemeClr val="lt1"/>
                          </a:solidFill>
                          <a:effectLst/>
                          <a:latin typeface="+mn-lt"/>
                          <a:ea typeface="+mn-ea"/>
                          <a:cs typeface="+mn-cs"/>
                        </a:rPr>
                        <a:t>Procedure</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Entier)</a:t>
                      </a:r>
                    </a:p>
                    <a:p>
                      <a:pPr marL="0" algn="l" defTabSz="914400" rtl="0" eaLnBrk="1" latinLnBrk="0" hangingPunct="1"/>
                      <a:r>
                        <a:rPr lang="fr-FR" sz="1200" b="0" i="0" kern="1200" dirty="0">
                          <a:solidFill>
                            <a:schemeClr val="lt1"/>
                          </a:solidFill>
                          <a:effectLst/>
                          <a:latin typeface="+mn-lt"/>
                          <a:ea typeface="+mn-ea"/>
                          <a:cs typeface="+mn-cs"/>
                        </a:rPr>
                        <a:t>    Afficher « Vous avez   »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 ans »</a:t>
                      </a:r>
                    </a:p>
                    <a:p>
                      <a:pPr marL="0" algn="l" defTabSz="914400" rtl="0" eaLnBrk="1" latinLnBrk="0" hangingPunct="1"/>
                      <a:r>
                        <a:rPr lang="fr-FR" sz="1200" b="0" i="0" kern="1200" dirty="0">
                          <a:solidFill>
                            <a:schemeClr val="lt1"/>
                          </a:solidFill>
                          <a:effectLst/>
                          <a:latin typeface="+mn-lt"/>
                          <a:ea typeface="+mn-ea"/>
                          <a:cs typeface="+mn-cs"/>
                        </a:rPr>
                        <a:t>Fin </a:t>
                      </a:r>
                      <a:r>
                        <a:rPr lang="fr-FR" sz="1200" b="0" i="0" kern="1200" dirty="0" err="1">
                          <a:solidFill>
                            <a:schemeClr val="lt1"/>
                          </a:solidFill>
                          <a:effectLst/>
                          <a:latin typeface="+mn-lt"/>
                          <a:ea typeface="+mn-ea"/>
                          <a:cs typeface="+mn-cs"/>
                        </a:rPr>
                        <a:t>Procedure</a:t>
                      </a:r>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Fonction </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Entier) en Entier</a:t>
                      </a:r>
                    </a:p>
                    <a:p>
                      <a:pPr marL="0" algn="l" defTabSz="914400" rtl="0" eaLnBrk="1" latinLnBrk="0" hangingPunct="1"/>
                      <a:r>
                        <a:rPr lang="fr-FR" sz="1200" b="0" i="0" kern="1200" dirty="0">
                          <a:solidFill>
                            <a:schemeClr val="lt1"/>
                          </a:solidFill>
                          <a:effectLst/>
                          <a:latin typeface="+mn-lt"/>
                          <a:ea typeface="+mn-ea"/>
                          <a:cs typeface="+mn-cs"/>
                        </a:rPr>
                        <a:t>  Renvoyer age+10</a:t>
                      </a:r>
                    </a:p>
                    <a:p>
                      <a:pPr marL="0" algn="l" defTabSz="914400" rtl="0" eaLnBrk="1" latinLnBrk="0" hangingPunct="1"/>
                      <a:r>
                        <a:rPr lang="fr-FR" sz="1200" b="0" i="0" kern="1200" dirty="0">
                          <a:solidFill>
                            <a:schemeClr val="lt1"/>
                          </a:solidFill>
                          <a:effectLst/>
                          <a:latin typeface="+mn-lt"/>
                          <a:ea typeface="+mn-ea"/>
                          <a:cs typeface="+mn-cs"/>
                        </a:rPr>
                        <a:t>Fin Fonction</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&lt;- 20</a:t>
                      </a:r>
                    </a:p>
                    <a:p>
                      <a:pPr marL="0" algn="l" defTabSz="914400" rtl="0" eaLnBrk="1" latinLnBrk="0" hangingPunct="1"/>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(‘’Vous avez %i ans \n’’,</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return age+10;</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=20;</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avez %i ans’’,</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return age+10;</a:t>
                      </a:r>
                    </a:p>
                    <a:p>
                      <a:pPr marL="0" algn="l" defTabSz="914400" rtl="0" eaLnBrk="1" latinLnBrk="0" hangingPunct="1"/>
                      <a:r>
                        <a:rPr lang="fr-FR" sz="1200" b="0" i="0" kern="1200" dirty="0">
                          <a:solidFill>
                            <a:schemeClr val="lt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=20;</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agePlusDix</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afficheAge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2" name="ZoneTexte 11">
            <a:extLst>
              <a:ext uri="{FF2B5EF4-FFF2-40B4-BE49-F238E27FC236}">
                <a16:creationId xmlns:a16="http://schemas.microsoft.com/office/drawing/2014/main" id="{AA0D7C99-66A4-CB41-AB82-12BBF2AB6CB5}"/>
              </a:ext>
            </a:extLst>
          </p:cNvPr>
          <p:cNvSpPr txBox="1"/>
          <p:nvPr/>
        </p:nvSpPr>
        <p:spPr>
          <a:xfrm>
            <a:off x="532420" y="697402"/>
            <a:ext cx="5689600" cy="646331"/>
          </a:xfrm>
          <a:prstGeom prst="rect">
            <a:avLst/>
          </a:prstGeom>
          <a:noFill/>
        </p:spPr>
        <p:txBody>
          <a:bodyPr wrap="square" rtlCol="0">
            <a:spAutoFit/>
          </a:bodyPr>
          <a:lstStyle/>
          <a:p>
            <a:r>
              <a:rPr lang="fr-FR" dirty="0"/>
              <a:t>Voici les instructions pour coder une fonction, puis l’appeler dans le code principal.</a:t>
            </a:r>
          </a:p>
        </p:txBody>
      </p:sp>
      <p:sp>
        <p:nvSpPr>
          <p:cNvPr id="13" name="ZoneTexte 12">
            <a:extLst>
              <a:ext uri="{FF2B5EF4-FFF2-40B4-BE49-F238E27FC236}">
                <a16:creationId xmlns:a16="http://schemas.microsoft.com/office/drawing/2014/main" id="{31EE83AD-E143-754D-8068-57A4B7C1BA0D}"/>
              </a:ext>
            </a:extLst>
          </p:cNvPr>
          <p:cNvSpPr txBox="1"/>
          <p:nvPr/>
        </p:nvSpPr>
        <p:spPr>
          <a:xfrm>
            <a:off x="396953" y="281903"/>
            <a:ext cx="5825067" cy="830997"/>
          </a:xfrm>
          <a:prstGeom prst="rect">
            <a:avLst/>
          </a:prstGeom>
          <a:noFill/>
        </p:spPr>
        <p:txBody>
          <a:bodyPr wrap="square" rtlCol="0">
            <a:spAutoFit/>
          </a:bodyPr>
          <a:lstStyle/>
          <a:p>
            <a:r>
              <a:rPr lang="fr-FR" sz="2400" b="1" dirty="0"/>
              <a:t>4) Les Procédures et Fonctions</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3731078556"/>
              </p:ext>
            </p:extLst>
          </p:nvPr>
        </p:nvGraphicFramePr>
        <p:xfrm>
          <a:off x="668863" y="2187415"/>
          <a:ext cx="11016111" cy="507831"/>
        </p:xfrm>
        <a:graphic>
          <a:graphicData uri="http://schemas.openxmlformats.org/drawingml/2006/table">
            <a:tbl>
              <a:tblPr firstRow="1" bandRow="1">
                <a:tableStyleId>{5C22544A-7EE6-4342-B048-85BDC9FD1C3A}</a:tableStyleId>
              </a:tblPr>
              <a:tblGrid>
                <a:gridCol w="3672037">
                  <a:extLst>
                    <a:ext uri="{9D8B030D-6E8A-4147-A177-3AD203B41FA5}">
                      <a16:colId xmlns:a16="http://schemas.microsoft.com/office/drawing/2014/main" val="3300146925"/>
                    </a:ext>
                  </a:extLst>
                </a:gridCol>
                <a:gridCol w="3672037">
                  <a:extLst>
                    <a:ext uri="{9D8B030D-6E8A-4147-A177-3AD203B41FA5}">
                      <a16:colId xmlns:a16="http://schemas.microsoft.com/office/drawing/2014/main" val="3028625485"/>
                    </a:ext>
                  </a:extLst>
                </a:gridCol>
                <a:gridCol w="3672037">
                  <a:extLst>
                    <a:ext uri="{9D8B030D-6E8A-4147-A177-3AD203B41FA5}">
                      <a16:colId xmlns:a16="http://schemas.microsoft.com/office/drawing/2014/main" val="2966330465"/>
                    </a:ext>
                  </a:extLst>
                </a:gridCol>
              </a:tblGrid>
              <a:tr h="507831">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2" name="ZoneTexte 1">
            <a:extLst>
              <a:ext uri="{FF2B5EF4-FFF2-40B4-BE49-F238E27FC236}">
                <a16:creationId xmlns:a16="http://schemas.microsoft.com/office/drawing/2014/main" id="{74E3D86C-0BF7-964B-9725-F363F76704B8}"/>
              </a:ext>
            </a:extLst>
          </p:cNvPr>
          <p:cNvSpPr txBox="1"/>
          <p:nvPr/>
        </p:nvSpPr>
        <p:spPr>
          <a:xfrm>
            <a:off x="5385610" y="1343733"/>
            <a:ext cx="6434666" cy="738664"/>
          </a:xfrm>
          <a:prstGeom prst="rect">
            <a:avLst/>
          </a:prstGeom>
          <a:noFill/>
        </p:spPr>
        <p:txBody>
          <a:bodyPr wrap="square" rtlCol="0">
            <a:spAutoFit/>
          </a:bodyPr>
          <a:lstStyle/>
          <a:p>
            <a:r>
              <a:rPr lang="fr-FR" sz="1400" i="1" dirty="0"/>
              <a:t>Ici, on affecte 20 à la variable âge, on appel la méthode </a:t>
            </a:r>
            <a:r>
              <a:rPr lang="fr-FR" sz="1400" i="1" dirty="0" err="1"/>
              <a:t>afficheAge</a:t>
            </a:r>
            <a:r>
              <a:rPr lang="fr-FR" sz="1400" i="1" dirty="0"/>
              <a:t> qui affiche « Vous avez 20 ans », on appel ensuite la méthode </a:t>
            </a:r>
            <a:r>
              <a:rPr lang="fr-FR" sz="1400" i="1" dirty="0" err="1"/>
              <a:t>agePlusDix</a:t>
            </a:r>
            <a:r>
              <a:rPr lang="fr-FR" sz="1400" i="1" dirty="0"/>
              <a:t> qui affecte 30 à la variable âge puis on appel de nouveau la méthode </a:t>
            </a:r>
            <a:r>
              <a:rPr lang="fr-FR" sz="1400" i="1" dirty="0" err="1"/>
              <a:t>afficheAge</a:t>
            </a:r>
            <a:r>
              <a:rPr lang="fr-FR" sz="1400" i="1" dirty="0"/>
              <a:t> qui affiche « Vous avez 30 ans » </a:t>
            </a:r>
          </a:p>
        </p:txBody>
      </p:sp>
    </p:spTree>
    <p:extLst>
      <p:ext uri="{BB962C8B-B14F-4D97-AF65-F5344CB8AC3E}">
        <p14:creationId xmlns:p14="http://schemas.microsoft.com/office/powerpoint/2010/main" val="24252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FC418ED2-C10F-2145-9189-0B6102F699F8}"/>
              </a:ext>
            </a:extLst>
          </p:cNvPr>
          <p:cNvGraphicFramePr>
            <a:graphicFrameLocks noGrp="1"/>
          </p:cNvGraphicFramePr>
          <p:nvPr>
            <p:ph idx="1"/>
            <p:extLst>
              <p:ext uri="{D42A27DB-BD31-4B8C-83A1-F6EECF244321}">
                <p14:modId xmlns:p14="http://schemas.microsoft.com/office/powerpoint/2010/main" val="383643284"/>
              </p:ext>
            </p:extLst>
          </p:nvPr>
        </p:nvGraphicFramePr>
        <p:xfrm>
          <a:off x="532421" y="2619601"/>
          <a:ext cx="11106312" cy="4114800"/>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677660945"/>
                    </a:ext>
                  </a:extLst>
                </a:gridCol>
                <a:gridCol w="3702104">
                  <a:extLst>
                    <a:ext uri="{9D8B030D-6E8A-4147-A177-3AD203B41FA5}">
                      <a16:colId xmlns:a16="http://schemas.microsoft.com/office/drawing/2014/main" val="4008815639"/>
                    </a:ext>
                  </a:extLst>
                </a:gridCol>
                <a:gridCol w="3702104">
                  <a:extLst>
                    <a:ext uri="{9D8B030D-6E8A-4147-A177-3AD203B41FA5}">
                      <a16:colId xmlns:a16="http://schemas.microsoft.com/office/drawing/2014/main" val="4176030468"/>
                    </a:ext>
                  </a:extLst>
                </a:gridCol>
              </a:tblGrid>
              <a:tr h="3510844">
                <a:tc>
                  <a:txBody>
                    <a:bodyPr/>
                    <a:lstStyle/>
                    <a:p>
                      <a:pPr marL="0" algn="l" defTabSz="914400" rtl="0" eaLnBrk="1" latinLnBrk="0" hangingPunct="1"/>
                      <a:r>
                        <a:rPr lang="fr-FR" sz="1200" b="0" i="0" kern="1200" dirty="0">
                          <a:solidFill>
                            <a:schemeClr val="lt1"/>
                          </a:solidFill>
                          <a:effectLst/>
                          <a:latin typeface="+mn-lt"/>
                          <a:ea typeface="+mn-ea"/>
                          <a:cs typeface="+mn-cs"/>
                        </a:rPr>
                        <a:t>Variables :</a:t>
                      </a:r>
                    </a:p>
                    <a:p>
                      <a:pPr marL="0" algn="l" defTabSz="914400" rtl="0" eaLnBrk="1" latinLnBrk="0" hangingPunct="1"/>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de type Entier</a:t>
                      </a:r>
                    </a:p>
                    <a:p>
                      <a:pPr marL="0" algn="l" defTabSz="914400" rtl="0" eaLnBrk="1" latinLnBrk="0" hangingPunct="1"/>
                      <a:r>
                        <a:rPr lang="fr-FR" sz="1200" b="0" i="0" kern="1200" dirty="0">
                          <a:solidFill>
                            <a:schemeClr val="lt1"/>
                          </a:solidFill>
                          <a:effectLst/>
                          <a:latin typeface="+mn-lt"/>
                          <a:ea typeface="+mn-ea"/>
                          <a:cs typeface="+mn-cs"/>
                        </a:rPr>
                        <a:t>Début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Afficher « Saisir votre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Saisir </a:t>
                      </a:r>
                      <a:r>
                        <a:rPr lang="fr-FR" sz="1200" b="0" i="0" kern="1200" dirty="0" err="1">
                          <a:solidFill>
                            <a:schemeClr val="lt1"/>
                          </a:solidFill>
                          <a:effectLst/>
                          <a:latin typeface="+mn-lt"/>
                          <a:ea typeface="+mn-ea"/>
                          <a:cs typeface="+mn-cs"/>
                        </a:rPr>
                        <a:t>age</a:t>
                      </a:r>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Si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a:t>
                      </a:r>
                    </a:p>
                    <a:p>
                      <a:pPr marL="0" algn="l" defTabSz="914400" rtl="0" eaLnBrk="1" latinLnBrk="0" hangingPunct="1"/>
                      <a:r>
                        <a:rPr lang="fr-FR" sz="1200" b="0" i="0" kern="1200" dirty="0">
                          <a:solidFill>
                            <a:schemeClr val="lt1"/>
                          </a:solidFill>
                          <a:effectLst/>
                          <a:latin typeface="+mn-lt"/>
                          <a:ea typeface="+mn-ea"/>
                          <a:cs typeface="+mn-cs"/>
                        </a:rPr>
                        <a:t>        Afficher « Votre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ne peut être </a:t>
                      </a:r>
                      <a:r>
                        <a:rPr lang="fr-FR" sz="1200" b="0" i="0" kern="1200" dirty="0" err="1">
                          <a:solidFill>
                            <a:schemeClr val="lt1"/>
                          </a:solidFill>
                          <a:effectLst/>
                          <a:latin typeface="+mn-lt"/>
                          <a:ea typeface="+mn-ea"/>
                          <a:cs typeface="+mn-cs"/>
                        </a:rPr>
                        <a:t>negatif</a:t>
                      </a:r>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Saisir Age</a:t>
                      </a:r>
                    </a:p>
                    <a:p>
                      <a:pPr marL="0" algn="l" defTabSz="914400" rtl="0" eaLnBrk="1" latinLnBrk="0" hangingPunct="1"/>
                      <a:r>
                        <a:rPr lang="fr-FR" sz="1200" b="0" i="0" kern="1200" dirty="0">
                          <a:solidFill>
                            <a:schemeClr val="lt1"/>
                          </a:solidFill>
                          <a:effectLst/>
                          <a:latin typeface="+mn-lt"/>
                          <a:ea typeface="+mn-ea"/>
                          <a:cs typeface="+mn-cs"/>
                        </a:rPr>
                        <a:t>   Fin Si</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Si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&lt;18</a:t>
                      </a:r>
                    </a:p>
                    <a:p>
                      <a:pPr marL="0" algn="l" defTabSz="914400" rtl="0" eaLnBrk="1" latinLnBrk="0" hangingPunct="1"/>
                      <a:r>
                        <a:rPr lang="fr-FR" sz="1200" b="0" i="0" kern="1200" dirty="0">
                          <a:solidFill>
                            <a:schemeClr val="lt1"/>
                          </a:solidFill>
                          <a:effectLst/>
                          <a:latin typeface="+mn-lt"/>
                          <a:ea typeface="+mn-ea"/>
                          <a:cs typeface="+mn-cs"/>
                        </a:rPr>
                        <a:t>        Afficher « Vous êtes mineur »</a:t>
                      </a:r>
                    </a:p>
                    <a:p>
                      <a:pPr marL="0" algn="l" defTabSz="914400" rtl="0" eaLnBrk="1" latinLnBrk="0" hangingPunct="1"/>
                      <a:r>
                        <a:rPr lang="fr-FR" sz="1200" b="0" i="0" kern="1200" dirty="0">
                          <a:solidFill>
                            <a:schemeClr val="lt1"/>
                          </a:solidFill>
                          <a:effectLst/>
                          <a:latin typeface="+mn-lt"/>
                          <a:ea typeface="+mn-ea"/>
                          <a:cs typeface="+mn-cs"/>
                        </a:rPr>
                        <a:t>   Sinon</a:t>
                      </a:r>
                    </a:p>
                    <a:p>
                      <a:pPr marL="0" algn="l" defTabSz="914400" rtl="0" eaLnBrk="1" latinLnBrk="0" hangingPunct="1"/>
                      <a:r>
                        <a:rPr lang="fr-FR" sz="1200" b="0" i="0" kern="1200" dirty="0">
                          <a:solidFill>
                            <a:schemeClr val="lt1"/>
                          </a:solidFill>
                          <a:effectLst/>
                          <a:latin typeface="+mn-lt"/>
                          <a:ea typeface="+mn-ea"/>
                          <a:cs typeface="+mn-cs"/>
                        </a:rPr>
                        <a:t>       Afficher «  Vous êtes majeur»</a:t>
                      </a:r>
                    </a:p>
                    <a:p>
                      <a:pPr marL="0" algn="l" defTabSz="914400" rtl="0" eaLnBrk="1" latinLnBrk="0" hangingPunct="1"/>
                      <a:r>
                        <a:rPr lang="fr-FR" sz="1200" b="0" i="0" kern="1200" dirty="0">
                          <a:solidFill>
                            <a:schemeClr val="lt1"/>
                          </a:solidFill>
                          <a:effectLst/>
                          <a:latin typeface="+mn-lt"/>
                          <a:ea typeface="+mn-ea"/>
                          <a:cs typeface="+mn-cs"/>
                        </a:rPr>
                        <a:t>   Fin Si</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Fin</a:t>
                      </a: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Int main(</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int</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(‘’Saisir votre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 \n’’);</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scanf</a:t>
                      </a:r>
                      <a:r>
                        <a:rPr lang="fr-FR" sz="1200" b="0" i="0" kern="1200" dirty="0">
                          <a:solidFill>
                            <a:schemeClr val="lt1"/>
                          </a:solidFill>
                          <a:effectLst/>
                          <a:latin typeface="+mn-lt"/>
                          <a:ea typeface="+mn-ea"/>
                          <a:cs typeface="+mn-cs"/>
                        </a:rPr>
                        <a:t>(‘’%i’’,&amp;</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a:t>
                      </a:r>
                    </a:p>
                    <a:p>
                      <a:pPr marL="0" algn="l" defTabSz="914400" rtl="0" eaLnBrk="1" latinLnBrk="0" hangingPunct="1"/>
                      <a:r>
                        <a:rPr lang="fr-FR" sz="1200" b="0" i="0" kern="1200" dirty="0">
                          <a:solidFill>
                            <a:schemeClr val="lt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 (‘’Saisir votre Age \n’’);</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scanf</a:t>
                      </a:r>
                      <a:r>
                        <a:rPr lang="fr-FR" sz="1200" b="0" i="0" kern="1200" dirty="0">
                          <a:solidFill>
                            <a:schemeClr val="lt1"/>
                          </a:solidFill>
                          <a:effectLst/>
                          <a:latin typeface="+mn-lt"/>
                          <a:ea typeface="+mn-ea"/>
                          <a:cs typeface="+mn-cs"/>
                        </a:rPr>
                        <a:t>(‘’%i’’,&amp;</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  </a:t>
                      </a:r>
                    </a:p>
                    <a:p>
                      <a:pPr marL="0" algn="l" defTabSz="914400" rtl="0" eaLnBrk="1" latinLnBrk="0" hangingPunct="1"/>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&lt;18)</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 (‘Vous êtes majeur \n’’);</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else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 (‘Vous êtes mineur \n’’);</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return 0;</a:t>
                      </a:r>
                    </a:p>
                    <a:p>
                      <a:pPr marL="0" algn="l" defTabSz="914400" rtl="0" eaLnBrk="1" latinLnBrk="0" hangingPunct="1"/>
                      <a:r>
                        <a:rPr lang="fr-FR" sz="1200" b="0" i="0" kern="1200" dirty="0">
                          <a:solidFill>
                            <a:schemeClr val="lt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public </a:t>
                      </a:r>
                      <a:r>
                        <a:rPr lang="fr-FR" sz="1200" b="0" i="0" kern="1200" dirty="0" err="1">
                          <a:solidFill>
                            <a:schemeClr val="lt1"/>
                          </a:solidFill>
                          <a:effectLst/>
                          <a:latin typeface="+mn-lt"/>
                          <a:ea typeface="+mn-ea"/>
                          <a:cs typeface="+mn-cs"/>
                        </a:rPr>
                        <a:t>static</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void</a:t>
                      </a:r>
                      <a:r>
                        <a:rPr lang="fr-FR" sz="1200" b="0" i="0" kern="1200" dirty="0">
                          <a:solidFill>
                            <a:schemeClr val="lt1"/>
                          </a:solidFill>
                          <a:effectLst/>
                          <a:latin typeface="+mn-lt"/>
                          <a:ea typeface="+mn-ea"/>
                          <a:cs typeface="+mn-cs"/>
                        </a:rPr>
                        <a:t> main(String[] </a:t>
                      </a:r>
                      <a:r>
                        <a:rPr lang="fr-FR" sz="1200" b="0" i="0" kern="1200" dirty="0" err="1">
                          <a:solidFill>
                            <a:schemeClr val="lt1"/>
                          </a:solidFill>
                          <a:effectLst/>
                          <a:latin typeface="+mn-lt"/>
                          <a:ea typeface="+mn-ea"/>
                          <a:cs typeface="+mn-cs"/>
                        </a:rPr>
                        <a:t>args</a:t>
                      </a:r>
                      <a:r>
                        <a:rPr lang="fr-FR" sz="1200" b="0" i="0" kern="1200" dirty="0">
                          <a:solidFill>
                            <a:schemeClr val="lt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Int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(‘’Saisir votre Age’’);</a:t>
                      </a:r>
                    </a:p>
                    <a:p>
                      <a:pPr marL="0" algn="l" defTabSz="914400" rtl="0" eaLnBrk="1" latinLnBrk="0" hangingPunct="1"/>
                      <a:r>
                        <a:rPr lang="fr-FR" sz="1200" b="0" i="0" kern="1200" dirty="0">
                          <a:solidFill>
                            <a:schemeClr val="lt1"/>
                          </a:solidFill>
                          <a:effectLst/>
                          <a:latin typeface="+mn-lt"/>
                          <a:ea typeface="+mn-ea"/>
                          <a:cs typeface="+mn-cs"/>
                        </a:rPr>
                        <a:t>     Scanner </a:t>
                      </a:r>
                      <a:r>
                        <a:rPr lang="fr-FR" sz="1200" b="0" i="0" kern="1200" dirty="0" err="1">
                          <a:solidFill>
                            <a:schemeClr val="lt1"/>
                          </a:solidFill>
                          <a:effectLst/>
                          <a:latin typeface="+mn-lt"/>
                          <a:ea typeface="+mn-ea"/>
                          <a:cs typeface="+mn-cs"/>
                        </a:rPr>
                        <a:t>sc</a:t>
                      </a:r>
                      <a:r>
                        <a:rPr lang="fr-FR" sz="1200" b="0" i="0" kern="1200" dirty="0">
                          <a:solidFill>
                            <a:schemeClr val="lt1"/>
                          </a:solidFill>
                          <a:effectLst/>
                          <a:latin typeface="+mn-lt"/>
                          <a:ea typeface="+mn-ea"/>
                          <a:cs typeface="+mn-cs"/>
                        </a:rPr>
                        <a:t>=new Scanner();</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sc.nextInt</a:t>
                      </a:r>
                      <a:r>
                        <a:rPr lang="fr-FR" sz="1200" b="0" i="0" kern="1200" dirty="0">
                          <a:solidFill>
                            <a:schemeClr val="lt1"/>
                          </a:solidFill>
                          <a:effectLst/>
                          <a:latin typeface="+mn-lt"/>
                          <a:ea typeface="+mn-ea"/>
                          <a:cs typeface="+mn-cs"/>
                        </a:rPr>
                        <a:t>();</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a:t>
                      </a:r>
                    </a:p>
                    <a:p>
                      <a:pPr marL="0" algn="l" defTabSz="914400" rtl="0" eaLnBrk="1" latinLnBrk="0" hangingPunct="1"/>
                      <a:r>
                        <a:rPr lang="fr-FR" sz="1200" b="0" i="0" kern="1200" dirty="0">
                          <a:solidFill>
                            <a:schemeClr val="lt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(‘’Saisir votre Age’’);</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r>
                        <a:rPr lang="fr-FR" sz="1200" b="0" i="0" kern="1200" dirty="0" err="1">
                          <a:solidFill>
                            <a:schemeClr val="lt1"/>
                          </a:solidFill>
                          <a:effectLst/>
                          <a:latin typeface="+mn-lt"/>
                          <a:ea typeface="+mn-ea"/>
                          <a:cs typeface="+mn-cs"/>
                        </a:rPr>
                        <a:t>sc.nextInt</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  </a:t>
                      </a:r>
                    </a:p>
                    <a:p>
                      <a:pPr marL="0" algn="l" defTabSz="914400" rtl="0" eaLnBrk="1" latinLnBrk="0" hangingPunct="1"/>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&lt;18)</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majeur’’);</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else</a:t>
                      </a:r>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mineur’’);</a:t>
                      </a:r>
                    </a:p>
                    <a:p>
                      <a:pPr marL="0" algn="l" defTabSz="914400" rtl="0" eaLnBrk="1" latinLnBrk="0" hangingPunct="1"/>
                      <a:r>
                        <a:rPr lang="fr-FR" sz="1200" b="0" i="0" kern="1200" dirty="0">
                          <a:solidFill>
                            <a:schemeClr val="lt1"/>
                          </a:solidFill>
                          <a:effectLst/>
                          <a:latin typeface="+mn-lt"/>
                          <a:ea typeface="+mn-ea"/>
                          <a:cs typeface="+mn-cs"/>
                        </a:rPr>
                        <a:t>    }</a:t>
                      </a: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091380152"/>
                  </a:ext>
                </a:extLst>
              </a:tr>
            </a:tbl>
          </a:graphicData>
        </a:graphic>
      </p:graphicFrame>
      <p:sp>
        <p:nvSpPr>
          <p:cNvPr id="12" name="ZoneTexte 11">
            <a:extLst>
              <a:ext uri="{FF2B5EF4-FFF2-40B4-BE49-F238E27FC236}">
                <a16:creationId xmlns:a16="http://schemas.microsoft.com/office/drawing/2014/main" id="{AA0D7C99-66A4-CB41-AB82-12BBF2AB6CB5}"/>
              </a:ext>
            </a:extLst>
          </p:cNvPr>
          <p:cNvSpPr txBox="1"/>
          <p:nvPr/>
        </p:nvSpPr>
        <p:spPr>
          <a:xfrm>
            <a:off x="532421" y="891819"/>
            <a:ext cx="3926690" cy="646331"/>
          </a:xfrm>
          <a:prstGeom prst="rect">
            <a:avLst/>
          </a:prstGeom>
          <a:noFill/>
        </p:spPr>
        <p:txBody>
          <a:bodyPr wrap="square" rtlCol="0">
            <a:spAutoFit/>
          </a:bodyPr>
          <a:lstStyle/>
          <a:p>
            <a:r>
              <a:rPr lang="fr-FR" dirty="0"/>
              <a:t>Voici les instructions pour déclarer une condition</a:t>
            </a:r>
          </a:p>
        </p:txBody>
      </p:sp>
      <p:sp>
        <p:nvSpPr>
          <p:cNvPr id="13" name="ZoneTexte 12">
            <a:extLst>
              <a:ext uri="{FF2B5EF4-FFF2-40B4-BE49-F238E27FC236}">
                <a16:creationId xmlns:a16="http://schemas.microsoft.com/office/drawing/2014/main" id="{31EE83AD-E143-754D-8068-57A4B7C1BA0D}"/>
              </a:ext>
            </a:extLst>
          </p:cNvPr>
          <p:cNvSpPr txBox="1"/>
          <p:nvPr/>
        </p:nvSpPr>
        <p:spPr>
          <a:xfrm>
            <a:off x="532421" y="346670"/>
            <a:ext cx="5825067" cy="830997"/>
          </a:xfrm>
          <a:prstGeom prst="rect">
            <a:avLst/>
          </a:prstGeom>
          <a:noFill/>
        </p:spPr>
        <p:txBody>
          <a:bodyPr wrap="square" rtlCol="0">
            <a:spAutoFit/>
          </a:bodyPr>
          <a:lstStyle/>
          <a:p>
            <a:r>
              <a:rPr lang="fr-FR" sz="2400" b="1" dirty="0"/>
              <a:t>5) Les Conditions (If </a:t>
            </a:r>
            <a:r>
              <a:rPr lang="fr-FR" sz="2400" b="1" dirty="0" err="1"/>
              <a:t>Else</a:t>
            </a:r>
            <a:r>
              <a:rPr lang="fr-FR" sz="2400" b="1" dirty="0"/>
              <a:t>)</a:t>
            </a:r>
          </a:p>
          <a:p>
            <a:endParaRPr lang="fr-FR" sz="2400" b="1" dirty="0"/>
          </a:p>
        </p:txBody>
      </p:sp>
      <p:graphicFrame>
        <p:nvGraphicFramePr>
          <p:cNvPr id="14" name="Tableau 13">
            <a:extLst>
              <a:ext uri="{FF2B5EF4-FFF2-40B4-BE49-F238E27FC236}">
                <a16:creationId xmlns:a16="http://schemas.microsoft.com/office/drawing/2014/main" id="{C9B0ED80-0F33-CA46-B2B5-8BF2AC2D4EA1}"/>
              </a:ext>
            </a:extLst>
          </p:cNvPr>
          <p:cNvGraphicFramePr>
            <a:graphicFrameLocks noGrp="1"/>
          </p:cNvGraphicFramePr>
          <p:nvPr>
            <p:extLst>
              <p:ext uri="{D42A27DB-BD31-4B8C-83A1-F6EECF244321}">
                <p14:modId xmlns:p14="http://schemas.microsoft.com/office/powerpoint/2010/main" val="460252612"/>
              </p:ext>
            </p:extLst>
          </p:nvPr>
        </p:nvGraphicFramePr>
        <p:xfrm>
          <a:off x="532421" y="2055157"/>
          <a:ext cx="11106312" cy="564444"/>
        </p:xfrm>
        <a:graphic>
          <a:graphicData uri="http://schemas.openxmlformats.org/drawingml/2006/table">
            <a:tbl>
              <a:tblPr firstRow="1" bandRow="1">
                <a:tableStyleId>{5C22544A-7EE6-4342-B048-85BDC9FD1C3A}</a:tableStyleId>
              </a:tblPr>
              <a:tblGrid>
                <a:gridCol w="3702104">
                  <a:extLst>
                    <a:ext uri="{9D8B030D-6E8A-4147-A177-3AD203B41FA5}">
                      <a16:colId xmlns:a16="http://schemas.microsoft.com/office/drawing/2014/main" val="3300146925"/>
                    </a:ext>
                  </a:extLst>
                </a:gridCol>
                <a:gridCol w="3702104">
                  <a:extLst>
                    <a:ext uri="{9D8B030D-6E8A-4147-A177-3AD203B41FA5}">
                      <a16:colId xmlns:a16="http://schemas.microsoft.com/office/drawing/2014/main" val="3028625485"/>
                    </a:ext>
                  </a:extLst>
                </a:gridCol>
                <a:gridCol w="3702104">
                  <a:extLst>
                    <a:ext uri="{9D8B030D-6E8A-4147-A177-3AD203B41FA5}">
                      <a16:colId xmlns:a16="http://schemas.microsoft.com/office/drawing/2014/main" val="2966330465"/>
                    </a:ext>
                  </a:extLst>
                </a:gridCol>
              </a:tblGrid>
              <a:tr h="564444">
                <a:tc>
                  <a:txBody>
                    <a:bodyPr/>
                    <a:lstStyle/>
                    <a:p>
                      <a:pPr algn="ctr"/>
                      <a:r>
                        <a:rPr lang="fr-FR" dirty="0"/>
                        <a:t>Pseudo Code</a:t>
                      </a:r>
                    </a:p>
                  </a:txBody>
                  <a:tcPr/>
                </a:tc>
                <a:tc>
                  <a:txBody>
                    <a:bodyPr/>
                    <a:lstStyle/>
                    <a:p>
                      <a:pPr algn="ctr"/>
                      <a:r>
                        <a:rPr lang="fr-FR" dirty="0"/>
                        <a:t>C</a:t>
                      </a:r>
                    </a:p>
                  </a:txBody>
                  <a:tcPr/>
                </a:tc>
                <a:tc>
                  <a:txBody>
                    <a:bodyPr/>
                    <a:lstStyle/>
                    <a:p>
                      <a:pPr algn="ctr"/>
                      <a:r>
                        <a:rPr lang="fr-FR" dirty="0"/>
                        <a:t>Java</a:t>
                      </a:r>
                    </a:p>
                  </a:txBody>
                  <a:tcPr/>
                </a:tc>
                <a:extLst>
                  <a:ext uri="{0D108BD9-81ED-4DB2-BD59-A6C34878D82A}">
                    <a16:rowId xmlns:a16="http://schemas.microsoft.com/office/drawing/2014/main" val="3471119554"/>
                  </a:ext>
                </a:extLst>
              </a:tr>
            </a:tbl>
          </a:graphicData>
        </a:graphic>
      </p:graphicFrame>
      <p:sp>
        <p:nvSpPr>
          <p:cNvPr id="6" name="ZoneTexte 5">
            <a:extLst>
              <a:ext uri="{FF2B5EF4-FFF2-40B4-BE49-F238E27FC236}">
                <a16:creationId xmlns:a16="http://schemas.microsoft.com/office/drawing/2014/main" id="{EA7BF9EB-1E60-9B45-94CF-087E842801A0}"/>
              </a:ext>
            </a:extLst>
          </p:cNvPr>
          <p:cNvSpPr txBox="1"/>
          <p:nvPr/>
        </p:nvSpPr>
        <p:spPr>
          <a:xfrm>
            <a:off x="4571999" y="1061096"/>
            <a:ext cx="7236179" cy="954107"/>
          </a:xfrm>
          <a:prstGeom prst="rect">
            <a:avLst/>
          </a:prstGeom>
          <a:noFill/>
        </p:spPr>
        <p:txBody>
          <a:bodyPr wrap="square" rtlCol="0">
            <a:spAutoFit/>
          </a:bodyPr>
          <a:lstStyle/>
          <a:p>
            <a:r>
              <a:rPr lang="fr-FR" sz="1400" i="1" dirty="0"/>
              <a:t>Ici, on demande à l’utilisateur de saisir son âge.</a:t>
            </a:r>
          </a:p>
          <a:p>
            <a:r>
              <a:rPr lang="fr-FR" sz="1400" i="1" dirty="0"/>
              <a:t>S’il entre un entier négatif, on lui affiche un message d’erreur et lui demande de saisir à nouveau</a:t>
            </a:r>
          </a:p>
          <a:p>
            <a:r>
              <a:rPr lang="fr-FR" sz="1400" i="1" dirty="0"/>
              <a:t>On vérifie si l'âge est inférieur à 18, si c’est le cas, on affiche  « Vous êtes mineur » </a:t>
            </a:r>
          </a:p>
          <a:p>
            <a:r>
              <a:rPr lang="fr-FR" sz="1400" i="1" dirty="0"/>
              <a:t>Dans le cas contraire, on affiche «  Vous êtes majeur » </a:t>
            </a:r>
          </a:p>
        </p:txBody>
      </p:sp>
    </p:spTree>
    <p:extLst>
      <p:ext uri="{BB962C8B-B14F-4D97-AF65-F5344CB8AC3E}">
        <p14:creationId xmlns:p14="http://schemas.microsoft.com/office/powerpoint/2010/main" val="119248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31EE83AD-E143-754D-8068-57A4B7C1BA0D}"/>
              </a:ext>
            </a:extLst>
          </p:cNvPr>
          <p:cNvSpPr txBox="1"/>
          <p:nvPr/>
        </p:nvSpPr>
        <p:spPr>
          <a:xfrm>
            <a:off x="532421" y="346670"/>
            <a:ext cx="5825067" cy="830997"/>
          </a:xfrm>
          <a:prstGeom prst="rect">
            <a:avLst/>
          </a:prstGeom>
          <a:noFill/>
        </p:spPr>
        <p:txBody>
          <a:bodyPr wrap="square" rtlCol="0">
            <a:spAutoFit/>
          </a:bodyPr>
          <a:lstStyle/>
          <a:p>
            <a:r>
              <a:rPr lang="fr-FR" sz="2400" b="1" dirty="0"/>
              <a:t>5) Les Conditions (Operateurs)</a:t>
            </a:r>
          </a:p>
          <a:p>
            <a:endParaRPr lang="fr-FR" sz="2400" b="1" dirty="0"/>
          </a:p>
        </p:txBody>
      </p:sp>
      <p:sp>
        <p:nvSpPr>
          <p:cNvPr id="3" name="Espace réservé du contenu 2">
            <a:extLst>
              <a:ext uri="{FF2B5EF4-FFF2-40B4-BE49-F238E27FC236}">
                <a16:creationId xmlns:a16="http://schemas.microsoft.com/office/drawing/2014/main" id="{03AABD19-423A-C04C-B6D8-AF831C391DBA}"/>
              </a:ext>
            </a:extLst>
          </p:cNvPr>
          <p:cNvSpPr>
            <a:spLocks noGrp="1"/>
          </p:cNvSpPr>
          <p:nvPr>
            <p:ph idx="1"/>
          </p:nvPr>
        </p:nvSpPr>
        <p:spPr>
          <a:xfrm>
            <a:off x="759177" y="888647"/>
            <a:ext cx="10326511" cy="1707797"/>
          </a:xfrm>
        </p:spPr>
        <p:txBody>
          <a:bodyPr>
            <a:noAutofit/>
          </a:bodyPr>
          <a:lstStyle/>
          <a:p>
            <a:pPr marL="0" indent="0">
              <a:buNone/>
            </a:pPr>
            <a:r>
              <a:rPr lang="fr-FR" sz="1600" i="1" dirty="0"/>
              <a:t>En </a:t>
            </a:r>
            <a:r>
              <a:rPr lang="fr-FR" sz="1600" i="1" dirty="0" err="1"/>
              <a:t>Algorithmie</a:t>
            </a:r>
            <a:r>
              <a:rPr lang="fr-FR" sz="1600" i="1" dirty="0"/>
              <a:t>, la plupart des opérateurs que vous connaissez sont utilisables.</a:t>
            </a:r>
          </a:p>
          <a:p>
            <a:pPr marL="0" indent="0">
              <a:buNone/>
            </a:pPr>
            <a:r>
              <a:rPr lang="fr-FR" sz="1600" i="1" dirty="0"/>
              <a:t>Voici les principaux que l’on utilisera en cours</a:t>
            </a:r>
          </a:p>
        </p:txBody>
      </p:sp>
      <p:graphicFrame>
        <p:nvGraphicFramePr>
          <p:cNvPr id="5" name="Tableau 4">
            <a:extLst>
              <a:ext uri="{FF2B5EF4-FFF2-40B4-BE49-F238E27FC236}">
                <a16:creationId xmlns:a16="http://schemas.microsoft.com/office/drawing/2014/main" id="{91AC1C5D-4CB4-9C4E-BC5D-8EE1B7195D67}"/>
              </a:ext>
            </a:extLst>
          </p:cNvPr>
          <p:cNvGraphicFramePr>
            <a:graphicFrameLocks noGrp="1"/>
          </p:cNvGraphicFramePr>
          <p:nvPr>
            <p:extLst>
              <p:ext uri="{D42A27DB-BD31-4B8C-83A1-F6EECF244321}">
                <p14:modId xmlns:p14="http://schemas.microsoft.com/office/powerpoint/2010/main" val="3327160104"/>
              </p:ext>
            </p:extLst>
          </p:nvPr>
        </p:nvGraphicFramePr>
        <p:xfrm>
          <a:off x="759177" y="1945422"/>
          <a:ext cx="10811934" cy="3924800"/>
        </p:xfrm>
        <a:graphic>
          <a:graphicData uri="http://schemas.openxmlformats.org/drawingml/2006/table">
            <a:tbl>
              <a:tblPr firstRow="1" bandRow="1">
                <a:tableStyleId>{5C22544A-7EE6-4342-B048-85BDC9FD1C3A}</a:tableStyleId>
              </a:tblPr>
              <a:tblGrid>
                <a:gridCol w="5357573">
                  <a:extLst>
                    <a:ext uri="{9D8B030D-6E8A-4147-A177-3AD203B41FA5}">
                      <a16:colId xmlns:a16="http://schemas.microsoft.com/office/drawing/2014/main" val="3695505486"/>
                    </a:ext>
                  </a:extLst>
                </a:gridCol>
                <a:gridCol w="5454361">
                  <a:extLst>
                    <a:ext uri="{9D8B030D-6E8A-4147-A177-3AD203B41FA5}">
                      <a16:colId xmlns:a16="http://schemas.microsoft.com/office/drawing/2014/main" val="1931364069"/>
                    </a:ext>
                  </a:extLst>
                </a:gridCol>
              </a:tblGrid>
              <a:tr h="606375">
                <a:tc>
                  <a:txBody>
                    <a:bodyPr/>
                    <a:lstStyle/>
                    <a:p>
                      <a:r>
                        <a:rPr lang="fr-FR" dirty="0"/>
                        <a:t>Opérateur</a:t>
                      </a:r>
                    </a:p>
                  </a:txBody>
                  <a:tcPr/>
                </a:tc>
                <a:tc>
                  <a:txBody>
                    <a:bodyPr/>
                    <a:lstStyle/>
                    <a:p>
                      <a:r>
                        <a:rPr lang="fr-FR" dirty="0"/>
                        <a:t>Description</a:t>
                      </a:r>
                    </a:p>
                  </a:txBody>
                  <a:tcPr/>
                </a:tc>
                <a:extLst>
                  <a:ext uri="{0D108BD9-81ED-4DB2-BD59-A6C34878D82A}">
                    <a16:rowId xmlns:a16="http://schemas.microsoft.com/office/drawing/2014/main" val="268722178"/>
                  </a:ext>
                </a:extLst>
              </a:tr>
              <a:tr h="281714">
                <a:tc>
                  <a:txBody>
                    <a:bodyPr/>
                    <a:lstStyle/>
                    <a:p>
                      <a:r>
                        <a:rPr lang="fr-FR" sz="1100" dirty="0"/>
                        <a:t>+  -   * /  ()</a:t>
                      </a:r>
                    </a:p>
                  </a:txBody>
                  <a:tcPr/>
                </a:tc>
                <a:tc>
                  <a:txBody>
                    <a:bodyPr/>
                    <a:lstStyle/>
                    <a:p>
                      <a:r>
                        <a:rPr lang="fr-FR" sz="1100" dirty="0"/>
                        <a:t>Opérateurs classiques, la notion de priorité se fait avec des parenthèses</a:t>
                      </a:r>
                    </a:p>
                  </a:txBody>
                  <a:tcPr/>
                </a:tc>
                <a:extLst>
                  <a:ext uri="{0D108BD9-81ED-4DB2-BD59-A6C34878D82A}">
                    <a16:rowId xmlns:a16="http://schemas.microsoft.com/office/drawing/2014/main" val="1933867390"/>
                  </a:ext>
                </a:extLst>
              </a:tr>
              <a:tr h="281714">
                <a:tc>
                  <a:txBody>
                    <a:bodyPr/>
                    <a:lstStyle/>
                    <a:p>
                      <a:r>
                        <a:rPr lang="fr-FR" sz="1100" dirty="0"/>
                        <a:t>&lt;     ou     &gt;  </a:t>
                      </a:r>
                    </a:p>
                  </a:txBody>
                  <a:tcPr/>
                </a:tc>
                <a:tc>
                  <a:txBody>
                    <a:bodyPr/>
                    <a:lstStyle/>
                    <a:p>
                      <a:r>
                        <a:rPr lang="fr-FR" sz="1100" dirty="0"/>
                        <a:t>Permet de vérifier si une valeur est</a:t>
                      </a:r>
                    </a:p>
                    <a:p>
                      <a:r>
                        <a:rPr lang="fr-FR" sz="1100" dirty="0"/>
                        <a:t>inférieur/supérieur/</a:t>
                      </a:r>
                    </a:p>
                  </a:txBody>
                  <a:tcPr/>
                </a:tc>
                <a:extLst>
                  <a:ext uri="{0D108BD9-81ED-4DB2-BD59-A6C34878D82A}">
                    <a16:rowId xmlns:a16="http://schemas.microsoft.com/office/drawing/2014/main" val="2173880324"/>
                  </a:ext>
                </a:extLst>
              </a:tr>
              <a:tr h="238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&lt;=   ou     &gt;=</a:t>
                      </a:r>
                    </a:p>
                    <a:p>
                      <a:endParaRPr lang="fr-FR" sz="1100" dirty="0"/>
                    </a:p>
                  </a:txBody>
                  <a:tcPr/>
                </a:tc>
                <a:tc>
                  <a:txBody>
                    <a:bodyPr/>
                    <a:lstStyle/>
                    <a:p>
                      <a:r>
                        <a:rPr lang="fr-FR" sz="1100" dirty="0"/>
                        <a:t>Permet de vérifier si une valeur est</a:t>
                      </a:r>
                    </a:p>
                    <a:p>
                      <a:r>
                        <a:rPr lang="fr-FR" sz="1100" dirty="0"/>
                        <a:t>inférieur ou égale / supérieur ou égale</a:t>
                      </a:r>
                    </a:p>
                  </a:txBody>
                  <a:tcPr/>
                </a:tc>
                <a:extLst>
                  <a:ext uri="{0D108BD9-81ED-4DB2-BD59-A6C34878D82A}">
                    <a16:rowId xmlns:a16="http://schemas.microsoft.com/office/drawing/2014/main" val="31233489"/>
                  </a:ext>
                </a:extLst>
              </a:tr>
              <a:tr h="0">
                <a:tc>
                  <a:txBody>
                    <a:bodyPr/>
                    <a:lstStyle/>
                    <a:p>
                      <a:r>
                        <a:rPr lang="fr-FR" sz="1100" dirty="0"/>
                        <a:t>!=      ou      == </a:t>
                      </a:r>
                      <a:r>
                        <a:rPr lang="fr-FR" sz="1100" dirty="0">
                          <a:solidFill>
                            <a:srgbClr val="FF0000"/>
                          </a:solidFill>
                        </a:rPr>
                        <a:t>(Attention, un seul = affecte une valeur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Permet de vérifier si une valeur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Différent de / </a:t>
                      </a:r>
                      <a:r>
                        <a:rPr lang="fr-FR" sz="1100"/>
                        <a:t>Egale à</a:t>
                      </a:r>
                      <a:endParaRPr lang="fr-FR" sz="1100" dirty="0"/>
                    </a:p>
                  </a:txBody>
                  <a:tcPr/>
                </a:tc>
                <a:extLst>
                  <a:ext uri="{0D108BD9-81ED-4DB2-BD59-A6C34878D82A}">
                    <a16:rowId xmlns:a16="http://schemas.microsoft.com/office/drawing/2014/main" val="1743576017"/>
                  </a:ext>
                </a:extLst>
              </a:tr>
              <a:tr h="337457">
                <a:tc>
                  <a:txBody>
                    <a:bodyPr/>
                    <a:lstStyle/>
                    <a:p>
                      <a:r>
                        <a:rPr lang="fr-FR" sz="1100" dirty="0"/>
                        <a:t>++</a:t>
                      </a:r>
                    </a:p>
                  </a:txBody>
                  <a:tcPr/>
                </a:tc>
                <a:tc>
                  <a:txBody>
                    <a:bodyPr/>
                    <a:lstStyle/>
                    <a:p>
                      <a:r>
                        <a:rPr lang="fr-FR" sz="1100" dirty="0"/>
                        <a:t>Incrémente de 1 la variable. (Age=17; Age++;  =&gt; Age vaut 18 )</a:t>
                      </a:r>
                    </a:p>
                  </a:txBody>
                  <a:tcPr/>
                </a:tc>
                <a:extLst>
                  <a:ext uri="{0D108BD9-81ED-4DB2-BD59-A6C34878D82A}">
                    <a16:rowId xmlns:a16="http://schemas.microsoft.com/office/drawing/2014/main" val="1415818831"/>
                  </a:ext>
                </a:extLst>
              </a:tr>
              <a:tr h="337457">
                <a:tc>
                  <a:txBody>
                    <a:bodyPr/>
                    <a:lstStyle/>
                    <a:p>
                      <a:r>
                        <a:rPr lang="fr-FR"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décrémente de 1 la variable. (Age=17; Age--;  =&gt; Age vaut 16 )</a:t>
                      </a:r>
                    </a:p>
                  </a:txBody>
                  <a:tcPr/>
                </a:tc>
                <a:extLst>
                  <a:ext uri="{0D108BD9-81ED-4DB2-BD59-A6C34878D82A}">
                    <a16:rowId xmlns:a16="http://schemas.microsoft.com/office/drawing/2014/main" val="4100505138"/>
                  </a:ext>
                </a:extLst>
              </a:tr>
              <a:tr h="219867">
                <a:tc>
                  <a:txBody>
                    <a:bodyPr/>
                    <a:lstStyle/>
                    <a:p>
                      <a:r>
                        <a:rPr lang="fr-FR" sz="1100" b="0" i="0" kern="1200" dirty="0">
                          <a:solidFill>
                            <a:schemeClr val="dk1"/>
                          </a:solidFill>
                          <a:effectLst/>
                          <a:latin typeface="+mn-lt"/>
                          <a:ea typeface="+mn-ea"/>
                          <a:cs typeface="+mn-cs"/>
                        </a:rPr>
                        <a:t>&amp;&amp;</a:t>
                      </a:r>
                      <a:endParaRPr lang="fr-FR" sz="1100" dirty="0"/>
                    </a:p>
                  </a:txBody>
                  <a:tcPr/>
                </a:tc>
                <a:tc>
                  <a:txBody>
                    <a:bodyPr/>
                    <a:lstStyle/>
                    <a:p>
                      <a:r>
                        <a:rPr lang="fr-FR" sz="1100" b="1" dirty="0"/>
                        <a:t>et</a:t>
                      </a:r>
                      <a:r>
                        <a:rPr lang="fr-FR" sz="1100" dirty="0"/>
                        <a:t> logique </a:t>
                      </a:r>
                    </a:p>
                  </a:txBody>
                  <a:tcPr/>
                </a:tc>
                <a:extLst>
                  <a:ext uri="{0D108BD9-81ED-4DB2-BD59-A6C34878D82A}">
                    <a16:rowId xmlns:a16="http://schemas.microsoft.com/office/drawing/2014/main" val="4223134979"/>
                  </a:ext>
                </a:extLst>
              </a:tr>
              <a:tr h="0">
                <a:tc>
                  <a:txBody>
                    <a:bodyPr/>
                    <a:lstStyle/>
                    <a:p>
                      <a:r>
                        <a:rPr lang="fr-FR" sz="1100" dirty="0"/>
                        <a:t>||</a:t>
                      </a:r>
                    </a:p>
                  </a:txBody>
                  <a:tcPr/>
                </a:tc>
                <a:tc>
                  <a:txBody>
                    <a:bodyPr/>
                    <a:lstStyle/>
                    <a:p>
                      <a:r>
                        <a:rPr lang="fr-FR" sz="1100" b="1" dirty="0"/>
                        <a:t>ou</a:t>
                      </a:r>
                      <a:r>
                        <a:rPr lang="fr-FR" sz="1100" dirty="0"/>
                        <a:t> logique </a:t>
                      </a:r>
                    </a:p>
                  </a:txBody>
                  <a:tcPr/>
                </a:tc>
                <a:extLst>
                  <a:ext uri="{0D108BD9-81ED-4DB2-BD59-A6C34878D82A}">
                    <a16:rowId xmlns:a16="http://schemas.microsoft.com/office/drawing/2014/main" val="3398464730"/>
                  </a:ext>
                </a:extLst>
              </a:tr>
              <a:tr h="0">
                <a:tc>
                  <a:txBody>
                    <a:bodyPr/>
                    <a:lstStyle/>
                    <a:p>
                      <a:r>
                        <a:rPr lang="fr-FR" sz="1100" dirty="0"/>
                        <a:t>!</a:t>
                      </a:r>
                    </a:p>
                  </a:txBody>
                  <a:tcPr/>
                </a:tc>
                <a:tc>
                  <a:txBody>
                    <a:bodyPr/>
                    <a:lstStyle/>
                    <a:p>
                      <a:r>
                        <a:rPr lang="fr-FR" sz="1100" b="1" dirty="0"/>
                        <a:t>Non</a:t>
                      </a:r>
                      <a:r>
                        <a:rPr lang="fr-FR" sz="1100" dirty="0"/>
                        <a:t> logique</a:t>
                      </a:r>
                    </a:p>
                  </a:txBody>
                  <a:tcPr/>
                </a:tc>
                <a:extLst>
                  <a:ext uri="{0D108BD9-81ED-4DB2-BD59-A6C34878D82A}">
                    <a16:rowId xmlns:a16="http://schemas.microsoft.com/office/drawing/2014/main" val="2632894159"/>
                  </a:ext>
                </a:extLst>
              </a:tr>
              <a:tr h="304397">
                <a:tc>
                  <a:txBody>
                    <a:bodyPr/>
                    <a:lstStyle/>
                    <a:p>
                      <a:r>
                        <a:rPr lang="fr-FR" sz="1100" dirty="0"/>
                        <a:t>%</a:t>
                      </a:r>
                    </a:p>
                  </a:txBody>
                  <a:tcPr/>
                </a:tc>
                <a:tc>
                  <a:txBody>
                    <a:bodyPr/>
                    <a:lstStyle/>
                    <a:p>
                      <a:r>
                        <a:rPr lang="fr-FR" sz="1100" dirty="0"/>
                        <a:t>Modulo, retourne le reste d’une division (10%3 retourne 1)</a:t>
                      </a:r>
                    </a:p>
                  </a:txBody>
                  <a:tcPr/>
                </a:tc>
                <a:extLst>
                  <a:ext uri="{0D108BD9-81ED-4DB2-BD59-A6C34878D82A}">
                    <a16:rowId xmlns:a16="http://schemas.microsoft.com/office/drawing/2014/main" val="3293518174"/>
                  </a:ext>
                </a:extLst>
              </a:tr>
            </a:tbl>
          </a:graphicData>
        </a:graphic>
      </p:graphicFrame>
    </p:spTree>
    <p:extLst>
      <p:ext uri="{BB962C8B-B14F-4D97-AF65-F5344CB8AC3E}">
        <p14:creationId xmlns:p14="http://schemas.microsoft.com/office/powerpoint/2010/main" val="377964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31EE83AD-E143-754D-8068-57A4B7C1BA0D}"/>
              </a:ext>
            </a:extLst>
          </p:cNvPr>
          <p:cNvSpPr txBox="1"/>
          <p:nvPr/>
        </p:nvSpPr>
        <p:spPr>
          <a:xfrm>
            <a:off x="532421" y="346670"/>
            <a:ext cx="5825067" cy="830997"/>
          </a:xfrm>
          <a:prstGeom prst="rect">
            <a:avLst/>
          </a:prstGeom>
          <a:noFill/>
        </p:spPr>
        <p:txBody>
          <a:bodyPr wrap="square" rtlCol="0">
            <a:spAutoFit/>
          </a:bodyPr>
          <a:lstStyle/>
          <a:p>
            <a:r>
              <a:rPr lang="fr-FR" sz="2400" b="1" dirty="0"/>
              <a:t>5) Les Conditions (Switch)</a:t>
            </a:r>
          </a:p>
          <a:p>
            <a:endParaRPr lang="fr-FR" sz="2400" b="1" dirty="0"/>
          </a:p>
        </p:txBody>
      </p:sp>
      <p:sp>
        <p:nvSpPr>
          <p:cNvPr id="3" name="Espace réservé du contenu 2">
            <a:extLst>
              <a:ext uri="{FF2B5EF4-FFF2-40B4-BE49-F238E27FC236}">
                <a16:creationId xmlns:a16="http://schemas.microsoft.com/office/drawing/2014/main" id="{03AABD19-423A-C04C-B6D8-AF831C391DBA}"/>
              </a:ext>
            </a:extLst>
          </p:cNvPr>
          <p:cNvSpPr>
            <a:spLocks noGrp="1"/>
          </p:cNvSpPr>
          <p:nvPr>
            <p:ph idx="1"/>
          </p:nvPr>
        </p:nvSpPr>
        <p:spPr>
          <a:xfrm>
            <a:off x="759177" y="888647"/>
            <a:ext cx="10326511" cy="1707797"/>
          </a:xfrm>
        </p:spPr>
        <p:txBody>
          <a:bodyPr>
            <a:noAutofit/>
          </a:bodyPr>
          <a:lstStyle/>
          <a:p>
            <a:pPr marL="0" indent="0">
              <a:buNone/>
            </a:pPr>
            <a:r>
              <a:rPr lang="fr-FR" sz="1600" i="1" dirty="0"/>
              <a:t>La condition if... </a:t>
            </a:r>
            <a:r>
              <a:rPr lang="fr-FR" sz="1600" i="1" dirty="0" err="1"/>
              <a:t>else</a:t>
            </a:r>
            <a:r>
              <a:rPr lang="fr-FR" sz="1600" i="1" dirty="0"/>
              <a:t> que l'on vient de voir est le type de condition le plus souvent utilisé.</a:t>
            </a:r>
          </a:p>
          <a:p>
            <a:pPr marL="0" indent="0">
              <a:buNone/>
            </a:pPr>
            <a:r>
              <a:rPr lang="fr-FR" sz="1600" i="1" dirty="0"/>
              <a:t>En fait, il n'y a pas 36 façons de faire une condition en C ou en Java.</a:t>
            </a:r>
          </a:p>
          <a:p>
            <a:pPr marL="0" indent="0">
              <a:buNone/>
            </a:pPr>
            <a:r>
              <a:rPr lang="fr-FR" sz="1600" i="1" dirty="0"/>
              <a:t>Le if... </a:t>
            </a:r>
            <a:r>
              <a:rPr lang="fr-FR" sz="1600" i="1" dirty="0" err="1"/>
              <a:t>else</a:t>
            </a:r>
            <a:r>
              <a:rPr lang="fr-FR" sz="1600" i="1" dirty="0"/>
              <a:t> permet de gérer tous les cas.</a:t>
            </a:r>
          </a:p>
          <a:p>
            <a:pPr marL="0" indent="0">
              <a:buNone/>
            </a:pPr>
            <a:r>
              <a:rPr lang="fr-FR" sz="1600" i="1" dirty="0"/>
              <a:t>Toutefois, il peut s'avérer quelque peu… répétitif.  Nous allons donc découvrir les conditions </a:t>
            </a:r>
            <a:r>
              <a:rPr lang="fr-FR" sz="1600" i="1" dirty="0">
                <a:solidFill>
                  <a:schemeClr val="accent2"/>
                </a:solidFill>
              </a:rPr>
              <a:t>ternaires</a:t>
            </a:r>
            <a:r>
              <a:rPr lang="fr-FR" sz="1600" i="1" dirty="0"/>
              <a:t> ainsi que les </a:t>
            </a:r>
            <a:r>
              <a:rPr lang="fr-FR" sz="1600" i="1" dirty="0">
                <a:solidFill>
                  <a:schemeClr val="accent2"/>
                </a:solidFill>
              </a:rPr>
              <a:t>switch</a:t>
            </a:r>
          </a:p>
          <a:p>
            <a:pPr marL="0" indent="0">
              <a:buNone/>
            </a:pPr>
            <a:r>
              <a:rPr lang="fr-FR" sz="1600" i="1" dirty="0"/>
              <a:t>Voyons l’exemple suivant  :</a:t>
            </a:r>
          </a:p>
          <a:p>
            <a:endParaRPr lang="fr-FR" sz="1600" dirty="0"/>
          </a:p>
        </p:txBody>
      </p:sp>
      <p:sp>
        <p:nvSpPr>
          <p:cNvPr id="4" name="Rectangle 3">
            <a:extLst>
              <a:ext uri="{FF2B5EF4-FFF2-40B4-BE49-F238E27FC236}">
                <a16:creationId xmlns:a16="http://schemas.microsoft.com/office/drawing/2014/main" id="{193FBD77-18FB-5C46-A531-A71D2CD49063}"/>
              </a:ext>
            </a:extLst>
          </p:cNvPr>
          <p:cNvSpPr/>
          <p:nvPr/>
        </p:nvSpPr>
        <p:spPr>
          <a:xfrm>
            <a:off x="3307644" y="5561294"/>
            <a:ext cx="9051299" cy="923330"/>
          </a:xfrm>
          <a:prstGeom prst="rect">
            <a:avLst/>
          </a:prstGeom>
        </p:spPr>
        <p:txBody>
          <a:bodyPr wrap="square">
            <a:spAutoFit/>
          </a:bodyPr>
          <a:lstStyle/>
          <a:p>
            <a:r>
              <a:rPr lang="fr-FR" b="0" i="0" dirty="0">
                <a:solidFill>
                  <a:srgbClr val="FF0000"/>
                </a:solidFill>
                <a:effectLst/>
                <a:latin typeface="Aileron"/>
              </a:rPr>
              <a:t>Vous devez mettre une instruction </a:t>
            </a:r>
            <a:r>
              <a:rPr lang="fr-FR" dirty="0">
                <a:solidFill>
                  <a:srgbClr val="FF0000"/>
                </a:solidFill>
              </a:rPr>
              <a:t>break; </a:t>
            </a:r>
            <a:r>
              <a:rPr lang="fr-FR" b="0" i="0" dirty="0">
                <a:solidFill>
                  <a:srgbClr val="FF0000"/>
                </a:solidFill>
                <a:effectLst/>
                <a:latin typeface="Aileron"/>
              </a:rPr>
              <a:t>obligatoirement à la fin de chaque cas. Si vous ne le faites pas, alors l'ordinateur ira lire les instructions en dessous censées être réservées aux autres cas ! L'instruction </a:t>
            </a:r>
            <a:r>
              <a:rPr lang="fr-FR" dirty="0">
                <a:solidFill>
                  <a:srgbClr val="FF0000"/>
                </a:solidFill>
              </a:rPr>
              <a:t>break; </a:t>
            </a:r>
            <a:r>
              <a:rPr lang="fr-FR" b="0" i="0" dirty="0">
                <a:solidFill>
                  <a:srgbClr val="FF0000"/>
                </a:solidFill>
                <a:effectLst/>
                <a:latin typeface="Aileron"/>
              </a:rPr>
              <a:t>commande en fait à l'ordinateur de « sortir » des accolades.</a:t>
            </a:r>
            <a:endParaRPr lang="fr-FR" dirty="0">
              <a:solidFill>
                <a:srgbClr val="FF0000"/>
              </a:solidFill>
            </a:endParaRPr>
          </a:p>
        </p:txBody>
      </p:sp>
      <p:graphicFrame>
        <p:nvGraphicFramePr>
          <p:cNvPr id="5" name="Tableau 4">
            <a:extLst>
              <a:ext uri="{FF2B5EF4-FFF2-40B4-BE49-F238E27FC236}">
                <a16:creationId xmlns:a16="http://schemas.microsoft.com/office/drawing/2014/main" id="{91AC1C5D-4CB4-9C4E-BC5D-8EE1B7195D67}"/>
              </a:ext>
            </a:extLst>
          </p:cNvPr>
          <p:cNvGraphicFramePr>
            <a:graphicFrameLocks noGrp="1"/>
          </p:cNvGraphicFramePr>
          <p:nvPr>
            <p:extLst>
              <p:ext uri="{D42A27DB-BD31-4B8C-83A1-F6EECF244321}">
                <p14:modId xmlns:p14="http://schemas.microsoft.com/office/powerpoint/2010/main" val="3932396089"/>
              </p:ext>
            </p:extLst>
          </p:nvPr>
        </p:nvGraphicFramePr>
        <p:xfrm>
          <a:off x="811819" y="2596444"/>
          <a:ext cx="10744202" cy="1940643"/>
        </p:xfrm>
        <a:graphic>
          <a:graphicData uri="http://schemas.openxmlformats.org/drawingml/2006/table">
            <a:tbl>
              <a:tblPr firstRow="1" bandRow="1">
                <a:tableStyleId>{5C22544A-7EE6-4342-B048-85BDC9FD1C3A}</a:tableStyleId>
              </a:tblPr>
              <a:tblGrid>
                <a:gridCol w="5372101">
                  <a:extLst>
                    <a:ext uri="{9D8B030D-6E8A-4147-A177-3AD203B41FA5}">
                      <a16:colId xmlns:a16="http://schemas.microsoft.com/office/drawing/2014/main" val="3695505486"/>
                    </a:ext>
                  </a:extLst>
                </a:gridCol>
                <a:gridCol w="5372101">
                  <a:extLst>
                    <a:ext uri="{9D8B030D-6E8A-4147-A177-3AD203B41FA5}">
                      <a16:colId xmlns:a16="http://schemas.microsoft.com/office/drawing/2014/main" val="1931364069"/>
                    </a:ext>
                  </a:extLst>
                </a:gridCol>
              </a:tblGrid>
              <a:tr h="1940643">
                <a:tc>
                  <a:txBody>
                    <a:bodyPr/>
                    <a:lstStyle/>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r>
                        <a:rPr lang="fr-FR" sz="1200" b="0" i="0" kern="1200" dirty="0">
                          <a:solidFill>
                            <a:schemeClr val="lt1"/>
                          </a:solidFill>
                          <a:effectLst/>
                          <a:latin typeface="+mn-lt"/>
                          <a:ea typeface="+mn-ea"/>
                          <a:cs typeface="+mn-cs"/>
                        </a:rPr>
                        <a:t>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==10){</a:t>
                      </a:r>
                      <a:r>
                        <a:rPr lang="fr-FR" sz="1200" b="0" i="0" kern="1200" dirty="0" err="1">
                          <a:solidFill>
                            <a:schemeClr val="lt1"/>
                          </a:solidFill>
                          <a:effectLst/>
                          <a:latin typeface="+mn-lt"/>
                          <a:ea typeface="+mn-ea"/>
                          <a:cs typeface="+mn-cs"/>
                        </a:rPr>
                        <a:t>printf</a:t>
                      </a:r>
                      <a:r>
                        <a:rPr lang="fr-FR" sz="1200" b="0" i="0" kern="1200" dirty="0">
                          <a:solidFill>
                            <a:schemeClr val="lt1"/>
                          </a:solidFill>
                          <a:effectLst/>
                          <a:latin typeface="+mn-lt"/>
                          <a:ea typeface="+mn-ea"/>
                          <a:cs typeface="+mn-cs"/>
                        </a:rPr>
                        <a:t>(‘’Vous êtes enfant’’);}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lt1"/>
                          </a:solidFill>
                          <a:effectLst/>
                          <a:latin typeface="+mn-lt"/>
                          <a:ea typeface="+mn-ea"/>
                          <a:cs typeface="+mn-cs"/>
                        </a:rPr>
                        <a:t>else</a:t>
                      </a:r>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==15){</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ado’’);}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lt1"/>
                          </a:solidFill>
                          <a:effectLst/>
                          <a:latin typeface="+mn-lt"/>
                          <a:ea typeface="+mn-ea"/>
                          <a:cs typeface="+mn-cs"/>
                        </a:rPr>
                        <a:t>else</a:t>
                      </a:r>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==18){</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majeur’’);}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lt1"/>
                          </a:solidFill>
                          <a:effectLst/>
                          <a:latin typeface="+mn-lt"/>
                          <a:ea typeface="+mn-ea"/>
                          <a:cs typeface="+mn-cs"/>
                        </a:rPr>
                        <a:t>else</a:t>
                      </a:r>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==30){</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adulte’’);}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lt1"/>
                          </a:solidFill>
                          <a:effectLst/>
                          <a:latin typeface="+mn-lt"/>
                          <a:ea typeface="+mn-ea"/>
                          <a:cs typeface="+mn-cs"/>
                        </a:rPr>
                        <a:t>else</a:t>
                      </a:r>
                      <a:r>
                        <a:rPr lang="fr-FR" sz="1200" b="0" i="0" kern="1200" dirty="0">
                          <a:solidFill>
                            <a:schemeClr val="lt1"/>
                          </a:solidFill>
                          <a:effectLst/>
                          <a:latin typeface="+mn-lt"/>
                          <a:ea typeface="+mn-ea"/>
                          <a:cs typeface="+mn-cs"/>
                        </a:rPr>
                        <a:t> if(</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==90){</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(‘’Vous êtes vieux’’);}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lt1"/>
                          </a:solidFill>
                          <a:effectLst/>
                          <a:latin typeface="+mn-lt"/>
                          <a:ea typeface="+mn-ea"/>
                          <a:cs typeface="+mn-cs"/>
                        </a:rPr>
                        <a:t>else</a:t>
                      </a:r>
                      <a:r>
                        <a:rPr lang="fr-FR" sz="1200" b="0" i="0" kern="1200" dirty="0">
                          <a:solidFill>
                            <a:schemeClr val="lt1"/>
                          </a:solidFill>
                          <a:effectLst/>
                          <a:latin typeface="+mn-lt"/>
                          <a:ea typeface="+mn-ea"/>
                          <a:cs typeface="+mn-cs"/>
                        </a:rPr>
                        <a:t>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(‘Aucune catégorie’’);}</a:t>
                      </a:r>
                    </a:p>
                    <a:p>
                      <a:pPr marL="0" algn="l" defTabSz="914400" rtl="0" eaLnBrk="1" latinLnBrk="0" hangingPunct="1"/>
                      <a:endParaRPr lang="fr-FR" sz="1200" b="0" i="0" kern="1200" dirty="0">
                        <a:solidFill>
                          <a:schemeClr val="lt1"/>
                        </a:solidFill>
                        <a:effectLst/>
                        <a:latin typeface="+mn-lt"/>
                        <a:ea typeface="+mn-ea"/>
                        <a:cs typeface="+mn-cs"/>
                      </a:endParaRPr>
                    </a:p>
                    <a:p>
                      <a:pPr marL="0" algn="l" defTabSz="914400" rtl="0" eaLnBrk="1" latinLnBrk="0" hangingPunct="1"/>
                      <a:endParaRPr lang="fr-FR" sz="1200" b="0" i="0" kern="1200" dirty="0">
                        <a:solidFill>
                          <a:schemeClr val="lt1"/>
                        </a:solidFill>
                        <a:effectLst/>
                        <a:latin typeface="+mn-lt"/>
                        <a:ea typeface="+mn-ea"/>
                        <a:cs typeface="+mn-cs"/>
                      </a:endParaRPr>
                    </a:p>
                  </a:txBody>
                  <a:tcPr/>
                </a:tc>
                <a:tc>
                  <a:txBody>
                    <a:bodyPr/>
                    <a:lstStyle/>
                    <a:p>
                      <a:pPr marL="0" algn="l" defTabSz="914400" rtl="0" eaLnBrk="1" latinLnBrk="0" hangingPunct="1"/>
                      <a:r>
                        <a:rPr lang="fr-FR" sz="1200" b="0" i="0" kern="1200" dirty="0">
                          <a:solidFill>
                            <a:schemeClr val="lt1"/>
                          </a:solidFill>
                          <a:effectLst/>
                          <a:latin typeface="+mn-lt"/>
                          <a:ea typeface="+mn-ea"/>
                          <a:cs typeface="+mn-cs"/>
                        </a:rPr>
                        <a:t>switch(</a:t>
                      </a:r>
                      <a:r>
                        <a:rPr lang="fr-FR" sz="1200" b="0" i="0" kern="1200" dirty="0" err="1">
                          <a:solidFill>
                            <a:schemeClr val="lt1"/>
                          </a:solidFill>
                          <a:effectLst/>
                          <a:latin typeface="+mn-lt"/>
                          <a:ea typeface="+mn-ea"/>
                          <a:cs typeface="+mn-cs"/>
                        </a:rPr>
                        <a:t>age</a:t>
                      </a:r>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a:t>
                      </a:r>
                    </a:p>
                    <a:p>
                      <a:pPr marL="0" algn="l" defTabSz="914400" rtl="0" eaLnBrk="1" latinLnBrk="0" hangingPunct="1"/>
                      <a:r>
                        <a:rPr lang="fr-FR" sz="1200" b="0" i="0" kern="1200" dirty="0">
                          <a:solidFill>
                            <a:schemeClr val="lt1"/>
                          </a:solidFill>
                          <a:effectLst/>
                          <a:latin typeface="+mn-lt"/>
                          <a:ea typeface="+mn-ea"/>
                          <a:cs typeface="+mn-cs"/>
                        </a:rPr>
                        <a:t> case 10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(‘’Vous êtes enfant’’);break;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case 15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(‘’Vous êtes enfant’’);break;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case 18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(‘’Vous êtes enfant’’);break;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case 30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(‘’Vous êtes enfant’’);break;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lt1"/>
                          </a:solidFill>
                          <a:effectLst/>
                          <a:latin typeface="+mn-lt"/>
                          <a:ea typeface="+mn-ea"/>
                          <a:cs typeface="+mn-cs"/>
                        </a:rPr>
                        <a:t> case 90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(‘’Vous êtes enfant’’);break;</a:t>
                      </a:r>
                    </a:p>
                    <a:p>
                      <a:pPr marL="0" algn="l" defTabSz="914400" rtl="0" eaLnBrk="1" latinLnBrk="0" hangingPunct="1"/>
                      <a:r>
                        <a:rPr lang="fr-FR" sz="1200" b="0" i="0" kern="1200" dirty="0">
                          <a:solidFill>
                            <a:schemeClr val="lt1"/>
                          </a:solidFill>
                          <a:effectLst/>
                          <a:latin typeface="+mn-lt"/>
                          <a:ea typeface="+mn-ea"/>
                          <a:cs typeface="+mn-cs"/>
                        </a:rPr>
                        <a:t>default :  </a:t>
                      </a:r>
                      <a:r>
                        <a:rPr lang="fr-FR" sz="1200" b="0" i="0" kern="1200" dirty="0" err="1">
                          <a:solidFill>
                            <a:schemeClr val="lt1"/>
                          </a:solidFill>
                          <a:effectLst/>
                          <a:latin typeface="+mn-lt"/>
                          <a:ea typeface="+mn-ea"/>
                          <a:cs typeface="+mn-cs"/>
                        </a:rPr>
                        <a:t>System.out.println</a:t>
                      </a:r>
                      <a:r>
                        <a:rPr lang="fr-FR" sz="1200" b="0" i="0" kern="1200" dirty="0">
                          <a:solidFill>
                            <a:schemeClr val="lt1"/>
                          </a:solidFill>
                          <a:effectLst/>
                          <a:latin typeface="+mn-lt"/>
                          <a:ea typeface="+mn-ea"/>
                          <a:cs typeface="+mn-cs"/>
                        </a:rPr>
                        <a:t> (‘’Aucune catégorie’’);break;</a:t>
                      </a:r>
                    </a:p>
                    <a:p>
                      <a:pPr marL="0" algn="l" defTabSz="914400" rtl="0" eaLnBrk="1" latinLnBrk="0" hangingPunct="1"/>
                      <a:r>
                        <a:rPr lang="fr-FR" sz="1200" b="0" i="0" kern="1200" dirty="0">
                          <a:solidFill>
                            <a:schemeClr val="lt1"/>
                          </a:solidFill>
                          <a:effectLst/>
                          <a:latin typeface="+mn-lt"/>
                          <a:ea typeface="+mn-ea"/>
                          <a:cs typeface="+mn-cs"/>
                        </a:rPr>
                        <a:t>}</a:t>
                      </a:r>
                    </a:p>
                  </a:txBody>
                  <a:tcPr/>
                </a:tc>
                <a:extLst>
                  <a:ext uri="{0D108BD9-81ED-4DB2-BD59-A6C34878D82A}">
                    <a16:rowId xmlns:a16="http://schemas.microsoft.com/office/drawing/2014/main" val="268722178"/>
                  </a:ext>
                </a:extLst>
              </a:tr>
            </a:tbl>
          </a:graphicData>
        </a:graphic>
      </p:graphicFrame>
    </p:spTree>
    <p:extLst>
      <p:ext uri="{BB962C8B-B14F-4D97-AF65-F5344CB8AC3E}">
        <p14:creationId xmlns:p14="http://schemas.microsoft.com/office/powerpoint/2010/main" val="40224933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TotalTime>
  <Words>1991</Words>
  <Application>Microsoft Macintosh PowerPoint</Application>
  <PresentationFormat>Grand écran</PresentationFormat>
  <Paragraphs>458</Paragraphs>
  <Slides>13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Aileron</vt:lpstr>
      <vt:lpstr>Arial</vt:lpstr>
      <vt:lpstr>Calibri</vt:lpstr>
      <vt:lpstr>Calibri Light</vt:lpstr>
      <vt:lpstr>Source Sans Pro</vt:lpstr>
      <vt:lpstr>Thème Office</vt:lpstr>
      <vt:lpstr>Cours d’Algorithmie</vt:lpstr>
      <vt:lpstr>Programme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d’Algorithmie</dc:title>
  <dc:creator>Jordan ABID</dc:creator>
  <cp:lastModifiedBy>Jordan ABID</cp:lastModifiedBy>
  <cp:revision>47</cp:revision>
  <dcterms:created xsi:type="dcterms:W3CDTF">2018-06-05T09:42:42Z</dcterms:created>
  <dcterms:modified xsi:type="dcterms:W3CDTF">2018-06-27T15:27:17Z</dcterms:modified>
</cp:coreProperties>
</file>