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Space Mono"/>
      <p:regular r:id="rId34"/>
      <p:bold r:id="rId35"/>
      <p:italic r:id="rId36"/>
      <p:boldItalic r:id="rId37"/>
    </p:embeddedFon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paceMono-bold.fntdata"/><Relationship Id="rId12" Type="http://schemas.openxmlformats.org/officeDocument/2006/relationships/slide" Target="slides/slide7.xml"/><Relationship Id="rId34" Type="http://schemas.openxmlformats.org/officeDocument/2006/relationships/font" Target="fonts/SpaceMono-regular.fntdata"/><Relationship Id="rId15" Type="http://schemas.openxmlformats.org/officeDocument/2006/relationships/slide" Target="slides/slide10.xml"/><Relationship Id="rId37" Type="http://schemas.openxmlformats.org/officeDocument/2006/relationships/font" Target="fonts/SpaceMono-boldItalic.fntdata"/><Relationship Id="rId14" Type="http://schemas.openxmlformats.org/officeDocument/2006/relationships/slide" Target="slides/slide9.xml"/><Relationship Id="rId36" Type="http://schemas.openxmlformats.org/officeDocument/2006/relationships/font" Target="fonts/SpaceMon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de728d93e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de728d93e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e728d93e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e728d93e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de728d93e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de728d93e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2f05df45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2f05df4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something is </a:t>
            </a:r>
            <a:r>
              <a:rPr lang="en"/>
              <a:t>fulfilled</a:t>
            </a:r>
            <a:r>
              <a:rPr lang="en"/>
              <a:t>, then run this, if not run that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2f05df4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2f05df4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2f05df4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2f05df4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f05df4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f05df4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2f05df45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2f05df4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2f05df4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2f05df4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2f05df4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2f05df4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de728d9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de728d9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2f05df45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2f05df4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f05df4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2f05df4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2f05df45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2f05df45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2f05df45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2f05df45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2f05df45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2f05df45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42aa6a2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42aa6a2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42aa6a2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42aa6a2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42aa6a2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42aa6a2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42aa6a2d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42aa6a2d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de728d93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de728d9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we'll be seeing each other for the whole of this semester, let's do a little icebreaker to get to know one another, mostly for me to try and learn all of your names.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de728d9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de728d9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Qna to answer any questions yall might still have. Yall can definitely stop me at anytime and ask stuff relevant to what we are going through.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the last point, yes please do try to attempt as it counts towards tutorial participation as well.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e728d9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de728d9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question is a dumb question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de728d93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de728d93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de728d93e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de728d93e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e728d93e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e728d93e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e728d93e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e728d93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echvidvan.com/tutorials/python-operators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E0726513@u.nus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alpython.com/python-data-types/#boolean-type-boolean-context-and-truthiness" TargetMode="External"/><Relationship Id="rId4" Type="http://schemas.openxmlformats.org/officeDocument/2006/relationships/hyperlink" Target="https://techvidvan.com/tutorials/python-operators/" TargetMode="External"/><Relationship Id="rId5" Type="http://schemas.openxmlformats.org/officeDocument/2006/relationships/hyperlink" Target="https://realpython.com/python-pep8/" TargetMode="External"/><Relationship Id="rId6" Type="http://schemas.openxmlformats.org/officeDocument/2006/relationships/hyperlink" Target="https://www.programiz.com/python-programming/func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CS1010S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1: Introduction to CS1010S &amp;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Impt Operators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Arithmetic Operators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 your math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Relational/Comparison</a:t>
            </a:r>
            <a:r>
              <a:rPr lang="en"/>
              <a:t>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Compares Values; Outputs a Bool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Assignment</a:t>
            </a:r>
            <a:r>
              <a:rPr lang="en"/>
              <a:t>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'='</a:t>
            </a:r>
            <a:r>
              <a:rPr lang="en"/>
              <a:t> assigns a value to your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chained with arithmetic operators to do calculations then assign back to the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 more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https://techvidvan.com/tutorials/python-operators/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Don't need bitwise operators for CS1010S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550" y="0"/>
            <a:ext cx="1960050" cy="12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5600" y="0"/>
            <a:ext cx="1362200" cy="12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 for variables we use snake casing (small caps + underscores)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my_var = 10, my_str = "Hello World"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Classes (later on), we capitalise each Noun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lass </a:t>
            </a:r>
            <a:r>
              <a:rPr b="1" lang="en"/>
              <a:t>CoffeeShop</a:t>
            </a:r>
            <a:r>
              <a:rPr lang="en"/>
              <a:t>: ……….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Slicing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Slicing is the process of obtaining a portion (substring) of a string by using its indices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Mono"/>
              <a:buChar char="●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str[start:stop:step]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825" y="1871775"/>
            <a:ext cx="4251574" cy="26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b="1" lang="en"/>
              <a:t>if, else, elif</a:t>
            </a:r>
            <a:r>
              <a:rPr lang="en"/>
              <a:t> to control logic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</a:t>
            </a:r>
            <a:r>
              <a:rPr b="1" lang="en"/>
              <a:t>lse</a:t>
            </a:r>
            <a:r>
              <a:rPr lang="en"/>
              <a:t> is used for the </a:t>
            </a:r>
            <a:r>
              <a:rPr b="1" lang="en" u="sng"/>
              <a:t>last case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all cases are covered before using 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4113"/>
          <a:stretch/>
        </p:blipFill>
        <p:spPr>
          <a:xfrm>
            <a:off x="5122500" y="945625"/>
            <a:ext cx="4021499" cy="16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similar to mathematical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ef function_name(params):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		// Logic of function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		</a:t>
            </a: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r</a:t>
            </a: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eturn function_output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788" y="1254363"/>
            <a:ext cx="31718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vs print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print() just prints stuff to the screen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print("Hello World") 	| 	Output: Hello 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print("print this")		|	Output: print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eturn</a:t>
            </a:r>
            <a:r>
              <a:rPr lang="en"/>
              <a:t> is used in a function to specify the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all functions must have an output!!!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Default output is </a:t>
            </a:r>
            <a:r>
              <a:rPr b="1" lang="en" u="sng"/>
              <a:t>None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50" y="2906322"/>
            <a:ext cx="4816201" cy="13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Questions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0" y="1570837"/>
            <a:ext cx="8564550" cy="20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6201250" y="0"/>
            <a:ext cx="2943000" cy="1847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ef square(x):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	</a:t>
            </a: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r</a:t>
            </a: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eturn x ** 2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ef f(x):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	return x * x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ef try_x(f):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	return f(3)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568325" y="1446100"/>
            <a:ext cx="523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def square(x):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	return x ** 2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print(square(2))						print(square(4))						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print(square(square(square(2))))		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568325" y="3153450"/>
            <a:ext cx="252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def f(x):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	return x * x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print(try_f(f))						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5203501" cy="12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4741025" y="2006500"/>
            <a:ext cx="55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#4</a:t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655225" y="2508100"/>
            <a:ext cx="63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#256</a:t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4704050" y="2247675"/>
            <a:ext cx="49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#16</a:t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780325" y="3755475"/>
            <a:ext cx="3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#9</a:t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5203501" cy="12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568325" y="1587350"/>
            <a:ext cx="725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def try_x(f):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	return f(3)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print(try_f(f) == try_f(square)) 		# True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print(f(3) == square(3)) 				# True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print(f == square) 					# False</a:t>
            </a:r>
            <a:endParaRPr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6201250" y="0"/>
            <a:ext cx="2943000" cy="1847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def square(x):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	return x ** 2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def f(x):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	return x * x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def try_x(f):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	return f(3)</a:t>
            </a:r>
            <a:endParaRPr sz="18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things about me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Merrick Neo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Year 2 Computer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the mod in AY21/22 Sem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Information: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E0726513@u.nus.edu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Telegram: @merrickneo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 fact: I transferred courses 3 times before landing in CS</a:t>
            </a:r>
            <a:r>
              <a:rPr lang="en"/>
              <a:t>🤡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00" y="2192450"/>
            <a:ext cx="8461998" cy="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47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an odd integer?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number that cannot be divided equally into 2 numbers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ef odd(x):</a:t>
            </a:r>
            <a:endParaRPr sz="15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		</a:t>
            </a: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i</a:t>
            </a: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f x % 2 == 1:</a:t>
            </a:r>
            <a:endParaRPr sz="15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			</a:t>
            </a: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r</a:t>
            </a: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eturn True</a:t>
            </a:r>
            <a:endParaRPr sz="15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		</a:t>
            </a: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e</a:t>
            </a: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lse:</a:t>
            </a:r>
            <a:endParaRPr sz="15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Space Mono"/>
                <a:ea typeface="Space Mono"/>
                <a:cs typeface="Space Mono"/>
                <a:sym typeface="Space Mono"/>
              </a:rPr>
              <a:t>			return False</a:t>
            </a:r>
            <a:endParaRPr sz="15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461998" cy="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ef new_odd(x):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	return x % 2 == 1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20601" cy="9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9715"/>
            <a:ext cx="9143998" cy="86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33639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number_of_digits(i):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return len(str(i))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10350" cy="8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 txBox="1"/>
          <p:nvPr/>
        </p:nvSpPr>
        <p:spPr>
          <a:xfrm>
            <a:off x="390650" y="2379400"/>
            <a:ext cx="36165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Recursive Method: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def number_of_digits(i):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if abs(i) &lt; 10: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return 1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else: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return 1 + number_of_digits(i // 10)</a:t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09" name="Google Shape;209;p36"/>
          <p:cNvCxnSpPr>
            <a:endCxn id="210" idx="1"/>
          </p:cNvCxnSpPr>
          <p:nvPr/>
        </p:nvCxnSpPr>
        <p:spPr>
          <a:xfrm flipH="1" rot="10800000">
            <a:off x="1919750" y="2461050"/>
            <a:ext cx="2087400" cy="81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0" name="Google Shape;210;p36"/>
          <p:cNvSpPr txBox="1"/>
          <p:nvPr/>
        </p:nvSpPr>
        <p:spPr>
          <a:xfrm>
            <a:off x="4007150" y="1830000"/>
            <a:ext cx="208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Only care about the absolute value of the number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Our Base Case!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11" name="Google Shape;211;p36"/>
          <p:cNvCxnSpPr/>
          <p:nvPr/>
        </p:nvCxnSpPr>
        <p:spPr>
          <a:xfrm flipH="1" rot="10800000">
            <a:off x="3820525" y="3807900"/>
            <a:ext cx="852600" cy="13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2" name="Google Shape;212;p36"/>
          <p:cNvSpPr txBox="1"/>
          <p:nvPr/>
        </p:nvSpPr>
        <p:spPr>
          <a:xfrm>
            <a:off x="4727900" y="3199300"/>
            <a:ext cx="3178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Recursive expression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Eg: my_number = 1020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1 + number_of_digits(102)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  + 1 + number_of_digits(10)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        + 1 + number_of_digits(1)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              + 1 </a:t>
            </a:r>
            <a:r>
              <a:rPr b="1"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(no additional + …)</a:t>
            </a:r>
            <a:endParaRPr b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162400" y="135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square(x):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eturn x **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sum_of_squares(x, y):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eturn square(x) + square(y)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82999" cy="11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6780425" y="1171425"/>
            <a:ext cx="22689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Helper Functions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def square(x):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return x ** 2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def sum_of_squares(x, y):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return square(x) + square(y)</a:t>
            </a:r>
            <a:endParaRPr sz="1100"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82999" cy="11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/>
        </p:nvSpPr>
        <p:spPr>
          <a:xfrm>
            <a:off x="164200" y="1262975"/>
            <a:ext cx="888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ef bigger_sum(a, b ,c):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f a &lt;= b and a &lt;= c: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		Return sum_of_squares(b, c)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	el</a:t>
            </a: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f b &lt;= a and b &lt;= c: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eturn sum_of_squares(a, c)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	else: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		Return sum_of_squares(a, b)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626"/>
            <a:ext cx="9144003" cy="2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813" y="2571752"/>
            <a:ext cx="7306374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39"/>
          <p:cNvCxnSpPr/>
          <p:nvPr/>
        </p:nvCxnSpPr>
        <p:spPr>
          <a:xfrm>
            <a:off x="4786700" y="1136675"/>
            <a:ext cx="1717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6322075" y="2008975"/>
            <a:ext cx="2398800" cy="5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9"/>
          <p:cNvCxnSpPr/>
          <p:nvPr/>
        </p:nvCxnSpPr>
        <p:spPr>
          <a:xfrm flipH="1" rot="10800000">
            <a:off x="437425" y="1995475"/>
            <a:ext cx="1943400" cy="1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626"/>
            <a:ext cx="9144003" cy="22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103325" y="2308125"/>
            <a:ext cx="73608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is_leap_year(year):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return (year % 4 == 0 and not year % 100 == 0) or </a:t>
            </a:r>
            <a:r>
              <a:rPr lang="en"/>
              <a:t>(year % 400 ==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813" y="3390902"/>
            <a:ext cx="7306374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Self-Introduction Session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Course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Any background in programming?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What do you want to get out of CS1010S?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Details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Tutorials will be conducted weekly at </a:t>
            </a:r>
            <a:r>
              <a:rPr b="1" lang="en" u="sng"/>
              <a:t>i3-0339</a:t>
            </a:r>
            <a:r>
              <a:rPr lang="en"/>
              <a:t> every </a:t>
            </a:r>
            <a:r>
              <a:rPr b="1" lang="en" u="sng"/>
              <a:t>Tue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of each 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Recap of the previous week's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 the tutorial questions in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QnA session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Do try to attempt your Tutorial Questions before coming!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Mainly comes in 2 ways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Participation in class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Discussions in the Forums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Feel free to ask any questions if you may have!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ask for help!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Avenues to seek help!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Ranked in order of precedence: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yOuRseLF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your friends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Coursemology Forums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Stack Overflow!! </a:t>
            </a:r>
            <a:r>
              <a:rPr lang="en"/>
              <a:t>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thing is that you don't give up💪🏻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Content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cover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Naming Conventions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Conditionals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'return' vs 'print'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data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Four main primitive data types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Integers (Int)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Floats (Float)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Strings (String)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Boolean (Bool)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550" y="1152475"/>
            <a:ext cx="4007301" cy="20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