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Space Mono"/>
      <p:regular r:id="rId40"/>
      <p:bold r:id="rId41"/>
      <p:italic r:id="rId42"/>
      <p:boldItalic r:id="rId43"/>
    </p:embeddedFont>
    <p:embeddedFont>
      <p:font typeface="Averag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Mono-regular.fntdata"/><Relationship Id="rId20" Type="http://schemas.openxmlformats.org/officeDocument/2006/relationships/slide" Target="slides/slide15.xml"/><Relationship Id="rId42" Type="http://schemas.openxmlformats.org/officeDocument/2006/relationships/font" Target="fonts/SpaceMono-italic.fntdata"/><Relationship Id="rId41" Type="http://schemas.openxmlformats.org/officeDocument/2006/relationships/font" Target="fonts/SpaceMono-bold.fntdata"/><Relationship Id="rId22" Type="http://schemas.openxmlformats.org/officeDocument/2006/relationships/slide" Target="slides/slide17.xml"/><Relationship Id="rId44" Type="http://schemas.openxmlformats.org/officeDocument/2006/relationships/font" Target="fonts/Average-regular.fntdata"/><Relationship Id="rId21" Type="http://schemas.openxmlformats.org/officeDocument/2006/relationships/slide" Target="slides/slide16.xml"/><Relationship Id="rId43" Type="http://schemas.openxmlformats.org/officeDocument/2006/relationships/font" Target="fonts/SpaceMono-boldItalic.fntdata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756afc8a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756afc8a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756afc8a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756afc8a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0d6c7ae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0d6c7ae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756afc8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756afc8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756afc8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756afc8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756afc8a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756afc8a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756afc8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756afc8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756afc8a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756afc8a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756afc8a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756afc8a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756afc8a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756afc8a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08127636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08127636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756afc8a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756afc8a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756afc8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756afc8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0c3032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0c3032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0c30324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0c30324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0c30324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0c30324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0c30324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0c30324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0c303248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0c30324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0c30324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0c30324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0c30324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0c30324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0c30324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0c30324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756afc8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756afc8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0c303248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0c303248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0c30324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0c30324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0c303248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0c30324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0d6c7ae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0d6c7ae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0c30324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0c30324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756afc8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756afc8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756afc8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756afc8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756afc8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756afc8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756afc8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756afc8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756afc8a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756afc8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756afc8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756afc8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rogramiz.com/python-programming/args-and-kwargs#:~:text=*args%20passes%20variable%20number%20of,a%20dictionary%20can%20be%20performed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CS1010S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2: Functional Abstraction &amp; Iteration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Abstraction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616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function stops after the return statement is executed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ef func_name(params):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	// Code here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	Return "Hello World"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	</a:t>
            </a:r>
            <a:r>
              <a:rPr lang="en">
                <a:solidFill>
                  <a:srgbClr val="000000"/>
                </a:solidFill>
                <a:highlight>
                  <a:srgbClr val="FF9900"/>
                </a:highlight>
                <a:latin typeface="Space Mono"/>
                <a:ea typeface="Space Mono"/>
                <a:cs typeface="Space Mono"/>
                <a:sym typeface="Space Mono"/>
              </a:rPr>
              <a:t>// More code</a:t>
            </a:r>
            <a:endParaRPr>
              <a:solidFill>
                <a:srgbClr val="000000"/>
              </a:solidFill>
              <a:highlight>
                <a:srgbClr val="FF9900"/>
              </a:highlight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120" name="Google Shape;120;p22"/>
          <p:cNvCxnSpPr/>
          <p:nvPr/>
        </p:nvCxnSpPr>
        <p:spPr>
          <a:xfrm flipH="1" rot="10800000">
            <a:off x="2684425" y="3486075"/>
            <a:ext cx="1931100" cy="25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2"/>
          <p:cNvSpPr txBox="1"/>
          <p:nvPr/>
        </p:nvSpPr>
        <p:spPr>
          <a:xfrm>
            <a:off x="4683175" y="3225400"/>
            <a:ext cx="23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 Executed</a:t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that have no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used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specify the input and output of the function in a single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 = lambda x: x + 1 			=&gt; # foo(x) = x + 1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dd = lambda x, y: x + y 		=&gt; # add(x, y) = x +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how about functions that takes no inputs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ar = lambda : 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Basic Structure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fname(&lt;args&gt;):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i</a:t>
            </a:r>
            <a:r>
              <a:rPr lang="en"/>
              <a:t>f n == &lt;base case&gt;: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return &lt;value_at_base_case&gt; # termination!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return &lt;value_at_args&gt; + fname(&lt;args_with_reduced_value&gt;)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62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</a:t>
            </a:r>
            <a:r>
              <a:rPr lang="en"/>
              <a:t> fact(n):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n &lt;=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return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return n * fact(n - 1)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4770050" y="1152475"/>
            <a:ext cx="411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factorial(4) -&gt; 4  *  factorial(2)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    	  4  *  3  *  fact(2)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                 4  *  3  *  2  *  fact(1)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                       4  *  3  *  2  *  1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Iteration: for loop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ef fname(&lt;args&gt;):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	total = &lt;intial_value&gt;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	For &lt;counter&gt; in range(&lt;args&gt;):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		total += &lt;value_at_counter&gt;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	return total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Iteration: while loop 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def fname(&lt;args&gt;):</a:t>
            </a:r>
            <a:endParaRPr sz="2016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	total = &lt;intial_value&gt;</a:t>
            </a:r>
            <a:endParaRPr sz="2016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	counter = &lt;initial_counter_value&gt;</a:t>
            </a:r>
            <a:endParaRPr sz="2016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	</a:t>
            </a:r>
            <a:r>
              <a:rPr lang="en" sz="2016">
                <a:solidFill>
                  <a:schemeClr val="lt1"/>
                </a:solidFill>
                <a:highlight>
                  <a:srgbClr val="FFFF00"/>
                </a:highlight>
                <a:latin typeface="Space Mono"/>
                <a:ea typeface="Space Mono"/>
                <a:cs typeface="Space Mono"/>
                <a:sym typeface="Space Mono"/>
              </a:rPr>
              <a:t>while</a:t>
            </a: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 counter &lt;= </a:t>
            </a: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argos</a:t>
            </a: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:</a:t>
            </a:r>
            <a:endParaRPr sz="2016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		total += &lt;value_at_counter&gt;</a:t>
            </a:r>
            <a:endParaRPr sz="2016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		c</a:t>
            </a: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ounter</a:t>
            </a: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 += 1</a:t>
            </a:r>
            <a:endParaRPr sz="2016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>
                <a:latin typeface="Space Mono"/>
                <a:ea typeface="Space Mono"/>
                <a:cs typeface="Space Mono"/>
                <a:sym typeface="Space Mono"/>
              </a:rPr>
              <a:t>	return total</a:t>
            </a:r>
            <a:endParaRPr sz="2016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and Continue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control the flow of your loops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</a:t>
            </a:r>
            <a:r>
              <a:rPr lang="en"/>
              <a:t>reak is used to break the current loop (Most immediate loop)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Continue stops the current iteration of the loop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Skips to the next iteration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Questions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Magnitude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25" y="1207375"/>
            <a:ext cx="8214751" cy="23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 Scoping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Functional 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Control 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48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7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rom math import *</a:t>
            </a:r>
            <a:endParaRPr sz="17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def magnitude(x1, y1, x2, y2):</a:t>
            </a:r>
            <a:endParaRPr sz="17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   return sqrt((y2 - y1) ** 2 + (x2 - x1) ** 2)</a:t>
            </a:r>
            <a:endParaRPr sz="17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# Another way</a:t>
            </a:r>
            <a:endParaRPr sz="17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def magnitude(x1, y1, x2, y2):</a:t>
            </a:r>
            <a:endParaRPr sz="17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" sz="17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((y2 - y1) ** 2 + (x2 - x1) ** 2) ** 2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28668" l="0" r="2075" t="0"/>
          <a:stretch/>
        </p:blipFill>
        <p:spPr>
          <a:xfrm>
            <a:off x="0" y="0"/>
            <a:ext cx="5998449" cy="12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2: Area of Triangle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967"/>
            <a:ext cx="8520600" cy="3283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2a: Area of Triangle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def area(base, height):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	r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eturn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 0.5 * base * height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2b: Area of Triangle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0" y="1595350"/>
            <a:ext cx="8675199" cy="1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262850" y="1367400"/>
            <a:ext cx="8520600" cy="15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 sz="2100">
                <a:latin typeface="Space Mono"/>
                <a:ea typeface="Space Mono"/>
                <a:cs typeface="Space Mono"/>
                <a:sym typeface="Space Mono"/>
              </a:rPr>
              <a:t>ef area2(A, B, included_angle):</a:t>
            </a:r>
            <a:endParaRPr sz="21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Space Mono"/>
                <a:ea typeface="Space Mono"/>
                <a:cs typeface="Space Mono"/>
                <a:sym typeface="Space Mono"/>
              </a:rPr>
              <a:t>	return 0.5 * A * B * sin(included_angle)</a:t>
            </a:r>
            <a:endParaRPr sz="21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75199" cy="11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311700" y="3908150"/>
            <a:ext cx="469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=&gt; No. Both functions take in different arguments</a:t>
            </a:r>
            <a:endParaRPr sz="1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262850" y="3190950"/>
            <a:ext cx="74745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# Both functions area2 and area calculate the same result. </a:t>
            </a:r>
            <a:endParaRPr sz="15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Space Mono"/>
                <a:ea typeface="Space Mono"/>
                <a:cs typeface="Space Mono"/>
                <a:sym typeface="Space Mono"/>
              </a:rPr>
              <a:t># Can they be directly substituted for each other? Why?</a:t>
            </a:r>
            <a:endParaRPr sz="15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Area 3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5" y="1491200"/>
            <a:ext cx="8561826" cy="20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2272725"/>
            <a:ext cx="46017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def area3(x1, y1, x2, y2, x3, y3):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    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a = magnitude(x1, y1, x2, y2)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    b = magnitude(x2, y2, x3, y3)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	c = magnitude(x1, y1, x2, x3)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    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r</a:t>
            </a: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eturn herons_formula(a, b, c)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15075" cy="20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5186275" y="2272725"/>
            <a:ext cx="3870000" cy="12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07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b="1" lang="en" sz="107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ef herons_formula(a,b,c):</a:t>
            </a:r>
            <a:endParaRPr b="1" sz="107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07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	s=(a+b+c)/2</a:t>
            </a:r>
            <a:endParaRPr b="1" sz="107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07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	return sqrt(s * (s-a) * (s-b) * (s-c))</a:t>
            </a:r>
            <a:endParaRPr b="1" sz="107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56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Expression Evaluation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31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def foo1():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i = 0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result = 0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while i &lt; 10: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result += i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i += 1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return result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4572000" y="1265875"/>
            <a:ext cx="4260300" cy="2585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What does the code do?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// Initialise i and result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// Loops while i &lt; 10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	// Adds i to result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	// Increments i by 1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7340675" y="4568875"/>
            <a:ext cx="1803600" cy="58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Output: 45</a:t>
            </a:r>
            <a:endParaRPr b="1" sz="20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Expression Evaluation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31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ef foo2():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</a:t>
            </a: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i</a:t>
            </a: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 = 0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</a:t>
            </a: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result = 0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while i &lt; 10: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if i == 3: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	break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result += i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i += 1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return result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4572000" y="1265875"/>
            <a:ext cx="4260300" cy="2585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What does the code do?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// Initialise i and result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// Loops while i &lt; 10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	// Breaks if i == 3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	// Adds i to result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	// Increments i by 1</a:t>
            </a:r>
            <a:endParaRPr b="1" sz="20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7340675" y="4568875"/>
            <a:ext cx="1803600" cy="58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Output: 3</a:t>
            </a:r>
            <a:endParaRPr b="1" sz="20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Expression Evaluation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41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def bar1():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result = 0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For i in range(10):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result += i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return result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4572000" y="1265875"/>
            <a:ext cx="4260300" cy="2058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Space Mono"/>
                <a:ea typeface="Space Mono"/>
                <a:cs typeface="Space Mono"/>
                <a:sym typeface="Space Mono"/>
              </a:rPr>
              <a:t>What does the code do?</a:t>
            </a:r>
            <a:endParaRPr b="1" sz="2000">
              <a:solidFill>
                <a:schemeClr val="accent4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4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Space Mono"/>
                <a:ea typeface="Space Mono"/>
                <a:cs typeface="Space Mono"/>
                <a:sym typeface="Space Mono"/>
              </a:rPr>
              <a:t>// Initialise result</a:t>
            </a:r>
            <a:endParaRPr b="1" sz="2000">
              <a:solidFill>
                <a:schemeClr val="accent4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Space Mono"/>
                <a:ea typeface="Space Mono"/>
                <a:cs typeface="Space Mono"/>
                <a:sym typeface="Space Mono"/>
              </a:rPr>
              <a:t>// Loops 10 times (0-9)</a:t>
            </a:r>
            <a:endParaRPr b="1" sz="2000">
              <a:solidFill>
                <a:schemeClr val="accent4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Space Mono"/>
                <a:ea typeface="Space Mono"/>
                <a:cs typeface="Space Mono"/>
                <a:sym typeface="Space Mono"/>
              </a:rPr>
              <a:t>	// Adds i to result</a:t>
            </a:r>
            <a:endParaRPr b="1" sz="2000">
              <a:solidFill>
                <a:schemeClr val="accent4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7340675" y="4568875"/>
            <a:ext cx="1803600" cy="58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Output: 45</a:t>
            </a:r>
            <a:endParaRPr b="1" sz="20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581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87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35"/>
              <a:t>A variable is only available in the scope it is created in</a:t>
            </a:r>
            <a:endParaRPr sz="20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my_var =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multiply(my_var):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m</a:t>
            </a:r>
            <a:r>
              <a:rPr lang="en"/>
              <a:t>y_var *=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print(my_var)	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multiply(my_var)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212125" y="2307000"/>
            <a:ext cx="2137200" cy="954300"/>
          </a:xfrm>
          <a:prstGeom prst="rect">
            <a:avLst/>
          </a:prstGeom>
          <a:solidFill>
            <a:srgbClr val="C9D1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print(my_var) </a:t>
            </a:r>
            <a:b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# 100 or 1000?</a:t>
            </a: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212125" y="3418575"/>
            <a:ext cx="2416200" cy="1231500"/>
          </a:xfrm>
          <a:prstGeom prst="rect">
            <a:avLst/>
          </a:prstGeom>
          <a:solidFill>
            <a:srgbClr val="C9D1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Answer: </a:t>
            </a:r>
            <a:r>
              <a:rPr b="1"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100!</a:t>
            </a:r>
            <a:endParaRPr b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Different Scope</a:t>
            </a:r>
            <a:br>
              <a:rPr lang="en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Expression Evaluation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41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def bar2():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result = 0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For i in range(10):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</a:t>
            </a: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i</a:t>
            </a: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f i % 3 == 1: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	continue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	result += i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ce Mono"/>
                <a:ea typeface="Space Mono"/>
                <a:cs typeface="Space Mono"/>
                <a:sym typeface="Space Mono"/>
              </a:rPr>
              <a:t>	return result</a:t>
            </a:r>
            <a:endParaRPr sz="2000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4572000" y="1265875"/>
            <a:ext cx="4347900" cy="20589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What does the code do?</a:t>
            </a:r>
            <a:endParaRPr b="1" sz="14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// Initialise result</a:t>
            </a:r>
            <a:endParaRPr b="1" sz="14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// Loops 10 times (0-9)</a:t>
            </a:r>
            <a:endParaRPr b="1" sz="14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// if there is a remainder of 1   continue</a:t>
            </a:r>
            <a:endParaRPr b="1" sz="14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FFFF"/>
                </a:solidFill>
                <a:latin typeface="Space Mono"/>
                <a:ea typeface="Space Mono"/>
                <a:cs typeface="Space Mono"/>
                <a:sym typeface="Space Mono"/>
              </a:rPr>
              <a:t>// Adds i to result</a:t>
            </a:r>
            <a:endParaRPr b="1" sz="1400">
              <a:solidFill>
                <a:srgbClr val="00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7340675" y="4568875"/>
            <a:ext cx="1803600" cy="58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Output: 33</a:t>
            </a:r>
            <a:endParaRPr b="1" sz="20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6: </a:t>
            </a:r>
            <a:r>
              <a:rPr lang="en"/>
              <a:t>Sum of even factorials</a:t>
            </a:r>
            <a:endParaRPr/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0" y="2174550"/>
            <a:ext cx="8999575" cy="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4765450" y="1145900"/>
            <a:ext cx="38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sum_even_factorials(n):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result = 1  #Assuming n &gt;=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factorial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 i in range(1, n + 1):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factorial *= 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if i % 2 == 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result += factorial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return result</a:t>
            </a:r>
            <a:endParaRPr/>
          </a:p>
        </p:txBody>
      </p:sp>
      <p:pic>
        <p:nvPicPr>
          <p:cNvPr id="267" name="Google Shape;2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99575" cy="7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234200" y="874675"/>
            <a:ext cx="38529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def sum_even_factorials(n):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result = 0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for i in range(0, n+1):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    f = 1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    if i % 2 != 0: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        continue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    else: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        for j in range(1, i+1):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            f *= j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       result += f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return result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200025" y="1126200"/>
            <a:ext cx="38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sum_even_factorials(n):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result = 1  #Assuming n &gt;=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factorial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 i in range(1, n + 1):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factorial *= 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if i % 2 == 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result += factorial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return result</a:t>
            </a:r>
            <a:endParaRPr/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99575" cy="7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/>
          <p:nvPr/>
        </p:nvSpPr>
        <p:spPr>
          <a:xfrm>
            <a:off x="4611400" y="1248100"/>
            <a:ext cx="21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Another method</a:t>
            </a:r>
            <a:endParaRPr b="1" i="1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76" name="Google Shape;276;p45"/>
          <p:cNvCxnSpPr>
            <a:stCxn id="275" idx="1"/>
          </p:cNvCxnSpPr>
          <p:nvPr/>
        </p:nvCxnSpPr>
        <p:spPr>
          <a:xfrm flipH="1">
            <a:off x="3461800" y="1448200"/>
            <a:ext cx="11496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6983700" y="0"/>
            <a:ext cx="21603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f(g):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g(2)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square(x):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x ** 2</a:t>
            </a:r>
            <a:endParaRPr/>
          </a:p>
        </p:txBody>
      </p:sp>
      <p:sp>
        <p:nvSpPr>
          <p:cNvPr id="283" name="Google Shape;283;p46"/>
          <p:cNvSpPr txBox="1"/>
          <p:nvPr/>
        </p:nvSpPr>
        <p:spPr>
          <a:xfrm>
            <a:off x="528825" y="1486600"/>
            <a:ext cx="397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f(square)  					</a:t>
            </a:r>
            <a:endParaRPr sz="18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f(lambda z: z * (z + 1))	</a:t>
            </a:r>
            <a:endParaRPr sz="18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528825" y="2899300"/>
            <a:ext cx="745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will happen if we evaluate f(f)?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574250" y="3467775"/>
            <a:ext cx="745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=&gt; TypeError: 'int' object is not callable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6507925" y="2827950"/>
            <a:ext cx="2324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f(f)</a:t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f(2) =&gt; 2(2) 😵‍💫</a:t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4946400" y="1486600"/>
            <a:ext cx="4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#4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4946400" y="2027200"/>
            <a:ext cx="4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#6</a:t>
            </a:r>
            <a:endParaRPr b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I want to change the value of the variable?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my_var = multiply(my_var)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</a:t>
            </a:r>
            <a:r>
              <a:rPr lang="en"/>
              <a:t> will be reassigned to the variable </a:t>
            </a:r>
            <a:r>
              <a:rPr b="1" lang="en" u="sng"/>
              <a:t>my_var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64572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55">
                <a:latin typeface="Space Mono"/>
                <a:ea typeface="Space Mono"/>
                <a:cs typeface="Space Mono"/>
                <a:sym typeface="Space Mono"/>
              </a:rPr>
              <a:t>son = "Abraham"</a:t>
            </a:r>
            <a:endParaRPr sz="1555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55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55">
                <a:latin typeface="Space Mono"/>
                <a:ea typeface="Space Mono"/>
                <a:cs typeface="Space Mono"/>
                <a:sym typeface="Space Mono"/>
              </a:rPr>
              <a:t>d</a:t>
            </a:r>
            <a:r>
              <a:rPr lang="en" sz="1555">
                <a:latin typeface="Space Mono"/>
                <a:ea typeface="Space Mono"/>
                <a:cs typeface="Space Mono"/>
                <a:sym typeface="Space Mono"/>
              </a:rPr>
              <a:t>ef darth_vader():</a:t>
            </a:r>
            <a:endParaRPr sz="1555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55"/>
              <a:t>	</a:t>
            </a:r>
            <a:r>
              <a:rPr lang="en" sz="1555">
                <a:latin typeface="Space Mono"/>
                <a:ea typeface="Space Mono"/>
                <a:cs typeface="Space Mono"/>
                <a:sym typeface="Space Mono"/>
              </a:rPr>
              <a:t>print(f"I am your father, {son}")</a:t>
            </a:r>
            <a:r>
              <a:rPr lang="en" sz="1555"/>
              <a:t> # f string formatting</a:t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55"/>
              <a:t>	</a:t>
            </a:r>
            <a:r>
              <a:rPr lang="en" sz="1555">
                <a:latin typeface="Space Mono"/>
                <a:ea typeface="Space Mono"/>
                <a:cs typeface="Space Mono"/>
                <a:sym typeface="Space Mono"/>
              </a:rPr>
              <a:t>son = "Lucas"</a:t>
            </a:r>
            <a:endParaRPr sz="1555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55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55">
                <a:latin typeface="Space Mono"/>
                <a:ea typeface="Space Mono"/>
                <a:cs typeface="Space Mono"/>
                <a:sym typeface="Space Mono"/>
              </a:rPr>
              <a:t>darth_vader()</a:t>
            </a:r>
            <a:endParaRPr sz="1555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55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555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38075" y="3920625"/>
            <a:ext cx="70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FF00"/>
                </a:highlight>
                <a:latin typeface="Average"/>
                <a:ea typeface="Average"/>
                <a:cs typeface="Average"/>
                <a:sym typeface="Average"/>
              </a:rPr>
              <a:t>UnboundLocalError: local variable 'son' referenced before assignment</a:t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2055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son = "Abraham"</a:t>
            </a:r>
            <a:endParaRPr sz="2055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2055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2055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def darth_vader():</a:t>
            </a:r>
            <a:endParaRPr sz="2055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20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2055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print(f"I am your father, {son}")</a:t>
            </a:r>
            <a:r>
              <a:rPr lang="en" sz="20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55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2055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2055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darth_vader()</a:t>
            </a:r>
            <a:endParaRPr sz="2055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t/>
            </a:r>
            <a:endParaRPr sz="1455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5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4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# </a:t>
            </a:r>
            <a:r>
              <a:rPr b="1" lang="en" sz="1754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Output: Abraham</a:t>
            </a:r>
            <a:endParaRPr b="1" sz="1754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4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Abstraction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encapsulate certain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to simplify your code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Reduce duplications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 your code more readable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 </a:t>
            </a:r>
            <a:r>
              <a:rPr lang="en"/>
              <a:t>only</a:t>
            </a:r>
            <a:r>
              <a:rPr lang="en"/>
              <a:t> needs to know what has to be passed into the function and get an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Abstraction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define a function?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</a:t>
            </a:r>
            <a:r>
              <a:rPr lang="en" sz="2000"/>
              <a:t>ef func_name(params):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&lt;body&gt;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2000"/>
              <a:t>r</a:t>
            </a:r>
            <a:r>
              <a:rPr lang="en" sz="2000"/>
              <a:t>eturn &lt;something&gt;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* You will learn about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*args and **kwargs</a:t>
            </a:r>
            <a:r>
              <a:rPr lang="en" sz="2000"/>
              <a:t> later on (Maybe)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Function can take an arbitrary number of parameters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Abstraction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743700" cy="23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</a:t>
            </a:r>
            <a:r>
              <a:rPr b="1" lang="en" sz="2000" u="sng"/>
              <a:t>pass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Declaring a </a:t>
            </a:r>
            <a:r>
              <a:rPr lang="en"/>
              <a:t>empty</a:t>
            </a:r>
            <a:r>
              <a:rPr lang="en"/>
              <a:t>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func_name(params):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pass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4789375" y="1680500"/>
            <a:ext cx="21051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Since we didnt specify the return value, the output of the function is </a:t>
            </a:r>
            <a:r>
              <a:rPr b="1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None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3" name="Google Shape;113;p21"/>
          <p:cNvCxnSpPr/>
          <p:nvPr/>
        </p:nvCxnSpPr>
        <p:spPr>
          <a:xfrm flipH="1" rot="10800000">
            <a:off x="2848575" y="1873700"/>
            <a:ext cx="1834500" cy="105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