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38794410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38794410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38794410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38794410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38794410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38794410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8794410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8794410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38794410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38794410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3879441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3879441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38794410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38794410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3879441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3879441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38794410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38794410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3879441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3879441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3879441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3879441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3879441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3879441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3879441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3879441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39a809b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39a809b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879441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3879441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01f14a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01f14a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01f14a2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01f14a2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01f14a2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01f14a2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01f14a2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01f14a2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01f14a2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01f14a2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01f14a2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01f14a2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879441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879441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39a809b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39a809b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39a809b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39a809b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39a809b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39a809b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39a809b0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39a809b0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39a809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39a809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39a809b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39a809b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39a809b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39a809b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39a809b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39a809b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39a809b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39a809b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39a809b0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39a809b0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3879441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3879441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38794410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3879441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879441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879441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879441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3879441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38794410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3879441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38794410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38794410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unique-path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CS1010S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3: Recursion, Iteration and Orders of Growth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1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iterative_sum(n):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sum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i in range(n):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s</a:t>
            </a:r>
            <a:r>
              <a:rPr lang="en"/>
              <a:t>um +=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sum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650100" y="4250700"/>
            <a:ext cx="2493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ime: O(n)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space: O(1)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5315700" cy="19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fib_recursive(n):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f n == 1 or n ==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r</a:t>
            </a:r>
            <a:r>
              <a:rPr lang="en"/>
              <a:t>eturn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return fib_recursive(n - 1) + fib_recursive(n - 2)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6202800" y="4466400"/>
            <a:ext cx="294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Time: O(2^n)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Space: O(n)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825" y="574363"/>
            <a:ext cx="6076343" cy="39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4164600" cy="24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isprime(n):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f n &lt;=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return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i in range(2, int(n **0.5) + 1):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return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226800" y="4120500"/>
            <a:ext cx="29172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# time: O(n^0.5)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17"/>
              <a:t># space: O(1)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is called a </a:t>
            </a:r>
            <a:r>
              <a:rPr b="1" lang="en" u="sng"/>
              <a:t>Higher Order Function</a:t>
            </a:r>
            <a:r>
              <a:rPr lang="en"/>
              <a:t> if it does at least one of the following: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Contains other functions as a parameter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Returns a function as an </a:t>
            </a:r>
            <a:r>
              <a:rPr b="1" lang="en" u="sng"/>
              <a:t>output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This is possible as functions are considered as First-Class Citizens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are treated just like any other variable (Can be passed into functions)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returning Functions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my_func():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d</a:t>
            </a:r>
            <a:r>
              <a:rPr lang="en"/>
              <a:t>ef very_special_function():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r</a:t>
            </a:r>
            <a:r>
              <a:rPr lang="en"/>
              <a:t>eturn "Happy Birthday"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very_special_function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ish_func = my_func()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print(wish_func()) 	# Happy Birthday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twice(f):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d</a:t>
            </a:r>
            <a:r>
              <a:rPr lang="en"/>
              <a:t>ef do(x):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f(f(x))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multiply_twice = twice(lambda x: x *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multiply_twice(4)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907875" y="3437700"/>
            <a:ext cx="6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 16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make use of HOFs?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of HOFs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us to shorten program and focus on the intended meaning of the program,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Makes code easier to read and understand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— number of disks (iterating)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rc — source pole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 — destination pole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id — remaining/auxiilary pole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print the steps (n, src, mid, 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1 (base case)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rc -&gt; des #(1, src, mid, 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rc -&gt; mid #(1, src, des, mid)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src -&gt; des #(1, src, mid, 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mid -&gt; des #(1, mid, src, des)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 of Growth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Higher Order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20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 =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src -&gt; 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src -&gt; mid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des -&gt; mid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rc -&gt; dest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m</a:t>
            </a:r>
            <a:r>
              <a:rPr lang="en"/>
              <a:t>id -&gt; src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m</a:t>
            </a:r>
            <a:r>
              <a:rPr lang="en"/>
              <a:t>id</a:t>
            </a:r>
            <a:r>
              <a:rPr lang="en"/>
              <a:t> -&gt; 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src -&gt;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4700050" y="1304875"/>
            <a:ext cx="3181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#(2, src, des, mid)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#(1, src, mid, des)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#(2, mid, src, des)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7002050" y="1419300"/>
            <a:ext cx="415632" cy="2947175"/>
          </a:xfrm>
          <a:custGeom>
            <a:rect b="b" l="l" r="r" t="t"/>
            <a:pathLst>
              <a:path extrusionOk="0" h="117887" w="21625">
                <a:moveTo>
                  <a:pt x="0" y="166"/>
                </a:moveTo>
                <a:cubicBezTo>
                  <a:pt x="3982" y="166"/>
                  <a:pt x="10544" y="-500"/>
                  <a:pt x="11510" y="3363"/>
                </a:cubicBezTo>
                <a:cubicBezTo>
                  <a:pt x="14306" y="14536"/>
                  <a:pt x="9997" y="26719"/>
                  <a:pt x="12788" y="37893"/>
                </a:cubicBezTo>
                <a:cubicBezTo>
                  <a:pt x="13874" y="42240"/>
                  <a:pt x="10259" y="48152"/>
                  <a:pt x="13428" y="51321"/>
                </a:cubicBezTo>
                <a:cubicBezTo>
                  <a:pt x="15243" y="53136"/>
                  <a:pt x="19677" y="48547"/>
                  <a:pt x="21101" y="50682"/>
                </a:cubicBezTo>
                <a:cubicBezTo>
                  <a:pt x="23058" y="53617"/>
                  <a:pt x="17742" y="56926"/>
                  <a:pt x="16625" y="60273"/>
                </a:cubicBezTo>
                <a:cubicBezTo>
                  <a:pt x="14330" y="67150"/>
                  <a:pt x="14565" y="74904"/>
                  <a:pt x="15986" y="82014"/>
                </a:cubicBezTo>
                <a:cubicBezTo>
                  <a:pt x="17532" y="89751"/>
                  <a:pt x="16625" y="97784"/>
                  <a:pt x="16625" y="105674"/>
                </a:cubicBezTo>
                <a:cubicBezTo>
                  <a:pt x="16625" y="109297"/>
                  <a:pt x="19187" y="113982"/>
                  <a:pt x="16625" y="116544"/>
                </a:cubicBezTo>
                <a:cubicBezTo>
                  <a:pt x="13761" y="119408"/>
                  <a:pt x="8526" y="116544"/>
                  <a:pt x="4476" y="1165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32"/>
          <p:cNvSpPr txBox="1"/>
          <p:nvPr/>
        </p:nvSpPr>
        <p:spPr>
          <a:xfrm>
            <a:off x="7545550" y="2497825"/>
            <a:ext cx="13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Any Patterns?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</a:t>
            </a:r>
            <a:r>
              <a:rPr lang="en"/>
              <a:t> hanoi(n, src, mid, des):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n == 1: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print(f"{src} -&gt; {des}")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else: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hanoi(n - 1, src, des, mid)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print(f"{src} -&gt; {des}")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hanoi(n - 1, mid, src, des)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5" y="1544075"/>
            <a:ext cx="8712549" cy="15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2139050"/>
            <a:ext cx="85206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with the biggest coin amount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one denomination from the coins</a:t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24"/>
            <a:ext cx="9144001" cy="174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25" y="901050"/>
            <a:ext cx="56959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00" y="685275"/>
            <a:ext cx="80962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0" y="1152475"/>
            <a:ext cx="8229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839204"/>
            <a:ext cx="8832299" cy="311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120"/>
            <a:ext cx="9144001" cy="36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Recursion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tells us what is the terminating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terminating condition is not reached, a RecursionError will occur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Will run forever!!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call the function again and adjust some parameters when we call </a:t>
            </a:r>
            <a:r>
              <a:rPr lang="en"/>
              <a:t>the function.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41005"/>
            <a:ext cx="8832300" cy="246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935000"/>
            <a:ext cx="9834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ef f(n):</a:t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46626" cy="16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/>
          <p:nvPr/>
        </p:nvSpPr>
        <p:spPr>
          <a:xfrm>
            <a:off x="815450" y="2798400"/>
            <a:ext cx="4875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n &lt; 3: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return 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else: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return f(n-1) + 2*f(n-2) + 3*f(n-3)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46626" cy="16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0" y="0"/>
            <a:ext cx="9834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 f(n):</a:t>
            </a:r>
            <a:endParaRPr/>
          </a:p>
        </p:txBody>
      </p:sp>
      <p:sp>
        <p:nvSpPr>
          <p:cNvPr id="262" name="Google Shape;262;p44"/>
          <p:cNvSpPr txBox="1"/>
          <p:nvPr/>
        </p:nvSpPr>
        <p:spPr>
          <a:xfrm>
            <a:off x="503750" y="863400"/>
            <a:ext cx="4875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n &lt; 3: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return 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else: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return f(n-1) + 2*f(n-2) + 3*f(n-3)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239950" y="3405700"/>
            <a:ext cx="575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 Complexity: O(n**3)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Space Complexity: O(n)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950975"/>
            <a:ext cx="4692000" cy="23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(b)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def f(n):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	i</a:t>
            </a:r>
            <a:r>
              <a:rPr lang="en" sz="1695"/>
              <a:t>f n &lt; 3: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		return</a:t>
            </a:r>
            <a:r>
              <a:rPr lang="en" sz="1695"/>
              <a:t> n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	</a:t>
            </a:r>
            <a:r>
              <a:rPr lang="en" sz="1695"/>
              <a:t>e</a:t>
            </a:r>
            <a:r>
              <a:rPr lang="en" sz="1695"/>
              <a:t>lse: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		a, b, c = 0, 1, 2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        		</a:t>
            </a:r>
            <a:r>
              <a:rPr lang="en" sz="1695"/>
              <a:t>f</a:t>
            </a:r>
            <a:r>
              <a:rPr lang="en" sz="1695"/>
              <a:t>or i in range(n-2):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            		a, b, c = b, c, (c + (2 * b) + (3 * a))</a:t>
            </a:r>
            <a:endParaRPr sz="169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95"/>
              <a:t>        		return c</a:t>
            </a:r>
            <a:endParaRPr sz="16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95"/>
              <a:t>	</a:t>
            </a:r>
            <a:endParaRPr sz="1695"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46626" cy="16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0" y="0"/>
            <a:ext cx="85206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(b)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def f(n):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95">
                <a:latin typeface="Arial"/>
                <a:ea typeface="Arial"/>
                <a:cs typeface="Arial"/>
                <a:sym typeface="Arial"/>
              </a:rPr>
              <a:t>if n &lt; 3: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695">
                <a:latin typeface="Arial"/>
                <a:ea typeface="Arial"/>
                <a:cs typeface="Arial"/>
                <a:sym typeface="Arial"/>
              </a:rPr>
              <a:t>return n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95">
                <a:latin typeface="Arial"/>
                <a:ea typeface="Arial"/>
                <a:cs typeface="Arial"/>
                <a:sym typeface="Arial"/>
              </a:rPr>
              <a:t>else: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695">
                <a:latin typeface="Arial"/>
                <a:ea typeface="Arial"/>
                <a:cs typeface="Arial"/>
                <a:sym typeface="Arial"/>
              </a:rPr>
              <a:t>a, b, c = 0, 1, 2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        		for i in range(n-2):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            		a, b, c = b, c, (c + (2 * b) + (3 * a))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        		return c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t/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294"/>
              <a:buFont typeface="Arial"/>
              <a:buNone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	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54850" y="3324600"/>
            <a:ext cx="85206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Space Complexity: O(1)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Test for Fibonacci Number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5064"/>
            <a:ext cx="9144000" cy="97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5515350" y="2046900"/>
            <a:ext cx="33168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of Growth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Time: O(logn)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Space</a:t>
            </a:r>
            <a:r>
              <a:rPr lang="en"/>
              <a:t>: O(1)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50" y="1432875"/>
            <a:ext cx="439990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"/>
            <a:ext cx="9144000" cy="97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Taxi Fare 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11700" y="1743175"/>
            <a:ext cx="85206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tage 1 = 1000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Stage2 = 10000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start_fare = 3.0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= 0.22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block1 = 400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block2 = 350</a:t>
            </a:r>
            <a:endParaRPr/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350" y="0"/>
            <a:ext cx="5529649" cy="15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Taxi Fare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requirements/constraints?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Our </a:t>
            </a:r>
            <a:r>
              <a:rPr lang="en" u="sng">
                <a:latin typeface="Oswald"/>
                <a:ea typeface="Oswald"/>
                <a:cs typeface="Oswald"/>
                <a:sym typeface="Oswald"/>
              </a:rPr>
              <a:t>make_fare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function should return a function that can do the calculations for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</a:t>
            </a:r>
            <a:r>
              <a:rPr lang="en"/>
              <a:t>istance &lt;= stage1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Charged the start_fare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Distance &lt;= stage2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Charged by start_fare + increment * (stage2 - stage1 dist) / block1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Last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Charged the max for stage2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Plus increment * (distance-stage2) / block2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Taxi Fare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257623" cy="23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robot on an m x n grid. The robot is initially located at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top-left corner. The robot tries to move to the bottom-right corner.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can only move either down or right at any point in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two integers m and n, return the number of possible unique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 that the robot can take to reach the bottom-right corner.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LeetCode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00" y="1327525"/>
            <a:ext cx="7592200" cy="33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growth of an algorithm is an approximation of the time required to run a computer program as the </a:t>
            </a:r>
            <a:r>
              <a:rPr b="1" lang="en" u="sng"/>
              <a:t>input size</a:t>
            </a:r>
            <a:r>
              <a:rPr lang="en"/>
              <a:t>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base efficiency on two areas: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Complexity (How fast?)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Space Complexity (How large?)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Referred to as the algorithm's upper bound</a:t>
            </a:r>
            <a:endParaRPr sz="19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Evaluate the efficiency of the algorithm with increasingly larger inputs of n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Worst Case scenario of an algorithm</a:t>
            </a:r>
            <a:endParaRPr sz="170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-&gt; Tightest bound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simplify things: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Remove Coefficients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Consider the term with the fastest growth</a:t>
            </a:r>
            <a:endParaRPr sz="17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O(3n) -&gt; O(n)</a:t>
            </a:r>
            <a:endParaRPr sz="17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O(n^2 + n + 1) -&gt; O(n^2)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Evaluated by counting the total number of operations performed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Some things to think about: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does the number of operations change over your input 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minimum additional </a:t>
            </a:r>
            <a:r>
              <a:rPr lang="en"/>
              <a:t>space</a:t>
            </a:r>
            <a:r>
              <a:rPr lang="en"/>
              <a:t> required for an algorithm to </a:t>
            </a:r>
            <a:r>
              <a:rPr lang="en"/>
              <a:t>perform</a:t>
            </a:r>
            <a:r>
              <a:rPr lang="en"/>
              <a:t> its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Things to consider: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 Call Stack (Depth)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Splitting of recursion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additional variables initialised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