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5E5399-C480-40EF-B2E7-18A2EAB6E3C4}">
  <a:tblStyle styleId="{4F5E5399-C480-40EF-B2E7-18A2EAB6E3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Averag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65f3b26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65f3b26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65f3b26c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65f3b26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65f3b26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65f3b26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65f3b26c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65f3b26c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65f3b26c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65f3b26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65f3b26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65f3b26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65f3b26c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65f3b26c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65f3b26c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65f3b26c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65f3b26c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65f3b26c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65f3b26c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65f3b26c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3f60400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3f60400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65f3b26c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65f3b26c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65f3b26c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65f3b26c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65f3b26c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65f3b26c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65f3b26c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65f3b26c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65f3b26c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65f3b26c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65f3b26c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65f3b26c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65f3b26c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65f3b26c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65f3b26c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65f3b26c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65f3b26c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65f3b26c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65f3b26c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65f3b26c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3f60400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3f60400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65f3b26c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65f3b26c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65f3b26c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65f3b26c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f60400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f60400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3f60400f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3f60400f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3f60400f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3f60400f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3f60400f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3f60400f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3f60400f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3f60400f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65f3b26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65f3b26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CS1010S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4: Higher Order Functions &amp; ADT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42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fold(</a:t>
            </a:r>
            <a:r>
              <a:rPr b="1" lang="en"/>
              <a:t>lambda</a:t>
            </a:r>
            <a:r>
              <a:rPr lang="en"/>
              <a:t> x, y: x - y, </a:t>
            </a:r>
            <a:r>
              <a:rPr b="1" lang="en"/>
              <a:t>lambda</a:t>
            </a:r>
            <a:r>
              <a:rPr lang="en"/>
              <a:t> x: x**2, 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114" y="141628"/>
            <a:ext cx="4267888" cy="11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391625" y="2036525"/>
            <a:ext cx="6327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(((0 - 1 **2) - 2**2) - 3 ** 2) - 4 ** 2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-1 - 4 - 9 - 16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-30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40050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fold(lambda x, y: x-y, lambda x: x**2, 4)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400" y="94175"/>
            <a:ext cx="4150875" cy="114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3"/>
          <p:cNvCxnSpPr/>
          <p:nvPr/>
        </p:nvCxnSpPr>
        <p:spPr>
          <a:xfrm>
            <a:off x="6631725" y="1152475"/>
            <a:ext cx="417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3"/>
          <p:cNvCxnSpPr/>
          <p:nvPr/>
        </p:nvCxnSpPr>
        <p:spPr>
          <a:xfrm flipH="1" rot="10800000">
            <a:off x="7323275" y="1140175"/>
            <a:ext cx="1658400" cy="12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3"/>
          <p:cNvSpPr txBox="1"/>
          <p:nvPr/>
        </p:nvSpPr>
        <p:spPr>
          <a:xfrm>
            <a:off x="426450" y="1792825"/>
            <a:ext cx="71886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4 ** 2 - (3 **2 - (2 ** 2 - (1 ** 2 - 0))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16 - 9 + 4 - 1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= 10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attain different results?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78954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depends on whether the operation being done is commutative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the order of the operations doesn't affect the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24"/>
          <p:cNvGraphicFramePr/>
          <p:nvPr/>
        </p:nvGraphicFramePr>
        <p:xfrm>
          <a:off x="674725" y="23025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{4F5E5399-C480-40EF-B2E7-18A2EAB6E3C4}</a:tableStyleId>
              </a:tblPr>
              <a:tblGrid>
                <a:gridCol w="3619500"/>
                <a:gridCol w="3619500"/>
              </a:tblGrid>
              <a:tr h="50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Commutative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Non-Commutative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Addition ( 1 + 2 == 2 + 1 )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Multiplication ( 5 * 4 == 4 * 5 )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Subtraction 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( 1 - 2 != 2 - 1 )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Division  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( 5 / 4 != 4 / 5 )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Internal implementation of the ADT is hidden from the user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 only needs to know the expected behaviour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ake_point = lambda x, y: (x+y, 2 *x)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et_x = lambda p: p[1] /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et_y = lambda p: p[1] - p[0]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get_x(make_point(2, 9)) ==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</a:t>
            </a:r>
            <a:r>
              <a:rPr lang="en"/>
              <a:t>et_y(make_point(2, 9)) == 9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68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Getters and Setters provide an interface to these data structures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aren't supposed to know about how the data is being stored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 = make_point(2, 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</a:t>
            </a:r>
            <a:r>
              <a:rPr lang="en"/>
              <a:t> = p[0]  VS x = p.getX()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5082575" y="2959050"/>
            <a:ext cx="199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Which is correct?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Or is both fine?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3" name="Google Shape;163;p26"/>
          <p:cNvCxnSpPr>
            <a:endCxn id="162" idx="1"/>
          </p:cNvCxnSpPr>
          <p:nvPr/>
        </p:nvCxnSpPr>
        <p:spPr>
          <a:xfrm flipH="1" rot="10800000">
            <a:off x="2889275" y="3266850"/>
            <a:ext cx="2193300" cy="44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68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Getters and Setters provide an interface to these data structures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aren't supposed to know about how the data is being stored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= make_point(2, 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 = p[0]  VS x = p.getX()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734450" y="2571750"/>
            <a:ext cx="199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Which is correct?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Or is both fine?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2210600" y="3785825"/>
            <a:ext cx="3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✅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813875" y="3851175"/>
            <a:ext cx="3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❌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3" name="Google Shape;173;p27"/>
          <p:cNvCxnSpPr/>
          <p:nvPr/>
        </p:nvCxnSpPr>
        <p:spPr>
          <a:xfrm>
            <a:off x="1227125" y="3846750"/>
            <a:ext cx="89640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7"/>
          <p:cNvSpPr txBox="1"/>
          <p:nvPr/>
        </p:nvSpPr>
        <p:spPr>
          <a:xfrm>
            <a:off x="2153975" y="4125350"/>
            <a:ext cx="241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Breaking Abstraction!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Please don't do this!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Questions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Composite Simpson's Rule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2934625"/>
            <a:ext cx="85206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we are learning about HOF, what does this pattern remind you of?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152464"/>
            <a:ext cx="8832302" cy="16474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9"/>
          <p:cNvCxnSpPr/>
          <p:nvPr/>
        </p:nvCxnSpPr>
        <p:spPr>
          <a:xfrm flipH="1" rot="10800000">
            <a:off x="3002550" y="2227975"/>
            <a:ext cx="731100" cy="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9"/>
          <p:cNvCxnSpPr/>
          <p:nvPr/>
        </p:nvCxnSpPr>
        <p:spPr>
          <a:xfrm flipH="1" rot="10800000">
            <a:off x="622350" y="2227975"/>
            <a:ext cx="731100" cy="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679700"/>
            <a:ext cx="8520600" cy="28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7388877" cy="13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48" y="1627450"/>
            <a:ext cx="4114375" cy="316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075" y="1679699"/>
            <a:ext cx="3915849" cy="7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00" y="1452750"/>
            <a:ext cx="8175350" cy="25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691" y="-10774"/>
            <a:ext cx="4694309" cy="1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Lambda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Higher Order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Data Types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704825"/>
            <a:ext cx="49191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we use as our parameters for fold?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121" y="3980250"/>
            <a:ext cx="4267880" cy="11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0775"/>
            <a:ext cx="4610750" cy="14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/>
        </p:nvSpPr>
        <p:spPr>
          <a:xfrm>
            <a:off x="339025" y="2411925"/>
            <a:ext cx="49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op: 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Multiply (*)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339025" y="2999500"/>
            <a:ext cx="49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(x - (x+1)**2)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339025" y="3518550"/>
            <a:ext cx="49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704825"/>
            <a:ext cx="8464200" cy="26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121" y="3980250"/>
            <a:ext cx="4267880" cy="11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0775"/>
            <a:ext cx="4610750" cy="14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38" y="1981250"/>
            <a:ext cx="8581325" cy="75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3"/>
          <p:cNvCxnSpPr/>
          <p:nvPr/>
        </p:nvCxnSpPr>
        <p:spPr>
          <a:xfrm flipH="1">
            <a:off x="3235125" y="2625025"/>
            <a:ext cx="387600" cy="6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3"/>
          <p:cNvSpPr txBox="1"/>
          <p:nvPr/>
        </p:nvSpPr>
        <p:spPr>
          <a:xfrm>
            <a:off x="2905950" y="3273925"/>
            <a:ext cx="52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op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28" name="Google Shape;228;p33"/>
          <p:cNvCxnSpPr/>
          <p:nvPr/>
        </p:nvCxnSpPr>
        <p:spPr>
          <a:xfrm flipH="1">
            <a:off x="5818825" y="2571750"/>
            <a:ext cx="387600" cy="6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3"/>
          <p:cNvSpPr txBox="1"/>
          <p:nvPr/>
        </p:nvSpPr>
        <p:spPr>
          <a:xfrm>
            <a:off x="5499325" y="3131025"/>
            <a:ext cx="6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term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7908650" y="3143163"/>
            <a:ext cx="38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31" name="Google Shape;231;p33"/>
          <p:cNvCxnSpPr/>
          <p:nvPr/>
        </p:nvCxnSpPr>
        <p:spPr>
          <a:xfrm flipH="1">
            <a:off x="8121625" y="2571750"/>
            <a:ext cx="387600" cy="6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5" y="1924100"/>
            <a:ext cx="8446576" cy="120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4"/>
          <p:cNvCxnSpPr/>
          <p:nvPr/>
        </p:nvCxnSpPr>
        <p:spPr>
          <a:xfrm flipH="1">
            <a:off x="1675625" y="2789700"/>
            <a:ext cx="387600" cy="6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4"/>
          <p:cNvSpPr txBox="1"/>
          <p:nvPr/>
        </p:nvSpPr>
        <p:spPr>
          <a:xfrm>
            <a:off x="978350" y="3438600"/>
            <a:ext cx="158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Tells us how to combine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41" name="Google Shape;241;p34"/>
          <p:cNvCxnSpPr/>
          <p:nvPr/>
        </p:nvCxnSpPr>
        <p:spPr>
          <a:xfrm flipH="1">
            <a:off x="3590925" y="2789700"/>
            <a:ext cx="387600" cy="6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4"/>
          <p:cNvSpPr txBox="1"/>
          <p:nvPr/>
        </p:nvSpPr>
        <p:spPr>
          <a:xfrm>
            <a:off x="2971175" y="3438600"/>
            <a:ext cx="125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Next term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43" name="Google Shape;243;p34"/>
          <p:cNvCxnSpPr/>
          <p:nvPr/>
        </p:nvCxnSpPr>
        <p:spPr>
          <a:xfrm flipH="1">
            <a:off x="6813950" y="2789700"/>
            <a:ext cx="387600" cy="6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4"/>
          <p:cNvSpPr txBox="1"/>
          <p:nvPr/>
        </p:nvSpPr>
        <p:spPr>
          <a:xfrm>
            <a:off x="6281375" y="3438600"/>
            <a:ext cx="125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Next value of a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45" name="Google Shape;245;p34"/>
          <p:cNvCxnSpPr/>
          <p:nvPr/>
        </p:nvCxnSpPr>
        <p:spPr>
          <a:xfrm flipH="1">
            <a:off x="5871800" y="1627325"/>
            <a:ext cx="201600" cy="9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4"/>
          <p:cNvSpPr txBox="1"/>
          <p:nvPr/>
        </p:nvSpPr>
        <p:spPr>
          <a:xfrm>
            <a:off x="5405025" y="1183100"/>
            <a:ext cx="120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Base value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2508800"/>
            <a:ext cx="8520600" cy="20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see what accumulate needs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combiner -&gt; how to combine terms (add things together)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base -&gt; Should be 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</a:t>
            </a:r>
            <a:r>
              <a:rPr lang="en"/>
              <a:t>erm -&gt; current term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</a:t>
            </a:r>
            <a:r>
              <a:rPr lang="en"/>
              <a:t> -&gt; lower bound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next -&gt; how much to increment </a:t>
            </a:r>
            <a:r>
              <a:rPr b="1" lang="en"/>
              <a:t>a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</a:t>
            </a:r>
            <a:r>
              <a:rPr lang="en"/>
              <a:t> -&gt; upper bound</a:t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5279099" cy="9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550" y="4232600"/>
            <a:ext cx="4593451" cy="9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712" y="1152475"/>
            <a:ext cx="8446576" cy="12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3099650"/>
            <a:ext cx="85206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 them together and you should get this!</a:t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975" y="0"/>
            <a:ext cx="4738024" cy="9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606250"/>
            <a:ext cx="8170925" cy="8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873" y="1152475"/>
            <a:ext cx="7275348" cy="10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25" y="1303338"/>
            <a:ext cx="677227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199324" cy="9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96751" cy="19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75" y="2254775"/>
            <a:ext cx="2773250" cy="21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311700" y="1888850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make_segment(start, end):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Return (start, end)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start_segment(seg):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Return seg[0]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end_segment(seg):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Return seg[1]</a:t>
            </a:r>
            <a:endParaRPr/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7167974" cy="16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Segment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Midpoint of the segment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 we need to calculate?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 point value of x and y</a:t>
            </a:r>
            <a:endParaRPr/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8302700" cy="6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00" y="1912925"/>
            <a:ext cx="73818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8302700" cy="60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41"/>
          <p:cNvCxnSpPr/>
          <p:nvPr/>
        </p:nvCxnSpPr>
        <p:spPr>
          <a:xfrm>
            <a:off x="3733600" y="3011250"/>
            <a:ext cx="78300" cy="102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1"/>
          <p:cNvSpPr txBox="1"/>
          <p:nvPr/>
        </p:nvSpPr>
        <p:spPr>
          <a:xfrm>
            <a:off x="3394200" y="4203575"/>
            <a:ext cx="17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start_point[0]!!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62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make_root(n):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root(x):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x**(1/n)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root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make_root = lambda n: lambda x: x ** (1/n)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make_root(3)(27)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922000" y="3931375"/>
            <a:ext cx="7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# 3.0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7919774" cy="8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06" y="1460725"/>
            <a:ext cx="4408650" cy="26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02" y="2071775"/>
            <a:ext cx="7303900" cy="140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43"/>
          <p:cNvCxnSpPr/>
          <p:nvPr/>
        </p:nvCxnSpPr>
        <p:spPr>
          <a:xfrm flipH="1" rot="10800000">
            <a:off x="7029675" y="3261975"/>
            <a:ext cx="596400" cy="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999750" cy="12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83250"/>
            <a:ext cx="8185823" cy="22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7021500" y="-11125"/>
            <a:ext cx="21225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foo(y)(x) = x(y)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add1(x) = x + 1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24300" cy="19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650" y="1473875"/>
            <a:ext cx="3519751" cy="32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Higher-order functions achieve data encapsulation.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function from another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compose(f, g):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lambda x: f(g(x))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thrice(f):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return compose(compose(f, f),  f)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5" y="41123"/>
            <a:ext cx="7827401" cy="15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525" y="1935075"/>
            <a:ext cx="7080023" cy="301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7062650" y="2878375"/>
            <a:ext cx="9549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inc = next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2" name="Google Shape;102;p19"/>
          <p:cNvCxnSpPr>
            <a:stCxn id="101" idx="0"/>
          </p:cNvCxnSpPr>
          <p:nvPr/>
        </p:nvCxnSpPr>
        <p:spPr>
          <a:xfrm rot="10800000">
            <a:off x="7393700" y="2722075"/>
            <a:ext cx="1464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3" name="Google Shape;103;p19"/>
          <p:cNvSpPr txBox="1"/>
          <p:nvPr/>
        </p:nvSpPr>
        <p:spPr>
          <a:xfrm>
            <a:off x="5923050" y="2878375"/>
            <a:ext cx="10749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term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= cube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4" name="Google Shape;104;p19"/>
          <p:cNvCxnSpPr>
            <a:stCxn id="103" idx="0"/>
          </p:cNvCxnSpPr>
          <p:nvPr/>
        </p:nvCxnSpPr>
        <p:spPr>
          <a:xfrm rot="10800000">
            <a:off x="6314100" y="2722075"/>
            <a:ext cx="14640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675" y="1246337"/>
            <a:ext cx="5445810" cy="1484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(Fold)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1670975" y="3516025"/>
            <a:ext cx="19755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Operation to do</a:t>
            </a:r>
            <a:endParaRPr/>
          </a:p>
        </p:txBody>
      </p:sp>
      <p:cxnSp>
        <p:nvCxnSpPr>
          <p:cNvPr id="112" name="Google Shape;112;p20"/>
          <p:cNvCxnSpPr/>
          <p:nvPr/>
        </p:nvCxnSpPr>
        <p:spPr>
          <a:xfrm flipH="1">
            <a:off x="2811325" y="2402050"/>
            <a:ext cx="713400" cy="9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781550" y="3516025"/>
            <a:ext cx="15012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Recursion to get n-1, n-2…  values</a:t>
            </a:r>
            <a:endParaRPr/>
          </a:p>
        </p:txBody>
      </p:sp>
      <p:cxnSp>
        <p:nvCxnSpPr>
          <p:cNvPr id="114" name="Google Shape;114;p20"/>
          <p:cNvCxnSpPr>
            <a:endCxn id="113" idx="0"/>
          </p:cNvCxnSpPr>
          <p:nvPr/>
        </p:nvCxnSpPr>
        <p:spPr>
          <a:xfrm flipH="1">
            <a:off x="4532150" y="2419525"/>
            <a:ext cx="206700" cy="109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6187875" y="2462950"/>
            <a:ext cx="93600" cy="9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5655950" y="3516025"/>
            <a:ext cx="21594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Current value after applying the function</a:t>
            </a:r>
            <a:endParaRPr sz="1500"/>
          </a:p>
        </p:txBody>
      </p:sp>
      <p:sp>
        <p:nvSpPr>
          <p:cNvPr id="117" name="Google Shape;117;p20"/>
          <p:cNvSpPr txBox="1"/>
          <p:nvPr/>
        </p:nvSpPr>
        <p:spPr>
          <a:xfrm>
            <a:off x="583100" y="4203575"/>
            <a:ext cx="77196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Add the binary operator on </a:t>
            </a:r>
            <a:r>
              <a:rPr lang="en" sz="16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f(0)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sz="16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f(1)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then </a:t>
            </a:r>
            <a:r>
              <a:rPr lang="en" sz="16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f(2)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the previous result… then f(n) with the previous result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variation of </a:t>
            </a:r>
            <a:r>
              <a:rPr b="1" lang="en"/>
              <a:t>Fold</a:t>
            </a:r>
            <a:endParaRPr b="1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591925" y="3446400"/>
            <a:ext cx="52407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f(n) ⊗ (f(</a:t>
            </a:r>
            <a:r>
              <a:rPr lang="en" sz="2100"/>
              <a:t>n-1</a:t>
            </a:r>
            <a:r>
              <a:rPr lang="en" sz="2100"/>
              <a:t>) ⊗ (f(n-2) ⊗ ... (f(1) ⊗ f(0)))...)</a:t>
            </a:r>
            <a:endParaRPr sz="21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25" y="1068913"/>
            <a:ext cx="70485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