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Average"/>
      <p:regular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20C01E-4466-4559-ACF2-BD981B9EFC99}">
  <a:tblStyle styleId="{A520C01E-4466-4559-ACF2-BD981B9EF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4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Average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0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d432adfa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d432adfa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d432adfa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d432adfa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d432adfa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d432adfa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d8ecfa2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d8ecfa2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8ecfa2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d8ecfa2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d8ecfa2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d8ecfa2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d8ecfa2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d8ecfa2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d8ecfa27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d8ecfa27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d8ecfa2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d8ecfa2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d8ecfa27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d8ecfa27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d432adfa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d432adfa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d8ecfa27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d8ecfa27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e1da75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e1da75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e1da75f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e1da75f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e1da75f6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e1da75f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e1da75f6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e1da75f6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e1da75f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e1da75f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d8ecfa27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d8ecfa27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d432adfa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d432adfa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d432adf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d432adf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d432adfa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d432adfa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d432adfa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d432adf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d432adfa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d432adfa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d432adfa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d432adfa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d432adfa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d432adfa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5: Working with Sequences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Group: 15A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5" y="1771000"/>
            <a:ext cx="4558075" cy="2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014775" y="3099025"/>
            <a:ext cx="111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# False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# False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# True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550" y="1320775"/>
            <a:ext cx="3155001" cy="15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2940575" y="2240850"/>
            <a:ext cx="3914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Tutorial Questions</a:t>
            </a:r>
            <a:endParaRPr b="1" sz="3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6677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4"/>
          <p:cNvSpPr txBox="1"/>
          <p:nvPr/>
        </p:nvSpPr>
        <p:spPr>
          <a:xfrm>
            <a:off x="665725" y="2267575"/>
            <a:ext cx="31800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up = (7, (6, 5, 4), 3, (2, 1))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665725" y="3079325"/>
            <a:ext cx="300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index should we use to get the value 1?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4218775" y="3156275"/>
            <a:ext cx="27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xp = tup[3][1]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46" name="Google Shape;146;p24"/>
          <p:cNvCxnSpPr>
            <a:stCxn id="145" idx="1"/>
          </p:cNvCxnSpPr>
          <p:nvPr/>
        </p:nvCxnSpPr>
        <p:spPr>
          <a:xfrm rot="10800000">
            <a:off x="3486175" y="3382625"/>
            <a:ext cx="7326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665725" y="2267575"/>
            <a:ext cx="3505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tup = ((7), (6, 5, 4), (3, 2), 1)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665725" y="3079325"/>
            <a:ext cx="300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index should we use to get the value 1?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4218775" y="3156275"/>
            <a:ext cx="27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exp = tup[3]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54" name="Google Shape;154;p25"/>
          <p:cNvCxnSpPr>
            <a:stCxn id="153" idx="1"/>
          </p:cNvCxnSpPr>
          <p:nvPr/>
        </p:nvCxnSpPr>
        <p:spPr>
          <a:xfrm rot="10800000">
            <a:off x="3486175" y="3382625"/>
            <a:ext cx="7326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4900" cy="171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665725" y="2267575"/>
            <a:ext cx="43284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tup = (7, (6,), (5, (4,)), (3, (2, (1,))))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665725" y="3079325"/>
            <a:ext cx="300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index should we use to get the value 1?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218775" y="3156275"/>
            <a:ext cx="27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exp = tup[3][1][1][0]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63" name="Google Shape;163;p26"/>
          <p:cNvCxnSpPr>
            <a:stCxn id="162" idx="1"/>
          </p:cNvCxnSpPr>
          <p:nvPr/>
        </p:nvCxnSpPr>
        <p:spPr>
          <a:xfrm rot="10800000">
            <a:off x="3486175" y="3382625"/>
            <a:ext cx="7326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2050" cy="175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4900" cy="171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7"/>
          <p:cNvSpPr txBox="1"/>
          <p:nvPr/>
        </p:nvSpPr>
        <p:spPr>
          <a:xfrm>
            <a:off x="665725" y="2267575"/>
            <a:ext cx="43284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tup = (7, ((6, 5), (4,), 3, 2), ((1,),))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665725" y="3079325"/>
            <a:ext cx="300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index should we use to get the value 1?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4218775" y="3156275"/>
            <a:ext cx="279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exp = tup[2][0][0]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73" name="Google Shape;173;p27"/>
          <p:cNvCxnSpPr>
            <a:stCxn id="172" idx="1"/>
          </p:cNvCxnSpPr>
          <p:nvPr/>
        </p:nvCxnSpPr>
        <p:spPr>
          <a:xfrm rot="10800000">
            <a:off x="3486175" y="3382625"/>
            <a:ext cx="7326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5136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8"/>
          <p:cNvSpPr txBox="1"/>
          <p:nvPr/>
        </p:nvSpPr>
        <p:spPr>
          <a:xfrm>
            <a:off x="173025" y="1120800"/>
            <a:ext cx="613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the question asking?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 the elements that are are in the odd indexes of the tuple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y_tup = (1, 2, 3, 4, 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print(odd_indices(my_tup)) =&gt; (2, 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5136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7406"/>
            <a:ext cx="73723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5136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0"/>
          <p:cNvSpPr txBox="1"/>
          <p:nvPr/>
        </p:nvSpPr>
        <p:spPr>
          <a:xfrm>
            <a:off x="235275" y="2296625"/>
            <a:ext cx="58308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# Using Slicing!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def odd_indices(tup):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   return tup[1:len(tup):2]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235275" y="982475"/>
            <a:ext cx="421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Is there another way to solve this?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What does this remind you off?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3069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31"/>
          <p:cNvSpPr txBox="1"/>
          <p:nvPr/>
        </p:nvSpPr>
        <p:spPr>
          <a:xfrm>
            <a:off x="152400" y="1611900"/>
            <a:ext cx="694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Use a for loop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Iterate and keep track of the sum for the even and odd-indexed elements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return the sums in a tuple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25" y="2658600"/>
            <a:ext cx="4324907" cy="239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91175" y="1459775"/>
            <a:ext cx="7518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Tuples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Equivalence (is vs ==)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Higher Order Functions (map, filter)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3069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32"/>
          <p:cNvSpPr txBox="1"/>
          <p:nvPr/>
        </p:nvSpPr>
        <p:spPr>
          <a:xfrm>
            <a:off x="152400" y="1611900"/>
            <a:ext cx="69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the idea of tuple slicing, how can we go about this question?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276775" y="2151400"/>
            <a:ext cx="491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Create a new tuple of the even-indexed elements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Create a new tuple of the odd-indexed elements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Use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sum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add up the values of these tuples (iterable)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35100"/>
            <a:ext cx="6767837" cy="185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644675" y="2769475"/>
            <a:ext cx="4166400" cy="1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Input: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 — number of disks (iterating)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src — source pole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 — destination pole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mid — remaining/auxiilary pole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Output: print the steps (n, src, mid, des)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25" y="0"/>
            <a:ext cx="4794150" cy="21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 = 1 (base case)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src -&gt; des #(1, src, mid, des)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n =2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src -&gt; mid #(1, src, des, mid)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src -&gt; des #(1, src, mid, des)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	mid -&gt; des #(1, mid, src, des)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20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 =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src -&gt; 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src -&gt; mid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des -&gt; mid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src -&gt; dest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mid -&gt; src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mid -&gt; 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src -&gt; 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4700050" y="1304875"/>
            <a:ext cx="3181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#(2, src, des, mid)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#(1, src, mid, des)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#(2, mid, src, des)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7002050" y="1419300"/>
            <a:ext cx="415632" cy="2947175"/>
          </a:xfrm>
          <a:custGeom>
            <a:rect b="b" l="l" r="r" t="t"/>
            <a:pathLst>
              <a:path extrusionOk="0" h="117887" w="21625">
                <a:moveTo>
                  <a:pt x="0" y="166"/>
                </a:moveTo>
                <a:cubicBezTo>
                  <a:pt x="3982" y="166"/>
                  <a:pt x="10544" y="-500"/>
                  <a:pt x="11510" y="3363"/>
                </a:cubicBezTo>
                <a:cubicBezTo>
                  <a:pt x="14306" y="14536"/>
                  <a:pt x="9997" y="26719"/>
                  <a:pt x="12788" y="37893"/>
                </a:cubicBezTo>
                <a:cubicBezTo>
                  <a:pt x="13874" y="42240"/>
                  <a:pt x="10259" y="48152"/>
                  <a:pt x="13428" y="51321"/>
                </a:cubicBezTo>
                <a:cubicBezTo>
                  <a:pt x="15243" y="53136"/>
                  <a:pt x="19677" y="48547"/>
                  <a:pt x="21101" y="50682"/>
                </a:cubicBezTo>
                <a:cubicBezTo>
                  <a:pt x="23058" y="53617"/>
                  <a:pt x="17742" y="56926"/>
                  <a:pt x="16625" y="60273"/>
                </a:cubicBezTo>
                <a:cubicBezTo>
                  <a:pt x="14330" y="67150"/>
                  <a:pt x="14565" y="74904"/>
                  <a:pt x="15986" y="82014"/>
                </a:cubicBezTo>
                <a:cubicBezTo>
                  <a:pt x="17532" y="89751"/>
                  <a:pt x="16625" y="97784"/>
                  <a:pt x="16625" y="105674"/>
                </a:cubicBezTo>
                <a:cubicBezTo>
                  <a:pt x="16625" y="109297"/>
                  <a:pt x="19187" y="113982"/>
                  <a:pt x="16625" y="116544"/>
                </a:cubicBezTo>
                <a:cubicBezTo>
                  <a:pt x="13761" y="119408"/>
                  <a:pt x="8526" y="116544"/>
                  <a:pt x="4476" y="1165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Google Shape;229;p35"/>
          <p:cNvSpPr txBox="1"/>
          <p:nvPr/>
        </p:nvSpPr>
        <p:spPr>
          <a:xfrm>
            <a:off x="7545550" y="2497825"/>
            <a:ext cx="13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Any Patterns?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4294967295" type="body"/>
          </p:nvPr>
        </p:nvSpPr>
        <p:spPr>
          <a:xfrm>
            <a:off x="311700" y="1381075"/>
            <a:ext cx="20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  = 3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src -&gt; des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src -&gt; mid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des -&gt; mid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src -&gt; dest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mid -&gt; src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mid -&gt; des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src -&gt; des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	</a:t>
            </a:r>
            <a:endParaRPr sz="1700"/>
          </a:p>
        </p:txBody>
      </p:sp>
      <p:sp>
        <p:nvSpPr>
          <p:cNvPr id="235" name="Google Shape;235;p36"/>
          <p:cNvSpPr txBox="1"/>
          <p:nvPr/>
        </p:nvSpPr>
        <p:spPr>
          <a:xfrm>
            <a:off x="3633025" y="1533475"/>
            <a:ext cx="3181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#(2, src, des, mid)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#(1, src, mid, des)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#(2, mid, src, des)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6681100" y="2726425"/>
            <a:ext cx="13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Any Patterns?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6110600" y="1684238"/>
            <a:ext cx="415632" cy="2947175"/>
          </a:xfrm>
          <a:custGeom>
            <a:rect b="b" l="l" r="r" t="t"/>
            <a:pathLst>
              <a:path extrusionOk="0" h="117887" w="21625">
                <a:moveTo>
                  <a:pt x="0" y="166"/>
                </a:moveTo>
                <a:cubicBezTo>
                  <a:pt x="3982" y="166"/>
                  <a:pt x="10544" y="-500"/>
                  <a:pt x="11510" y="3363"/>
                </a:cubicBezTo>
                <a:cubicBezTo>
                  <a:pt x="14306" y="14536"/>
                  <a:pt x="9997" y="26719"/>
                  <a:pt x="12788" y="37893"/>
                </a:cubicBezTo>
                <a:cubicBezTo>
                  <a:pt x="13874" y="42240"/>
                  <a:pt x="10259" y="48152"/>
                  <a:pt x="13428" y="51321"/>
                </a:cubicBezTo>
                <a:cubicBezTo>
                  <a:pt x="15243" y="53136"/>
                  <a:pt x="19677" y="48547"/>
                  <a:pt x="21101" y="50682"/>
                </a:cubicBezTo>
                <a:cubicBezTo>
                  <a:pt x="23058" y="53617"/>
                  <a:pt x="17742" y="56926"/>
                  <a:pt x="16625" y="60273"/>
                </a:cubicBezTo>
                <a:cubicBezTo>
                  <a:pt x="14330" y="67150"/>
                  <a:pt x="14565" y="74904"/>
                  <a:pt x="15986" y="82014"/>
                </a:cubicBezTo>
                <a:cubicBezTo>
                  <a:pt x="17532" y="89751"/>
                  <a:pt x="16625" y="97784"/>
                  <a:pt x="16625" y="105674"/>
                </a:cubicBezTo>
                <a:cubicBezTo>
                  <a:pt x="16625" y="109297"/>
                  <a:pt x="19187" y="113982"/>
                  <a:pt x="16625" y="116544"/>
                </a:cubicBezTo>
                <a:cubicBezTo>
                  <a:pt x="13761" y="119408"/>
                  <a:pt x="8526" y="116544"/>
                  <a:pt x="4476" y="1165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def hanoi(n, src, mid, des):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	if n == 1: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		print(f"{src} -&gt; {des}")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	else: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		hanoi(n - 1, src, des, mid)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		print(f"{src} -&gt; {des}")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		hanoi(n - 1, mid, src, des)</a:t>
            </a:r>
            <a:endParaRPr b="1" sz="1400"/>
          </a:p>
        </p:txBody>
      </p:sp>
      <p:sp>
        <p:nvSpPr>
          <p:cNvPr id="245" name="Google Shape;245;p37"/>
          <p:cNvSpPr txBox="1"/>
          <p:nvPr/>
        </p:nvSpPr>
        <p:spPr>
          <a:xfrm>
            <a:off x="4572000" y="3417800"/>
            <a:ext cx="44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convert this into a tuple sequence of moves?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5625"/>
            <a:ext cx="8839201" cy="2601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4350" y="1445925"/>
            <a:ext cx="7905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type that is ordered and unchangeable (immutable)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Defined by using round brackets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are they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useful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Tuples are immutable, so they can be used to prevent accidental addition, modification, or removal of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we make want to store data, we don't want accidental changes to our records!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450300" y="4106925"/>
            <a:ext cx="269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makes difference between lists different from tuples then?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Immutability!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Tuple Sequences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70425" y="1584225"/>
            <a:ext cx="7152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= ()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or i in range(5):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+= (i,)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rint(s) 	# (1, 2, 3, 4, 5)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Time Complexity: O(n^2)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Space Complexity: O(n)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# n is the size of the array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Tuple Sequences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70425" y="1584225"/>
            <a:ext cx="7152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# Creating tuples from strings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tuple("1234") -&gt; ("1", "2", "3", "4")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tuple("1, 2, 3, 4".split(" ")) -&gt;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("1", "2", "3", "4")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going on here?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5" y="1447688"/>
            <a:ext cx="7172574" cy="22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46525" y="3922100"/>
            <a:ext cx="49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Read more here: https://www.w3schools.com/python/ref_string_split.asp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w/ Iterables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80525" y="1459725"/>
            <a:ext cx="4087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ap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does it take in?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Function to apply to each element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Iterable (tuple/list) to apply your function to the elements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Output: Iterable with all the elements being affected by the function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2162"/>
          <a:stretch/>
        </p:blipFill>
        <p:spPr>
          <a:xfrm>
            <a:off x="4724275" y="1810713"/>
            <a:ext cx="4365671" cy="991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9"/>
          <p:cNvSpPr txBox="1"/>
          <p:nvPr/>
        </p:nvSpPr>
        <p:spPr>
          <a:xfrm>
            <a:off x="1224375" y="3673100"/>
            <a:ext cx="42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25" y="3488051"/>
            <a:ext cx="4874980" cy="88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9"/>
          <p:cNvSpPr txBox="1"/>
          <p:nvPr/>
        </p:nvSpPr>
        <p:spPr>
          <a:xfrm>
            <a:off x="460125" y="4399675"/>
            <a:ext cx="2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Output: (2, 3, 4)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w/ Iterables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80525" y="1459725"/>
            <a:ext cx="42468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 startAt="2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filter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does it take in?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Filter condition to check each element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Iterable (tuple/list) to apply your function to the elements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Output: Iterable with all elements that passes our check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224375" y="3673100"/>
            <a:ext cx="42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1725" y="4377225"/>
            <a:ext cx="2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Output: (2, 4, 10)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50" y="1765200"/>
            <a:ext cx="4322999" cy="1267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488900"/>
            <a:ext cx="5465379" cy="746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484275" y="1708725"/>
            <a:ext cx="56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is a difference between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==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{A520C01E-4466-4559-ACF2-BD981B9EFC99}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is</a:t>
                      </a:r>
                      <a:r>
                        <a:rPr lang="en"/>
                        <a:t> (identity check)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==</a:t>
                      </a:r>
                      <a:r>
                        <a:rPr lang="en"/>
                        <a:t> (equality check)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Checks whether the two variables points to the </a:t>
                      </a:r>
                      <a:r>
                        <a:rPr b="1" lang="en" u="sng"/>
                        <a:t>same object in memory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Checks whether the two variables have the </a:t>
                      </a:r>
                      <a:r>
                        <a:rPr b="1" i="1" lang="en" u="sng"/>
                        <a:t>same value</a:t>
                      </a:r>
                      <a:endParaRPr b="1" i="1" u="sng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