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73ba07f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73ba07f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73ba07f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73ba07f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73ba07f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73ba07f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73ba07fe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73ba07fe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73ba07fe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73ba07fe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73ba07fe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73ba07f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73ba07fe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73ba07fe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73ba07fe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73ba07fe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73ba07fe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73ba07fe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73ba07fe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73ba07fe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73ba07f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73ba07f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73ba07fe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73ba07fe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73ba07fe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73ba07fe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73ba07f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73ba07f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73ba07fe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73ba07fe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73ba07fe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73ba07fe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73ba07f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73ba07f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73ba07fe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73ba07fe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73ba07fe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73ba07fe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73ba07fe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73ba07fe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73ba07fe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73ba07fe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73ba07f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73ba07f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73ba07f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73ba07f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toppr.com/guides/python-guide/references/methods-and-functions/methods/built-in/repr/python-repr/#:~:text=In%20Python%2C%20__repr__,purpose%20of%20debugging%20and%20develop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geeksforgeeks.org/dynamic-programming/#:~:text=Dynamic%20Programming%20is%20mainly%20an,compute%20them%20when%20needed%20la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Tutorial 9: Dynamic Programming, Memoization &amp; Exceptions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Exception Handling</a:t>
            </a:r>
            <a:endParaRPr/>
          </a:p>
        </p:txBody>
      </p:sp>
      <p:pic>
        <p:nvPicPr>
          <p:cNvPr id="129" name="Google Shape;129;p22"/>
          <p:cNvPicPr preferRelativeResize="0"/>
          <p:nvPr/>
        </p:nvPicPr>
        <p:blipFill>
          <a:blip r:embed="rId3">
            <a:alphaModFix/>
          </a:blip>
          <a:stretch>
            <a:fillRect/>
          </a:stretch>
        </p:blipFill>
        <p:spPr>
          <a:xfrm>
            <a:off x="311725" y="1663250"/>
            <a:ext cx="2888600" cy="3224475"/>
          </a:xfrm>
          <a:prstGeom prst="rect">
            <a:avLst/>
          </a:prstGeom>
          <a:noFill/>
          <a:ln cap="flat" cmpd="sng" w="9525">
            <a:solidFill>
              <a:schemeClr val="dk1"/>
            </a:solidFill>
            <a:prstDash val="solid"/>
            <a:round/>
            <a:headEnd len="sm" w="sm" type="none"/>
            <a:tailEnd len="sm" w="sm" type="none"/>
          </a:ln>
        </p:spPr>
      </p:pic>
      <p:sp>
        <p:nvSpPr>
          <p:cNvPr id="130" name="Google Shape;130;p22"/>
          <p:cNvSpPr txBox="1"/>
          <p:nvPr/>
        </p:nvSpPr>
        <p:spPr>
          <a:xfrm>
            <a:off x="3517075" y="2046900"/>
            <a:ext cx="52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Exceptions</a:t>
            </a:r>
            <a:endParaRPr/>
          </a:p>
        </p:txBody>
      </p:sp>
      <p:pic>
        <p:nvPicPr>
          <p:cNvPr id="136" name="Google Shape;136;p23"/>
          <p:cNvPicPr preferRelativeResize="0"/>
          <p:nvPr/>
        </p:nvPicPr>
        <p:blipFill>
          <a:blip r:embed="rId3">
            <a:alphaModFix/>
          </a:blip>
          <a:stretch>
            <a:fillRect/>
          </a:stretch>
        </p:blipFill>
        <p:spPr>
          <a:xfrm>
            <a:off x="152425" y="1373012"/>
            <a:ext cx="6114649" cy="1821975"/>
          </a:xfrm>
          <a:prstGeom prst="rect">
            <a:avLst/>
          </a:prstGeom>
          <a:noFill/>
          <a:ln>
            <a:noFill/>
          </a:ln>
        </p:spPr>
      </p:pic>
      <p:sp>
        <p:nvSpPr>
          <p:cNvPr id="137" name="Google Shape;137;p23"/>
          <p:cNvSpPr txBox="1"/>
          <p:nvPr/>
        </p:nvSpPr>
        <p:spPr>
          <a:xfrm>
            <a:off x="239950" y="3453675"/>
            <a:ext cx="57711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Our </a:t>
            </a:r>
            <a:r>
              <a:rPr b="1" lang="en" u="sng">
                <a:latin typeface="Roboto"/>
                <a:ea typeface="Roboto"/>
                <a:cs typeface="Roboto"/>
                <a:sym typeface="Roboto"/>
              </a:rPr>
              <a:t>custom</a:t>
            </a:r>
            <a:r>
              <a:rPr lang="en">
                <a:latin typeface="Roboto"/>
                <a:ea typeface="Roboto"/>
                <a:cs typeface="Roboto"/>
                <a:sym typeface="Roboto"/>
              </a:rPr>
              <a:t> Exception always extends </a:t>
            </a:r>
            <a:r>
              <a:rPr i="1" lang="en" u="sng">
                <a:latin typeface="Roboto"/>
                <a:ea typeface="Roboto"/>
                <a:cs typeface="Roboto"/>
                <a:sym typeface="Roboto"/>
              </a:rPr>
              <a:t>Exception</a:t>
            </a:r>
            <a:endParaRPr i="1" u="sng">
              <a:latin typeface="Roboto"/>
              <a:ea typeface="Roboto"/>
              <a:cs typeface="Roboto"/>
              <a:sym typeface="Roboto"/>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def __str__(self):</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Special method of a Class (Like __init__, __eq__)</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Defines the string representation of the Class</a:t>
            </a:r>
            <a:endParaRPr>
              <a:latin typeface="Merriweather"/>
              <a:ea typeface="Merriweather"/>
              <a:cs typeface="Merriweather"/>
              <a:sym typeface="Merriweather"/>
            </a:endParaRPr>
          </a:p>
        </p:txBody>
      </p:sp>
      <p:sp>
        <p:nvSpPr>
          <p:cNvPr id="138" name="Google Shape;138;p23"/>
          <p:cNvSpPr txBox="1"/>
          <p:nvPr/>
        </p:nvSpPr>
        <p:spPr>
          <a:xfrm>
            <a:off x="6267075" y="4500375"/>
            <a:ext cx="28932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repr()</a:t>
            </a:r>
            <a:r>
              <a:rPr lang="en">
                <a:latin typeface="Roboto"/>
                <a:ea typeface="Roboto"/>
                <a:cs typeface="Roboto"/>
                <a:sym typeface="Roboto"/>
              </a:rPr>
              <a:t> gets the string representation of self.value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Exceptions</a:t>
            </a:r>
            <a:endParaRPr/>
          </a:p>
        </p:txBody>
      </p:sp>
      <p:pic>
        <p:nvPicPr>
          <p:cNvPr id="144" name="Google Shape;144;p24"/>
          <p:cNvPicPr preferRelativeResize="0"/>
          <p:nvPr/>
        </p:nvPicPr>
        <p:blipFill>
          <a:blip r:embed="rId3">
            <a:alphaModFix/>
          </a:blip>
          <a:stretch>
            <a:fillRect/>
          </a:stretch>
        </p:blipFill>
        <p:spPr>
          <a:xfrm>
            <a:off x="152400" y="1375500"/>
            <a:ext cx="5709524" cy="36156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0" y="0"/>
            <a:ext cx="5051750" cy="2350825"/>
          </a:xfrm>
          <a:prstGeom prst="rect">
            <a:avLst/>
          </a:prstGeom>
          <a:noFill/>
          <a:ln cap="flat" cmpd="sng" w="9525">
            <a:solidFill>
              <a:schemeClr val="dk1"/>
            </a:solidFill>
            <a:prstDash val="solid"/>
            <a:round/>
            <a:headEnd len="sm" w="sm" type="none"/>
            <a:tailEnd len="sm" w="sm" type="none"/>
          </a:ln>
        </p:spPr>
      </p:pic>
      <p:pic>
        <p:nvPicPr>
          <p:cNvPr id="150" name="Google Shape;150;p25"/>
          <p:cNvPicPr preferRelativeResize="0"/>
          <p:nvPr/>
        </p:nvPicPr>
        <p:blipFill>
          <a:blip r:embed="rId4">
            <a:alphaModFix/>
          </a:blip>
          <a:stretch>
            <a:fillRect/>
          </a:stretch>
        </p:blipFill>
        <p:spPr>
          <a:xfrm>
            <a:off x="104450" y="2640275"/>
            <a:ext cx="6862502" cy="2350825"/>
          </a:xfrm>
          <a:prstGeom prst="rect">
            <a:avLst/>
          </a:prstGeom>
          <a:noFill/>
          <a:ln>
            <a:noFill/>
          </a:ln>
        </p:spPr>
      </p:pic>
      <p:sp>
        <p:nvSpPr>
          <p:cNvPr id="151" name="Google Shape;151;p25"/>
          <p:cNvSpPr txBox="1"/>
          <p:nvPr/>
        </p:nvSpPr>
        <p:spPr>
          <a:xfrm>
            <a:off x="7156200" y="4789600"/>
            <a:ext cx="1987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Recursive Solution</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0" y="0"/>
            <a:ext cx="5051750" cy="2350825"/>
          </a:xfrm>
          <a:prstGeom prst="rect">
            <a:avLst/>
          </a:prstGeom>
          <a:noFill/>
          <a:ln cap="flat" cmpd="sng" w="9525">
            <a:solidFill>
              <a:schemeClr val="dk1"/>
            </a:solidFill>
            <a:prstDash val="solid"/>
            <a:round/>
            <a:headEnd len="sm" w="sm" type="none"/>
            <a:tailEnd len="sm" w="sm" type="none"/>
          </a:ln>
        </p:spPr>
      </p:pic>
      <p:pic>
        <p:nvPicPr>
          <p:cNvPr id="157" name="Google Shape;157;p26"/>
          <p:cNvPicPr preferRelativeResize="0"/>
          <p:nvPr/>
        </p:nvPicPr>
        <p:blipFill>
          <a:blip r:embed="rId4">
            <a:alphaModFix/>
          </a:blip>
          <a:stretch>
            <a:fillRect/>
          </a:stretch>
        </p:blipFill>
        <p:spPr>
          <a:xfrm>
            <a:off x="152400" y="2503225"/>
            <a:ext cx="3838132" cy="2487875"/>
          </a:xfrm>
          <a:prstGeom prst="rect">
            <a:avLst/>
          </a:prstGeom>
          <a:noFill/>
          <a:ln cap="flat" cmpd="sng" w="9525">
            <a:solidFill>
              <a:schemeClr val="dk1"/>
            </a:solidFill>
            <a:prstDash val="solid"/>
            <a:round/>
            <a:headEnd len="sm" w="sm" type="none"/>
            <a:tailEnd len="sm" w="sm" type="none"/>
          </a:ln>
        </p:spPr>
      </p:pic>
      <p:sp>
        <p:nvSpPr>
          <p:cNvPr id="158" name="Google Shape;158;p26"/>
          <p:cNvSpPr txBox="1"/>
          <p:nvPr/>
        </p:nvSpPr>
        <p:spPr>
          <a:xfrm>
            <a:off x="7273800" y="4743300"/>
            <a:ext cx="1870200" cy="39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Iterative </a:t>
            </a:r>
            <a:r>
              <a:rPr lang="en">
                <a:latin typeface="Roboto"/>
                <a:ea typeface="Roboto"/>
                <a:cs typeface="Roboto"/>
                <a:sym typeface="Roboto"/>
              </a:rPr>
              <a:t>Solution</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0" y="0"/>
            <a:ext cx="6295249" cy="2419350"/>
          </a:xfrm>
          <a:prstGeom prst="rect">
            <a:avLst/>
          </a:prstGeom>
          <a:noFill/>
          <a:ln cap="flat" cmpd="sng" w="9525">
            <a:solidFill>
              <a:schemeClr val="dk1"/>
            </a:solidFill>
            <a:prstDash val="solid"/>
            <a:round/>
            <a:headEnd len="sm" w="sm" type="none"/>
            <a:tailEnd len="sm" w="sm" type="none"/>
          </a:ln>
        </p:spPr>
      </p:pic>
      <p:sp>
        <p:nvSpPr>
          <p:cNvPr id="164" name="Google Shape;164;p27"/>
          <p:cNvSpPr txBox="1"/>
          <p:nvPr/>
        </p:nvSpPr>
        <p:spPr>
          <a:xfrm>
            <a:off x="160025" y="2702325"/>
            <a:ext cx="32292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Now we have to calculate the collatz_distance for values [1, n]</a:t>
            </a:r>
            <a:endParaRPr>
              <a:latin typeface="Roboto"/>
              <a:ea typeface="Roboto"/>
              <a:cs typeface="Roboto"/>
              <a:sym typeface="Roboto"/>
            </a:endParaRPr>
          </a:p>
        </p:txBody>
      </p:sp>
      <p:sp>
        <p:nvSpPr>
          <p:cNvPr id="165" name="Google Shape;165;p27"/>
          <p:cNvSpPr txBox="1"/>
          <p:nvPr/>
        </p:nvSpPr>
        <p:spPr>
          <a:xfrm>
            <a:off x="176025" y="3597550"/>
            <a:ext cx="3501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Can simply use a list to store the collatz_distance(1 to 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Get the max of the values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52400" y="2729500"/>
            <a:ext cx="8839202" cy="976348"/>
          </a:xfrm>
          <a:prstGeom prst="rect">
            <a:avLst/>
          </a:prstGeom>
          <a:noFill/>
          <a:ln>
            <a:noFill/>
          </a:ln>
        </p:spPr>
      </p:pic>
      <p:pic>
        <p:nvPicPr>
          <p:cNvPr id="171" name="Google Shape;171;p28"/>
          <p:cNvPicPr preferRelativeResize="0"/>
          <p:nvPr/>
        </p:nvPicPr>
        <p:blipFill>
          <a:blip r:embed="rId4">
            <a:alphaModFix/>
          </a:blip>
          <a:stretch>
            <a:fillRect/>
          </a:stretch>
        </p:blipFill>
        <p:spPr>
          <a:xfrm>
            <a:off x="152400" y="152400"/>
            <a:ext cx="8839200" cy="22681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152400" y="152400"/>
            <a:ext cx="8839200" cy="874992"/>
          </a:xfrm>
          <a:prstGeom prst="rect">
            <a:avLst/>
          </a:prstGeom>
          <a:noFill/>
          <a:ln cap="flat" cmpd="sng" w="9525">
            <a:solidFill>
              <a:schemeClr val="dk1"/>
            </a:solidFill>
            <a:prstDash val="solid"/>
            <a:round/>
            <a:headEnd len="sm" w="sm" type="none"/>
            <a:tailEnd len="sm" w="sm" type="none"/>
          </a:ln>
        </p:spPr>
      </p:pic>
      <p:pic>
        <p:nvPicPr>
          <p:cNvPr id="177" name="Google Shape;177;p29"/>
          <p:cNvPicPr preferRelativeResize="0"/>
          <p:nvPr/>
        </p:nvPicPr>
        <p:blipFill>
          <a:blip r:embed="rId4">
            <a:alphaModFix/>
          </a:blip>
          <a:stretch>
            <a:fillRect/>
          </a:stretch>
        </p:blipFill>
        <p:spPr>
          <a:xfrm>
            <a:off x="152400" y="1227400"/>
            <a:ext cx="4729099" cy="2518500"/>
          </a:xfrm>
          <a:prstGeom prst="rect">
            <a:avLst/>
          </a:prstGeom>
          <a:noFill/>
          <a:ln cap="flat" cmpd="sng" w="9525">
            <a:solidFill>
              <a:schemeClr val="dk1"/>
            </a:solidFill>
            <a:prstDash val="solid"/>
            <a:round/>
            <a:headEnd len="sm" w="sm" type="none"/>
            <a:tailEnd len="sm" w="sm" type="none"/>
          </a:ln>
        </p:spPr>
      </p:pic>
      <p:sp>
        <p:nvSpPr>
          <p:cNvPr id="178" name="Google Shape;178;p29"/>
          <p:cNvSpPr txBox="1"/>
          <p:nvPr/>
        </p:nvSpPr>
        <p:spPr>
          <a:xfrm>
            <a:off x="5259850" y="1227375"/>
            <a:ext cx="388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Basically what you have to do is transform your original collatz_distance to the memoized version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Make use of that inside your max_collatz_distance function</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152400" y="152400"/>
            <a:ext cx="8839200" cy="38032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152400" y="152400"/>
            <a:ext cx="8724900" cy="571500"/>
          </a:xfrm>
          <a:prstGeom prst="rect">
            <a:avLst/>
          </a:prstGeom>
          <a:noFill/>
          <a:ln cap="flat" cmpd="sng" w="9525">
            <a:solidFill>
              <a:schemeClr val="dk1"/>
            </a:solidFill>
            <a:prstDash val="solid"/>
            <a:round/>
            <a:headEnd len="sm" w="sm" type="none"/>
            <a:tailEnd len="sm" w="sm" type="none"/>
          </a:ln>
        </p:spPr>
      </p:pic>
      <p:pic>
        <p:nvPicPr>
          <p:cNvPr id="189" name="Google Shape;189;p31"/>
          <p:cNvPicPr preferRelativeResize="0"/>
          <p:nvPr/>
        </p:nvPicPr>
        <p:blipFill>
          <a:blip r:embed="rId4">
            <a:alphaModFix/>
          </a:blip>
          <a:stretch>
            <a:fillRect/>
          </a:stretch>
        </p:blipFill>
        <p:spPr>
          <a:xfrm>
            <a:off x="152400" y="876300"/>
            <a:ext cx="8839201" cy="27646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71" name="Google Shape;71;p14"/>
          <p:cNvSpPr txBox="1"/>
          <p:nvPr/>
        </p:nvSpPr>
        <p:spPr>
          <a:xfrm>
            <a:off x="415800" y="1775150"/>
            <a:ext cx="7689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Memoization</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Dynamic Programming</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Exception Handling</a:t>
            </a:r>
            <a:endParaRPr>
              <a:latin typeface="Roboto"/>
              <a:ea typeface="Roboto"/>
              <a:cs typeface="Roboto"/>
              <a:sym typeface="Roboto"/>
            </a:endParaRPr>
          </a:p>
        </p:txBody>
      </p:sp>
      <p:sp>
        <p:nvSpPr>
          <p:cNvPr id="72" name="Google Shape;72;p14"/>
          <p:cNvSpPr txBox="1"/>
          <p:nvPr/>
        </p:nvSpPr>
        <p:spPr>
          <a:xfrm>
            <a:off x="6874150" y="4064875"/>
            <a:ext cx="2269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Side Note: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Dynamic Programming and Memoization will not be tested!</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104450" y="73873"/>
            <a:ext cx="5219125" cy="3028126"/>
          </a:xfrm>
          <a:prstGeom prst="rect">
            <a:avLst/>
          </a:prstGeom>
          <a:noFill/>
          <a:ln cap="flat" cmpd="sng" w="9525">
            <a:solidFill>
              <a:schemeClr val="dk1"/>
            </a:solidFill>
            <a:prstDash val="solid"/>
            <a:round/>
            <a:headEnd len="sm" w="sm" type="none"/>
            <a:tailEnd len="sm" w="sm" type="none"/>
          </a:ln>
        </p:spPr>
      </p:pic>
      <p:sp>
        <p:nvSpPr>
          <p:cNvPr id="195" name="Google Shape;195;p32"/>
          <p:cNvSpPr txBox="1"/>
          <p:nvPr/>
        </p:nvSpPr>
        <p:spPr>
          <a:xfrm>
            <a:off x="303900" y="3405725"/>
            <a:ext cx="2653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What could possibly go wrong?</a:t>
            </a:r>
            <a:endParaRPr>
              <a:latin typeface="Roboto"/>
              <a:ea typeface="Roboto"/>
              <a:cs typeface="Roboto"/>
              <a:sym typeface="Roboto"/>
            </a:endParaRPr>
          </a:p>
        </p:txBody>
      </p:sp>
      <p:sp>
        <p:nvSpPr>
          <p:cNvPr id="196" name="Google Shape;196;p32"/>
          <p:cNvSpPr txBox="1"/>
          <p:nvPr/>
        </p:nvSpPr>
        <p:spPr>
          <a:xfrm>
            <a:off x="319875" y="4013175"/>
            <a:ext cx="346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Error: 404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URL does not exists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etccc</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152400" y="152400"/>
            <a:ext cx="5251049" cy="3057974"/>
          </a:xfrm>
          <a:prstGeom prst="rect">
            <a:avLst/>
          </a:prstGeom>
          <a:noFill/>
          <a:ln cap="flat" cmpd="sng" w="9525">
            <a:solidFill>
              <a:schemeClr val="dk1"/>
            </a:solidFill>
            <a:prstDash val="solid"/>
            <a:round/>
            <a:headEnd len="sm" w="sm" type="none"/>
            <a:tailEnd len="sm" w="sm" type="none"/>
          </a:ln>
        </p:spPr>
      </p:pic>
      <p:sp>
        <p:nvSpPr>
          <p:cNvPr id="202" name="Google Shape;202;p33"/>
          <p:cNvSpPr txBox="1"/>
          <p:nvPr/>
        </p:nvSpPr>
        <p:spPr>
          <a:xfrm>
            <a:off x="160025" y="3453675"/>
            <a:ext cx="832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Gives the user a </a:t>
            </a:r>
            <a:r>
              <a:rPr lang="en">
                <a:latin typeface="Roboto"/>
                <a:ea typeface="Roboto"/>
                <a:cs typeface="Roboto"/>
                <a:sym typeface="Roboto"/>
              </a:rPr>
              <a:t>meaningful</a:t>
            </a:r>
            <a:r>
              <a:rPr lang="en">
                <a:latin typeface="Roboto"/>
                <a:ea typeface="Roboto"/>
                <a:cs typeface="Roboto"/>
                <a:sym typeface="Roboto"/>
              </a:rPr>
              <a:t> message of what's the error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Can do something about it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is possible that an empty string is an actual response from a server. So we are unable to differentiate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the URL is not accessible or if it is the response from a server.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152400" y="152400"/>
            <a:ext cx="4711599" cy="3125425"/>
          </a:xfrm>
          <a:prstGeom prst="rect">
            <a:avLst/>
          </a:prstGeom>
          <a:noFill/>
          <a:ln>
            <a:noFill/>
          </a:ln>
        </p:spPr>
      </p:pic>
      <p:sp>
        <p:nvSpPr>
          <p:cNvPr id="208" name="Google Shape;208;p34"/>
          <p:cNvSpPr txBox="1"/>
          <p:nvPr/>
        </p:nvSpPr>
        <p:spPr>
          <a:xfrm>
            <a:off x="5435425" y="400350"/>
            <a:ext cx="350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Should handle exceptions in order of the lowest scope first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we handle the parent class Exception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miss the granularity and ability to pinpoint the specific </a:t>
            </a:r>
            <a:r>
              <a:rPr lang="en">
                <a:latin typeface="Roboto"/>
                <a:ea typeface="Roboto"/>
                <a:cs typeface="Roboto"/>
                <a:sym typeface="Roboto"/>
              </a:rPr>
              <a:t>type of error</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5"/>
          <p:cNvPicPr preferRelativeResize="0"/>
          <p:nvPr/>
        </p:nvPicPr>
        <p:blipFill>
          <a:blip r:embed="rId3">
            <a:alphaModFix/>
          </a:blip>
          <a:stretch>
            <a:fillRect/>
          </a:stretch>
        </p:blipFill>
        <p:spPr>
          <a:xfrm>
            <a:off x="152400" y="152400"/>
            <a:ext cx="8654725"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6"/>
          <p:cNvPicPr preferRelativeResize="0"/>
          <p:nvPr/>
        </p:nvPicPr>
        <p:blipFill>
          <a:blip r:embed="rId3">
            <a:alphaModFix/>
          </a:blip>
          <a:stretch>
            <a:fillRect/>
          </a:stretch>
        </p:blipFill>
        <p:spPr>
          <a:xfrm>
            <a:off x="152400" y="152400"/>
            <a:ext cx="6593876" cy="2541125"/>
          </a:xfrm>
          <a:prstGeom prst="rect">
            <a:avLst/>
          </a:prstGeom>
          <a:noFill/>
          <a:ln>
            <a:noFill/>
          </a:ln>
        </p:spPr>
      </p:pic>
      <p:pic>
        <p:nvPicPr>
          <p:cNvPr id="219" name="Google Shape;219;p36"/>
          <p:cNvPicPr preferRelativeResize="0"/>
          <p:nvPr/>
        </p:nvPicPr>
        <p:blipFill>
          <a:blip r:embed="rId4">
            <a:alphaModFix/>
          </a:blip>
          <a:stretch>
            <a:fillRect/>
          </a:stretch>
        </p:blipFill>
        <p:spPr>
          <a:xfrm>
            <a:off x="152400" y="2845925"/>
            <a:ext cx="5894726" cy="2145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Memoization</a:t>
            </a:r>
            <a:endParaRPr/>
          </a:p>
        </p:txBody>
      </p:sp>
      <p:sp>
        <p:nvSpPr>
          <p:cNvPr id="78" name="Google Shape;78;p15"/>
          <p:cNvSpPr txBox="1"/>
          <p:nvPr/>
        </p:nvSpPr>
        <p:spPr>
          <a:xfrm>
            <a:off x="311725" y="1455400"/>
            <a:ext cx="6170700" cy="1246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What is memoization?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300">
                <a:solidFill>
                  <a:srgbClr val="202124"/>
                </a:solidFill>
                <a:highlight>
                  <a:srgbClr val="FFFFFF"/>
                </a:highlight>
              </a:rPr>
              <a:t>Memoization is </a:t>
            </a:r>
            <a:r>
              <a:rPr b="1" lang="en" sz="1300">
                <a:solidFill>
                  <a:srgbClr val="202124"/>
                </a:solidFill>
                <a:highlight>
                  <a:srgbClr val="FFFFFF"/>
                </a:highlight>
              </a:rPr>
              <a:t>a method used to store the results of previous function calls to speed up future calculations</a:t>
            </a:r>
            <a:endParaRPr b="1" sz="1300">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sz="1300">
                <a:solidFill>
                  <a:srgbClr val="202124"/>
                </a:solidFill>
                <a:highlight>
                  <a:srgbClr val="FFFFFF"/>
                </a:highlight>
              </a:rPr>
              <a:t>Using the memoized function is called check the table if the value exists:</a:t>
            </a:r>
            <a:endParaRPr sz="1300">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sz="1300">
                <a:solidFill>
                  <a:srgbClr val="202124"/>
                </a:solidFill>
                <a:highlight>
                  <a:srgbClr val="FFFFFF"/>
                </a:highlight>
              </a:rPr>
              <a:t>If not, we </a:t>
            </a:r>
            <a:r>
              <a:rPr lang="en" sz="1300">
                <a:solidFill>
                  <a:srgbClr val="202124"/>
                </a:solidFill>
                <a:highlight>
                  <a:srgbClr val="FFFFFF"/>
                </a:highlight>
              </a:rPr>
              <a:t>calculate</a:t>
            </a:r>
            <a:r>
              <a:rPr lang="en" sz="1300">
                <a:solidFill>
                  <a:srgbClr val="202124"/>
                </a:solidFill>
                <a:highlight>
                  <a:srgbClr val="FFFFFF"/>
                </a:highlight>
              </a:rPr>
              <a:t> </a:t>
            </a:r>
            <a:r>
              <a:rPr lang="en" sz="1300">
                <a:solidFill>
                  <a:srgbClr val="202124"/>
                </a:solidFill>
                <a:highlight>
                  <a:srgbClr val="FFFFFF"/>
                </a:highlight>
              </a:rPr>
              <a:t>the</a:t>
            </a:r>
            <a:r>
              <a:rPr lang="en" sz="1300">
                <a:solidFill>
                  <a:srgbClr val="202124"/>
                </a:solidFill>
                <a:highlight>
                  <a:srgbClr val="FFFFFF"/>
                </a:highlight>
              </a:rPr>
              <a:t> value and store it in the table for access later</a:t>
            </a:r>
            <a:endParaRPr sz="1300">
              <a:solidFill>
                <a:srgbClr val="202124"/>
              </a:solidFill>
              <a:highlight>
                <a:srgbClr val="FFFFFF"/>
              </a:highlight>
            </a:endParaRPr>
          </a:p>
        </p:txBody>
      </p:sp>
      <p:pic>
        <p:nvPicPr>
          <p:cNvPr id="79" name="Google Shape;79;p15"/>
          <p:cNvPicPr preferRelativeResize="0"/>
          <p:nvPr/>
        </p:nvPicPr>
        <p:blipFill>
          <a:blip r:embed="rId3">
            <a:alphaModFix/>
          </a:blip>
          <a:stretch>
            <a:fillRect/>
          </a:stretch>
        </p:blipFill>
        <p:spPr>
          <a:xfrm>
            <a:off x="311725" y="2838600"/>
            <a:ext cx="4068876" cy="2136500"/>
          </a:xfrm>
          <a:prstGeom prst="rect">
            <a:avLst/>
          </a:prstGeom>
          <a:noFill/>
          <a:ln>
            <a:noFill/>
          </a:ln>
        </p:spPr>
      </p:pic>
      <p:sp>
        <p:nvSpPr>
          <p:cNvPr id="80" name="Google Shape;80;p15"/>
          <p:cNvSpPr txBox="1"/>
          <p:nvPr/>
        </p:nvSpPr>
        <p:spPr>
          <a:xfrm>
            <a:off x="4939850" y="2862200"/>
            <a:ext cx="370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Why is *args being used here?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Various functions may take in varying number of parameters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*args is used to make the memoize(fn) function generic (applicable to all functions)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*args and **kwargs</a:t>
            </a:r>
            <a:endParaRPr/>
          </a:p>
        </p:txBody>
      </p:sp>
      <p:sp>
        <p:nvSpPr>
          <p:cNvPr id="86" name="Google Shape;86;p16"/>
          <p:cNvSpPr txBox="1"/>
          <p:nvPr/>
        </p:nvSpPr>
        <p:spPr>
          <a:xfrm>
            <a:off x="239950" y="1535350"/>
            <a:ext cx="8592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Used for optional arguments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Represented as a tuple of values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Can unpack using a for-loop, or indexing etc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311725" y="2698775"/>
            <a:ext cx="3684400" cy="1597775"/>
          </a:xfrm>
          <a:prstGeom prst="rect">
            <a:avLst/>
          </a:prstGeom>
          <a:noFill/>
          <a:ln>
            <a:noFill/>
          </a:ln>
        </p:spPr>
      </p:pic>
      <p:sp>
        <p:nvSpPr>
          <p:cNvPr id="88" name="Google Shape;88;p16"/>
          <p:cNvSpPr txBox="1"/>
          <p:nvPr/>
        </p:nvSpPr>
        <p:spPr>
          <a:xfrm>
            <a:off x="6010800" y="4527900"/>
            <a:ext cx="31332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https://www.geeksforgeeks.org/args-kwargs-python/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Programming</a:t>
            </a:r>
            <a:endParaRPr/>
          </a:p>
        </p:txBody>
      </p:sp>
      <p:sp>
        <p:nvSpPr>
          <p:cNvPr id="94" name="Google Shape;94;p17"/>
          <p:cNvSpPr txBox="1"/>
          <p:nvPr/>
        </p:nvSpPr>
        <p:spPr>
          <a:xfrm>
            <a:off x="447775" y="1455425"/>
            <a:ext cx="6842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02124"/>
                </a:solidFill>
                <a:highlight>
                  <a:srgbClr val="FFFFFF"/>
                </a:highlight>
              </a:rPr>
              <a:t>Dynamic Programming is </a:t>
            </a:r>
            <a:r>
              <a:rPr b="1" lang="en" sz="1200">
                <a:solidFill>
                  <a:srgbClr val="202124"/>
                </a:solidFill>
                <a:highlight>
                  <a:srgbClr val="FFFFFF"/>
                </a:highlight>
              </a:rPr>
              <a:t>mainly an optimization over plain recursion</a:t>
            </a:r>
            <a:r>
              <a:rPr lang="en" sz="1200">
                <a:solidFill>
                  <a:srgbClr val="202124"/>
                </a:solidFill>
                <a:highlight>
                  <a:srgbClr val="FFFFFF"/>
                </a:highlight>
              </a:rPr>
              <a:t>.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Wherever we see a recursive solution that has repeated calls for same inputs, we can optimize it using Dynamic Programming. The idea is to simply store the results of subproblems, so that we do not have to re-compute them when needed later.</a:t>
            </a:r>
            <a:endParaRPr sz="1200">
              <a:solidFill>
                <a:srgbClr val="202124"/>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3"/>
              </a:rPr>
              <a:t>https://www.geeksforgeeks.org/dynamic-programming/#:~:text=Dynamic%20Programming%20is%20mainly%20an,compute%20them%20when%20needed%20later</a:t>
            </a:r>
            <a:r>
              <a:rPr lang="en" sz="1200">
                <a:solidFill>
                  <a:srgbClr val="202124"/>
                </a:solidFill>
                <a:highlight>
                  <a:srgbClr val="FFFFFF"/>
                </a:highlight>
              </a:rPr>
              <a:t>.</a:t>
            </a:r>
            <a:endParaRPr sz="1200">
              <a:solidFill>
                <a:srgbClr val="2021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DP Choose</a:t>
            </a:r>
            <a:endParaRPr/>
          </a:p>
        </p:txBody>
      </p:sp>
      <p:pic>
        <p:nvPicPr>
          <p:cNvPr id="100" name="Google Shape;100;p18"/>
          <p:cNvPicPr preferRelativeResize="0"/>
          <p:nvPr/>
        </p:nvPicPr>
        <p:blipFill>
          <a:blip r:embed="rId3">
            <a:alphaModFix/>
          </a:blip>
          <a:stretch>
            <a:fillRect/>
          </a:stretch>
        </p:blipFill>
        <p:spPr>
          <a:xfrm>
            <a:off x="152400" y="1407475"/>
            <a:ext cx="6400023" cy="3583625"/>
          </a:xfrm>
          <a:prstGeom prst="rect">
            <a:avLst/>
          </a:prstGeom>
          <a:noFill/>
          <a:ln cap="flat" cmpd="sng" w="9525">
            <a:solidFill>
              <a:schemeClr val="dk1"/>
            </a:solidFill>
            <a:prstDash val="solid"/>
            <a:round/>
            <a:headEnd len="sm" w="sm" type="none"/>
            <a:tailEnd len="sm" w="sm" type="none"/>
          </a:ln>
        </p:spPr>
      </p:pic>
      <p:sp>
        <p:nvSpPr>
          <p:cNvPr id="101" name="Google Shape;101;p18"/>
          <p:cNvSpPr txBox="1"/>
          <p:nvPr/>
        </p:nvSpPr>
        <p:spPr>
          <a:xfrm>
            <a:off x="6858175" y="1471400"/>
            <a:ext cx="217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can see that the value at n is dependent on the values computed before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Dynamic Programming can perhaps be used!</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Programming</a:t>
            </a:r>
            <a:endParaRPr/>
          </a:p>
        </p:txBody>
      </p:sp>
      <p:pic>
        <p:nvPicPr>
          <p:cNvPr id="107" name="Google Shape;107;p19"/>
          <p:cNvPicPr preferRelativeResize="0"/>
          <p:nvPr/>
        </p:nvPicPr>
        <p:blipFill>
          <a:blip r:embed="rId3">
            <a:alphaModFix/>
          </a:blip>
          <a:stretch>
            <a:fillRect/>
          </a:stretch>
        </p:blipFill>
        <p:spPr>
          <a:xfrm>
            <a:off x="152400" y="1277025"/>
            <a:ext cx="6121346" cy="3714075"/>
          </a:xfrm>
          <a:prstGeom prst="rect">
            <a:avLst/>
          </a:prstGeom>
          <a:noFill/>
          <a:ln cap="flat" cmpd="sng" w="9525">
            <a:solidFill>
              <a:schemeClr val="dk1"/>
            </a:solidFill>
            <a:prstDash val="solid"/>
            <a:round/>
            <a:headEnd len="sm" w="sm" type="none"/>
            <a:tailEnd len="sm" w="sm" type="none"/>
          </a:ln>
        </p:spPr>
      </p:pic>
      <p:sp>
        <p:nvSpPr>
          <p:cNvPr id="108" name="Google Shape;108;p19"/>
          <p:cNvSpPr txBox="1"/>
          <p:nvPr/>
        </p:nvSpPr>
        <p:spPr>
          <a:xfrm>
            <a:off x="6554425" y="1599325"/>
            <a:ext cx="227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Generally: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Initialise the table of values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Calculate the values when needed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Return the value stored in the table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Exception Handling</a:t>
            </a:r>
            <a:endParaRPr/>
          </a:p>
        </p:txBody>
      </p:sp>
      <p:sp>
        <p:nvSpPr>
          <p:cNvPr id="114" name="Google Shape;114;p20"/>
          <p:cNvSpPr txBox="1"/>
          <p:nvPr/>
        </p:nvSpPr>
        <p:spPr>
          <a:xfrm>
            <a:off x="431800" y="1647250"/>
            <a:ext cx="492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Way for you to handle exceptions in your program to avoid the program or system crashing</a:t>
            </a:r>
            <a:endParaRPr>
              <a:latin typeface="Roboto"/>
              <a:ea typeface="Roboto"/>
              <a:cs typeface="Roboto"/>
              <a:sym typeface="Roboto"/>
            </a:endParaRPr>
          </a:p>
        </p:txBody>
      </p:sp>
      <p:sp>
        <p:nvSpPr>
          <p:cNvPr id="115" name="Google Shape;115;p20"/>
          <p:cNvSpPr txBox="1"/>
          <p:nvPr/>
        </p:nvSpPr>
        <p:spPr>
          <a:xfrm>
            <a:off x="431800" y="2702350"/>
            <a:ext cx="4412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What if you are trying to read in a file using readcsv() and you encounter an error?</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You can kind of expect the error to occur (common with reading files)</a:t>
            </a:r>
            <a:endParaRPr>
              <a:latin typeface="Roboto"/>
              <a:ea typeface="Roboto"/>
              <a:cs typeface="Roboto"/>
              <a:sym typeface="Roboto"/>
            </a:endParaRPr>
          </a:p>
          <a:p>
            <a:pPr indent="-317500" lvl="1" marL="1371600" rtl="0" algn="l">
              <a:spcBef>
                <a:spcPts val="0"/>
              </a:spcBef>
              <a:spcAft>
                <a:spcPts val="0"/>
              </a:spcAft>
              <a:buSzPts val="1400"/>
              <a:buFont typeface="Roboto"/>
              <a:buChar char="○"/>
            </a:pPr>
            <a:r>
              <a:rPr lang="en">
                <a:latin typeface="Roboto"/>
                <a:ea typeface="Roboto"/>
                <a:cs typeface="Roboto"/>
                <a:sym typeface="Roboto"/>
              </a:rPr>
              <a:t>React to it by doing something in response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Exception Handling</a:t>
            </a:r>
            <a:endParaRPr/>
          </a:p>
        </p:txBody>
      </p:sp>
      <p:sp>
        <p:nvSpPr>
          <p:cNvPr id="121" name="Google Shape;121;p21"/>
          <p:cNvSpPr txBox="1"/>
          <p:nvPr/>
        </p:nvSpPr>
        <p:spPr>
          <a:xfrm>
            <a:off x="431800" y="1455425"/>
            <a:ext cx="7769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Typically done using try-except</a:t>
            </a:r>
            <a:endParaRPr>
              <a:latin typeface="Roboto"/>
              <a:ea typeface="Roboto"/>
              <a:cs typeface="Roboto"/>
              <a:sym typeface="Roboto"/>
            </a:endParaRPr>
          </a:p>
        </p:txBody>
      </p:sp>
      <p:pic>
        <p:nvPicPr>
          <p:cNvPr id="122" name="Google Shape;122;p21"/>
          <p:cNvPicPr preferRelativeResize="0"/>
          <p:nvPr/>
        </p:nvPicPr>
        <p:blipFill>
          <a:blip r:embed="rId3">
            <a:alphaModFix/>
          </a:blip>
          <a:stretch>
            <a:fillRect/>
          </a:stretch>
        </p:blipFill>
        <p:spPr>
          <a:xfrm>
            <a:off x="431800" y="2315975"/>
            <a:ext cx="4803426" cy="2238500"/>
          </a:xfrm>
          <a:prstGeom prst="rect">
            <a:avLst/>
          </a:prstGeom>
          <a:noFill/>
          <a:ln cap="flat" cmpd="sng" w="9525">
            <a:solidFill>
              <a:schemeClr val="dk1"/>
            </a:solidFill>
            <a:prstDash val="solid"/>
            <a:round/>
            <a:headEnd len="sm" w="sm" type="none"/>
            <a:tailEnd len="sm" w="sm" type="none"/>
          </a:ln>
        </p:spPr>
      </p:pic>
      <p:sp>
        <p:nvSpPr>
          <p:cNvPr id="123" name="Google Shape;123;p21"/>
          <p:cNvSpPr txBox="1"/>
          <p:nvPr/>
        </p:nvSpPr>
        <p:spPr>
          <a:xfrm>
            <a:off x="6058875" y="1919025"/>
            <a:ext cx="27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try: "try to do a set of operations"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except: will occur when an Exception is being thrown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Can specify what type of Exception to handle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finally: will always be executed regardless of whether an exception has occurred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