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jpg&amp;ehk=py4xs5iq" ContentType="image/jpeg"/>
  <Default Extension="png" ContentType="image/png"/>
  <Default Extension="png&amp;ehk=O3stGmYokl71Ma16xmwUIQ&amp;r=0&amp;pid=OfficeInsert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4" r:id="rId9"/>
    <p:sldId id="270" r:id="rId10"/>
    <p:sldId id="265" r:id="rId11"/>
    <p:sldId id="271" r:id="rId12"/>
    <p:sldId id="266" r:id="rId13"/>
    <p:sldId id="262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81415" autoAdjust="0"/>
  </p:normalViewPr>
  <p:slideViewPr>
    <p:cSldViewPr snapToGrid="0">
      <p:cViewPr varScale="1">
        <p:scale>
          <a:sx n="72" d="100"/>
          <a:sy n="72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618F6-5A30-4F7F-9237-4280817680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582575-759F-4281-AC97-B858A9959F07}">
      <dgm:prSet phldrT="[Text]"/>
      <dgm:spPr/>
      <dgm:t>
        <a:bodyPr/>
        <a:lstStyle/>
        <a:p>
          <a:r>
            <a:rPr lang="en-IE" dirty="0"/>
            <a:t>Trigger Orchestration</a:t>
          </a:r>
          <a:endParaRPr lang="en-GB" dirty="0"/>
        </a:p>
      </dgm:t>
    </dgm:pt>
    <dgm:pt modelId="{90D4D166-E640-41BC-9929-8EE3FE1B50FC}" type="parTrans" cxnId="{C4DF38C2-8522-4838-A0B2-631154285E9F}">
      <dgm:prSet/>
      <dgm:spPr/>
      <dgm:t>
        <a:bodyPr/>
        <a:lstStyle/>
        <a:p>
          <a:endParaRPr lang="en-GB"/>
        </a:p>
      </dgm:t>
    </dgm:pt>
    <dgm:pt modelId="{E84383D4-F159-4F40-8305-BD66F91F97A2}" type="sibTrans" cxnId="{C4DF38C2-8522-4838-A0B2-631154285E9F}">
      <dgm:prSet/>
      <dgm:spPr/>
      <dgm:t>
        <a:bodyPr/>
        <a:lstStyle/>
        <a:p>
          <a:endParaRPr lang="en-GB"/>
        </a:p>
      </dgm:t>
    </dgm:pt>
    <dgm:pt modelId="{C74929C1-A400-4889-89A0-B36412AB7187}">
      <dgm:prSet phldrT="[Text]"/>
      <dgm:spPr/>
      <dgm:t>
        <a:bodyPr/>
        <a:lstStyle/>
        <a:p>
          <a:r>
            <a:rPr lang="en-IE" dirty="0"/>
            <a:t>Validate Parameters</a:t>
          </a:r>
          <a:endParaRPr lang="en-GB" dirty="0"/>
        </a:p>
      </dgm:t>
    </dgm:pt>
    <dgm:pt modelId="{9EA9C215-FADD-43EA-A44C-82DC30108D22}" type="parTrans" cxnId="{036E6504-9A5C-41D4-9324-4B80EB1FE68E}">
      <dgm:prSet/>
      <dgm:spPr/>
      <dgm:t>
        <a:bodyPr/>
        <a:lstStyle/>
        <a:p>
          <a:endParaRPr lang="en-GB"/>
        </a:p>
      </dgm:t>
    </dgm:pt>
    <dgm:pt modelId="{CBC7C67F-9A95-4471-8845-AF1C85907B57}" type="sibTrans" cxnId="{036E6504-9A5C-41D4-9324-4B80EB1FE68E}">
      <dgm:prSet/>
      <dgm:spPr/>
      <dgm:t>
        <a:bodyPr/>
        <a:lstStyle/>
        <a:p>
          <a:endParaRPr lang="en-GB"/>
        </a:p>
      </dgm:t>
    </dgm:pt>
    <dgm:pt modelId="{5E81A0AD-4F94-4A93-BAB3-40F4BD87A4DF}">
      <dgm:prSet phldrT="[Text]"/>
      <dgm:spPr/>
      <dgm:t>
        <a:bodyPr/>
        <a:lstStyle/>
        <a:p>
          <a:r>
            <a:rPr lang="en-IE" dirty="0"/>
            <a:t>Append </a:t>
          </a:r>
        </a:p>
        <a:p>
          <a:r>
            <a:rPr lang="en-IE" dirty="0"/>
            <a:t>Event</a:t>
          </a:r>
          <a:endParaRPr lang="en-GB" dirty="0"/>
        </a:p>
      </dgm:t>
    </dgm:pt>
    <dgm:pt modelId="{5D58A32B-4120-4959-94C1-A6B122AF5DF4}" type="parTrans" cxnId="{92797EC8-1800-4441-BBB7-124056AB812A}">
      <dgm:prSet/>
      <dgm:spPr/>
      <dgm:t>
        <a:bodyPr/>
        <a:lstStyle/>
        <a:p>
          <a:endParaRPr lang="en-GB"/>
        </a:p>
      </dgm:t>
    </dgm:pt>
    <dgm:pt modelId="{B3E51CE3-5E0A-41DB-9A8D-AB9D1303C133}" type="sibTrans" cxnId="{92797EC8-1800-4441-BBB7-124056AB812A}">
      <dgm:prSet/>
      <dgm:spPr/>
      <dgm:t>
        <a:bodyPr/>
        <a:lstStyle/>
        <a:p>
          <a:endParaRPr lang="en-GB"/>
        </a:p>
      </dgm:t>
    </dgm:pt>
    <dgm:pt modelId="{AE9BE031-E27C-4965-B346-A4DD3569502B}">
      <dgm:prSet/>
      <dgm:spPr/>
      <dgm:t>
        <a:bodyPr/>
        <a:lstStyle/>
        <a:p>
          <a:r>
            <a:rPr lang="en-IE" dirty="0"/>
            <a:t>Send Notifications</a:t>
          </a:r>
          <a:endParaRPr lang="en-GB" dirty="0"/>
        </a:p>
      </dgm:t>
    </dgm:pt>
    <dgm:pt modelId="{DE8D1910-DF86-47F4-93C4-EC5739307AA5}" type="parTrans" cxnId="{85DA7681-87E9-4FC6-95BC-DEF6E3E2C55A}">
      <dgm:prSet/>
      <dgm:spPr/>
      <dgm:t>
        <a:bodyPr/>
        <a:lstStyle/>
        <a:p>
          <a:endParaRPr lang="en-GB"/>
        </a:p>
      </dgm:t>
    </dgm:pt>
    <dgm:pt modelId="{F960E8EE-92A6-4D59-B0B5-A28591161B29}" type="sibTrans" cxnId="{85DA7681-87E9-4FC6-95BC-DEF6E3E2C55A}">
      <dgm:prSet/>
      <dgm:spPr/>
      <dgm:t>
        <a:bodyPr/>
        <a:lstStyle/>
        <a:p>
          <a:endParaRPr lang="en-GB"/>
        </a:p>
      </dgm:t>
    </dgm:pt>
    <dgm:pt modelId="{58410CFA-25EE-463E-8D8B-F8B534E79D61}" type="pres">
      <dgm:prSet presAssocID="{5C5618F6-5A30-4F7F-9237-428081768069}" presName="Name0" presStyleCnt="0">
        <dgm:presLayoutVars>
          <dgm:dir/>
          <dgm:animLvl val="lvl"/>
          <dgm:resizeHandles val="exact"/>
        </dgm:presLayoutVars>
      </dgm:prSet>
      <dgm:spPr/>
    </dgm:pt>
    <dgm:pt modelId="{C682FD04-EE8A-4BF1-A71A-AB6C8A29AED3}" type="pres">
      <dgm:prSet presAssocID="{E2582575-759F-4281-AC97-B858A9959F07}" presName="parTxOnly" presStyleLbl="node1" presStyleIdx="0" presStyleCnt="4" custLinFactNeighborX="3283">
        <dgm:presLayoutVars>
          <dgm:chMax val="0"/>
          <dgm:chPref val="0"/>
          <dgm:bulletEnabled val="1"/>
        </dgm:presLayoutVars>
      </dgm:prSet>
      <dgm:spPr/>
    </dgm:pt>
    <dgm:pt modelId="{3CEAC9FF-9AAA-4541-94ED-942721FAF182}" type="pres">
      <dgm:prSet presAssocID="{E84383D4-F159-4F40-8305-BD66F91F97A2}" presName="parTxOnlySpace" presStyleCnt="0"/>
      <dgm:spPr/>
    </dgm:pt>
    <dgm:pt modelId="{61050E36-0E5E-489A-A26F-734B6580495F}" type="pres">
      <dgm:prSet presAssocID="{C74929C1-A400-4889-89A0-B36412AB718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3BFD287-606D-4B2B-A5EF-CB6663887000}" type="pres">
      <dgm:prSet presAssocID="{CBC7C67F-9A95-4471-8845-AF1C85907B57}" presName="parTxOnlySpace" presStyleCnt="0"/>
      <dgm:spPr/>
    </dgm:pt>
    <dgm:pt modelId="{A430F242-D14B-489A-840C-879704E3EC4E}" type="pres">
      <dgm:prSet presAssocID="{5E81A0AD-4F94-4A93-BAB3-40F4BD87A4D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A249D1-8D78-45F4-A1FF-DBD0E12AA397}" type="pres">
      <dgm:prSet presAssocID="{B3E51CE3-5E0A-41DB-9A8D-AB9D1303C133}" presName="parTxOnlySpace" presStyleCnt="0"/>
      <dgm:spPr/>
    </dgm:pt>
    <dgm:pt modelId="{3CB2C5D7-B311-43D8-8819-490B72B14070}" type="pres">
      <dgm:prSet presAssocID="{AE9BE031-E27C-4965-B346-A4DD3569502B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6E6504-9A5C-41D4-9324-4B80EB1FE68E}" srcId="{5C5618F6-5A30-4F7F-9237-428081768069}" destId="{C74929C1-A400-4889-89A0-B36412AB7187}" srcOrd="1" destOrd="0" parTransId="{9EA9C215-FADD-43EA-A44C-82DC30108D22}" sibTransId="{CBC7C67F-9A95-4471-8845-AF1C85907B57}"/>
    <dgm:cxn modelId="{F6BA3F15-4DAB-4C48-B966-1AD3A7CB6952}" type="presOf" srcId="{5E81A0AD-4F94-4A93-BAB3-40F4BD87A4DF}" destId="{A430F242-D14B-489A-840C-879704E3EC4E}" srcOrd="0" destOrd="0" presId="urn:microsoft.com/office/officeart/2005/8/layout/chevron1"/>
    <dgm:cxn modelId="{D53D8C30-9F51-4FB9-8B6D-BFCD88C84A1C}" type="presOf" srcId="{C74929C1-A400-4889-89A0-B36412AB7187}" destId="{61050E36-0E5E-489A-A26F-734B6580495F}" srcOrd="0" destOrd="0" presId="urn:microsoft.com/office/officeart/2005/8/layout/chevron1"/>
    <dgm:cxn modelId="{85DA7681-87E9-4FC6-95BC-DEF6E3E2C55A}" srcId="{5C5618F6-5A30-4F7F-9237-428081768069}" destId="{AE9BE031-E27C-4965-B346-A4DD3569502B}" srcOrd="3" destOrd="0" parTransId="{DE8D1910-DF86-47F4-93C4-EC5739307AA5}" sibTransId="{F960E8EE-92A6-4D59-B0B5-A28591161B29}"/>
    <dgm:cxn modelId="{9E55A496-7AB1-498C-A948-0725D7FD7AB6}" type="presOf" srcId="{E2582575-759F-4281-AC97-B858A9959F07}" destId="{C682FD04-EE8A-4BF1-A71A-AB6C8A29AED3}" srcOrd="0" destOrd="0" presId="urn:microsoft.com/office/officeart/2005/8/layout/chevron1"/>
    <dgm:cxn modelId="{672309AF-B7AE-4A98-BF92-781DB17F8DC6}" type="presOf" srcId="{5C5618F6-5A30-4F7F-9237-428081768069}" destId="{58410CFA-25EE-463E-8D8B-F8B534E79D61}" srcOrd="0" destOrd="0" presId="urn:microsoft.com/office/officeart/2005/8/layout/chevron1"/>
    <dgm:cxn modelId="{C4DF38C2-8522-4838-A0B2-631154285E9F}" srcId="{5C5618F6-5A30-4F7F-9237-428081768069}" destId="{E2582575-759F-4281-AC97-B858A9959F07}" srcOrd="0" destOrd="0" parTransId="{90D4D166-E640-41BC-9929-8EE3FE1B50FC}" sibTransId="{E84383D4-F159-4F40-8305-BD66F91F97A2}"/>
    <dgm:cxn modelId="{DA385DC6-CDEA-4E4B-9CE1-19A67347F9A7}" type="presOf" srcId="{AE9BE031-E27C-4965-B346-A4DD3569502B}" destId="{3CB2C5D7-B311-43D8-8819-490B72B14070}" srcOrd="0" destOrd="0" presId="urn:microsoft.com/office/officeart/2005/8/layout/chevron1"/>
    <dgm:cxn modelId="{92797EC8-1800-4441-BBB7-124056AB812A}" srcId="{5C5618F6-5A30-4F7F-9237-428081768069}" destId="{5E81A0AD-4F94-4A93-BAB3-40F4BD87A4DF}" srcOrd="2" destOrd="0" parTransId="{5D58A32B-4120-4959-94C1-A6B122AF5DF4}" sibTransId="{B3E51CE3-5E0A-41DB-9A8D-AB9D1303C133}"/>
    <dgm:cxn modelId="{9F3CED32-2EFA-43F3-B1DA-E92B0D847D90}" type="presParOf" srcId="{58410CFA-25EE-463E-8D8B-F8B534E79D61}" destId="{C682FD04-EE8A-4BF1-A71A-AB6C8A29AED3}" srcOrd="0" destOrd="0" presId="urn:microsoft.com/office/officeart/2005/8/layout/chevron1"/>
    <dgm:cxn modelId="{55EC5302-8189-495F-A696-482A313C71E9}" type="presParOf" srcId="{58410CFA-25EE-463E-8D8B-F8B534E79D61}" destId="{3CEAC9FF-9AAA-4541-94ED-942721FAF182}" srcOrd="1" destOrd="0" presId="urn:microsoft.com/office/officeart/2005/8/layout/chevron1"/>
    <dgm:cxn modelId="{D9A4C78F-A880-495B-859F-4AE20E324F35}" type="presParOf" srcId="{58410CFA-25EE-463E-8D8B-F8B534E79D61}" destId="{61050E36-0E5E-489A-A26F-734B6580495F}" srcOrd="2" destOrd="0" presId="urn:microsoft.com/office/officeart/2005/8/layout/chevron1"/>
    <dgm:cxn modelId="{6BE4E286-1E62-4226-A51C-03A1BEB4E638}" type="presParOf" srcId="{58410CFA-25EE-463E-8D8B-F8B534E79D61}" destId="{E3BFD287-606D-4B2B-A5EF-CB6663887000}" srcOrd="3" destOrd="0" presId="urn:microsoft.com/office/officeart/2005/8/layout/chevron1"/>
    <dgm:cxn modelId="{05B72B8D-8282-46C7-8FF0-0B8FAF73CAEE}" type="presParOf" srcId="{58410CFA-25EE-463E-8D8B-F8B534E79D61}" destId="{A430F242-D14B-489A-840C-879704E3EC4E}" srcOrd="4" destOrd="0" presId="urn:microsoft.com/office/officeart/2005/8/layout/chevron1"/>
    <dgm:cxn modelId="{8F2454BB-12FD-4937-9D0C-62481BF4A842}" type="presParOf" srcId="{58410CFA-25EE-463E-8D8B-F8B534E79D61}" destId="{FBA249D1-8D78-45F4-A1FF-DBD0E12AA397}" srcOrd="5" destOrd="0" presId="urn:microsoft.com/office/officeart/2005/8/layout/chevron1"/>
    <dgm:cxn modelId="{209CFC06-AC16-4B8C-B9EF-282638A512F1}" type="presParOf" srcId="{58410CFA-25EE-463E-8D8B-F8B534E79D61}" destId="{3CB2C5D7-B311-43D8-8819-490B72B1407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618F6-5A30-4F7F-9237-428081768069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582575-759F-4281-AC97-B858A9959F0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E" dirty="0"/>
            <a:t>Trigger Orchestration</a:t>
          </a:r>
          <a:endParaRPr lang="en-GB" dirty="0"/>
        </a:p>
      </dgm:t>
    </dgm:pt>
    <dgm:pt modelId="{90D4D166-E640-41BC-9929-8EE3FE1B50FC}" type="parTrans" cxnId="{C4DF38C2-8522-4838-A0B2-631154285E9F}">
      <dgm:prSet/>
      <dgm:spPr/>
      <dgm:t>
        <a:bodyPr/>
        <a:lstStyle/>
        <a:p>
          <a:endParaRPr lang="en-GB"/>
        </a:p>
      </dgm:t>
    </dgm:pt>
    <dgm:pt modelId="{E84383D4-F159-4F40-8305-BD66F91F97A2}" type="sibTrans" cxnId="{C4DF38C2-8522-4838-A0B2-631154285E9F}">
      <dgm:prSet/>
      <dgm:spPr/>
      <dgm:t>
        <a:bodyPr/>
        <a:lstStyle/>
        <a:p>
          <a:endParaRPr lang="en-GB"/>
        </a:p>
      </dgm:t>
    </dgm:pt>
    <dgm:pt modelId="{C74929C1-A400-4889-89A0-B36412AB718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E" dirty="0"/>
            <a:t>Validate Parameters</a:t>
          </a:r>
          <a:endParaRPr lang="en-GB" dirty="0"/>
        </a:p>
      </dgm:t>
    </dgm:pt>
    <dgm:pt modelId="{9EA9C215-FADD-43EA-A44C-82DC30108D22}" type="parTrans" cxnId="{036E6504-9A5C-41D4-9324-4B80EB1FE68E}">
      <dgm:prSet/>
      <dgm:spPr/>
      <dgm:t>
        <a:bodyPr/>
        <a:lstStyle/>
        <a:p>
          <a:endParaRPr lang="en-GB"/>
        </a:p>
      </dgm:t>
    </dgm:pt>
    <dgm:pt modelId="{CBC7C67F-9A95-4471-8845-AF1C85907B57}" type="sibTrans" cxnId="{036E6504-9A5C-41D4-9324-4B80EB1FE68E}">
      <dgm:prSet/>
      <dgm:spPr/>
      <dgm:t>
        <a:bodyPr/>
        <a:lstStyle/>
        <a:p>
          <a:endParaRPr lang="en-GB"/>
        </a:p>
      </dgm:t>
    </dgm:pt>
    <dgm:pt modelId="{5E81A0AD-4F94-4A93-BAB3-40F4BD87A4DF}">
      <dgm:prSet phldrT="[Text]"/>
      <dgm:spPr/>
      <dgm:t>
        <a:bodyPr/>
        <a:lstStyle/>
        <a:p>
          <a:r>
            <a:rPr lang="en-IE" dirty="0"/>
            <a:t>Run Projections</a:t>
          </a:r>
          <a:endParaRPr lang="en-GB" dirty="0"/>
        </a:p>
      </dgm:t>
    </dgm:pt>
    <dgm:pt modelId="{5D58A32B-4120-4959-94C1-A6B122AF5DF4}" type="parTrans" cxnId="{92797EC8-1800-4441-BBB7-124056AB812A}">
      <dgm:prSet/>
      <dgm:spPr/>
      <dgm:t>
        <a:bodyPr/>
        <a:lstStyle/>
        <a:p>
          <a:endParaRPr lang="en-GB"/>
        </a:p>
      </dgm:t>
    </dgm:pt>
    <dgm:pt modelId="{B3E51CE3-5E0A-41DB-9A8D-AB9D1303C133}" type="sibTrans" cxnId="{92797EC8-1800-4441-BBB7-124056AB812A}">
      <dgm:prSet/>
      <dgm:spPr/>
      <dgm:t>
        <a:bodyPr/>
        <a:lstStyle/>
        <a:p>
          <a:endParaRPr lang="en-GB"/>
        </a:p>
      </dgm:t>
    </dgm:pt>
    <dgm:pt modelId="{AE9BE031-E27C-4965-B346-A4DD3569502B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IE" dirty="0"/>
            <a:t>Send Results</a:t>
          </a:r>
          <a:endParaRPr lang="en-GB" dirty="0"/>
        </a:p>
      </dgm:t>
    </dgm:pt>
    <dgm:pt modelId="{DE8D1910-DF86-47F4-93C4-EC5739307AA5}" type="parTrans" cxnId="{85DA7681-87E9-4FC6-95BC-DEF6E3E2C55A}">
      <dgm:prSet/>
      <dgm:spPr/>
      <dgm:t>
        <a:bodyPr/>
        <a:lstStyle/>
        <a:p>
          <a:endParaRPr lang="en-GB"/>
        </a:p>
      </dgm:t>
    </dgm:pt>
    <dgm:pt modelId="{F960E8EE-92A6-4D59-B0B5-A28591161B29}" type="sibTrans" cxnId="{85DA7681-87E9-4FC6-95BC-DEF6E3E2C55A}">
      <dgm:prSet/>
      <dgm:spPr/>
      <dgm:t>
        <a:bodyPr/>
        <a:lstStyle/>
        <a:p>
          <a:endParaRPr lang="en-GB"/>
        </a:p>
      </dgm:t>
    </dgm:pt>
    <dgm:pt modelId="{309CA529-6129-4A96-8E29-76F187E6E629}">
      <dgm:prSet/>
      <dgm:spPr/>
      <dgm:t>
        <a:bodyPr/>
        <a:lstStyle/>
        <a:p>
          <a:r>
            <a:rPr lang="en-IE" dirty="0"/>
            <a:t>Request Projections</a:t>
          </a:r>
          <a:endParaRPr lang="en-GB" dirty="0"/>
        </a:p>
      </dgm:t>
    </dgm:pt>
    <dgm:pt modelId="{E0CE4926-FF66-4BB3-9399-4D6BF3531047}" type="parTrans" cxnId="{9F923D3D-7966-414A-B4AA-9CD9374A4CF0}">
      <dgm:prSet/>
      <dgm:spPr/>
      <dgm:t>
        <a:bodyPr/>
        <a:lstStyle/>
        <a:p>
          <a:endParaRPr lang="en-GB"/>
        </a:p>
      </dgm:t>
    </dgm:pt>
    <dgm:pt modelId="{6F379B50-7727-4EBC-A911-F7DBC5DB9AAD}" type="sibTrans" cxnId="{9F923D3D-7966-414A-B4AA-9CD9374A4CF0}">
      <dgm:prSet/>
      <dgm:spPr/>
      <dgm:t>
        <a:bodyPr/>
        <a:lstStyle/>
        <a:p>
          <a:endParaRPr lang="en-GB"/>
        </a:p>
      </dgm:t>
    </dgm:pt>
    <dgm:pt modelId="{58410CFA-25EE-463E-8D8B-F8B534E79D61}" type="pres">
      <dgm:prSet presAssocID="{5C5618F6-5A30-4F7F-9237-428081768069}" presName="Name0" presStyleCnt="0">
        <dgm:presLayoutVars>
          <dgm:dir/>
          <dgm:animLvl val="lvl"/>
          <dgm:resizeHandles val="exact"/>
        </dgm:presLayoutVars>
      </dgm:prSet>
      <dgm:spPr/>
    </dgm:pt>
    <dgm:pt modelId="{C682FD04-EE8A-4BF1-A71A-AB6C8A29AED3}" type="pres">
      <dgm:prSet presAssocID="{E2582575-759F-4281-AC97-B858A9959F07}" presName="parTxOnly" presStyleLbl="node1" presStyleIdx="0" presStyleCnt="5" custLinFactNeighborX="3283">
        <dgm:presLayoutVars>
          <dgm:chMax val="0"/>
          <dgm:chPref val="0"/>
          <dgm:bulletEnabled val="1"/>
        </dgm:presLayoutVars>
      </dgm:prSet>
      <dgm:spPr/>
    </dgm:pt>
    <dgm:pt modelId="{3CEAC9FF-9AAA-4541-94ED-942721FAF182}" type="pres">
      <dgm:prSet presAssocID="{E84383D4-F159-4F40-8305-BD66F91F97A2}" presName="parTxOnlySpace" presStyleCnt="0"/>
      <dgm:spPr/>
    </dgm:pt>
    <dgm:pt modelId="{61050E36-0E5E-489A-A26F-734B6580495F}" type="pres">
      <dgm:prSet presAssocID="{C74929C1-A400-4889-89A0-B36412AB718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3BFD287-606D-4B2B-A5EF-CB6663887000}" type="pres">
      <dgm:prSet presAssocID="{CBC7C67F-9A95-4471-8845-AF1C85907B57}" presName="parTxOnlySpace" presStyleCnt="0"/>
      <dgm:spPr/>
    </dgm:pt>
    <dgm:pt modelId="{9DF9394E-DED0-458E-9B10-E6EB1BC889A6}" type="pres">
      <dgm:prSet presAssocID="{309CA529-6129-4A96-8E29-76F187E6E62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8AAB430-5690-44B0-950D-55FE6FEE90E8}" type="pres">
      <dgm:prSet presAssocID="{6F379B50-7727-4EBC-A911-F7DBC5DB9AAD}" presName="parTxOnlySpace" presStyleCnt="0"/>
      <dgm:spPr/>
    </dgm:pt>
    <dgm:pt modelId="{A430F242-D14B-489A-840C-879704E3EC4E}" type="pres">
      <dgm:prSet presAssocID="{5E81A0AD-4F94-4A93-BAB3-40F4BD87A4DF}" presName="parTxOnly" presStyleLbl="node1" presStyleIdx="3" presStyleCnt="5" custLinFactNeighborX="-1640" custLinFactNeighborY="125">
        <dgm:presLayoutVars>
          <dgm:chMax val="0"/>
          <dgm:chPref val="0"/>
          <dgm:bulletEnabled val="1"/>
        </dgm:presLayoutVars>
      </dgm:prSet>
      <dgm:spPr/>
    </dgm:pt>
    <dgm:pt modelId="{FBA249D1-8D78-45F4-A1FF-DBD0E12AA397}" type="pres">
      <dgm:prSet presAssocID="{B3E51CE3-5E0A-41DB-9A8D-AB9D1303C133}" presName="parTxOnlySpace" presStyleCnt="0"/>
      <dgm:spPr/>
    </dgm:pt>
    <dgm:pt modelId="{3CB2C5D7-B311-43D8-8819-490B72B14070}" type="pres">
      <dgm:prSet presAssocID="{AE9BE031-E27C-4965-B346-A4DD3569502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36E6504-9A5C-41D4-9324-4B80EB1FE68E}" srcId="{5C5618F6-5A30-4F7F-9237-428081768069}" destId="{C74929C1-A400-4889-89A0-B36412AB7187}" srcOrd="1" destOrd="0" parTransId="{9EA9C215-FADD-43EA-A44C-82DC30108D22}" sibTransId="{CBC7C67F-9A95-4471-8845-AF1C85907B57}"/>
    <dgm:cxn modelId="{F6BA3F15-4DAB-4C48-B966-1AD3A7CB6952}" type="presOf" srcId="{5E81A0AD-4F94-4A93-BAB3-40F4BD87A4DF}" destId="{A430F242-D14B-489A-840C-879704E3EC4E}" srcOrd="0" destOrd="0" presId="urn:microsoft.com/office/officeart/2005/8/layout/chevron1"/>
    <dgm:cxn modelId="{D53D8C30-9F51-4FB9-8B6D-BFCD88C84A1C}" type="presOf" srcId="{C74929C1-A400-4889-89A0-B36412AB7187}" destId="{61050E36-0E5E-489A-A26F-734B6580495F}" srcOrd="0" destOrd="0" presId="urn:microsoft.com/office/officeart/2005/8/layout/chevron1"/>
    <dgm:cxn modelId="{9F923D3D-7966-414A-B4AA-9CD9374A4CF0}" srcId="{5C5618F6-5A30-4F7F-9237-428081768069}" destId="{309CA529-6129-4A96-8E29-76F187E6E629}" srcOrd="2" destOrd="0" parTransId="{E0CE4926-FF66-4BB3-9399-4D6BF3531047}" sibTransId="{6F379B50-7727-4EBC-A911-F7DBC5DB9AAD}"/>
    <dgm:cxn modelId="{D83FA14C-859B-4450-9C67-8F6945313702}" type="presOf" srcId="{309CA529-6129-4A96-8E29-76F187E6E629}" destId="{9DF9394E-DED0-458E-9B10-E6EB1BC889A6}" srcOrd="0" destOrd="0" presId="urn:microsoft.com/office/officeart/2005/8/layout/chevron1"/>
    <dgm:cxn modelId="{85DA7681-87E9-4FC6-95BC-DEF6E3E2C55A}" srcId="{5C5618F6-5A30-4F7F-9237-428081768069}" destId="{AE9BE031-E27C-4965-B346-A4DD3569502B}" srcOrd="4" destOrd="0" parTransId="{DE8D1910-DF86-47F4-93C4-EC5739307AA5}" sibTransId="{F960E8EE-92A6-4D59-B0B5-A28591161B29}"/>
    <dgm:cxn modelId="{9E55A496-7AB1-498C-A948-0725D7FD7AB6}" type="presOf" srcId="{E2582575-759F-4281-AC97-B858A9959F07}" destId="{C682FD04-EE8A-4BF1-A71A-AB6C8A29AED3}" srcOrd="0" destOrd="0" presId="urn:microsoft.com/office/officeart/2005/8/layout/chevron1"/>
    <dgm:cxn modelId="{672309AF-B7AE-4A98-BF92-781DB17F8DC6}" type="presOf" srcId="{5C5618F6-5A30-4F7F-9237-428081768069}" destId="{58410CFA-25EE-463E-8D8B-F8B534E79D61}" srcOrd="0" destOrd="0" presId="urn:microsoft.com/office/officeart/2005/8/layout/chevron1"/>
    <dgm:cxn modelId="{C4DF38C2-8522-4838-A0B2-631154285E9F}" srcId="{5C5618F6-5A30-4F7F-9237-428081768069}" destId="{E2582575-759F-4281-AC97-B858A9959F07}" srcOrd="0" destOrd="0" parTransId="{90D4D166-E640-41BC-9929-8EE3FE1B50FC}" sibTransId="{E84383D4-F159-4F40-8305-BD66F91F97A2}"/>
    <dgm:cxn modelId="{DA385DC6-CDEA-4E4B-9CE1-19A67347F9A7}" type="presOf" srcId="{AE9BE031-E27C-4965-B346-A4DD3569502B}" destId="{3CB2C5D7-B311-43D8-8819-490B72B14070}" srcOrd="0" destOrd="0" presId="urn:microsoft.com/office/officeart/2005/8/layout/chevron1"/>
    <dgm:cxn modelId="{92797EC8-1800-4441-BBB7-124056AB812A}" srcId="{5C5618F6-5A30-4F7F-9237-428081768069}" destId="{5E81A0AD-4F94-4A93-BAB3-40F4BD87A4DF}" srcOrd="3" destOrd="0" parTransId="{5D58A32B-4120-4959-94C1-A6B122AF5DF4}" sibTransId="{B3E51CE3-5E0A-41DB-9A8D-AB9D1303C133}"/>
    <dgm:cxn modelId="{9F3CED32-2EFA-43F3-B1DA-E92B0D847D90}" type="presParOf" srcId="{58410CFA-25EE-463E-8D8B-F8B534E79D61}" destId="{C682FD04-EE8A-4BF1-A71A-AB6C8A29AED3}" srcOrd="0" destOrd="0" presId="urn:microsoft.com/office/officeart/2005/8/layout/chevron1"/>
    <dgm:cxn modelId="{55EC5302-8189-495F-A696-482A313C71E9}" type="presParOf" srcId="{58410CFA-25EE-463E-8D8B-F8B534E79D61}" destId="{3CEAC9FF-9AAA-4541-94ED-942721FAF182}" srcOrd="1" destOrd="0" presId="urn:microsoft.com/office/officeart/2005/8/layout/chevron1"/>
    <dgm:cxn modelId="{D9A4C78F-A880-495B-859F-4AE20E324F35}" type="presParOf" srcId="{58410CFA-25EE-463E-8D8B-F8B534E79D61}" destId="{61050E36-0E5E-489A-A26F-734B6580495F}" srcOrd="2" destOrd="0" presId="urn:microsoft.com/office/officeart/2005/8/layout/chevron1"/>
    <dgm:cxn modelId="{6BE4E286-1E62-4226-A51C-03A1BEB4E638}" type="presParOf" srcId="{58410CFA-25EE-463E-8D8B-F8B534E79D61}" destId="{E3BFD287-606D-4B2B-A5EF-CB6663887000}" srcOrd="3" destOrd="0" presId="urn:microsoft.com/office/officeart/2005/8/layout/chevron1"/>
    <dgm:cxn modelId="{17EB79BF-ABAB-4057-8B7F-3778AE04A210}" type="presParOf" srcId="{58410CFA-25EE-463E-8D8B-F8B534E79D61}" destId="{9DF9394E-DED0-458E-9B10-E6EB1BC889A6}" srcOrd="4" destOrd="0" presId="urn:microsoft.com/office/officeart/2005/8/layout/chevron1"/>
    <dgm:cxn modelId="{E40647B0-C800-47A4-BADD-DD390905F95C}" type="presParOf" srcId="{58410CFA-25EE-463E-8D8B-F8B534E79D61}" destId="{08AAB430-5690-44B0-950D-55FE6FEE90E8}" srcOrd="5" destOrd="0" presId="urn:microsoft.com/office/officeart/2005/8/layout/chevron1"/>
    <dgm:cxn modelId="{05B72B8D-8282-46C7-8FF0-0B8FAF73CAEE}" type="presParOf" srcId="{58410CFA-25EE-463E-8D8B-F8B534E79D61}" destId="{A430F242-D14B-489A-840C-879704E3EC4E}" srcOrd="6" destOrd="0" presId="urn:microsoft.com/office/officeart/2005/8/layout/chevron1"/>
    <dgm:cxn modelId="{8F2454BB-12FD-4937-9D0C-62481BF4A842}" type="presParOf" srcId="{58410CFA-25EE-463E-8D8B-F8B534E79D61}" destId="{FBA249D1-8D78-45F4-A1FF-DBD0E12AA397}" srcOrd="7" destOrd="0" presId="urn:microsoft.com/office/officeart/2005/8/layout/chevron1"/>
    <dgm:cxn modelId="{209CFC06-AC16-4B8C-B9EF-282638A512F1}" type="presParOf" srcId="{58410CFA-25EE-463E-8D8B-F8B534E79D61}" destId="{3CB2C5D7-B311-43D8-8819-490B72B1407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FD04-EE8A-4BF1-A71A-AB6C8A29AED3}">
      <dsp:nvSpPr>
        <dsp:cNvPr id="0" name=""/>
        <dsp:cNvSpPr/>
      </dsp:nvSpPr>
      <dsp:spPr>
        <a:xfrm>
          <a:off x="16193" y="257244"/>
          <a:ext cx="3238154" cy="1295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Trigger Orchestration</a:t>
          </a:r>
          <a:endParaRPr lang="en-GB" sz="2500" kern="1200" dirty="0"/>
        </a:p>
      </dsp:txBody>
      <dsp:txXfrm>
        <a:off x="663824" y="257244"/>
        <a:ext cx="1942893" cy="1295261"/>
      </dsp:txXfrm>
    </dsp:sp>
    <dsp:sp modelId="{61050E36-0E5E-489A-A26F-734B6580495F}">
      <dsp:nvSpPr>
        <dsp:cNvPr id="0" name=""/>
        <dsp:cNvSpPr/>
      </dsp:nvSpPr>
      <dsp:spPr>
        <a:xfrm>
          <a:off x="2919902" y="257244"/>
          <a:ext cx="3238154" cy="1295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Validate Parameters</a:t>
          </a:r>
          <a:endParaRPr lang="en-GB" sz="2500" kern="1200" dirty="0"/>
        </a:p>
      </dsp:txBody>
      <dsp:txXfrm>
        <a:off x="3567533" y="257244"/>
        <a:ext cx="1942893" cy="1295261"/>
      </dsp:txXfrm>
    </dsp:sp>
    <dsp:sp modelId="{A430F242-D14B-489A-840C-879704E3EC4E}">
      <dsp:nvSpPr>
        <dsp:cNvPr id="0" name=""/>
        <dsp:cNvSpPr/>
      </dsp:nvSpPr>
      <dsp:spPr>
        <a:xfrm>
          <a:off x="5834241" y="257244"/>
          <a:ext cx="3238154" cy="1295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Append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Event</a:t>
          </a:r>
          <a:endParaRPr lang="en-GB" sz="2500" kern="1200" dirty="0"/>
        </a:p>
      </dsp:txBody>
      <dsp:txXfrm>
        <a:off x="6481872" y="257244"/>
        <a:ext cx="1942893" cy="1295261"/>
      </dsp:txXfrm>
    </dsp:sp>
    <dsp:sp modelId="{3CB2C5D7-B311-43D8-8819-490B72B14070}">
      <dsp:nvSpPr>
        <dsp:cNvPr id="0" name=""/>
        <dsp:cNvSpPr/>
      </dsp:nvSpPr>
      <dsp:spPr>
        <a:xfrm>
          <a:off x="8748581" y="257244"/>
          <a:ext cx="3238154" cy="12952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Send Notifications</a:t>
          </a:r>
          <a:endParaRPr lang="en-GB" sz="2500" kern="1200" dirty="0"/>
        </a:p>
      </dsp:txBody>
      <dsp:txXfrm>
        <a:off x="9396212" y="257244"/>
        <a:ext cx="1942893" cy="1295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2FD04-EE8A-4BF1-A71A-AB6C8A29AED3}">
      <dsp:nvSpPr>
        <dsp:cNvPr id="0" name=""/>
        <dsp:cNvSpPr/>
      </dsp:nvSpPr>
      <dsp:spPr>
        <a:xfrm>
          <a:off x="11482" y="383725"/>
          <a:ext cx="2605748" cy="104229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Trigger Orchestration</a:t>
          </a:r>
          <a:endParaRPr lang="en-GB" sz="2000" kern="1200" dirty="0"/>
        </a:p>
      </dsp:txBody>
      <dsp:txXfrm>
        <a:off x="532632" y="383725"/>
        <a:ext cx="1563449" cy="1042299"/>
      </dsp:txXfrm>
    </dsp:sp>
    <dsp:sp modelId="{61050E36-0E5E-489A-A26F-734B6580495F}">
      <dsp:nvSpPr>
        <dsp:cNvPr id="0" name=""/>
        <dsp:cNvSpPr/>
      </dsp:nvSpPr>
      <dsp:spPr>
        <a:xfrm>
          <a:off x="2348101" y="383725"/>
          <a:ext cx="2605748" cy="104229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Validate Parameters</a:t>
          </a:r>
          <a:endParaRPr lang="en-GB" sz="2000" kern="1200" dirty="0"/>
        </a:p>
      </dsp:txBody>
      <dsp:txXfrm>
        <a:off x="2869251" y="383725"/>
        <a:ext cx="1563449" cy="1042299"/>
      </dsp:txXfrm>
    </dsp:sp>
    <dsp:sp modelId="{9DF9394E-DED0-458E-9B10-E6EB1BC889A6}">
      <dsp:nvSpPr>
        <dsp:cNvPr id="0" name=""/>
        <dsp:cNvSpPr/>
      </dsp:nvSpPr>
      <dsp:spPr>
        <a:xfrm>
          <a:off x="4693275" y="383725"/>
          <a:ext cx="2605748" cy="1042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Request Projections</a:t>
          </a:r>
          <a:endParaRPr lang="en-GB" sz="2000" kern="1200" dirty="0"/>
        </a:p>
      </dsp:txBody>
      <dsp:txXfrm>
        <a:off x="5214425" y="383725"/>
        <a:ext cx="1563449" cy="1042299"/>
      </dsp:txXfrm>
    </dsp:sp>
    <dsp:sp modelId="{A430F242-D14B-489A-840C-879704E3EC4E}">
      <dsp:nvSpPr>
        <dsp:cNvPr id="0" name=""/>
        <dsp:cNvSpPr/>
      </dsp:nvSpPr>
      <dsp:spPr>
        <a:xfrm>
          <a:off x="7034175" y="385028"/>
          <a:ext cx="2605748" cy="10422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Run Projections</a:t>
          </a:r>
          <a:endParaRPr lang="en-GB" sz="2000" kern="1200" dirty="0"/>
        </a:p>
      </dsp:txBody>
      <dsp:txXfrm>
        <a:off x="7555325" y="385028"/>
        <a:ext cx="1563449" cy="1042299"/>
      </dsp:txXfrm>
    </dsp:sp>
    <dsp:sp modelId="{3CB2C5D7-B311-43D8-8819-490B72B14070}">
      <dsp:nvSpPr>
        <dsp:cNvPr id="0" name=""/>
        <dsp:cNvSpPr/>
      </dsp:nvSpPr>
      <dsp:spPr>
        <a:xfrm>
          <a:off x="9383622" y="383725"/>
          <a:ext cx="2605748" cy="104229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Send Results</a:t>
          </a:r>
          <a:endParaRPr lang="en-GB" sz="2000" kern="1200" dirty="0"/>
        </a:p>
      </dsp:txBody>
      <dsp:txXfrm>
        <a:off x="9904772" y="383725"/>
        <a:ext cx="1563449" cy="1042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9653-A29E-48D1-A255-C30702B91C5A}" type="datetimeFigureOut">
              <a:rPr lang="en-IE" smtClean="0"/>
              <a:t>26/04/2019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8922-F286-42E5-8B45-0555F1675A4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224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Good morning and thank you very much.  </a:t>
            </a:r>
          </a:p>
          <a:p>
            <a:r>
              <a:rPr lang="en-IE" dirty="0"/>
              <a:t>My name is Duncan Jones and my twitter handle (probably the easiest way to contract me) is @Merrion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87122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query is handled in a similar manner but in addition to the parameters you also pass in a return address to which the results of the query should be returned</a:t>
            </a:r>
            <a:r>
              <a:rPr lang="en-IE"/>
              <a:t>.  </a:t>
            </a:r>
          </a:p>
          <a:p>
            <a:endParaRPr lang="en-IE" dirty="0"/>
          </a:p>
          <a:p>
            <a:r>
              <a:rPr lang="en-IE" dirty="0"/>
              <a:t>This could be, for instance, a webhook or an azure storage location to drop a file into.</a:t>
            </a:r>
          </a:p>
          <a:p>
            <a:r>
              <a:rPr lang="en-IE" dirty="0"/>
              <a:t>This allows the query to be executed asynchronously.</a:t>
            </a:r>
          </a:p>
          <a:p>
            <a:r>
              <a:rPr lang="en-IE" dirty="0"/>
              <a:t>The query runs projections over the event streams of the entities it is getting data for and then performs any aggregation needed over these before returning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5532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Projection requests are written to the query event stream so we can see what work has been done and what is outstanding in running the query</a:t>
            </a:r>
          </a:p>
          <a:p>
            <a:endParaRPr lang="en-IE" dirty="0"/>
          </a:p>
          <a:p>
            <a:r>
              <a:rPr lang="en-IE" dirty="0"/>
              <a:t>Projections themselves can then be run in parallel by using durable functions “fan-out” mechanism.</a:t>
            </a:r>
          </a:p>
          <a:p>
            <a:endParaRPr lang="en-IE" dirty="0"/>
          </a:p>
          <a:p>
            <a:r>
              <a:rPr lang="en-IE" dirty="0"/>
              <a:t>Once all the projections are complete any totting up steps could run.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608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Domains communicate directly with each other by these commands and queries </a:t>
            </a:r>
          </a:p>
          <a:p>
            <a:r>
              <a:rPr lang="en-IE" dirty="0"/>
              <a:t>Domains can also raise notifications that other domains or indeed other processes can subscribe to.  </a:t>
            </a:r>
          </a:p>
          <a:p>
            <a:r>
              <a:rPr lang="en-IE"/>
              <a:t>(These </a:t>
            </a:r>
            <a:r>
              <a:rPr lang="en-IE" dirty="0"/>
              <a:t>notifications are tagged with the “as of date” and “as of sequence number” information so that the subscriber can determine if it has already received this </a:t>
            </a:r>
            <a:r>
              <a:rPr lang="en-IE"/>
              <a:t>notification before.)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2018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serverless computing is no less susceptible to the “sunk cost fallacy” it is worth investing time in design before getting started coding.  It is a mistake to allow the rapid spin-up time of serverless functions as an excuse not to do some design work.  I would recommend looking at things like event storming as a way to do this.</a:t>
            </a:r>
          </a:p>
          <a:p>
            <a:endParaRPr lang="en-GB" dirty="0"/>
          </a:p>
          <a:p>
            <a:r>
              <a:rPr lang="en-GB" dirty="0"/>
              <a:t>If you are dealing with a system that needs to be able to survive being spun down without the worry of data loss requires being rigorous about reading your won writes – i.e. making sure any state change is persisted before it is used.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7521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Grid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reliable messaging between domains (and with the outside world) – this allows us to stitch together domains with publish-subscribe, which means we can easily extend the system.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 function hosting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dynamic scaling.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 Function Orchestration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long running processes that handle the commands and queries.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Durable functions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fan out/fan in for processes that can run in parallel.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AppendBlob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storage to store the data at rest in event streams.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93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First I need to discuss where cost comes from, in the context of cloud computing.</a:t>
            </a:r>
          </a:p>
          <a:p>
            <a:endParaRPr lang="en-IE" dirty="0"/>
          </a:p>
          <a:p>
            <a:r>
              <a:rPr lang="en-IE" dirty="0"/>
              <a:t>Then briefly explain event sourcing because the solution I have put together makes extensive use of this (and I will explain why at the same time)</a:t>
            </a:r>
          </a:p>
          <a:p>
            <a:endParaRPr lang="en-IE" dirty="0"/>
          </a:p>
          <a:p>
            <a:r>
              <a:rPr lang="en-IE" dirty="0"/>
              <a:t>Then the environment in which this is to be hosted – using the Azure Event Grid, Durable Serverless functions and Azure storage.</a:t>
            </a:r>
          </a:p>
          <a:p>
            <a:endParaRPr lang="en-IE" dirty="0"/>
          </a:p>
          <a:p>
            <a:r>
              <a:rPr lang="en-IE" dirty="0"/>
              <a:t>Then I will walk through the way the architecture hangs together</a:t>
            </a:r>
          </a:p>
          <a:p>
            <a:endParaRPr lang="en-IE" dirty="0"/>
          </a:p>
          <a:p>
            <a:r>
              <a:rPr lang="en-IE" dirty="0"/>
              <a:t>Finally I’ll wrap up with lessons learned and Q&amp;A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869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system I am describing here is best suited to non critical or occasional/burst use scenarios rather than enterprise critical systems and is tuned toward minimising cost rather than maximised performance.</a:t>
            </a:r>
          </a:p>
          <a:p>
            <a:endParaRPr lang="en-IE" dirty="0"/>
          </a:p>
          <a:p>
            <a:r>
              <a:rPr lang="en-IE" dirty="0"/>
              <a:t>It is also an experiment rather than a definitive textbook example.</a:t>
            </a:r>
          </a:p>
          <a:p>
            <a:endParaRPr lang="en-IE" dirty="0"/>
          </a:p>
          <a:p>
            <a:r>
              <a:rPr lang="en-IE" dirty="0"/>
              <a:t>To manage expectations, what I am looking for is an equivalent to what Blogs did for micropublishing in applications.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497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There are two main sources of cost that we need to address with regard to cloud hosted systems:</a:t>
            </a:r>
          </a:p>
          <a:p>
            <a:endParaRPr lang="en-IE" dirty="0"/>
          </a:p>
          <a:p>
            <a:r>
              <a:rPr lang="en-IE" dirty="0"/>
              <a:t>The first is always-on systems, for example virtual machines, for which a cost arises regardless of use.</a:t>
            </a:r>
          </a:p>
          <a:p>
            <a:r>
              <a:rPr lang="en-IE" dirty="0"/>
              <a:t>The second is overprovisioning, where we have to reserve more processing power than we are using so that we are able to ramp-up to match rapidly increasing demand.</a:t>
            </a:r>
          </a:p>
          <a:p>
            <a:endParaRPr lang="en-IE" dirty="0"/>
          </a:p>
          <a:p>
            <a:r>
              <a:rPr lang="en-IE" dirty="0"/>
              <a:t>Azure serverless functions address these two sources of cost “out of the box”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531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Event sourcing is a way of storing data, not as the current state of the entity (as in active state) but rather as a sequential history of all the events that have occurred to an entity.</a:t>
            </a:r>
          </a:p>
          <a:p>
            <a:endParaRPr lang="en-IE" dirty="0"/>
          </a:p>
          <a:p>
            <a:r>
              <a:rPr lang="en-IE" dirty="0"/>
              <a:t>This history is implemented as an append only event stream.  It places the onus on getting “state” onto the system that is reading the data which has to run a projection over the event stream.</a:t>
            </a:r>
          </a:p>
          <a:p>
            <a:r>
              <a:rPr lang="en-IE" dirty="0"/>
              <a:t>This is done by (and is the responsibility of) the process that needs that state, either to report it or to use it in a business decision.</a:t>
            </a:r>
          </a:p>
          <a:p>
            <a:endParaRPr lang="en-IE" dirty="0"/>
          </a:p>
          <a:p>
            <a:r>
              <a:rPr lang="en-IE" dirty="0"/>
              <a:t>This allows us to eliminate one of the “always on” fixed costs – the state consistency management system (or database to use the more common term).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172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For a more complicated system I would recommend using </a:t>
            </a:r>
            <a:r>
              <a:rPr lang="en-IE" dirty="0" err="1"/>
              <a:t>CosmsosDb</a:t>
            </a:r>
            <a:r>
              <a:rPr lang="en-IE" dirty="0"/>
              <a:t> – much to the relief of our sponsors, no doubt – and there is a talk coming up from Craig Nicol which will address the why and the how of that.</a:t>
            </a:r>
          </a:p>
          <a:p>
            <a:endParaRPr lang="en-IE" dirty="0"/>
          </a:p>
          <a:p>
            <a:r>
              <a:rPr lang="en-IE" dirty="0"/>
              <a:t>For smaller scale systems there are three other options.  For the more read –biased application I would recommend either Azure Table storage or Azure Files – and for a write-biased system I would recommend the Azure AppendBlob storage.  This matches very well </a:t>
            </a:r>
            <a:r>
              <a:rPr lang="en-IE"/>
              <a:t>the “</a:t>
            </a:r>
            <a:r>
              <a:rPr lang="en-IE" dirty="0"/>
              <a:t>event sourcing” architecture discussed earlier.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243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demonstration system is for organising an amateur running organisation.</a:t>
            </a:r>
          </a:p>
          <a:p>
            <a:r>
              <a:rPr lang="en-IE" dirty="0"/>
              <a:t>It is split into three domains – the league domain being anything to do with the overall organisation of leagues,</a:t>
            </a:r>
          </a:p>
          <a:p>
            <a:r>
              <a:rPr lang="en-IE" dirty="0"/>
              <a:t>The race domain being to do with an individual race,</a:t>
            </a:r>
          </a:p>
          <a:p>
            <a:r>
              <a:rPr lang="en-IE" dirty="0"/>
              <a:t>The runner domain being relating to the runner and their interaction with the organisation.</a:t>
            </a:r>
          </a:p>
          <a:p>
            <a:endParaRPr lang="en-IE" dirty="0"/>
          </a:p>
          <a:p>
            <a:r>
              <a:rPr lang="en-IE" dirty="0"/>
              <a:t>Importantly there is no privileged communication between the domains – the interface available to each other is the same interface publicly available outside.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438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command is issued to the system through an event grid topic.  </a:t>
            </a:r>
          </a:p>
          <a:p>
            <a:r>
              <a:rPr lang="en-IE" dirty="0"/>
              <a:t>The parameters required to perform the command as well as any authorisation tokens and externally supplied unique identifier are supplied in the payload to this event grid topic.</a:t>
            </a:r>
          </a:p>
          <a:p>
            <a:r>
              <a:rPr lang="en-IE" dirty="0"/>
              <a:t>When a message is received by the topic it triggers a serverless function to handle the command.</a:t>
            </a:r>
          </a:p>
          <a:p>
            <a:r>
              <a:rPr lang="en-IE" dirty="0"/>
              <a:t>This uses the durable function framework to call activities that perform each step in turn and, if all is OK, appends 1 or more events to the event streams of the entities updated by the command.</a:t>
            </a:r>
          </a:p>
          <a:p>
            <a:r>
              <a:rPr lang="en-IE" dirty="0"/>
              <a:t>As well as the built in durable function orchestration which is backed by a table the command has its own event stream in which the progress is logged.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3969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orchestration function has an [</a:t>
            </a:r>
            <a:r>
              <a:rPr lang="en-IE" b="1" dirty="0" err="1"/>
              <a:t>OrchestrationTrigger</a:t>
            </a:r>
            <a:r>
              <a:rPr lang="en-IE" dirty="0"/>
              <a:t>] attribute and durable orchestration through which the details of what kicked off the orchestration can be found</a:t>
            </a:r>
          </a:p>
          <a:p>
            <a:endParaRPr lang="en-IE" dirty="0"/>
          </a:p>
          <a:p>
            <a:r>
              <a:rPr lang="en-GB" dirty="0"/>
              <a:t>The orchestration calls out to </a:t>
            </a:r>
            <a:r>
              <a:rPr lang="en-GB" b="1" dirty="0"/>
              <a:t>Activity</a:t>
            </a:r>
            <a:r>
              <a:rPr lang="en-GB" dirty="0"/>
              <a:t> methods which do the actual work of each step</a:t>
            </a:r>
          </a:p>
          <a:p>
            <a:endParaRPr lang="en-GB" dirty="0"/>
          </a:p>
          <a:p>
            <a:r>
              <a:rPr lang="en-GB" dirty="0"/>
              <a:t>Events are appended to the appropriate </a:t>
            </a:r>
            <a:r>
              <a:rPr lang="en-GB" b="1" dirty="0" err="1"/>
              <a:t>EventStream</a:t>
            </a:r>
            <a:r>
              <a:rPr lang="en-GB" dirty="0"/>
              <a:t> in order to record what the command has done – effectively what has changed</a:t>
            </a:r>
          </a:p>
          <a:p>
            <a:endParaRPr lang="en-GB" dirty="0"/>
          </a:p>
          <a:p>
            <a:r>
              <a:rPr lang="en-GB" dirty="0"/>
              <a:t>An independent </a:t>
            </a:r>
            <a:r>
              <a:rPr lang="en-GB" b="1" dirty="0"/>
              <a:t>sub orchestration </a:t>
            </a:r>
            <a:r>
              <a:rPr lang="en-GB" dirty="0"/>
              <a:t>is fired off that does all the work to do with notifying other domains of this command’s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8922-F286-42E5-8B45-0555F1675A4E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546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7C11-8AF5-4FD5-AD96-1E2C370C7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4098B-80B6-42DA-BCBB-15CB823A1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F6BB-87CB-4704-9351-BB556008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319FA-395E-44A9-9620-133BB10B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2996B-0361-45FA-9B2A-CD047DDB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46CE-C6F4-447C-8DDB-AA5AB614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70593-0F7A-41AD-8A01-CABC3731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C7C06-9681-4A8F-826A-6DDD8B38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CCA9-F2C6-468C-AD1A-3C902B73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FDAC-A637-4584-B508-1DA0FE47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7D61-E648-4AED-9AB5-B505B74C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3E324-F162-4067-8150-55240FA7C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14D18-94EF-4D65-9856-8C2021E5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670E-F8CE-4A3F-9444-8EF78224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F8DC-5F4E-4824-B80E-BFD5F2C9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3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C054-BA83-4235-AA8E-012B990F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AEBF-2AAA-47C7-BB35-2520E326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43FA3-4241-4C81-8735-64A486B5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78C69-6131-47D4-BD09-914D2A82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8BFF-BF74-4B3C-A53B-A3394C14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BE9D-F815-4252-A86A-56905EAB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7336-F5C3-4E48-AE69-1EFF86A2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76D7-458D-4CA2-B8FC-940CAEF0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B6E9-6BD2-41AF-B37B-FB014A56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CE834-ECE2-4A96-9C4B-7B76541B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49CF-FB9F-47AA-9DB9-B873CA5E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1B37-C9FB-430E-B8A8-2A3858D44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7ABA9-5FCC-4F47-8252-7F0C271C8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F0DC-49BC-4C58-979E-7363B5D6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B3E8-7B0E-426F-A292-EF926B22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57A7D-84C9-4087-A5D4-07724AC2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78EC3-F9DD-4890-95A1-AFD7A35E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8833F-33DE-438D-98CE-58239A15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F1BA8-CB3D-4133-BD11-48EB65FB7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5B4B1-8B69-402B-9D5E-CCFD7B4CB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596E4-8AFB-4BA7-ADE3-CF7CD0E47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ACE11-2AED-4281-9E65-EBA31E32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6D8D3-5C4F-4D10-90FF-E34E9E5F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D066C-9E40-4E82-8761-4C7DAC0B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09AA-52FD-4B01-8489-E1D73BAD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C96F4-79DE-48A0-8526-1B70DF9F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08A88-77B3-40AA-8D5F-916BCCFE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3293-26C4-4806-9737-40487675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7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F9929-679F-4E9C-B7BF-2C01D67F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F3BD9-900C-48E2-8FB6-BA1AC64C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A391B-EEF1-4408-8D12-C4262680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6CF7-A4A4-450E-8DCF-BDD4B6CA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9A0D-3F0E-4B44-A30B-0A2C7F99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819DD-16FD-4857-BDC6-551B155D5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BD1E-7967-4CCE-8A1A-76532AF7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F6BB4-A87B-4E01-B16A-E5E9AEA3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D55B-A874-483B-AF17-063CB5C2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3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723C-39EB-45CD-A7A6-0C82C203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85640-FAC4-4A8C-A67B-FBDEB486C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761E8-2147-42B8-953C-4B4865843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EFE6-E940-4F63-A7F9-D166905D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DF2B-BC36-4ED6-91FF-661AC5D2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7B582-58FA-4A02-91B6-CEF99FF2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115A7-71F4-42B8-87D4-266A4DE5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F656-1861-4387-9187-AEA7B675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F3BE-5105-4D36-817B-028306327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293DD-71E4-48E3-A9B8-5447206001DE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092C-A02F-40F0-BD0B-4F3277B4C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239F-99B2-4BA6-BD22-B0B5FDF98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E09F-98CA-4BCE-920A-DD0C7E9F7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&amp;ehk=py4xs5iq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ajc1/14793027052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pixabay.com/en/silhouette-human-jogging-marathon-3275316/" TargetMode="External"/><Relationship Id="rId10" Type="http://schemas.openxmlformats.org/officeDocument/2006/relationships/hyperlink" Target="https://johnpapa.net/configuring-azure-functions-intellisense-via-json-schema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21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silhouette-human-jogging-marathon-3275316/" TargetMode="External"/><Relationship Id="rId11" Type="http://schemas.openxmlformats.org/officeDocument/2006/relationships/hyperlink" Target="http://juandomingofarnos.wordpress.com/2011/02/19/herramientas-digitales-para-profesores-y-alumnos/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4.jpg"/><Relationship Id="rId4" Type="http://schemas.openxmlformats.org/officeDocument/2006/relationships/image" Target="../media/image29.png"/><Relationship Id="rId9" Type="http://schemas.openxmlformats.org/officeDocument/2006/relationships/hyperlink" Target="http://commons.wikimedia.org/wiki/File:Full_Spectrum_Team_Waving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johnpapa.net/configuring-azure-functions-intellisense-via-json-schemas/" TargetMode="External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2011.igem.org/Team:UNIST_Korea/project/Judging_Form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12" Type="http://schemas.openxmlformats.org/officeDocument/2006/relationships/hyperlink" Target="http://www.gominolasdepetroleo.com/2015/01/7-experimentos-caseros-con-alimento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.sc4devotion.com/index.php?title=Image:Nuclear_Power_Plant.png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hyperlink" Target="https://commons.wikimedia.org/wiki/File:Deletion_icon.svg" TargetMode="External"/><Relationship Id="rId4" Type="http://schemas.openxmlformats.org/officeDocument/2006/relationships/hyperlink" Target="http://www.frugal-freebies.com/2012/08/up-to-60-off-dollhouses-decor-by-plan.html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openclipart.org/detail/203701/teacher-color-by-woofer-2037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Full_Spectrum_Team_Waving.jpg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uandomingofarnos.wordpress.com/2011/02/19/herramientas-digitales-para-profesores-y-alumnos/" TargetMode="External"/><Relationship Id="rId5" Type="http://schemas.openxmlformats.org/officeDocument/2006/relationships/image" Target="../media/image14.jpg"/><Relationship Id="rId4" Type="http://schemas.openxmlformats.org/officeDocument/2006/relationships/hyperlink" Target="https://pixabay.com/en/silhouette-human-jogging-marathon-3275316/" TargetMode="External"/><Relationship Id="rId9" Type="http://schemas.openxmlformats.org/officeDocument/2006/relationships/image" Target="../media/image16.png&amp;ehk=O3stGmYokl71Ma16xmwUIQ&amp;r=0&amp;pid=OfficeInsert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pixabay.com/en/silhouette-human-jogging-marathon-3275316/" TargetMode="External"/><Relationship Id="rId10" Type="http://schemas.openxmlformats.org/officeDocument/2006/relationships/hyperlink" Target="https://johnpapa.net/configuring-azure-functions-intellisense-via-json-schemas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21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4.png"/><Relationship Id="rId4" Type="http://schemas.openxmlformats.org/officeDocument/2006/relationships/diagramData" Target="../diagrams/data1.xml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FE0C-79A2-4B92-8570-C929D2DC5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645" y="1935021"/>
            <a:ext cx="9144000" cy="1330325"/>
          </a:xfrm>
        </p:spPr>
        <p:txBody>
          <a:bodyPr/>
          <a:lstStyle/>
          <a:p>
            <a:r>
              <a:rPr lang="en-IE" dirty="0"/>
              <a:t>“</a:t>
            </a:r>
            <a:r>
              <a:rPr lang="en-IE" b="1" dirty="0"/>
              <a:t>Hitchhiker</a:t>
            </a:r>
            <a:r>
              <a:rPr lang="en-IE" dirty="0"/>
              <a:t>”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BF21D-A4D7-40A4-9098-CD1FF7ACE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65346"/>
            <a:ext cx="9144000" cy="1655762"/>
          </a:xfrm>
        </p:spPr>
        <p:txBody>
          <a:bodyPr/>
          <a:lstStyle/>
          <a:p>
            <a:r>
              <a:rPr lang="en-IE" dirty="0"/>
              <a:t>Distributed computing for pennies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800C41-70C5-4C70-A698-BCA9D2744E19}"/>
              </a:ext>
            </a:extLst>
          </p:cNvPr>
          <p:cNvSpPr txBox="1"/>
          <p:nvPr/>
        </p:nvSpPr>
        <p:spPr>
          <a:xfrm>
            <a:off x="10194202" y="103789"/>
            <a:ext cx="1997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dirty="0"/>
              <a:t>Duncan Jones</a:t>
            </a:r>
          </a:p>
          <a:p>
            <a:pPr algn="r"/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💬</a:t>
            </a:r>
            <a:r>
              <a:rPr lang="en-IE" dirty="0"/>
              <a:t> @Merrion</a:t>
            </a:r>
          </a:p>
          <a:p>
            <a:pPr algn="l"/>
            <a:endParaRPr lang="en-IE" dirty="0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771C8A-9029-4193-B9F3-1540E1248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26570" y="407416"/>
            <a:ext cx="316075" cy="31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80426B-B144-41BF-9104-A32A598CC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65088"/>
            <a:ext cx="2381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1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BFFA5-ED0C-43C0-A7CA-10B0628EF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1" y="3436886"/>
            <a:ext cx="9583487" cy="2581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Handling a </a:t>
            </a:r>
            <a:r>
              <a:rPr lang="en-IE" b="1" dirty="0"/>
              <a:t>query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84464-D7CD-4A8E-976C-C644687C4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9047" y="1690688"/>
            <a:ext cx="743694" cy="105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D2D5F5-6605-4DD2-B472-56E092FE5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613" y="1690688"/>
            <a:ext cx="1100870" cy="1057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F0B94-5C2C-42AA-839B-DE72FFF88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583" y="1546430"/>
            <a:ext cx="3924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BC734-3D6D-4207-9985-B135AAC8D4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284" y="5237130"/>
            <a:ext cx="1270084" cy="412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16A0FC-9E85-43E0-93E3-D191B92C2B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223189" y="3333815"/>
            <a:ext cx="743694" cy="680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951774-9806-46CA-872B-C0508F836D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87785" y="2138083"/>
            <a:ext cx="743694" cy="6804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DF15BAD-78C8-471C-BAC8-C579DD2905AF}"/>
              </a:ext>
            </a:extLst>
          </p:cNvPr>
          <p:cNvSpPr/>
          <p:nvPr/>
        </p:nvSpPr>
        <p:spPr>
          <a:xfrm>
            <a:off x="3625516" y="2097813"/>
            <a:ext cx="5342021" cy="76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7E81B-7996-435E-9E3D-AE4AF7F19D9E}"/>
              </a:ext>
            </a:extLst>
          </p:cNvPr>
          <p:cNvSpPr txBox="1"/>
          <p:nvPr/>
        </p:nvSpPr>
        <p:spPr>
          <a:xfrm>
            <a:off x="5829421" y="2137299"/>
            <a:ext cx="31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Durable Function Orchestration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4FAEC5-F700-4434-B077-B6EAAED20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523404" y="3333815"/>
            <a:ext cx="743694" cy="6804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5A0D3B-977A-4644-8839-00F9F8107BF6}"/>
              </a:ext>
            </a:extLst>
          </p:cNvPr>
          <p:cNvSpPr txBox="1"/>
          <p:nvPr/>
        </p:nvSpPr>
        <p:spPr>
          <a:xfrm>
            <a:off x="6509017" y="3979381"/>
            <a:ext cx="1373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Run </a:t>
            </a:r>
          </a:p>
          <a:p>
            <a:r>
              <a:rPr lang="en-IE" dirty="0"/>
              <a:t>Projection(s)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72E700-7477-4B96-86D0-ECEA76B6FCC7}"/>
              </a:ext>
            </a:extLst>
          </p:cNvPr>
          <p:cNvSpPr txBox="1"/>
          <p:nvPr/>
        </p:nvSpPr>
        <p:spPr>
          <a:xfrm>
            <a:off x="8223189" y="3998700"/>
            <a:ext cx="85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Return</a:t>
            </a:r>
          </a:p>
          <a:p>
            <a:r>
              <a:rPr lang="en-IE" dirty="0"/>
              <a:t>Results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B99C40-FDAA-4C6A-A3CE-D6EAE12590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993587" y="3391179"/>
            <a:ext cx="743694" cy="6804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E1792F-1077-4102-B081-912154AB9DB9}"/>
              </a:ext>
            </a:extLst>
          </p:cNvPr>
          <p:cNvSpPr txBox="1"/>
          <p:nvPr/>
        </p:nvSpPr>
        <p:spPr>
          <a:xfrm>
            <a:off x="4976603" y="4067407"/>
            <a:ext cx="12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Query</a:t>
            </a:r>
          </a:p>
          <a:p>
            <a:r>
              <a:rPr lang="en-IE" dirty="0"/>
              <a:t>Validations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275F1D-3E5F-4774-981F-3917DCEF7858}"/>
              </a:ext>
            </a:extLst>
          </p:cNvPr>
          <p:cNvCxnSpPr/>
          <p:nvPr/>
        </p:nvCxnSpPr>
        <p:spPr>
          <a:xfrm>
            <a:off x="5221055" y="2506631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45FA91-179F-4D64-94BD-A2F4699FDD17}"/>
              </a:ext>
            </a:extLst>
          </p:cNvPr>
          <p:cNvCxnSpPr/>
          <p:nvPr/>
        </p:nvCxnSpPr>
        <p:spPr>
          <a:xfrm>
            <a:off x="6720676" y="2506631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B322A5-A05D-4E58-A990-7D67AE3305B0}"/>
              </a:ext>
            </a:extLst>
          </p:cNvPr>
          <p:cNvCxnSpPr/>
          <p:nvPr/>
        </p:nvCxnSpPr>
        <p:spPr>
          <a:xfrm>
            <a:off x="8437497" y="2478323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3EA603-24ED-45F1-83F8-97FD9D3B31D9}"/>
              </a:ext>
            </a:extLst>
          </p:cNvPr>
          <p:cNvCxnSpPr/>
          <p:nvPr/>
        </p:nvCxnSpPr>
        <p:spPr>
          <a:xfrm flipV="1">
            <a:off x="5422232" y="1849470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9994DA-020E-4421-AA25-795E63357A50}"/>
              </a:ext>
            </a:extLst>
          </p:cNvPr>
          <p:cNvCxnSpPr/>
          <p:nvPr/>
        </p:nvCxnSpPr>
        <p:spPr>
          <a:xfrm flipV="1">
            <a:off x="6937876" y="1877778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E3D47D-6C2A-4883-8441-844ED33FA9B9}"/>
              </a:ext>
            </a:extLst>
          </p:cNvPr>
          <p:cNvCxnSpPr/>
          <p:nvPr/>
        </p:nvCxnSpPr>
        <p:spPr>
          <a:xfrm flipV="1">
            <a:off x="8591403" y="1849470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E5E562-2A98-4A56-8086-D64735A3C736}"/>
              </a:ext>
            </a:extLst>
          </p:cNvPr>
          <p:cNvCxnSpPr>
            <a:cxnSpLocks/>
          </p:cNvCxnSpPr>
          <p:nvPr/>
        </p:nvCxnSpPr>
        <p:spPr>
          <a:xfrm>
            <a:off x="8966883" y="3674055"/>
            <a:ext cx="1292816" cy="211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ED9D0D-8074-4CA4-B049-51AB2489D60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595135" y="2216234"/>
            <a:ext cx="638478" cy="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A3178B9-F098-4188-91BA-F52807002D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24387" y="4648567"/>
            <a:ext cx="412175" cy="3771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A778779-7572-44C7-89BA-3EE87F9041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848093" y="4642656"/>
            <a:ext cx="412175" cy="3771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034534-5CC5-4499-ADFD-DD012CCAAA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394771" y="4654476"/>
            <a:ext cx="412175" cy="3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6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BE96-5443-4DEA-8390-BB4897AE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Query orchestrator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2F4825F-0FBB-4C86-9978-95F24217A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6069182"/>
              </p:ext>
            </p:extLst>
          </p:nvPr>
        </p:nvGraphicFramePr>
        <p:xfrm>
          <a:off x="199701" y="5214840"/>
          <a:ext cx="11992299" cy="180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81398B9-4125-432B-BDC5-2575F117E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921" y="1539551"/>
            <a:ext cx="11511954" cy="3675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2642E-76D5-4EA2-BE90-48191CBD0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3" y="1643160"/>
            <a:ext cx="11703971" cy="3045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5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Notifications and inter-domain communication</a:t>
            </a:r>
            <a:endParaRPr lang="en-I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FCD6D-5FCA-4720-A1DE-EBE343BE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38" y="4714451"/>
            <a:ext cx="1100870" cy="10576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6FE79-6692-4648-B2F1-7B137B2A4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308" y="4016486"/>
            <a:ext cx="3157537" cy="2453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0080F-C4D3-42C5-A4C5-30C77A3F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836" y="1383191"/>
            <a:ext cx="421856" cy="405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08FC84-EA9C-468A-8792-B3210040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070" y="3461419"/>
            <a:ext cx="421856" cy="405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3021B0-C7D5-48AA-83DB-244A0B165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6353" y="4714449"/>
            <a:ext cx="743694" cy="105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992922-72F4-491E-80E4-3A9F323E5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200" y="5109589"/>
            <a:ext cx="1270084" cy="412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888724-CFE1-4F24-B907-AC1F67E8F1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86018" y="1383191"/>
            <a:ext cx="1084150" cy="1084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C53AB9-55DB-4327-A44E-E746C5C897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856245" y="3461419"/>
            <a:ext cx="1539722" cy="8290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9951F1-EFE8-495B-A736-38AC22DECB23}"/>
              </a:ext>
            </a:extLst>
          </p:cNvPr>
          <p:cNvCxnSpPr/>
          <p:nvPr/>
        </p:nvCxnSpPr>
        <p:spPr>
          <a:xfrm flipV="1">
            <a:off x="3396343" y="1614196"/>
            <a:ext cx="4814596" cy="2864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0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Lessons learned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DB543-AAA9-4C9B-8B36-47A4D9F95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24" y="1740966"/>
            <a:ext cx="1577435" cy="1062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189B1-8A53-4094-9098-3595422B8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91" y="1740966"/>
            <a:ext cx="1577435" cy="10588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EB5204-E865-4525-9FF3-18807BD09DB6}"/>
              </a:ext>
            </a:extLst>
          </p:cNvPr>
          <p:cNvSpPr txBox="1"/>
          <p:nvPr/>
        </p:nvSpPr>
        <p:spPr>
          <a:xfrm>
            <a:off x="771901" y="2850070"/>
            <a:ext cx="253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Don’t assume.  Measure!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BE73AE-263B-4576-B35E-C504DE4A0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51" y="1325223"/>
            <a:ext cx="5366711" cy="38982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8C5EA-C8AB-4D8C-837F-2A71C8F9CDB5}"/>
              </a:ext>
            </a:extLst>
          </p:cNvPr>
          <p:cNvSpPr txBox="1"/>
          <p:nvPr/>
        </p:nvSpPr>
        <p:spPr>
          <a:xfrm>
            <a:off x="7602705" y="5402818"/>
            <a:ext cx="21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Invest time in design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7A91D2-3883-472E-9606-AAFBBB8C9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40" y="3856860"/>
            <a:ext cx="2310905" cy="7503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B1A84F-5C07-451E-B8BE-DD86DBF39EE7}"/>
              </a:ext>
            </a:extLst>
          </p:cNvPr>
          <p:cNvSpPr txBox="1"/>
          <p:nvPr/>
        </p:nvSpPr>
        <p:spPr>
          <a:xfrm>
            <a:off x="423618" y="4671561"/>
            <a:ext cx="176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Read your writes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3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1E9B-6290-4A0F-9CD0-4BF7AA6C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Costs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242AA-6425-46ED-946F-5903A2C4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08" y="2357288"/>
            <a:ext cx="3658111" cy="2143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74F32A-1EC4-401E-82B8-B92268AC1EF1}"/>
              </a:ext>
            </a:extLst>
          </p:cNvPr>
          <p:cNvSpPr/>
          <p:nvPr/>
        </p:nvSpPr>
        <p:spPr>
          <a:xfrm>
            <a:off x="2920482" y="2276669"/>
            <a:ext cx="1763485" cy="22240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&lt;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DD5A85-A0A6-4DF1-BE76-45ECC01FE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08" y="5371620"/>
            <a:ext cx="7607217" cy="10857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C9ED0E-414E-49B7-880D-E2C883E9DC1F}"/>
              </a:ext>
            </a:extLst>
          </p:cNvPr>
          <p:cNvSpPr txBox="1"/>
          <p:nvPr/>
        </p:nvSpPr>
        <p:spPr>
          <a:xfrm>
            <a:off x="506708" y="4982646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Azure functions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3FB4CE-6271-419D-92BD-261210AD9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382" y="3915300"/>
            <a:ext cx="4853085" cy="14366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3BB47B-C68E-48B5-8554-E1FC3FCEC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501" y="1866301"/>
            <a:ext cx="4853085" cy="2330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DFA7C8-CAB7-47D5-BAEA-82EE9F06A15D}"/>
              </a:ext>
            </a:extLst>
          </p:cNvPr>
          <p:cNvSpPr txBox="1"/>
          <p:nvPr/>
        </p:nvSpPr>
        <p:spPr>
          <a:xfrm>
            <a:off x="4008269" y="3161822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Blob storage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2024FF-638E-4B7C-84DA-C1694D529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3047"/>
            <a:ext cx="4853085" cy="16895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FA6851-2961-4C59-A9EC-664726B5ED3A}"/>
              </a:ext>
            </a:extLst>
          </p:cNvPr>
          <p:cNvSpPr txBox="1"/>
          <p:nvPr/>
        </p:nvSpPr>
        <p:spPr>
          <a:xfrm>
            <a:off x="4840720" y="47275"/>
            <a:ext cx="11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Event Grid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9917-86DF-4B6D-909C-2B8C1E6E076E}"/>
              </a:ext>
            </a:extLst>
          </p:cNvPr>
          <p:cNvSpPr txBox="1"/>
          <p:nvPr/>
        </p:nvSpPr>
        <p:spPr>
          <a:xfrm>
            <a:off x="748782" y="1598668"/>
            <a:ext cx="1980672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sz="3600" dirty="0">
                <a:effectLst/>
              </a:rPr>
              <a:t>&lt;£1 / day</a:t>
            </a:r>
            <a:endParaRPr lang="en-GB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72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Questions?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2314E-2EC5-4FCA-B025-B321D12E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57955"/>
            <a:ext cx="352425" cy="295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2890B-EF50-4D6A-8D05-5AE6FD9687F9}"/>
              </a:ext>
            </a:extLst>
          </p:cNvPr>
          <p:cNvSpPr txBox="1"/>
          <p:nvPr/>
        </p:nvSpPr>
        <p:spPr>
          <a:xfrm>
            <a:off x="1106654" y="592092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@Merrion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F8BDB-BC51-48E0-BC5E-ACAA9BD9D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97" y="1747603"/>
            <a:ext cx="4525006" cy="33627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59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90AC-4EE1-424B-9579-B6B282D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and architecture recap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0AAA83-3E34-4492-B8CE-F3E236CC5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63" y="2024063"/>
            <a:ext cx="519112" cy="498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25F47F-C8C4-4F32-846E-3CF5A6800770}"/>
              </a:ext>
            </a:extLst>
          </p:cNvPr>
          <p:cNvSpPr txBox="1"/>
          <p:nvPr/>
        </p:nvSpPr>
        <p:spPr>
          <a:xfrm>
            <a:off x="2714625" y="2088774"/>
            <a:ext cx="275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Event Grid function triggers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50216C-E7A1-4D39-8C22-0DE1ED829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24063" y="2892985"/>
            <a:ext cx="585809" cy="536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381C76-654C-458B-9BBA-EDBA63E809D2}"/>
              </a:ext>
            </a:extLst>
          </p:cNvPr>
          <p:cNvSpPr txBox="1"/>
          <p:nvPr/>
        </p:nvSpPr>
        <p:spPr>
          <a:xfrm>
            <a:off x="2714625" y="2976326"/>
            <a:ext cx="207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Query orchestration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A89C67-D605-45B4-A311-3C81B6FA8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95963" y="2892985"/>
            <a:ext cx="585809" cy="5360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46F46A-D9B1-4098-A2D9-45C60E55CF65}"/>
              </a:ext>
            </a:extLst>
          </p:cNvPr>
          <p:cNvSpPr txBox="1"/>
          <p:nvPr/>
        </p:nvSpPr>
        <p:spPr>
          <a:xfrm>
            <a:off x="6486525" y="2976326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Command orchestration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A2DA21-B9FB-4345-A21C-3444D2021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749" y="5155675"/>
            <a:ext cx="39243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D735FA-F14F-450E-8F5D-EFE04174B398}"/>
              </a:ext>
            </a:extLst>
          </p:cNvPr>
          <p:cNvSpPr txBox="1"/>
          <p:nvPr/>
        </p:nvSpPr>
        <p:spPr>
          <a:xfrm>
            <a:off x="6023553" y="5199609"/>
            <a:ext cx="3010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Event streams and projections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5AF1FC-26C0-42DF-A897-D35C6ED9B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09872" y="3924760"/>
            <a:ext cx="412175" cy="377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13BCBA-38A7-4943-8796-CAE93CB9A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51748" y="3526223"/>
            <a:ext cx="412175" cy="3771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134C61-E8F1-4869-8F64-1B0D1B041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51747" y="3924760"/>
            <a:ext cx="412175" cy="377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CB4973-C80B-4DD2-B2DF-9F79126C0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451747" y="4323297"/>
            <a:ext cx="412175" cy="377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17F1CF-5E50-4F31-81EC-53747A6A7688}"/>
              </a:ext>
            </a:extLst>
          </p:cNvPr>
          <p:cNvSpPr txBox="1"/>
          <p:nvPr/>
        </p:nvSpPr>
        <p:spPr>
          <a:xfrm>
            <a:off x="4518077" y="3830101"/>
            <a:ext cx="90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Fan-out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634B2E-06BC-437B-BC3D-8BD9E886AFAD}"/>
              </a:ext>
            </a:extLst>
          </p:cNvPr>
          <p:cNvCxnSpPr>
            <a:cxnSpLocks/>
          </p:cNvCxnSpPr>
          <p:nvPr/>
        </p:nvCxnSpPr>
        <p:spPr>
          <a:xfrm flipV="1">
            <a:off x="3003877" y="3800896"/>
            <a:ext cx="345813" cy="21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3E9295-41B4-47CC-BD40-B264D601A910}"/>
              </a:ext>
            </a:extLst>
          </p:cNvPr>
          <p:cNvCxnSpPr>
            <a:cxnSpLocks/>
          </p:cNvCxnSpPr>
          <p:nvPr/>
        </p:nvCxnSpPr>
        <p:spPr>
          <a:xfrm>
            <a:off x="3022047" y="4219588"/>
            <a:ext cx="345813" cy="229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8BFF77-908A-48F1-A82C-9A71BA64D5D2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22047" y="4110471"/>
            <a:ext cx="344172" cy="2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BA0D50-2709-464F-8FE7-527CD5C59424}"/>
              </a:ext>
            </a:extLst>
          </p:cNvPr>
          <p:cNvSpPr txBox="1"/>
          <p:nvPr/>
        </p:nvSpPr>
        <p:spPr>
          <a:xfrm>
            <a:off x="60702" y="6440327"/>
            <a:ext cx="746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solidFill>
                  <a:schemeClr val="accent1">
                    <a:lumMod val="75000"/>
                  </a:schemeClr>
                </a:solidFill>
              </a:rPr>
              <a:t>https://github.com/MerrionComputing/AzureFunctions-TheLongRun-Leagues</a:t>
            </a:r>
          </a:p>
        </p:txBody>
      </p:sp>
    </p:spTree>
    <p:extLst>
      <p:ext uri="{BB962C8B-B14F-4D97-AF65-F5344CB8AC3E}">
        <p14:creationId xmlns:p14="http://schemas.microsoft.com/office/powerpoint/2010/main" val="391303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B85B-284C-4413-87EC-27D6DC51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EE70-A4E2-4E57-AED5-35DC6EA5A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Sources of cost</a:t>
            </a:r>
          </a:p>
          <a:p>
            <a:r>
              <a:rPr lang="en-IE" dirty="0"/>
              <a:t>Introduction to “event sourcing”</a:t>
            </a:r>
          </a:p>
          <a:p>
            <a:r>
              <a:rPr lang="en-IE" dirty="0"/>
              <a:t>Introduction to Azure storage and Azure Event Grid </a:t>
            </a:r>
          </a:p>
          <a:p>
            <a:r>
              <a:rPr lang="en-IE" dirty="0"/>
              <a:t>Overview of a proposed system architecture</a:t>
            </a:r>
          </a:p>
          <a:p>
            <a:r>
              <a:rPr lang="en-IE" dirty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0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Caveats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E5C5F-C430-43B5-B32F-19E3577B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7610" y="2027911"/>
            <a:ext cx="2162175" cy="289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4FC1FF-52A2-4246-885F-FDE595F3C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10743" y="2340956"/>
            <a:ext cx="2330226" cy="2176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5622CA-A39B-465E-A8DD-0B7BDE74B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870459" y="4328951"/>
            <a:ext cx="530536" cy="515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2BE05D4-FB55-435A-A405-0F7FDAC3D3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801745" y="4409161"/>
            <a:ext cx="514350" cy="514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9763D4-2021-45FC-83EA-BE4108B782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907107" y="798471"/>
            <a:ext cx="2674150" cy="17844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C1A7C4-006B-490D-9914-E2D30864C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570979" y="1620996"/>
            <a:ext cx="530536" cy="5157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74C0ECD-A4ED-4844-903E-AE7AAFC020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251033" y="2589510"/>
            <a:ext cx="2147133" cy="13822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54779F-60AA-46C0-B28E-96A42B0DF5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81257" y="3428999"/>
            <a:ext cx="514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4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Sources of cost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DAD99-0FFA-45AC-9D13-07C42C01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7809"/>
            <a:ext cx="2847975" cy="2809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A71BD5-B545-42CC-AB47-688787420041}"/>
              </a:ext>
            </a:extLst>
          </p:cNvPr>
          <p:cNvSpPr txBox="1"/>
          <p:nvPr/>
        </p:nvSpPr>
        <p:spPr>
          <a:xfrm>
            <a:off x="1662984" y="4790139"/>
            <a:ext cx="119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Fixed costs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8103D-29E8-49F3-9982-DC9FFF985348}"/>
              </a:ext>
            </a:extLst>
          </p:cNvPr>
          <p:cNvSpPr txBox="1"/>
          <p:nvPr/>
        </p:nvSpPr>
        <p:spPr>
          <a:xfrm>
            <a:off x="7328863" y="4790139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Overprovisioning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927F3C-5F8F-470D-BEEA-6CEE4516D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365" y="1980625"/>
            <a:ext cx="3726364" cy="2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to “event sourcing”</a:t>
            </a:r>
          </a:p>
        </p:txBody>
      </p:sp>
      <p:pic>
        <p:nvPicPr>
          <p:cNvPr id="5" name="Picture 4" descr="lego-blocks-1.jpg">
            <a:extLst>
              <a:ext uri="{FF2B5EF4-FFF2-40B4-BE49-F238E27FC236}">
                <a16:creationId xmlns:a16="http://schemas.microsoft.com/office/drawing/2014/main" id="{6CDE1276-C09F-4766-989C-52E9A5C33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599" y="71770"/>
            <a:ext cx="2381250" cy="142875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24A8150-8218-434A-85F9-F929B11443B4}"/>
              </a:ext>
            </a:extLst>
          </p:cNvPr>
          <p:cNvSpPr/>
          <p:nvPr/>
        </p:nvSpPr>
        <p:spPr>
          <a:xfrm>
            <a:off x="1192776" y="2829896"/>
            <a:ext cx="2020092" cy="751061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Opened</a:t>
            </a:r>
          </a:p>
          <a:p>
            <a:pPr algn="ctr"/>
            <a:r>
              <a:rPr lang="en-IE" dirty="0"/>
              <a:t>Account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FE9D9AB-B2F5-49B2-BD2B-597CA770E486}"/>
              </a:ext>
            </a:extLst>
          </p:cNvPr>
          <p:cNvSpPr/>
          <p:nvPr/>
        </p:nvSpPr>
        <p:spPr>
          <a:xfrm>
            <a:off x="3389789" y="2829896"/>
            <a:ext cx="2020092" cy="75106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Deposited Money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E6D9EF0-A68F-4C43-8C1A-E5BD24DEC88D}"/>
              </a:ext>
            </a:extLst>
          </p:cNvPr>
          <p:cNvSpPr/>
          <p:nvPr/>
        </p:nvSpPr>
        <p:spPr>
          <a:xfrm>
            <a:off x="5610475" y="2773551"/>
            <a:ext cx="2020092" cy="751061"/>
          </a:xfrm>
          <a:prstGeom prst="homePlat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Withdrew Money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F015F27-8ADB-4773-913C-77D08B2032F0}"/>
              </a:ext>
            </a:extLst>
          </p:cNvPr>
          <p:cNvSpPr/>
          <p:nvPr/>
        </p:nvSpPr>
        <p:spPr>
          <a:xfrm>
            <a:off x="7831161" y="2773550"/>
            <a:ext cx="2020092" cy="751061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Closed Account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8C5F4-81FC-486D-9BC7-FC116C8857C3}"/>
              </a:ext>
            </a:extLst>
          </p:cNvPr>
          <p:cNvSpPr txBox="1"/>
          <p:nvPr/>
        </p:nvSpPr>
        <p:spPr>
          <a:xfrm>
            <a:off x="3785998" y="358095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$10.00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11217-DE21-41E7-BAEC-285099E190EB}"/>
              </a:ext>
            </a:extLst>
          </p:cNvPr>
          <p:cNvSpPr txBox="1"/>
          <p:nvPr/>
        </p:nvSpPr>
        <p:spPr>
          <a:xfrm>
            <a:off x="6019390" y="358095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$10.00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69177-8DB7-4CD0-A812-A6A9EFDAC814}"/>
              </a:ext>
            </a:extLst>
          </p:cNvPr>
          <p:cNvSpPr txBox="1"/>
          <p:nvPr/>
        </p:nvSpPr>
        <p:spPr>
          <a:xfrm>
            <a:off x="1565312" y="3601307"/>
            <a:ext cx="105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Margaret</a:t>
            </a:r>
          </a:p>
          <a:p>
            <a:r>
              <a:rPr lang="en-IE" dirty="0"/>
              <a:t>00002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899AC59-E412-4BEE-9C48-CF51FA1DC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934708"/>
              </p:ext>
            </p:extLst>
          </p:nvPr>
        </p:nvGraphicFramePr>
        <p:xfrm>
          <a:off x="3019116" y="4201795"/>
          <a:ext cx="5182717" cy="2291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31276">
                  <a:extLst>
                    <a:ext uri="{9D8B030D-6E8A-4147-A177-3AD203B41FA5}">
                      <a16:colId xmlns:a16="http://schemas.microsoft.com/office/drawing/2014/main" val="4034995526"/>
                    </a:ext>
                  </a:extLst>
                </a:gridCol>
                <a:gridCol w="3851441">
                  <a:extLst>
                    <a:ext uri="{9D8B030D-6E8A-4147-A177-3AD203B41FA5}">
                      <a16:colId xmlns:a16="http://schemas.microsoft.com/office/drawing/2014/main" val="2850061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Event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Opened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Skip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5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/>
                        <a:t>Deposited </a:t>
                      </a:r>
                      <a:r>
                        <a:rPr lang="en-IE" dirty="0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Increase balance by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2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Withdrew 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Decrease balance by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45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3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 to Azure Storage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9759B-7604-4FE7-A0DC-B967D754D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922" y="1690688"/>
            <a:ext cx="6400977" cy="4423060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942A55E-5F70-4ACD-9A29-954CE8828A5F}"/>
              </a:ext>
            </a:extLst>
          </p:cNvPr>
          <p:cNvSpPr/>
          <p:nvPr/>
        </p:nvSpPr>
        <p:spPr>
          <a:xfrm>
            <a:off x="2247900" y="1690688"/>
            <a:ext cx="6943725" cy="1500187"/>
          </a:xfrm>
          <a:prstGeom prst="wedgeRoundRectCallout">
            <a:avLst>
              <a:gd name="adj1" fmla="val 56945"/>
              <a:gd name="adj2" fmla="val 24405"/>
              <a:gd name="adj3" fmla="val 16667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6F9C3-889E-43D0-9970-99EF1C24DA0C}"/>
              </a:ext>
            </a:extLst>
          </p:cNvPr>
          <p:cNvSpPr txBox="1"/>
          <p:nvPr/>
        </p:nvSpPr>
        <p:spPr>
          <a:xfrm>
            <a:off x="9701697" y="259663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6">
                    <a:lumMod val="75000"/>
                  </a:schemeClr>
                </a:solidFill>
              </a:rPr>
              <a:t>Cosmos Db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942027A-0959-4E68-85BD-A360B18D1037}"/>
              </a:ext>
            </a:extLst>
          </p:cNvPr>
          <p:cNvSpPr/>
          <p:nvPr/>
        </p:nvSpPr>
        <p:spPr>
          <a:xfrm>
            <a:off x="7153275" y="3267075"/>
            <a:ext cx="1619250" cy="2124075"/>
          </a:xfrm>
          <a:prstGeom prst="wedgeRoundRectCallout">
            <a:avLst>
              <a:gd name="adj1" fmla="val 35781"/>
              <a:gd name="adj2" fmla="val 67206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507AE-F3B6-4EBF-9B78-8808F48AA69E}"/>
              </a:ext>
            </a:extLst>
          </p:cNvPr>
          <p:cNvSpPr txBox="1"/>
          <p:nvPr/>
        </p:nvSpPr>
        <p:spPr>
          <a:xfrm>
            <a:off x="7772647" y="574441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5">
                    <a:lumMod val="75000"/>
                  </a:schemeClr>
                </a:solidFill>
              </a:rPr>
              <a:t>Append Blob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5A17E68-F2B9-45CD-B665-8C0D9FF4A987}"/>
              </a:ext>
            </a:extLst>
          </p:cNvPr>
          <p:cNvSpPr/>
          <p:nvPr/>
        </p:nvSpPr>
        <p:spPr>
          <a:xfrm>
            <a:off x="2247900" y="3267075"/>
            <a:ext cx="4705350" cy="1019175"/>
          </a:xfrm>
          <a:prstGeom prst="wedgeRoundRectCallout">
            <a:avLst>
              <a:gd name="adj1" fmla="val -60914"/>
              <a:gd name="adj2" fmla="val 27921"/>
              <a:gd name="adj3" fmla="val 1666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065A3-64E5-4199-9461-4FAC59246E1C}"/>
              </a:ext>
            </a:extLst>
          </p:cNvPr>
          <p:cNvSpPr txBox="1"/>
          <p:nvPr/>
        </p:nvSpPr>
        <p:spPr>
          <a:xfrm>
            <a:off x="976124" y="3792680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4">
                    <a:lumMod val="75000"/>
                  </a:schemeClr>
                </a:solidFill>
              </a:rPr>
              <a:t>Tables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19905E6E-DBDD-4016-A285-BFC0A92AB823}"/>
              </a:ext>
            </a:extLst>
          </p:cNvPr>
          <p:cNvSpPr/>
          <p:nvPr/>
        </p:nvSpPr>
        <p:spPr>
          <a:xfrm>
            <a:off x="2343150" y="4371975"/>
            <a:ext cx="4610100" cy="1019175"/>
          </a:xfrm>
          <a:prstGeom prst="wedgeRoundRectCallout">
            <a:avLst>
              <a:gd name="adj1" fmla="val -60916"/>
              <a:gd name="adj2" fmla="val 25117"/>
              <a:gd name="adj3" fmla="val 16667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BBAC0-1B5E-432F-8909-8B7A730A6537}"/>
              </a:ext>
            </a:extLst>
          </p:cNvPr>
          <p:cNvSpPr txBox="1"/>
          <p:nvPr/>
        </p:nvSpPr>
        <p:spPr>
          <a:xfrm>
            <a:off x="1155853" y="491966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>
                <a:solidFill>
                  <a:schemeClr val="accent2">
                    <a:lumMod val="75000"/>
                  </a:schemeClr>
                </a:solidFill>
              </a:rPr>
              <a:t>Files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 of </a:t>
            </a:r>
            <a:r>
              <a:rPr lang="en-IE"/>
              <a:t>an example system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54A7E-6ECD-46BB-B39A-1A50B4484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43475" y="4780703"/>
            <a:ext cx="1152525" cy="1639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50E8ED-E187-4635-B4E4-980B235BD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39365" y="2278802"/>
            <a:ext cx="2461760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81463-FBC8-4319-AB74-42F876218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14500" y="2278802"/>
            <a:ext cx="2286000" cy="228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DAFFCB-49CF-48DA-9BBB-1A1250F299F0}"/>
              </a:ext>
            </a:extLst>
          </p:cNvPr>
          <p:cNvSpPr txBox="1"/>
          <p:nvPr/>
        </p:nvSpPr>
        <p:spPr>
          <a:xfrm>
            <a:off x="1714500" y="19094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League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84709-C9E9-4471-8971-1F14F71E2B8E}"/>
              </a:ext>
            </a:extLst>
          </p:cNvPr>
          <p:cNvSpPr txBox="1"/>
          <p:nvPr/>
        </p:nvSpPr>
        <p:spPr>
          <a:xfrm>
            <a:off x="6539365" y="19094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Race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92F36-DDA1-499A-BAC9-C009F45D398A}"/>
              </a:ext>
            </a:extLst>
          </p:cNvPr>
          <p:cNvSpPr txBox="1"/>
          <p:nvPr/>
        </p:nvSpPr>
        <p:spPr>
          <a:xfrm>
            <a:off x="4943475" y="441137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Runner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57E5D1-2ACD-4377-BC2A-1958DE5D29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7201" y="4596037"/>
            <a:ext cx="810667" cy="4377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E827B4-E5E3-4470-B62D-1658A56EAA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4599" y="2094136"/>
            <a:ext cx="810667" cy="437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4C23F2-314F-446D-9523-04F0169333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8380" y="5572825"/>
            <a:ext cx="738240" cy="3986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8E88E3-30C5-4360-9A3D-BED80C86B5DB}"/>
              </a:ext>
            </a:extLst>
          </p:cNvPr>
          <p:cNvSpPr txBox="1"/>
          <p:nvPr/>
        </p:nvSpPr>
        <p:spPr>
          <a:xfrm>
            <a:off x="2422124" y="597147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Query</a:t>
            </a:r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25ED5-060B-47B8-9884-F9E4EF7C1311}"/>
              </a:ext>
            </a:extLst>
          </p:cNvPr>
          <p:cNvSpPr txBox="1"/>
          <p:nvPr/>
        </p:nvSpPr>
        <p:spPr>
          <a:xfrm>
            <a:off x="4864599" y="2402892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Query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67E1F9-AF3C-44E0-8FC0-88CC399C9FC1}"/>
              </a:ext>
            </a:extLst>
          </p:cNvPr>
          <p:cNvSpPr txBox="1"/>
          <p:nvPr/>
        </p:nvSpPr>
        <p:spPr>
          <a:xfrm>
            <a:off x="6856118" y="495754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Query</a:t>
            </a:r>
            <a:endParaRPr lang="en-US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6AD4F1-83CD-48CF-B978-A31C1E2908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9735" y="5135065"/>
            <a:ext cx="810667" cy="4377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963FB6-0417-4F4D-A6F3-D822024F3ADF}"/>
              </a:ext>
            </a:extLst>
          </p:cNvPr>
          <p:cNvSpPr txBox="1"/>
          <p:nvPr/>
        </p:nvSpPr>
        <p:spPr>
          <a:xfrm>
            <a:off x="7968652" y="549657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Command</a:t>
            </a:r>
            <a:endParaRPr lang="en-US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6561E2-8DD5-4B96-A59D-D493687606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1522" y="4740493"/>
            <a:ext cx="810667" cy="4377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CBB5B0-F42D-46C9-800E-061008FE7542}"/>
              </a:ext>
            </a:extLst>
          </p:cNvPr>
          <p:cNvSpPr txBox="1"/>
          <p:nvPr/>
        </p:nvSpPr>
        <p:spPr>
          <a:xfrm>
            <a:off x="3070823" y="512137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Command</a:t>
            </a:r>
            <a:endParaRPr lang="en-US" i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ABCF868-DCEA-4B9B-BC33-C716C56C88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306" y="2892075"/>
            <a:ext cx="810667" cy="4377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5A9BD8C-693F-45B5-94EB-5612E9E45C0D}"/>
              </a:ext>
            </a:extLst>
          </p:cNvPr>
          <p:cNvSpPr txBox="1"/>
          <p:nvPr/>
        </p:nvSpPr>
        <p:spPr>
          <a:xfrm>
            <a:off x="4669361" y="328696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i="1" dirty="0"/>
              <a:t>Command</a:t>
            </a:r>
            <a:endParaRPr lang="en-US" i="1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B9C682A-D2C4-481A-9237-C0D95399630D}"/>
              </a:ext>
            </a:extLst>
          </p:cNvPr>
          <p:cNvSpPr/>
          <p:nvPr/>
        </p:nvSpPr>
        <p:spPr>
          <a:xfrm>
            <a:off x="4043812" y="3045333"/>
            <a:ext cx="681827" cy="19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D185C62-0BD2-4D37-AF6C-4A5FF79D6D30}"/>
              </a:ext>
            </a:extLst>
          </p:cNvPr>
          <p:cNvSpPr/>
          <p:nvPr/>
        </p:nvSpPr>
        <p:spPr>
          <a:xfrm>
            <a:off x="5589738" y="3045333"/>
            <a:ext cx="906315" cy="19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104FEF3-D0B1-4274-A76C-91DBE81BE8EA}"/>
              </a:ext>
            </a:extLst>
          </p:cNvPr>
          <p:cNvSpPr/>
          <p:nvPr/>
        </p:nvSpPr>
        <p:spPr>
          <a:xfrm>
            <a:off x="4136290" y="5217539"/>
            <a:ext cx="681827" cy="19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591DEDE-3058-4B52-B355-13462427A364}"/>
              </a:ext>
            </a:extLst>
          </p:cNvPr>
          <p:cNvSpPr/>
          <p:nvPr/>
        </p:nvSpPr>
        <p:spPr>
          <a:xfrm>
            <a:off x="6134482" y="5498184"/>
            <a:ext cx="1678373" cy="190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D847CEC-15EA-4D97-971A-D2E6500089C0}"/>
              </a:ext>
            </a:extLst>
          </p:cNvPr>
          <p:cNvSpPr/>
          <p:nvPr/>
        </p:nvSpPr>
        <p:spPr>
          <a:xfrm rot="16200000">
            <a:off x="7488565" y="4295641"/>
            <a:ext cx="1447178" cy="231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CB9B0D1-F7E9-4D9F-9BDB-FB00A2C1CB8C}"/>
              </a:ext>
            </a:extLst>
          </p:cNvPr>
          <p:cNvSpPr/>
          <p:nvPr/>
        </p:nvSpPr>
        <p:spPr>
          <a:xfrm rot="2540756">
            <a:off x="2941783" y="4695294"/>
            <a:ext cx="455914" cy="176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85C68629-E345-460F-B217-250E946BE8FC}"/>
              </a:ext>
            </a:extLst>
          </p:cNvPr>
          <p:cNvSpPr/>
          <p:nvPr/>
        </p:nvSpPr>
        <p:spPr>
          <a:xfrm rot="3415279">
            <a:off x="1750248" y="5056753"/>
            <a:ext cx="1161364" cy="187701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41630045-2341-4359-958A-3F46FF3E9A15}"/>
              </a:ext>
            </a:extLst>
          </p:cNvPr>
          <p:cNvSpPr/>
          <p:nvPr/>
        </p:nvSpPr>
        <p:spPr>
          <a:xfrm>
            <a:off x="3321522" y="5741822"/>
            <a:ext cx="1483097" cy="1903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75FA4937-D2F3-4E9E-9110-4AE1FB6D60A8}"/>
              </a:ext>
            </a:extLst>
          </p:cNvPr>
          <p:cNvSpPr/>
          <p:nvPr/>
        </p:nvSpPr>
        <p:spPr>
          <a:xfrm>
            <a:off x="4063071" y="2301655"/>
            <a:ext cx="699236" cy="1903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052E7D77-6CFC-4C92-B3B8-182A0853ACFC}"/>
              </a:ext>
            </a:extLst>
          </p:cNvPr>
          <p:cNvSpPr/>
          <p:nvPr/>
        </p:nvSpPr>
        <p:spPr>
          <a:xfrm>
            <a:off x="5757697" y="2325054"/>
            <a:ext cx="699236" cy="190362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5F90D465-25F5-4D3F-A16E-3A9C1C6D4363}"/>
              </a:ext>
            </a:extLst>
          </p:cNvPr>
          <p:cNvSpPr/>
          <p:nvPr/>
        </p:nvSpPr>
        <p:spPr>
          <a:xfrm>
            <a:off x="6146861" y="4814889"/>
            <a:ext cx="559189" cy="187673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00E07E11-96A8-4C3E-B417-BCBD2135A2A4}"/>
              </a:ext>
            </a:extLst>
          </p:cNvPr>
          <p:cNvSpPr/>
          <p:nvPr/>
        </p:nvSpPr>
        <p:spPr>
          <a:xfrm rot="16200000">
            <a:off x="6800236" y="4005097"/>
            <a:ext cx="901856" cy="217554"/>
          </a:xfrm>
          <a:prstGeom prst="left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0E653C-8590-4E50-BDE4-BF8D4C8C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" y="894191"/>
            <a:ext cx="9897856" cy="4972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CFB5D-BA2B-45D2-9F5C-6EB92558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Handling a </a:t>
            </a:r>
            <a:r>
              <a:rPr lang="en-IE" b="1" dirty="0"/>
              <a:t>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A0511-59DB-4F76-BE5A-653BA8C22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9047" y="1690688"/>
            <a:ext cx="743694" cy="1057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1CD77-A2E5-453F-AAE3-E6DE00F4C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613" y="1690688"/>
            <a:ext cx="1100870" cy="1057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CDC84-65E6-44EB-B1CA-3D1C43F1D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9703" y="1490004"/>
            <a:ext cx="3924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B7FC5-333A-4500-9412-2327BF7804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0842" y="5359746"/>
            <a:ext cx="1270084" cy="412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854988-37DC-4DBA-9799-653711A9E2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724153" y="3289913"/>
            <a:ext cx="743694" cy="6804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7FC6B3-3CDD-4B3B-B009-00934C59BD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688995" y="3266425"/>
            <a:ext cx="743694" cy="680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AB3961-04D5-4B8F-A2CE-B51F407AC4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87785" y="2138083"/>
            <a:ext cx="743694" cy="6804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5F79188-7F09-462A-9AC7-3352EA00E880}"/>
              </a:ext>
            </a:extLst>
          </p:cNvPr>
          <p:cNvSpPr/>
          <p:nvPr/>
        </p:nvSpPr>
        <p:spPr>
          <a:xfrm>
            <a:off x="3625516" y="2097813"/>
            <a:ext cx="5342021" cy="7614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E59B3-F0A6-4DD2-8D1C-18BF6E418E54}"/>
              </a:ext>
            </a:extLst>
          </p:cNvPr>
          <p:cNvSpPr txBox="1"/>
          <p:nvPr/>
        </p:nvSpPr>
        <p:spPr>
          <a:xfrm>
            <a:off x="5829421" y="2137299"/>
            <a:ext cx="313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Durable Function Orchestration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E01B64-3A25-4FD4-99F7-F2EDAA7942A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189495" y="3946905"/>
            <a:ext cx="506389" cy="1412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60DC8C-1DC9-425A-A9BE-72C786DD4E1F}"/>
              </a:ext>
            </a:extLst>
          </p:cNvPr>
          <p:cNvSpPr txBox="1"/>
          <p:nvPr/>
        </p:nvSpPr>
        <p:spPr>
          <a:xfrm>
            <a:off x="5594224" y="3998701"/>
            <a:ext cx="121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Command</a:t>
            </a:r>
          </a:p>
          <a:p>
            <a:r>
              <a:rPr lang="en-IE" dirty="0"/>
              <a:t>Validations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2959F3-78B0-46A2-B6F9-2A2531A01C2D}"/>
              </a:ext>
            </a:extLst>
          </p:cNvPr>
          <p:cNvCxnSpPr/>
          <p:nvPr/>
        </p:nvCxnSpPr>
        <p:spPr>
          <a:xfrm>
            <a:off x="5953849" y="2506630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2F6948-B3D9-4CF3-B95E-C31619A9EE82}"/>
              </a:ext>
            </a:extLst>
          </p:cNvPr>
          <p:cNvCxnSpPr/>
          <p:nvPr/>
        </p:nvCxnSpPr>
        <p:spPr>
          <a:xfrm flipV="1">
            <a:off x="6296526" y="1810388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4BF3B-9BAB-43EF-9E52-4AF3339ADFBF}"/>
              </a:ext>
            </a:extLst>
          </p:cNvPr>
          <p:cNvCxnSpPr/>
          <p:nvPr/>
        </p:nvCxnSpPr>
        <p:spPr>
          <a:xfrm>
            <a:off x="7903552" y="2488571"/>
            <a:ext cx="0" cy="827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99014E-A319-43D2-A033-6E86E905BCC3}"/>
              </a:ext>
            </a:extLst>
          </p:cNvPr>
          <p:cNvCxnSpPr/>
          <p:nvPr/>
        </p:nvCxnSpPr>
        <p:spPr>
          <a:xfrm flipV="1">
            <a:off x="8246229" y="1792329"/>
            <a:ext cx="232610" cy="14560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838B961-31D4-4EEB-BD0C-3123FEF3E239}"/>
              </a:ext>
            </a:extLst>
          </p:cNvPr>
          <p:cNvSpPr txBox="1"/>
          <p:nvPr/>
        </p:nvSpPr>
        <p:spPr>
          <a:xfrm>
            <a:off x="8454775" y="3380563"/>
            <a:ext cx="93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Append</a:t>
            </a:r>
          </a:p>
          <a:p>
            <a:r>
              <a:rPr lang="en-IE" dirty="0"/>
              <a:t>Event(s)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732B3A-1CA7-4AA5-A146-99A39DDE6CCC}"/>
              </a:ext>
            </a:extLst>
          </p:cNvPr>
          <p:cNvCxnSpPr>
            <a:cxnSpLocks/>
          </p:cNvCxnSpPr>
          <p:nvPr/>
        </p:nvCxnSpPr>
        <p:spPr>
          <a:xfrm>
            <a:off x="1595135" y="2216234"/>
            <a:ext cx="638478" cy="3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8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483B55-7AB7-4FE5-8E02-DD1393DD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61" y="1954074"/>
            <a:ext cx="11842478" cy="2148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C686C3-2E45-4441-8C8B-DE1211D9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Command orchestrator</a:t>
            </a:r>
            <a:endParaRPr lang="en-GB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566D95-6532-4121-B981-DBB130720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6403412"/>
              </p:ext>
            </p:extLst>
          </p:nvPr>
        </p:nvGraphicFramePr>
        <p:xfrm>
          <a:off x="199701" y="5214840"/>
          <a:ext cx="11992299" cy="180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C62517D-57DA-4FA0-817D-C2271EA55C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859" y="1366549"/>
            <a:ext cx="10612331" cy="4124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96915-4242-40AC-A3B2-4C4A0B36AE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164" y="1856792"/>
            <a:ext cx="11626737" cy="25534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3E4F8-A795-46DE-9316-35E003C92D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898" y="1474238"/>
            <a:ext cx="11926344" cy="3834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654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</TotalTime>
  <Words>1439</Words>
  <Application>Microsoft Office PowerPoint</Application>
  <PresentationFormat>Widescreen</PresentationFormat>
  <Paragraphs>181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“Hitchhiker” systems</vt:lpstr>
      <vt:lpstr>Agenda</vt:lpstr>
      <vt:lpstr>Caveats</vt:lpstr>
      <vt:lpstr>Sources of cost</vt:lpstr>
      <vt:lpstr>Introduction to “event sourcing”</vt:lpstr>
      <vt:lpstr>Introduction to Azure Storage</vt:lpstr>
      <vt:lpstr>Overview of an example system</vt:lpstr>
      <vt:lpstr>Handling a command</vt:lpstr>
      <vt:lpstr>Command orchestrator</vt:lpstr>
      <vt:lpstr>Handling a query</vt:lpstr>
      <vt:lpstr>Query orchestrator</vt:lpstr>
      <vt:lpstr>Notifications and inter-domain communication</vt:lpstr>
      <vt:lpstr>Lessons learned</vt:lpstr>
      <vt:lpstr>Costs</vt:lpstr>
      <vt:lpstr>Questions?</vt:lpstr>
      <vt:lpstr>Code and architecture 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“Boxcar” systems</dc:title>
  <dc:creator>Duncan Jones</dc:creator>
  <cp:lastModifiedBy>Duncan Jones</cp:lastModifiedBy>
  <cp:revision>142</cp:revision>
  <dcterms:created xsi:type="dcterms:W3CDTF">2018-06-08T13:10:43Z</dcterms:created>
  <dcterms:modified xsi:type="dcterms:W3CDTF">2019-04-26T08:12:54Z</dcterms:modified>
</cp:coreProperties>
</file>