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jpg&amp;ehk=py4xs5iq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03" r:id="rId3"/>
    <p:sldId id="304" r:id="rId4"/>
    <p:sldId id="305" r:id="rId5"/>
    <p:sldId id="306" r:id="rId6"/>
    <p:sldId id="307" r:id="rId7"/>
    <p:sldId id="30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46192-12DB-47CC-AC84-9B6BA2B7F9DB}" v="1" dt="2020-05-03T10:02:5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Jones" userId="da7c1f76ba67390e" providerId="LiveId" clId="{82846192-12DB-47CC-AC84-9B6BA2B7F9DB}"/>
    <pc:docChg chg="modSld">
      <pc:chgData name="Duncan Jones" userId="da7c1f76ba67390e" providerId="LiveId" clId="{82846192-12DB-47CC-AC84-9B6BA2B7F9DB}" dt="2020-05-03T10:02:59.202" v="0"/>
      <pc:docMkLst>
        <pc:docMk/>
      </pc:docMkLst>
      <pc:sldChg chg="modAnim">
        <pc:chgData name="Duncan Jones" userId="da7c1f76ba67390e" providerId="LiveId" clId="{82846192-12DB-47CC-AC84-9B6BA2B7F9DB}" dt="2020-05-03T10:02:59.202" v="0"/>
        <pc:sldMkLst>
          <pc:docMk/>
          <pc:sldMk cId="101231857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7C1A0-E2CA-4009-9734-426B335A8BB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26B96-A030-4C3F-AB11-8116A199D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Good afternoon and thank you for lending me </a:t>
            </a:r>
            <a:r>
              <a:rPr lang="en-IE"/>
              <a:t>your time.</a:t>
            </a:r>
            <a:endParaRPr lang="en-IE" dirty="0"/>
          </a:p>
          <a:p>
            <a:endParaRPr lang="en-IE" dirty="0"/>
          </a:p>
          <a:p>
            <a:r>
              <a:rPr lang="en-IE" dirty="0"/>
              <a:t>The Coronavirus means that the Global Azure event has been turned virtual so this is the talk I was going to give “Event Sourcing and CQRS on Azure serverless functions”</a:t>
            </a:r>
          </a:p>
          <a:p>
            <a:r>
              <a:rPr lang="en-IE" dirty="0"/>
              <a:t>As this is not live (and therefore cannot support a Q&amp;A) you can reach out to me on Twitter as @Merrion with any questions,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871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53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319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760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827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3470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command is issued to the system through an event grid topic.  </a:t>
            </a:r>
          </a:p>
          <a:p>
            <a:endParaRPr lang="en-IE" dirty="0"/>
          </a:p>
          <a:p>
            <a:r>
              <a:rPr lang="en-IE" dirty="0"/>
              <a:t>The parameters required to perform the command as well as any authorisation tokens and externally supplied unique identifier are supplied in the payload to this event grid topic.</a:t>
            </a:r>
          </a:p>
          <a:p>
            <a:r>
              <a:rPr lang="en-IE" dirty="0"/>
              <a:t>When a message is received by the topic it triggers a serverless function to handle the command.</a:t>
            </a:r>
          </a:p>
          <a:p>
            <a:r>
              <a:rPr lang="en-IE" dirty="0"/>
              <a:t>This uses the durable function framework to call activities that perform each step in turn and, if all is OK, appends 1 or more events to the event streams of the entities updated by the command.</a:t>
            </a:r>
          </a:p>
          <a:p>
            <a:r>
              <a:rPr lang="en-IE" dirty="0"/>
              <a:t>As well as the built in durable function orchestration which is backed by a table the command has its own event stream in which the progress is logged.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96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E619-AC69-46EE-91CA-444FF3309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68A60-B0DC-4E78-A2B2-F44654F37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01E5-84E8-47ED-99A2-7842AA61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911D-9BED-4BA1-8479-F8F6CBF9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1FF1-7AA0-485F-B0DF-CE2FEC1E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33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98F9-4CF2-4361-9BA5-5CC219B2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90A9-5CFF-42E2-B65F-C79D355FC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17FD-1C4A-4489-B8F3-6D85DF6B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1E83-4475-4BC2-B6A9-635504ED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0FF4-253A-4003-96B9-D8F3E47A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5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B616A-E73B-4095-8B50-0C046CD5F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B7C4-B61F-4EAD-8420-A877019B8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9605-4DB2-49AF-A4B8-3B426528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624AE-535B-4FE2-B4A4-FB135C43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825A-DFBE-43FA-852F-0800BB91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2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59D6-3233-4E44-A566-241A2B95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4F471-3A45-4439-8BA2-2203CBE2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E8C7-91F6-4288-B4F1-6CBB8B47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D0F4-6F29-4FFF-9B9D-64C2F378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332B-C591-4A60-9E0E-F212B64D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0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512C-CFAC-4567-AC18-9D93BBE1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A458-185B-4F6E-BEE0-2EAB2D8B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4C42-4B03-402A-B3D6-A5AFEB7B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3378-9B5B-457E-B1D4-6D5430E9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3DA4-BD29-4A5A-AFE5-5958A2A2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94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CC0F-C7CB-4F16-912F-19E7201B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3FDF-6B75-4D88-B492-F6D907726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A9EFA-FE51-4BE0-A84C-FB8E9560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29763-A922-4BC6-853E-24452AF0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274FE-B1CE-4AD9-A7D1-9F663790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AD3AC-D3EE-49FF-B676-7D0CC425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95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8845-31B8-43D5-B517-1F46B911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3C000-10DC-4D5F-9926-563A81E0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034A0-330E-429C-B2D5-0C04B84E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D1132-59AC-4C0C-9329-EDCAA7C30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38FA2-55CF-45D0-82BE-6AE7C1F04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E9DA6-CAE8-4463-A7E6-F2645782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45712-86D3-4C63-936D-4B11DB09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06F25-FA6C-439B-AF69-47015C75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68B8-06A5-4AF1-A23C-57973C1D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0F966-DFC9-46AB-AC1B-DF399E63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62C6-3B2D-4D7A-8582-A1812C2A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81C26-1605-4EF3-9540-5656C9FD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8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4A085-6C3D-443F-A39C-797E4BC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D35B1-AB91-4761-A022-15F47E94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C6B3E-B928-47D0-B09A-A5B025BE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2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227F-BD50-4D73-832F-E8A62AD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B287-540E-4A08-9FD9-DCF1C6FA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4FAB1-8E98-4FBD-AE33-2948C1CC7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0D5B5-7E23-4915-84DE-89D3EF27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3FA72-BA4E-4C1C-A70F-6D34D649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D40C-714B-45CF-BB37-BCE91FF5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3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C98E-B63D-4027-BFC8-D2CB8232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F8DF3-8C50-4AAB-849B-36E139B3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4D007-174B-4357-8039-24F67662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12523-110C-44F4-A508-6DE3BE95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7C615-8FA1-46F2-9243-2DFCD05E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67291-781C-42E5-BE04-9FF26793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4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6AC28-6F62-46BC-A27F-438AAC71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07D8-6A52-43D3-AF70-E7CB99C1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525A-2871-4928-9E67-01C46C7C7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C334-9E67-46EE-A582-62BC7909D78C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46C8-6357-4662-B4FA-01FA97ED0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F6CA7-31E0-48D8-BCF8-1FE98F910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07E0-CDE9-4557-BFA7-E14E889F7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5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&amp;ehk=py4xs5iq"/><Relationship Id="rId7" Type="http://schemas.openxmlformats.org/officeDocument/2006/relationships/hyperlink" Target="https://www.mariowiki.com/Bonus_Game_(Super_Mario_Land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ajc1/1479302705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0.png"/><Relationship Id="rId7" Type="http://schemas.openxmlformats.org/officeDocument/2006/relationships/hyperlink" Target="https://johnpapa.net/configuring-azure-functions-intellisense-via-json-schema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://www.creative-commons-images.com/clipboard/bank-accou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6BF21D-A4D7-40A4-9098-CD1FF7ACE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162" y="2061305"/>
            <a:ext cx="12082409" cy="1729398"/>
          </a:xfrm>
        </p:spPr>
        <p:txBody>
          <a:bodyPr>
            <a:noAutofit/>
          </a:bodyPr>
          <a:lstStyle/>
          <a:p>
            <a:r>
              <a:rPr lang="en-IE" sz="4800" b="1" dirty="0">
                <a:solidFill>
                  <a:srgbClr val="0070C0"/>
                </a:solidFill>
              </a:rPr>
              <a:t>Event Sourcing </a:t>
            </a:r>
            <a:r>
              <a:rPr lang="en-IE" sz="4800" dirty="0"/>
              <a:t>and </a:t>
            </a:r>
            <a:r>
              <a:rPr lang="en-IE" sz="4800" b="1" dirty="0">
                <a:solidFill>
                  <a:srgbClr val="FF0000"/>
                </a:solidFill>
              </a:rPr>
              <a:t>C</a:t>
            </a:r>
            <a:r>
              <a:rPr lang="en-IE" sz="4800" b="1" dirty="0">
                <a:solidFill>
                  <a:srgbClr val="00B050"/>
                </a:solidFill>
              </a:rPr>
              <a:t>Q</a:t>
            </a:r>
            <a:r>
              <a:rPr lang="en-IE" sz="4800" b="1" dirty="0">
                <a:solidFill>
                  <a:srgbClr val="00B0F0"/>
                </a:solidFill>
              </a:rPr>
              <a:t>R</a:t>
            </a:r>
            <a:r>
              <a:rPr lang="en-IE" sz="4800" b="1" dirty="0">
                <a:solidFill>
                  <a:srgbClr val="FFC000"/>
                </a:solidFill>
              </a:rPr>
              <a:t>S</a:t>
            </a:r>
            <a:r>
              <a:rPr lang="en-IE" sz="4800" dirty="0"/>
              <a:t> </a:t>
            </a:r>
          </a:p>
          <a:p>
            <a:r>
              <a:rPr lang="en-IE" sz="4800" dirty="0"/>
              <a:t>on Azure serverless functions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00C41-70C5-4C70-A698-BCA9D2744E19}"/>
              </a:ext>
            </a:extLst>
          </p:cNvPr>
          <p:cNvSpPr txBox="1"/>
          <p:nvPr/>
        </p:nvSpPr>
        <p:spPr>
          <a:xfrm>
            <a:off x="-510933" y="6129031"/>
            <a:ext cx="199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Duncan Jones</a:t>
            </a:r>
          </a:p>
          <a:p>
            <a:pPr algn="r"/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💬</a:t>
            </a:r>
            <a:r>
              <a:rPr lang="en-IE" dirty="0"/>
              <a:t> @Merrion</a:t>
            </a:r>
          </a:p>
          <a:p>
            <a:pPr algn="l"/>
            <a:endParaRPr lang="en-IE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771C8A-9029-4193-B9F3-1540E1248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768" y="6432659"/>
            <a:ext cx="316075" cy="3160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FF12BE-71ED-4E5D-8DCA-4F3BBE37E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12192000" cy="1472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F27BFA-043B-475B-8FE8-8BC42C427444}"/>
              </a:ext>
            </a:extLst>
          </p:cNvPr>
          <p:cNvSpPr/>
          <p:nvPr/>
        </p:nvSpPr>
        <p:spPr>
          <a:xfrm>
            <a:off x="7166951" y="264525"/>
            <a:ext cx="36311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( Virtual 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5EB72-113C-4139-B0BF-523806C27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78436" y="3573624"/>
            <a:ext cx="3575163" cy="32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920A-ADAA-48C5-B701-7BECD8AC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Demo– adding </a:t>
            </a:r>
            <a:r>
              <a:rPr lang="en-IE" b="1" dirty="0"/>
              <a:t>interest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3D790-0F98-4C1E-A1BE-DA2B8ACC2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35" y="118742"/>
            <a:ext cx="5133221" cy="25114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D1D26-CBDD-409F-9656-E86AA60986B5}"/>
              </a:ext>
            </a:extLst>
          </p:cNvPr>
          <p:cNvSpPr txBox="1"/>
          <p:nvPr/>
        </p:nvSpPr>
        <p:spPr>
          <a:xfrm>
            <a:off x="232183" y="3429000"/>
            <a:ext cx="11727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i="1" dirty="0"/>
              <a:t>“We accrue interest on a daily basis based on the account balance at that time, </a:t>
            </a:r>
          </a:p>
          <a:p>
            <a:r>
              <a:rPr lang="en-IE" sz="2800" i="1" dirty="0"/>
              <a:t>But we only pay the accrued interest at the end of every month”</a:t>
            </a:r>
            <a:endParaRPr lang="en-GB" sz="2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7AFA6-2C0D-4CF3-9F00-D784A8331D9D}"/>
              </a:ext>
            </a:extLst>
          </p:cNvPr>
          <p:cNvSpPr/>
          <p:nvPr/>
        </p:nvSpPr>
        <p:spPr>
          <a:xfrm>
            <a:off x="1006867" y="3513762"/>
            <a:ext cx="2198670" cy="359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6DA18-6274-4F0E-8CCC-CFD8336E2504}"/>
              </a:ext>
            </a:extLst>
          </p:cNvPr>
          <p:cNvSpPr/>
          <p:nvPr/>
        </p:nvSpPr>
        <p:spPr>
          <a:xfrm>
            <a:off x="2086351" y="3977544"/>
            <a:ext cx="3482242" cy="359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0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D5E2-0809-45DE-8B47-36C715CA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Accrue interest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995034-9768-4E29-AF29-19BB04A5A4DA}"/>
              </a:ext>
            </a:extLst>
          </p:cNvPr>
          <p:cNvSpPr/>
          <p:nvPr/>
        </p:nvSpPr>
        <p:spPr>
          <a:xfrm>
            <a:off x="838199" y="1492792"/>
            <a:ext cx="111106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i="1" dirty="0"/>
              <a:t>“We accrue interest on a daily basis based on the account balance at that time”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070E5-9A24-4FB1-8EAE-D3F154C3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989" y="68751"/>
            <a:ext cx="942975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C741A-B83E-4CDA-98D3-CA79DB510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77" y="2699365"/>
            <a:ext cx="626511" cy="828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9D0E2-FE24-49ED-8745-AE3E0710FEC8}"/>
              </a:ext>
            </a:extLst>
          </p:cNvPr>
          <p:cNvSpPr txBox="1"/>
          <p:nvPr/>
        </p:nvSpPr>
        <p:spPr>
          <a:xfrm>
            <a:off x="1654854" y="2928797"/>
            <a:ext cx="549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Target account number for the interest accrual must exist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7F7C3-26CB-4D56-BEA1-E5A48CC62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21" y="3780027"/>
            <a:ext cx="771633" cy="762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9E3E9-4023-4F63-A6D8-AE57D415DBE3}"/>
              </a:ext>
            </a:extLst>
          </p:cNvPr>
          <p:cNvSpPr txBox="1"/>
          <p:nvPr/>
        </p:nvSpPr>
        <p:spPr>
          <a:xfrm>
            <a:off x="1685676" y="3976414"/>
            <a:ext cx="345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Interest rate for accounts in credit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492AE-A64C-4A60-A46A-E9197F2EB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55" y="4413546"/>
            <a:ext cx="771633" cy="762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D20AAA-61DE-4D30-993F-941DF968CBE0}"/>
              </a:ext>
            </a:extLst>
          </p:cNvPr>
          <p:cNvSpPr txBox="1"/>
          <p:nvPr/>
        </p:nvSpPr>
        <p:spPr>
          <a:xfrm>
            <a:off x="1685676" y="4586196"/>
            <a:ext cx="33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Interest rate for accounts in debit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3F15D3-C37F-428F-A99A-1CB082269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167" y="3527561"/>
            <a:ext cx="1242874" cy="10888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6138E-AA29-43DC-BADD-63F3DACF016F}"/>
              </a:ext>
            </a:extLst>
          </p:cNvPr>
          <p:cNvSpPr txBox="1"/>
          <p:nvPr/>
        </p:nvSpPr>
        <p:spPr>
          <a:xfrm>
            <a:off x="6664281" y="4616413"/>
            <a:ext cx="23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Concurrency crocodile?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9FD13F-57EA-48FF-BE4A-2A964D1F087E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5264776"/>
          <a:ext cx="3536415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9330">
                  <a:extLst>
                    <a:ext uri="{9D8B030D-6E8A-4147-A177-3AD203B41FA5}">
                      <a16:colId xmlns:a16="http://schemas.microsoft.com/office/drawing/2014/main" val="4034995526"/>
                    </a:ext>
                  </a:extLst>
                </a:gridCol>
                <a:gridCol w="2407085">
                  <a:extLst>
                    <a:ext uri="{9D8B030D-6E8A-4147-A177-3AD203B41FA5}">
                      <a16:colId xmlns:a16="http://schemas.microsoft.com/office/drawing/2014/main" val="2850061130"/>
                    </a:ext>
                  </a:extLst>
                </a:gridCol>
              </a:tblGrid>
              <a:tr h="529505">
                <a:tc>
                  <a:txBody>
                    <a:bodyPr/>
                    <a:lstStyle/>
                    <a:p>
                      <a:r>
                        <a:rPr lang="en-IE" dirty="0"/>
                        <a:t>Event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766"/>
                  </a:ext>
                </a:extLst>
              </a:tr>
              <a:tr h="30257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54780"/>
                  </a:ext>
                </a:extLst>
              </a:tr>
              <a:tr h="30257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288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B8CAB-A90B-491D-B7D8-9116E5001E07}"/>
              </a:ext>
            </a:extLst>
          </p:cNvPr>
          <p:cNvSpPr txBox="1"/>
          <p:nvPr/>
        </p:nvSpPr>
        <p:spPr>
          <a:xfrm>
            <a:off x="3413361" y="4937826"/>
            <a:ext cx="122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BALANCE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39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D5E2-0809-45DE-8B47-36C715CA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Pay interest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995034-9768-4E29-AF29-19BB04A5A4DA}"/>
              </a:ext>
            </a:extLst>
          </p:cNvPr>
          <p:cNvSpPr/>
          <p:nvPr/>
        </p:nvSpPr>
        <p:spPr>
          <a:xfrm>
            <a:off x="838199" y="1492792"/>
            <a:ext cx="111106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i="1" dirty="0"/>
              <a:t>“But we only pay the accrued interest (that was accrued) at the end of every month”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070E5-9A24-4FB1-8EAE-D3F154C3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989" y="68751"/>
            <a:ext cx="942975" cy="11715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C03B72-2A7F-404B-A579-F85E47952533}"/>
              </a:ext>
            </a:extLst>
          </p:cNvPr>
          <p:cNvSpPr/>
          <p:nvPr/>
        </p:nvSpPr>
        <p:spPr>
          <a:xfrm>
            <a:off x="6369978" y="1492792"/>
            <a:ext cx="2743200" cy="4942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3B06FF-6410-4C5E-908B-AC8DE16D0894}"/>
              </a:ext>
            </a:extLst>
          </p:cNvPr>
          <p:cNvGraphicFramePr>
            <a:graphicFrameLocks noGrp="1"/>
          </p:cNvGraphicFramePr>
          <p:nvPr/>
        </p:nvGraphicFramePr>
        <p:xfrm>
          <a:off x="1161575" y="3000055"/>
          <a:ext cx="6728977" cy="30308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28461">
                  <a:extLst>
                    <a:ext uri="{9D8B030D-6E8A-4147-A177-3AD203B41FA5}">
                      <a16:colId xmlns:a16="http://schemas.microsoft.com/office/drawing/2014/main" val="4034995526"/>
                    </a:ext>
                  </a:extLst>
                </a:gridCol>
                <a:gridCol w="5000516">
                  <a:extLst>
                    <a:ext uri="{9D8B030D-6E8A-4147-A177-3AD203B41FA5}">
                      <a16:colId xmlns:a16="http://schemas.microsoft.com/office/drawing/2014/main" val="2850061130"/>
                    </a:ext>
                  </a:extLst>
                </a:gridCol>
              </a:tblGrid>
              <a:tr h="578164">
                <a:tc>
                  <a:txBody>
                    <a:bodyPr/>
                    <a:lstStyle/>
                    <a:p>
                      <a:r>
                        <a:rPr lang="en-IE" dirty="0"/>
                        <a:t>Event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766"/>
                  </a:ext>
                </a:extLst>
              </a:tr>
              <a:tr h="950898">
                <a:tc>
                  <a:txBody>
                    <a:bodyPr/>
                    <a:lstStyle/>
                    <a:p>
                      <a:r>
                        <a:rPr lang="en-IE" dirty="0"/>
                        <a:t>Interest</a:t>
                      </a:r>
                    </a:p>
                    <a:p>
                      <a:r>
                        <a:rPr lang="en-IE" dirty="0"/>
                        <a:t>accrued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Increase the accrued amount by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54780"/>
                  </a:ext>
                </a:extLst>
              </a:tr>
              <a:tr h="950898">
                <a:tc>
                  <a:txBody>
                    <a:bodyPr/>
                    <a:lstStyle/>
                    <a:p>
                      <a:r>
                        <a:rPr lang="en-IE" dirty="0"/>
                        <a:t>Interest </a:t>
                      </a:r>
                    </a:p>
                    <a:p>
                      <a:r>
                        <a:rPr lang="en-IE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Decrease the accrued amount by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28820"/>
                  </a:ext>
                </a:extLst>
              </a:tr>
              <a:tr h="55091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452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963140-E552-45C4-8584-9CFC7450C014}"/>
              </a:ext>
            </a:extLst>
          </p:cNvPr>
          <p:cNvSpPr txBox="1"/>
          <p:nvPr/>
        </p:nvSpPr>
        <p:spPr>
          <a:xfrm>
            <a:off x="8209902" y="3795571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INTEREST DUE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30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D5E2-0809-45DE-8B47-36C715CA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Pay interest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995034-9768-4E29-AF29-19BB04A5A4DA}"/>
              </a:ext>
            </a:extLst>
          </p:cNvPr>
          <p:cNvSpPr/>
          <p:nvPr/>
        </p:nvSpPr>
        <p:spPr>
          <a:xfrm>
            <a:off x="838199" y="1492792"/>
            <a:ext cx="111106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i="1" dirty="0"/>
              <a:t>“But we only pay or collect the accrued interest (that was accrued) at the end of every month”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070E5-9A24-4FB1-8EAE-D3F154C3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989" y="68751"/>
            <a:ext cx="942975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C741A-B83E-4CDA-98D3-CA79DB510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77" y="2699365"/>
            <a:ext cx="626511" cy="828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9D0E2-FE24-49ED-8745-AE3E0710FEC8}"/>
              </a:ext>
            </a:extLst>
          </p:cNvPr>
          <p:cNvSpPr txBox="1"/>
          <p:nvPr/>
        </p:nvSpPr>
        <p:spPr>
          <a:xfrm>
            <a:off x="1654854" y="2928797"/>
            <a:ext cx="549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Target account number for the interest accrual must exist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3F15D3-C37F-428F-A99A-1CB08226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167" y="3322250"/>
            <a:ext cx="1242874" cy="10888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6138E-AA29-43DC-BADD-63F3DACF016F}"/>
              </a:ext>
            </a:extLst>
          </p:cNvPr>
          <p:cNvSpPr txBox="1"/>
          <p:nvPr/>
        </p:nvSpPr>
        <p:spPr>
          <a:xfrm>
            <a:off x="6715965" y="4435139"/>
            <a:ext cx="23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Concurrency crocodile?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97380-0567-4551-BEA3-221AADD13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559" y="3780027"/>
            <a:ext cx="2534004" cy="2210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9E70A1-B6B7-4AA2-B1AE-E85837EC0DB8}"/>
              </a:ext>
            </a:extLst>
          </p:cNvPr>
          <p:cNvSpPr txBox="1"/>
          <p:nvPr/>
        </p:nvSpPr>
        <p:spPr>
          <a:xfrm>
            <a:off x="755913" y="6102701"/>
            <a:ext cx="586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What if the account cannot afford to pay us interest it owes 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9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D5E2-0809-45DE-8B47-36C715CA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Pay interest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995034-9768-4E29-AF29-19BB04A5A4DA}"/>
              </a:ext>
            </a:extLst>
          </p:cNvPr>
          <p:cNvSpPr/>
          <p:nvPr/>
        </p:nvSpPr>
        <p:spPr>
          <a:xfrm>
            <a:off x="838199" y="1492792"/>
            <a:ext cx="111106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i="1" dirty="0"/>
              <a:t>“But we only pay or collect the accrued interest (that was accrued) at the end of every month and extend the overdraft if they need it”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070E5-9A24-4FB1-8EAE-D3F154C3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989" y="68751"/>
            <a:ext cx="942975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C741A-B83E-4CDA-98D3-CA79DB510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77" y="2699365"/>
            <a:ext cx="626511" cy="828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9D0E2-FE24-49ED-8745-AE3E0710FEC8}"/>
              </a:ext>
            </a:extLst>
          </p:cNvPr>
          <p:cNvSpPr txBox="1"/>
          <p:nvPr/>
        </p:nvSpPr>
        <p:spPr>
          <a:xfrm>
            <a:off x="1654854" y="2928797"/>
            <a:ext cx="549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Target account number for the interest accrual must exist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3F15D3-C37F-428F-A99A-1CB08226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888" y="3506916"/>
            <a:ext cx="1242874" cy="10888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6138E-AA29-43DC-BADD-63F3DACF016F}"/>
              </a:ext>
            </a:extLst>
          </p:cNvPr>
          <p:cNvSpPr txBox="1"/>
          <p:nvPr/>
        </p:nvSpPr>
        <p:spPr>
          <a:xfrm>
            <a:off x="5201048" y="4595768"/>
            <a:ext cx="23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Concurrency crocodile?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02D8F-FBAC-4F2B-AB1D-FFB05197BA12}"/>
              </a:ext>
            </a:extLst>
          </p:cNvPr>
          <p:cNvSpPr/>
          <p:nvPr/>
        </p:nvSpPr>
        <p:spPr>
          <a:xfrm>
            <a:off x="4407967" y="1925451"/>
            <a:ext cx="5033984" cy="4942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67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D5E2-0809-45DE-8B47-36C715CA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 the overdraft if they need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070E5-9A24-4FB1-8EAE-D3F154C3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989" y="68751"/>
            <a:ext cx="942975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C741A-B83E-4CDA-98D3-CA79DB510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66212"/>
            <a:ext cx="626511" cy="828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9D0E2-FE24-49ED-8745-AE3E0710FEC8}"/>
              </a:ext>
            </a:extLst>
          </p:cNvPr>
          <p:cNvSpPr txBox="1"/>
          <p:nvPr/>
        </p:nvSpPr>
        <p:spPr>
          <a:xfrm>
            <a:off x="1572661" y="1895644"/>
            <a:ext cx="580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Target account number for the overdraft increase must exist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3F15D3-C37F-428F-A99A-1CB08226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001" y="2965256"/>
            <a:ext cx="1242874" cy="10888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6138E-AA29-43DC-BADD-63F3DACF016F}"/>
              </a:ext>
            </a:extLst>
          </p:cNvPr>
          <p:cNvSpPr txBox="1"/>
          <p:nvPr/>
        </p:nvSpPr>
        <p:spPr>
          <a:xfrm>
            <a:off x="6942667" y="4029498"/>
            <a:ext cx="23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Concurrency crocodile?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E90A7A-DCB6-4C47-A283-2378C742050E}"/>
              </a:ext>
            </a:extLst>
          </p:cNvPr>
          <p:cNvGraphicFramePr>
            <a:graphicFrameLocks noGrp="1"/>
          </p:cNvGraphicFramePr>
          <p:nvPr/>
        </p:nvGraphicFramePr>
        <p:xfrm>
          <a:off x="622443" y="3221425"/>
          <a:ext cx="3536415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9330">
                  <a:extLst>
                    <a:ext uri="{9D8B030D-6E8A-4147-A177-3AD203B41FA5}">
                      <a16:colId xmlns:a16="http://schemas.microsoft.com/office/drawing/2014/main" val="4034995526"/>
                    </a:ext>
                  </a:extLst>
                </a:gridCol>
                <a:gridCol w="2407085">
                  <a:extLst>
                    <a:ext uri="{9D8B030D-6E8A-4147-A177-3AD203B41FA5}">
                      <a16:colId xmlns:a16="http://schemas.microsoft.com/office/drawing/2014/main" val="2850061130"/>
                    </a:ext>
                  </a:extLst>
                </a:gridCol>
              </a:tblGrid>
              <a:tr h="529505">
                <a:tc>
                  <a:txBody>
                    <a:bodyPr/>
                    <a:lstStyle/>
                    <a:p>
                      <a:r>
                        <a:rPr lang="en-IE" dirty="0"/>
                        <a:t>Event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766"/>
                  </a:ext>
                </a:extLst>
              </a:tr>
              <a:tr h="30257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54780"/>
                  </a:ext>
                </a:extLst>
              </a:tr>
              <a:tr h="30257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288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5C654F1-90F6-4838-92EC-8CD9856E0197}"/>
              </a:ext>
            </a:extLst>
          </p:cNvPr>
          <p:cNvSpPr txBox="1"/>
          <p:nvPr/>
        </p:nvSpPr>
        <p:spPr>
          <a:xfrm>
            <a:off x="4449561" y="3221425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BALANCE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6B559-6D05-40B1-BCB0-FDBFF4FE575C}"/>
              </a:ext>
            </a:extLst>
          </p:cNvPr>
          <p:cNvSpPr txBox="1"/>
          <p:nvPr/>
        </p:nvSpPr>
        <p:spPr>
          <a:xfrm>
            <a:off x="4476853" y="3722559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INTEREST DUE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EBE3EE-A7F7-48ED-9D0E-FD57499A4E7C}"/>
              </a:ext>
            </a:extLst>
          </p:cNvPr>
          <p:cNvSpPr txBox="1"/>
          <p:nvPr/>
        </p:nvSpPr>
        <p:spPr>
          <a:xfrm>
            <a:off x="4476853" y="4223693"/>
            <a:ext cx="13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OVERDRAFT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4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Handling a </a:t>
            </a:r>
            <a:r>
              <a:rPr lang="en-IE" b="1" dirty="0"/>
              <a:t>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1CD77-A2E5-453F-AAE3-E6DE00F4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3" y="1690688"/>
            <a:ext cx="1100870" cy="1057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CDC84-65E6-44EB-B1CA-3D1C43F1D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703" y="1490004"/>
            <a:ext cx="3924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B7FC5-333A-4500-9412-2327BF780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691" y="5875195"/>
            <a:ext cx="1270084" cy="412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854988-37DC-4DBA-9799-653711A9E2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860862" y="3429000"/>
            <a:ext cx="743694" cy="680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AB3961-04D5-4B8F-A2CE-B51F407AC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87785" y="2138083"/>
            <a:ext cx="743694" cy="6804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5F79188-7F09-462A-9AC7-3352EA00E880}"/>
              </a:ext>
            </a:extLst>
          </p:cNvPr>
          <p:cNvSpPr/>
          <p:nvPr/>
        </p:nvSpPr>
        <p:spPr>
          <a:xfrm>
            <a:off x="3625516" y="2097813"/>
            <a:ext cx="5342021" cy="76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E59B3-F0A6-4DD2-8D1C-18BF6E418E54}"/>
              </a:ext>
            </a:extLst>
          </p:cNvPr>
          <p:cNvSpPr txBox="1"/>
          <p:nvPr/>
        </p:nvSpPr>
        <p:spPr>
          <a:xfrm>
            <a:off x="5829421" y="2137299"/>
            <a:ext cx="31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Durable Function Orchestration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E01B64-3A25-4FD4-99F7-F2EDAA7942AB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>
            <a:off x="7262779" y="4554534"/>
            <a:ext cx="556954" cy="1320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60DC8C-1DC9-425A-A9BE-72C786DD4E1F}"/>
              </a:ext>
            </a:extLst>
          </p:cNvPr>
          <p:cNvSpPr txBox="1"/>
          <p:nvPr/>
        </p:nvSpPr>
        <p:spPr>
          <a:xfrm>
            <a:off x="4731479" y="4109480"/>
            <a:ext cx="12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Command</a:t>
            </a:r>
          </a:p>
          <a:p>
            <a:r>
              <a:rPr lang="en-IE" dirty="0"/>
              <a:t>Validations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2959F3-78B0-46A2-B6F9-2A2531A01C2D}"/>
              </a:ext>
            </a:extLst>
          </p:cNvPr>
          <p:cNvCxnSpPr/>
          <p:nvPr/>
        </p:nvCxnSpPr>
        <p:spPr>
          <a:xfrm>
            <a:off x="5185735" y="2520347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2F6948-B3D9-4CF3-B95E-C31619A9EE82}"/>
              </a:ext>
            </a:extLst>
          </p:cNvPr>
          <p:cNvCxnSpPr/>
          <p:nvPr/>
        </p:nvCxnSpPr>
        <p:spPr>
          <a:xfrm flipV="1">
            <a:off x="5476769" y="1891494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4BF3B-9BAB-43EF-9E52-4AF3339ADFBF}"/>
              </a:ext>
            </a:extLst>
          </p:cNvPr>
          <p:cNvCxnSpPr>
            <a:cxnSpLocks/>
          </p:cNvCxnSpPr>
          <p:nvPr/>
        </p:nvCxnSpPr>
        <p:spPr>
          <a:xfrm>
            <a:off x="6854928" y="2601816"/>
            <a:ext cx="0" cy="576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99014E-A319-43D2-A033-6E86E905BCC3}"/>
              </a:ext>
            </a:extLst>
          </p:cNvPr>
          <p:cNvCxnSpPr>
            <a:cxnSpLocks/>
          </p:cNvCxnSpPr>
          <p:nvPr/>
        </p:nvCxnSpPr>
        <p:spPr>
          <a:xfrm flipV="1">
            <a:off x="7501396" y="1947204"/>
            <a:ext cx="953379" cy="13419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38B961-31D4-4EEB-BD0C-3123FEF3E239}"/>
              </a:ext>
            </a:extLst>
          </p:cNvPr>
          <p:cNvSpPr txBox="1"/>
          <p:nvPr/>
        </p:nvSpPr>
        <p:spPr>
          <a:xfrm>
            <a:off x="7897821" y="5199612"/>
            <a:ext cx="93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Append</a:t>
            </a:r>
          </a:p>
          <a:p>
            <a:r>
              <a:rPr lang="en-IE" dirty="0"/>
              <a:t>Event(s)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732B3A-1CA7-4AA5-A146-99A39DDE6CCC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1689070" y="2219538"/>
            <a:ext cx="544543" cy="1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544105F-B614-4515-A71B-26FED7D0A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153985" y="1724997"/>
            <a:ext cx="1535085" cy="102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4630D7E3-F5D2-4EEF-A201-C85796582948}"/>
              </a:ext>
            </a:extLst>
          </p:cNvPr>
          <p:cNvSpPr/>
          <p:nvPr/>
        </p:nvSpPr>
        <p:spPr>
          <a:xfrm rot="5400000">
            <a:off x="1379128" y="1928675"/>
            <a:ext cx="287454" cy="2522386"/>
          </a:xfrm>
          <a:prstGeom prst="leftBrace">
            <a:avLst>
              <a:gd name="adj1" fmla="val 8333"/>
              <a:gd name="adj2" fmla="val 247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F27F0-9233-4D7A-B8C8-D0CF66C54DF3}"/>
              </a:ext>
            </a:extLst>
          </p:cNvPr>
          <p:cNvSpPr txBox="1"/>
          <p:nvPr/>
        </p:nvSpPr>
        <p:spPr>
          <a:xfrm>
            <a:off x="509596" y="3524406"/>
            <a:ext cx="20265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Command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Context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F5BA29-3065-4797-981E-E3B35E042C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57702" y="3178107"/>
            <a:ext cx="743694" cy="6804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95E990D-EE09-4D93-9B56-660A816D7D33}"/>
              </a:ext>
            </a:extLst>
          </p:cNvPr>
          <p:cNvSpPr txBox="1"/>
          <p:nvPr/>
        </p:nvSpPr>
        <p:spPr>
          <a:xfrm>
            <a:off x="6743315" y="3823673"/>
            <a:ext cx="90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Fan-out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F89506A-0950-4551-82F9-0FC6ABCB9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35713" y="4193005"/>
            <a:ext cx="412175" cy="3771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2171BEC-E44D-4E2E-84D6-02472FF8E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056691" y="4177394"/>
            <a:ext cx="412175" cy="3771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D96181D-448A-4D02-B1FA-5C3CBAB5E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76154" y="4148142"/>
            <a:ext cx="412175" cy="3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  <p:bldP spid="26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486</Words>
  <Application>Microsoft Office PowerPoint</Application>
  <PresentationFormat>Widescreen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Demo– adding interest</vt:lpstr>
      <vt:lpstr>Accrue interest</vt:lpstr>
      <vt:lpstr>Pay interest</vt:lpstr>
      <vt:lpstr>Pay interest</vt:lpstr>
      <vt:lpstr>Pay interest</vt:lpstr>
      <vt:lpstr>Extend the overdraft if they need it</vt:lpstr>
      <vt:lpstr>Handling a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Jones</dc:creator>
  <cp:lastModifiedBy>Duncan Jones</cp:lastModifiedBy>
  <cp:revision>2</cp:revision>
  <dcterms:created xsi:type="dcterms:W3CDTF">2020-05-03T09:41:37Z</dcterms:created>
  <dcterms:modified xsi:type="dcterms:W3CDTF">2020-05-03T10:03:03Z</dcterms:modified>
</cp:coreProperties>
</file>