
<file path=[Content_Types].xml><?xml version="1.0" encoding="utf-8"?>
<Types xmlns="http://schemas.openxmlformats.org/package/2006/content-types">
  <Default Extension="gif" ContentType="image/gif"/>
  <Default Extension="jpeg" ContentType="image/jpeg"/>
  <Default Extension="jpg" ContentType="image/jpeg"/>
  <Default Extension="jpg&amp;ehk=py4xs5iq" ContentType="image/jpeg"/>
  <Default Extension="PNG" ContentType="image/png"/>
  <Default Extension="png&amp;ehk=O3stGmYokl71Ma16xmwUIQ&amp;r=0&amp;pid=OfficeInsert"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9" r:id="rId4"/>
    <p:sldId id="258" r:id="rId5"/>
    <p:sldId id="300" r:id="rId6"/>
    <p:sldId id="301" r:id="rId7"/>
    <p:sldId id="312" r:id="rId8"/>
    <p:sldId id="313" r:id="rId9"/>
    <p:sldId id="272" r:id="rId10"/>
    <p:sldId id="273" r:id="rId11"/>
    <p:sldId id="274" r:id="rId12"/>
    <p:sldId id="275" r:id="rId13"/>
    <p:sldId id="276" r:id="rId14"/>
    <p:sldId id="277" r:id="rId15"/>
    <p:sldId id="280" r:id="rId16"/>
    <p:sldId id="281" r:id="rId17"/>
    <p:sldId id="283" r:id="rId18"/>
    <p:sldId id="284" r:id="rId19"/>
    <p:sldId id="285" r:id="rId20"/>
    <p:sldId id="286" r:id="rId21"/>
    <p:sldId id="287" r:id="rId22"/>
    <p:sldId id="288" r:id="rId23"/>
    <p:sldId id="289" r:id="rId24"/>
    <p:sldId id="290" r:id="rId25"/>
    <p:sldId id="291" r:id="rId26"/>
    <p:sldId id="314" r:id="rId27"/>
    <p:sldId id="297" r:id="rId28"/>
    <p:sldId id="309" r:id="rId29"/>
    <p:sldId id="296" r:id="rId30"/>
    <p:sldId id="298" r:id="rId31"/>
    <p:sldId id="311" r:id="rId32"/>
    <p:sldId id="261" r:id="rId33"/>
    <p:sldId id="264" r:id="rId34"/>
    <p:sldId id="270" r:id="rId35"/>
    <p:sldId id="293" r:id="rId36"/>
    <p:sldId id="265" r:id="rId37"/>
    <p:sldId id="271" r:id="rId38"/>
    <p:sldId id="292" r:id="rId39"/>
    <p:sldId id="268" r:id="rId40"/>
    <p:sldId id="310" r:id="rId41"/>
    <p:sldId id="31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3" autoAdjust="0"/>
    <p:restoredTop sz="81415" autoAdjust="0"/>
  </p:normalViewPr>
  <p:slideViewPr>
    <p:cSldViewPr snapToGrid="0">
      <p:cViewPr varScale="1">
        <p:scale>
          <a:sx n="103" d="100"/>
          <a:sy n="103" d="100"/>
        </p:scale>
        <p:origin x="12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ln w="50800">
          <a:solidFill>
            <a:srgbClr val="FFFF00"/>
          </a:solidFill>
        </a:ln>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5">
            <a:lumMod val="60000"/>
            <a:lumOff val="40000"/>
          </a:schemeClr>
        </a:solidFill>
      </dgm:spPr>
      <dgm:t>
        <a:bodyPr/>
        <a:lstStyle/>
        <a:p>
          <a:r>
            <a:rPr lang="en-IE" dirty="0"/>
            <a:t>Fan-out sub orchestration</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solidFill>
          <a:schemeClr val="accent5">
            <a:lumMod val="60000"/>
            <a:lumOff val="40000"/>
          </a:schemeClr>
        </a:solidFill>
      </dgm:spPr>
      <dgm:t>
        <a:bodyPr/>
        <a:lstStyle/>
        <a:p>
          <a:r>
            <a:rPr lang="en-IE" dirty="0"/>
            <a:t>Step 1</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5">
            <a:lumMod val="60000"/>
            <a:lumOff val="40000"/>
          </a:schemeClr>
        </a:solidFill>
      </dgm:spPr>
      <dgm:t>
        <a:bodyPr/>
        <a:lstStyle/>
        <a:p>
          <a:r>
            <a:rPr lang="en-IE" dirty="0"/>
            <a:t>Step 2</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4"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4">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A430F242-D14B-489A-840C-879704E3EC4E}" type="pres">
      <dgm:prSet presAssocID="{5E81A0AD-4F94-4A93-BAB3-40F4BD87A4DF}" presName="parTxOnly" presStyleLbl="node1" presStyleIdx="2" presStyleCnt="4">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3" presStyleCnt="4">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85DA7681-87E9-4FC6-95BC-DEF6E3E2C55A}" srcId="{5C5618F6-5A30-4F7F-9237-428081768069}" destId="{AE9BE031-E27C-4965-B346-A4DD3569502B}" srcOrd="3"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2"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05B72B8D-8282-46C7-8FF0-0B8FAF73CAEE}" type="presParOf" srcId="{58410CFA-25EE-463E-8D8B-F8B534E79D61}" destId="{A430F242-D14B-489A-840C-879704E3EC4E}" srcOrd="4" destOrd="0" presId="urn:microsoft.com/office/officeart/2005/8/layout/chevron1"/>
    <dgm:cxn modelId="{8F2454BB-12FD-4937-9D0C-62481BF4A842}" type="presParOf" srcId="{58410CFA-25EE-463E-8D8B-F8B534E79D61}" destId="{FBA249D1-8D78-45F4-A1FF-DBD0E12AA397}" srcOrd="5" destOrd="0" presId="urn:microsoft.com/office/officeart/2005/8/layout/chevron1"/>
    <dgm:cxn modelId="{209CFC06-AC16-4B8C-B9EF-282638A512F1}" type="presParOf" srcId="{58410CFA-25EE-463E-8D8B-F8B534E79D61}" destId="{3CB2C5D7-B311-43D8-8819-490B72B14070}"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40000"/>
            <a:lumOff val="60000"/>
          </a:schemeClr>
        </a:solidFill>
        <a:ln w="50800">
          <a:noFill/>
        </a:ln>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75000"/>
          </a:schemeClr>
        </a:solidFill>
        <a:ln w="38100">
          <a:solidFill>
            <a:srgbClr val="FFFF00"/>
          </a:solidFill>
        </a:ln>
      </dgm:spPr>
      <dgm:t>
        <a:bodyPr/>
        <a:lstStyle/>
        <a:p>
          <a:r>
            <a:rPr lang="en-IE" dirty="0"/>
            <a:t>Fan-out sub orchestration</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solidFill>
          <a:schemeClr val="accent5">
            <a:lumMod val="60000"/>
            <a:lumOff val="40000"/>
          </a:schemeClr>
        </a:solidFill>
      </dgm:spPr>
      <dgm:t>
        <a:bodyPr/>
        <a:lstStyle/>
        <a:p>
          <a:r>
            <a:rPr lang="en-IE" dirty="0"/>
            <a:t>Step 1</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5">
            <a:lumMod val="60000"/>
            <a:lumOff val="40000"/>
          </a:schemeClr>
        </a:solidFill>
      </dgm:spPr>
      <dgm:t>
        <a:bodyPr/>
        <a:lstStyle/>
        <a:p>
          <a:r>
            <a:rPr lang="en-IE" dirty="0"/>
            <a:t>Step 2</a:t>
          </a:r>
          <a:endParaRPr lang="en-GB" dirty="0"/>
        </a:p>
      </dgm:t>
    </dgm:pt>
    <dgm:pt modelId="{F960E8EE-92A6-4D59-B0B5-A28591161B29}" type="sibTrans" cxnId="{85DA7681-87E9-4FC6-95BC-DEF6E3E2C55A}">
      <dgm:prSet/>
      <dgm:spPr/>
      <dgm:t>
        <a:bodyPr/>
        <a:lstStyle/>
        <a:p>
          <a:endParaRPr lang="en-GB"/>
        </a:p>
      </dgm:t>
    </dgm:pt>
    <dgm:pt modelId="{DE8D1910-DF86-47F4-93C4-EC5739307AA5}" type="parTrans" cxnId="{85DA7681-87E9-4FC6-95BC-DEF6E3E2C55A}">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4"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4">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A430F242-D14B-489A-840C-879704E3EC4E}" type="pres">
      <dgm:prSet presAssocID="{5E81A0AD-4F94-4A93-BAB3-40F4BD87A4DF}" presName="parTxOnly" presStyleLbl="node1" presStyleIdx="2" presStyleCnt="4">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3" presStyleCnt="4">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85DA7681-87E9-4FC6-95BC-DEF6E3E2C55A}" srcId="{5C5618F6-5A30-4F7F-9237-428081768069}" destId="{AE9BE031-E27C-4965-B346-A4DD3569502B}" srcOrd="3"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2"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05B72B8D-8282-46C7-8FF0-0B8FAF73CAEE}" type="presParOf" srcId="{58410CFA-25EE-463E-8D8B-F8B534E79D61}" destId="{A430F242-D14B-489A-840C-879704E3EC4E}" srcOrd="4" destOrd="0" presId="urn:microsoft.com/office/officeart/2005/8/layout/chevron1"/>
    <dgm:cxn modelId="{8F2454BB-12FD-4937-9D0C-62481BF4A842}" type="presParOf" srcId="{58410CFA-25EE-463E-8D8B-F8B534E79D61}" destId="{FBA249D1-8D78-45F4-A1FF-DBD0E12AA397}" srcOrd="5" destOrd="0" presId="urn:microsoft.com/office/officeart/2005/8/layout/chevron1"/>
    <dgm:cxn modelId="{209CFC06-AC16-4B8C-B9EF-282638A512F1}" type="presParOf" srcId="{58410CFA-25EE-463E-8D8B-F8B534E79D61}" destId="{3CB2C5D7-B311-43D8-8819-490B72B14070}"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40000"/>
            <a:lumOff val="6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40000"/>
            <a:lumOff val="6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dgm:t>
        <a:bodyPr/>
        <a:lstStyle/>
        <a:p>
          <a:r>
            <a:rPr lang="en-IE" dirty="0"/>
            <a:t>Run Projections</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1">
            <a:lumMod val="40000"/>
            <a:lumOff val="60000"/>
          </a:schemeClr>
        </a:solidFill>
      </dgm:spPr>
      <dgm:t>
        <a:bodyPr/>
        <a:lstStyle/>
        <a:p>
          <a:r>
            <a:rPr lang="en-IE" dirty="0"/>
            <a:t>Send Results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309CA529-6129-4A96-8E29-76F187E6E629}">
      <dgm:prSet/>
      <dgm:spPr>
        <a:ln w="38100">
          <a:solidFill>
            <a:srgbClr val="FFFF00"/>
          </a:solidFill>
        </a:ln>
      </dgm:spPr>
      <dgm:t>
        <a:bodyPr/>
        <a:lstStyle/>
        <a:p>
          <a:r>
            <a:rPr lang="en-IE" dirty="0"/>
            <a:t>Request Projections</a:t>
          </a:r>
          <a:endParaRPr lang="en-GB" dirty="0"/>
        </a:p>
      </dgm:t>
    </dgm:pt>
    <dgm:pt modelId="{E0CE4926-FF66-4BB3-9399-4D6BF3531047}" type="parTrans" cxnId="{9F923D3D-7966-414A-B4AA-9CD9374A4CF0}">
      <dgm:prSet/>
      <dgm:spPr/>
      <dgm:t>
        <a:bodyPr/>
        <a:lstStyle/>
        <a:p>
          <a:endParaRPr lang="en-GB"/>
        </a:p>
      </dgm:t>
    </dgm:pt>
    <dgm:pt modelId="{6F379B50-7727-4EBC-A911-F7DBC5DB9AAD}" type="sibTrans" cxnId="{9F923D3D-7966-414A-B4AA-9CD9374A4CF0}">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5"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5">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9DF9394E-DED0-458E-9B10-E6EB1BC889A6}" type="pres">
      <dgm:prSet presAssocID="{309CA529-6129-4A96-8E29-76F187E6E629}" presName="parTxOnly" presStyleLbl="node1" presStyleIdx="2" presStyleCnt="5">
        <dgm:presLayoutVars>
          <dgm:chMax val="0"/>
          <dgm:chPref val="0"/>
          <dgm:bulletEnabled val="1"/>
        </dgm:presLayoutVars>
      </dgm:prSet>
      <dgm:spPr/>
    </dgm:pt>
    <dgm:pt modelId="{08AAB430-5690-44B0-950D-55FE6FEE90E8}" type="pres">
      <dgm:prSet presAssocID="{6F379B50-7727-4EBC-A911-F7DBC5DB9AAD}" presName="parTxOnlySpace" presStyleCnt="0"/>
      <dgm:spPr/>
    </dgm:pt>
    <dgm:pt modelId="{A430F242-D14B-489A-840C-879704E3EC4E}" type="pres">
      <dgm:prSet presAssocID="{5E81A0AD-4F94-4A93-BAB3-40F4BD87A4DF}" presName="parTxOnly" presStyleLbl="node1" presStyleIdx="3" presStyleCnt="5" custLinFactNeighborX="-1640" custLinFactNeighborY="125">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4" presStyleCnt="5">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9F923D3D-7966-414A-B4AA-9CD9374A4CF0}" srcId="{5C5618F6-5A30-4F7F-9237-428081768069}" destId="{309CA529-6129-4A96-8E29-76F187E6E629}" srcOrd="2" destOrd="0" parTransId="{E0CE4926-FF66-4BB3-9399-4D6BF3531047}" sibTransId="{6F379B50-7727-4EBC-A911-F7DBC5DB9AAD}"/>
    <dgm:cxn modelId="{D83FA14C-859B-4450-9C67-8F6945313702}" type="presOf" srcId="{309CA529-6129-4A96-8E29-76F187E6E629}" destId="{9DF9394E-DED0-458E-9B10-E6EB1BC889A6}" srcOrd="0" destOrd="0" presId="urn:microsoft.com/office/officeart/2005/8/layout/chevron1"/>
    <dgm:cxn modelId="{85DA7681-87E9-4FC6-95BC-DEF6E3E2C55A}" srcId="{5C5618F6-5A30-4F7F-9237-428081768069}" destId="{AE9BE031-E27C-4965-B346-A4DD3569502B}" srcOrd="4"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3"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17EB79BF-ABAB-4057-8B7F-3778AE04A210}" type="presParOf" srcId="{58410CFA-25EE-463E-8D8B-F8B534E79D61}" destId="{9DF9394E-DED0-458E-9B10-E6EB1BC889A6}" srcOrd="4" destOrd="0" presId="urn:microsoft.com/office/officeart/2005/8/layout/chevron1"/>
    <dgm:cxn modelId="{E40647B0-C800-47A4-BADD-DD390905F95C}" type="presParOf" srcId="{58410CFA-25EE-463E-8D8B-F8B534E79D61}" destId="{08AAB430-5690-44B0-950D-55FE6FEE90E8}" srcOrd="5" destOrd="0" presId="urn:microsoft.com/office/officeart/2005/8/layout/chevron1"/>
    <dgm:cxn modelId="{05B72B8D-8282-46C7-8FF0-0B8FAF73CAEE}" type="presParOf" srcId="{58410CFA-25EE-463E-8D8B-F8B534E79D61}" destId="{A430F242-D14B-489A-840C-879704E3EC4E}" srcOrd="6" destOrd="0" presId="urn:microsoft.com/office/officeart/2005/8/layout/chevron1"/>
    <dgm:cxn modelId="{8F2454BB-12FD-4937-9D0C-62481BF4A842}" type="presParOf" srcId="{58410CFA-25EE-463E-8D8B-F8B534E79D61}" destId="{FBA249D1-8D78-45F4-A1FF-DBD0E12AA397}" srcOrd="7" destOrd="0" presId="urn:microsoft.com/office/officeart/2005/8/layout/chevron1"/>
    <dgm:cxn modelId="{209CFC06-AC16-4B8C-B9EF-282638A512F1}" type="presParOf" srcId="{58410CFA-25EE-463E-8D8B-F8B534E79D61}" destId="{3CB2C5D7-B311-43D8-8819-490B72B14070}"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40000"/>
            <a:lumOff val="6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40000"/>
            <a:lumOff val="6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ln w="38100">
          <a:solidFill>
            <a:srgbClr val="FFFF00"/>
          </a:solidFill>
        </a:ln>
      </dgm:spPr>
      <dgm:t>
        <a:bodyPr/>
        <a:lstStyle/>
        <a:p>
          <a:r>
            <a:rPr lang="en-IE" dirty="0"/>
            <a:t>Run Projections</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1">
            <a:lumMod val="40000"/>
            <a:lumOff val="60000"/>
          </a:schemeClr>
        </a:solidFill>
      </dgm:spPr>
      <dgm:t>
        <a:bodyPr/>
        <a:lstStyle/>
        <a:p>
          <a:r>
            <a:rPr lang="en-IE" dirty="0"/>
            <a:t>Send Results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309CA529-6129-4A96-8E29-76F187E6E629}">
      <dgm:prSet/>
      <dgm:spPr/>
      <dgm:t>
        <a:bodyPr/>
        <a:lstStyle/>
        <a:p>
          <a:r>
            <a:rPr lang="en-IE" dirty="0"/>
            <a:t>Request Projections</a:t>
          </a:r>
          <a:endParaRPr lang="en-GB" dirty="0"/>
        </a:p>
      </dgm:t>
    </dgm:pt>
    <dgm:pt modelId="{E0CE4926-FF66-4BB3-9399-4D6BF3531047}" type="parTrans" cxnId="{9F923D3D-7966-414A-B4AA-9CD9374A4CF0}">
      <dgm:prSet/>
      <dgm:spPr/>
      <dgm:t>
        <a:bodyPr/>
        <a:lstStyle/>
        <a:p>
          <a:endParaRPr lang="en-GB"/>
        </a:p>
      </dgm:t>
    </dgm:pt>
    <dgm:pt modelId="{6F379B50-7727-4EBC-A911-F7DBC5DB9AAD}" type="sibTrans" cxnId="{9F923D3D-7966-414A-B4AA-9CD9374A4CF0}">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5"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5">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9DF9394E-DED0-458E-9B10-E6EB1BC889A6}" type="pres">
      <dgm:prSet presAssocID="{309CA529-6129-4A96-8E29-76F187E6E629}" presName="parTxOnly" presStyleLbl="node1" presStyleIdx="2" presStyleCnt="5">
        <dgm:presLayoutVars>
          <dgm:chMax val="0"/>
          <dgm:chPref val="0"/>
          <dgm:bulletEnabled val="1"/>
        </dgm:presLayoutVars>
      </dgm:prSet>
      <dgm:spPr/>
    </dgm:pt>
    <dgm:pt modelId="{08AAB430-5690-44B0-950D-55FE6FEE90E8}" type="pres">
      <dgm:prSet presAssocID="{6F379B50-7727-4EBC-A911-F7DBC5DB9AAD}" presName="parTxOnlySpace" presStyleCnt="0"/>
      <dgm:spPr/>
    </dgm:pt>
    <dgm:pt modelId="{A430F242-D14B-489A-840C-879704E3EC4E}" type="pres">
      <dgm:prSet presAssocID="{5E81A0AD-4F94-4A93-BAB3-40F4BD87A4DF}" presName="parTxOnly" presStyleLbl="node1" presStyleIdx="3" presStyleCnt="5" custLinFactNeighborX="-1640" custLinFactNeighborY="125">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4" presStyleCnt="5">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9F923D3D-7966-414A-B4AA-9CD9374A4CF0}" srcId="{5C5618F6-5A30-4F7F-9237-428081768069}" destId="{309CA529-6129-4A96-8E29-76F187E6E629}" srcOrd="2" destOrd="0" parTransId="{E0CE4926-FF66-4BB3-9399-4D6BF3531047}" sibTransId="{6F379B50-7727-4EBC-A911-F7DBC5DB9AAD}"/>
    <dgm:cxn modelId="{D83FA14C-859B-4450-9C67-8F6945313702}" type="presOf" srcId="{309CA529-6129-4A96-8E29-76F187E6E629}" destId="{9DF9394E-DED0-458E-9B10-E6EB1BC889A6}" srcOrd="0" destOrd="0" presId="urn:microsoft.com/office/officeart/2005/8/layout/chevron1"/>
    <dgm:cxn modelId="{85DA7681-87E9-4FC6-95BC-DEF6E3E2C55A}" srcId="{5C5618F6-5A30-4F7F-9237-428081768069}" destId="{AE9BE031-E27C-4965-B346-A4DD3569502B}" srcOrd="4"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3"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17EB79BF-ABAB-4057-8B7F-3778AE04A210}" type="presParOf" srcId="{58410CFA-25EE-463E-8D8B-F8B534E79D61}" destId="{9DF9394E-DED0-458E-9B10-E6EB1BC889A6}" srcOrd="4" destOrd="0" presId="urn:microsoft.com/office/officeart/2005/8/layout/chevron1"/>
    <dgm:cxn modelId="{E40647B0-C800-47A4-BADD-DD390905F95C}" type="presParOf" srcId="{58410CFA-25EE-463E-8D8B-F8B534E79D61}" destId="{08AAB430-5690-44B0-950D-55FE6FEE90E8}" srcOrd="5" destOrd="0" presId="urn:microsoft.com/office/officeart/2005/8/layout/chevron1"/>
    <dgm:cxn modelId="{05B72B8D-8282-46C7-8FF0-0B8FAF73CAEE}" type="presParOf" srcId="{58410CFA-25EE-463E-8D8B-F8B534E79D61}" destId="{A430F242-D14B-489A-840C-879704E3EC4E}" srcOrd="6" destOrd="0" presId="urn:microsoft.com/office/officeart/2005/8/layout/chevron1"/>
    <dgm:cxn modelId="{8F2454BB-12FD-4937-9D0C-62481BF4A842}" type="presParOf" srcId="{58410CFA-25EE-463E-8D8B-F8B534E79D61}" destId="{FBA249D1-8D78-45F4-A1FF-DBD0E12AA397}" srcOrd="7" destOrd="0" presId="urn:microsoft.com/office/officeart/2005/8/layout/chevron1"/>
    <dgm:cxn modelId="{209CFC06-AC16-4B8C-B9EF-282638A512F1}" type="presParOf" srcId="{58410CFA-25EE-463E-8D8B-F8B534E79D61}" destId="{3CB2C5D7-B311-43D8-8819-490B72B14070}"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6193" y="257244"/>
          <a:ext cx="3238154" cy="1295261"/>
        </a:xfrm>
        <a:prstGeom prst="chevron">
          <a:avLst/>
        </a:prstGeom>
        <a:solidFill>
          <a:schemeClr val="accent1">
            <a:hueOff val="0"/>
            <a:satOff val="0"/>
            <a:lumOff val="0"/>
            <a:alphaOff val="0"/>
          </a:schemeClr>
        </a:solidFill>
        <a:ln w="508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Trigger Orchestration</a:t>
          </a:r>
          <a:endParaRPr lang="en-GB" sz="2500" kern="1200" dirty="0"/>
        </a:p>
      </dsp:txBody>
      <dsp:txXfrm>
        <a:off x="663824" y="257244"/>
        <a:ext cx="1942893" cy="1295261"/>
      </dsp:txXfrm>
    </dsp:sp>
    <dsp:sp modelId="{61050E36-0E5E-489A-A26F-734B6580495F}">
      <dsp:nvSpPr>
        <dsp:cNvPr id="0" name=""/>
        <dsp:cNvSpPr/>
      </dsp:nvSpPr>
      <dsp:spPr>
        <a:xfrm>
          <a:off x="2919902"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Fan-out sub orchestration</a:t>
          </a:r>
          <a:endParaRPr lang="en-GB" sz="2500" kern="1200" dirty="0"/>
        </a:p>
      </dsp:txBody>
      <dsp:txXfrm>
        <a:off x="3567533" y="257244"/>
        <a:ext cx="1942893" cy="1295261"/>
      </dsp:txXfrm>
    </dsp:sp>
    <dsp:sp modelId="{A430F242-D14B-489A-840C-879704E3EC4E}">
      <dsp:nvSpPr>
        <dsp:cNvPr id="0" name=""/>
        <dsp:cNvSpPr/>
      </dsp:nvSpPr>
      <dsp:spPr>
        <a:xfrm>
          <a:off x="5834241"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Step 1</a:t>
          </a:r>
          <a:endParaRPr lang="en-GB" sz="2500" kern="1200" dirty="0"/>
        </a:p>
      </dsp:txBody>
      <dsp:txXfrm>
        <a:off x="6481872" y="257244"/>
        <a:ext cx="1942893" cy="1295261"/>
      </dsp:txXfrm>
    </dsp:sp>
    <dsp:sp modelId="{3CB2C5D7-B311-43D8-8819-490B72B14070}">
      <dsp:nvSpPr>
        <dsp:cNvPr id="0" name=""/>
        <dsp:cNvSpPr/>
      </dsp:nvSpPr>
      <dsp:spPr>
        <a:xfrm>
          <a:off x="8748581"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Step 2</a:t>
          </a:r>
          <a:endParaRPr lang="en-GB" sz="2500" kern="1200" dirty="0"/>
        </a:p>
      </dsp:txBody>
      <dsp:txXfrm>
        <a:off x="9396212" y="257244"/>
        <a:ext cx="1942893" cy="1295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6193" y="257244"/>
          <a:ext cx="3238154" cy="1295261"/>
        </a:xfrm>
        <a:prstGeom prst="chevron">
          <a:avLst/>
        </a:prstGeom>
        <a:solidFill>
          <a:schemeClr val="accent1">
            <a:lumMod val="40000"/>
            <a:lumOff val="60000"/>
          </a:schemeClr>
        </a:solidFill>
        <a:ln w="508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Trigger Orchestration</a:t>
          </a:r>
          <a:endParaRPr lang="en-GB" sz="2500" kern="1200" dirty="0"/>
        </a:p>
      </dsp:txBody>
      <dsp:txXfrm>
        <a:off x="663824" y="257244"/>
        <a:ext cx="1942893" cy="1295261"/>
      </dsp:txXfrm>
    </dsp:sp>
    <dsp:sp modelId="{61050E36-0E5E-489A-A26F-734B6580495F}">
      <dsp:nvSpPr>
        <dsp:cNvPr id="0" name=""/>
        <dsp:cNvSpPr/>
      </dsp:nvSpPr>
      <dsp:spPr>
        <a:xfrm>
          <a:off x="2919902" y="257244"/>
          <a:ext cx="3238154" cy="1295261"/>
        </a:xfrm>
        <a:prstGeom prst="chevron">
          <a:avLst/>
        </a:prstGeom>
        <a:solidFill>
          <a:schemeClr val="accent1">
            <a:lumMod val="75000"/>
          </a:schemeClr>
        </a:solidFill>
        <a:ln w="381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Fan-out sub orchestration</a:t>
          </a:r>
          <a:endParaRPr lang="en-GB" sz="2500" kern="1200" dirty="0"/>
        </a:p>
      </dsp:txBody>
      <dsp:txXfrm>
        <a:off x="3567533" y="257244"/>
        <a:ext cx="1942893" cy="1295261"/>
      </dsp:txXfrm>
    </dsp:sp>
    <dsp:sp modelId="{A430F242-D14B-489A-840C-879704E3EC4E}">
      <dsp:nvSpPr>
        <dsp:cNvPr id="0" name=""/>
        <dsp:cNvSpPr/>
      </dsp:nvSpPr>
      <dsp:spPr>
        <a:xfrm>
          <a:off x="5834241"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Step 1</a:t>
          </a:r>
          <a:endParaRPr lang="en-GB" sz="2500" kern="1200" dirty="0"/>
        </a:p>
      </dsp:txBody>
      <dsp:txXfrm>
        <a:off x="6481872" y="257244"/>
        <a:ext cx="1942893" cy="1295261"/>
      </dsp:txXfrm>
    </dsp:sp>
    <dsp:sp modelId="{3CB2C5D7-B311-43D8-8819-490B72B14070}">
      <dsp:nvSpPr>
        <dsp:cNvPr id="0" name=""/>
        <dsp:cNvSpPr/>
      </dsp:nvSpPr>
      <dsp:spPr>
        <a:xfrm>
          <a:off x="8748581"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Step 2</a:t>
          </a:r>
          <a:endParaRPr lang="en-GB" sz="2500" kern="1200" dirty="0"/>
        </a:p>
      </dsp:txBody>
      <dsp:txXfrm>
        <a:off x="9396212" y="257244"/>
        <a:ext cx="1942893" cy="1295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148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Trigger Orchestration</a:t>
          </a:r>
          <a:endParaRPr lang="en-GB" sz="2000" kern="1200" dirty="0"/>
        </a:p>
      </dsp:txBody>
      <dsp:txXfrm>
        <a:off x="532632" y="383725"/>
        <a:ext cx="1563449" cy="1042299"/>
      </dsp:txXfrm>
    </dsp:sp>
    <dsp:sp modelId="{61050E36-0E5E-489A-A26F-734B6580495F}">
      <dsp:nvSpPr>
        <dsp:cNvPr id="0" name=""/>
        <dsp:cNvSpPr/>
      </dsp:nvSpPr>
      <dsp:spPr>
        <a:xfrm>
          <a:off x="2348101"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Validate Parameters</a:t>
          </a:r>
          <a:endParaRPr lang="en-GB" sz="2000" kern="1200" dirty="0"/>
        </a:p>
      </dsp:txBody>
      <dsp:txXfrm>
        <a:off x="2869251" y="383725"/>
        <a:ext cx="1563449" cy="1042299"/>
      </dsp:txXfrm>
    </dsp:sp>
    <dsp:sp modelId="{9DF9394E-DED0-458E-9B10-E6EB1BC889A6}">
      <dsp:nvSpPr>
        <dsp:cNvPr id="0" name=""/>
        <dsp:cNvSpPr/>
      </dsp:nvSpPr>
      <dsp:spPr>
        <a:xfrm>
          <a:off x="4693275" y="383725"/>
          <a:ext cx="2605748" cy="1042299"/>
        </a:xfrm>
        <a:prstGeom prst="chevron">
          <a:avLst/>
        </a:prstGeom>
        <a:solidFill>
          <a:schemeClr val="accent1">
            <a:hueOff val="0"/>
            <a:satOff val="0"/>
            <a:lumOff val="0"/>
            <a:alphaOff val="0"/>
          </a:schemeClr>
        </a:solidFill>
        <a:ln w="381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Request Projections</a:t>
          </a:r>
          <a:endParaRPr lang="en-GB" sz="2000" kern="1200" dirty="0"/>
        </a:p>
      </dsp:txBody>
      <dsp:txXfrm>
        <a:off x="5214425" y="383725"/>
        <a:ext cx="1563449" cy="1042299"/>
      </dsp:txXfrm>
    </dsp:sp>
    <dsp:sp modelId="{A430F242-D14B-489A-840C-879704E3EC4E}">
      <dsp:nvSpPr>
        <dsp:cNvPr id="0" name=""/>
        <dsp:cNvSpPr/>
      </dsp:nvSpPr>
      <dsp:spPr>
        <a:xfrm>
          <a:off x="7034175" y="385028"/>
          <a:ext cx="2605748" cy="10422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Run Projections</a:t>
          </a:r>
          <a:endParaRPr lang="en-GB" sz="2000" kern="1200" dirty="0"/>
        </a:p>
      </dsp:txBody>
      <dsp:txXfrm>
        <a:off x="7555325" y="385028"/>
        <a:ext cx="1563449" cy="1042299"/>
      </dsp:txXfrm>
    </dsp:sp>
    <dsp:sp modelId="{3CB2C5D7-B311-43D8-8819-490B72B14070}">
      <dsp:nvSpPr>
        <dsp:cNvPr id="0" name=""/>
        <dsp:cNvSpPr/>
      </dsp:nvSpPr>
      <dsp:spPr>
        <a:xfrm>
          <a:off x="938362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Send Results</a:t>
          </a:r>
          <a:endParaRPr lang="en-GB" sz="2000" kern="1200" dirty="0"/>
        </a:p>
      </dsp:txBody>
      <dsp:txXfrm>
        <a:off x="9904772" y="383725"/>
        <a:ext cx="1563449" cy="1042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148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Trigger Orchestration</a:t>
          </a:r>
          <a:endParaRPr lang="en-GB" sz="2000" kern="1200" dirty="0"/>
        </a:p>
      </dsp:txBody>
      <dsp:txXfrm>
        <a:off x="532632" y="383725"/>
        <a:ext cx="1563449" cy="1042299"/>
      </dsp:txXfrm>
    </dsp:sp>
    <dsp:sp modelId="{61050E36-0E5E-489A-A26F-734B6580495F}">
      <dsp:nvSpPr>
        <dsp:cNvPr id="0" name=""/>
        <dsp:cNvSpPr/>
      </dsp:nvSpPr>
      <dsp:spPr>
        <a:xfrm>
          <a:off x="2348101"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Validate Parameters</a:t>
          </a:r>
          <a:endParaRPr lang="en-GB" sz="2000" kern="1200" dirty="0"/>
        </a:p>
      </dsp:txBody>
      <dsp:txXfrm>
        <a:off x="2869251" y="383725"/>
        <a:ext cx="1563449" cy="1042299"/>
      </dsp:txXfrm>
    </dsp:sp>
    <dsp:sp modelId="{9DF9394E-DED0-458E-9B10-E6EB1BC889A6}">
      <dsp:nvSpPr>
        <dsp:cNvPr id="0" name=""/>
        <dsp:cNvSpPr/>
      </dsp:nvSpPr>
      <dsp:spPr>
        <a:xfrm>
          <a:off x="4693275" y="383725"/>
          <a:ext cx="2605748" cy="10422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Request Projections</a:t>
          </a:r>
          <a:endParaRPr lang="en-GB" sz="2000" kern="1200" dirty="0"/>
        </a:p>
      </dsp:txBody>
      <dsp:txXfrm>
        <a:off x="5214425" y="383725"/>
        <a:ext cx="1563449" cy="1042299"/>
      </dsp:txXfrm>
    </dsp:sp>
    <dsp:sp modelId="{A430F242-D14B-489A-840C-879704E3EC4E}">
      <dsp:nvSpPr>
        <dsp:cNvPr id="0" name=""/>
        <dsp:cNvSpPr/>
      </dsp:nvSpPr>
      <dsp:spPr>
        <a:xfrm>
          <a:off x="7034175" y="385028"/>
          <a:ext cx="2605748" cy="1042299"/>
        </a:xfrm>
        <a:prstGeom prst="chevron">
          <a:avLst/>
        </a:prstGeom>
        <a:solidFill>
          <a:schemeClr val="accent1">
            <a:hueOff val="0"/>
            <a:satOff val="0"/>
            <a:lumOff val="0"/>
            <a:alphaOff val="0"/>
          </a:schemeClr>
        </a:solidFill>
        <a:ln w="381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Run Projections</a:t>
          </a:r>
          <a:endParaRPr lang="en-GB" sz="2000" kern="1200" dirty="0"/>
        </a:p>
      </dsp:txBody>
      <dsp:txXfrm>
        <a:off x="7555325" y="385028"/>
        <a:ext cx="1563449" cy="1042299"/>
      </dsp:txXfrm>
    </dsp:sp>
    <dsp:sp modelId="{3CB2C5D7-B311-43D8-8819-490B72B14070}">
      <dsp:nvSpPr>
        <dsp:cNvPr id="0" name=""/>
        <dsp:cNvSpPr/>
      </dsp:nvSpPr>
      <dsp:spPr>
        <a:xfrm>
          <a:off x="938362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Send Results</a:t>
          </a:r>
          <a:endParaRPr lang="en-GB" sz="2000" kern="1200" dirty="0"/>
        </a:p>
      </dsp:txBody>
      <dsp:txXfrm>
        <a:off x="9904772" y="383725"/>
        <a:ext cx="1563449" cy="10422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D9653-A29E-48D1-A255-C30702B91C5A}" type="datetimeFigureOut">
              <a:rPr lang="en-IE" smtClean="0"/>
              <a:t>13/01/2021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28922-F286-42E5-8B45-0555F1675A4E}" type="slidenum">
              <a:rPr lang="en-IE" smtClean="0"/>
              <a:t>‹#›</a:t>
            </a:fld>
            <a:endParaRPr lang="en-IE"/>
          </a:p>
        </p:txBody>
      </p:sp>
    </p:spTree>
    <p:extLst>
      <p:ext uri="{BB962C8B-B14F-4D97-AF65-F5344CB8AC3E}">
        <p14:creationId xmlns:p14="http://schemas.microsoft.com/office/powerpoint/2010/main" val="392224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Good afternoon and thank you for lending me your time.</a:t>
            </a:r>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1</a:t>
            </a:fld>
            <a:endParaRPr lang="en-IE"/>
          </a:p>
        </p:txBody>
      </p:sp>
    </p:spTree>
    <p:extLst>
      <p:ext uri="{BB962C8B-B14F-4D97-AF65-F5344CB8AC3E}">
        <p14:creationId xmlns:p14="http://schemas.microsoft.com/office/powerpoint/2010/main" val="2478712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When the serverless function is triggered the account number is taken from the URL and is used to instantiate a new </a:t>
            </a:r>
            <a:r>
              <a:rPr lang="en-IE" b="1" dirty="0" err="1"/>
              <a:t>eventstream</a:t>
            </a:r>
            <a:r>
              <a:rPr lang="en-IE" b="0" dirty="0"/>
              <a:t> variable for that bank account.</a:t>
            </a:r>
            <a:endParaRPr lang="en-IE" dirty="0"/>
          </a:p>
          <a:p>
            <a:endParaRPr lang="en-US" dirty="0"/>
          </a:p>
          <a:p>
            <a:r>
              <a:rPr lang="en-US" dirty="0"/>
              <a:t>Each event stream is uniquely identified by a combination of the domain, entity type and unique identifier of that entity.  This is basically a primary key for the entity.</a:t>
            </a:r>
          </a:p>
        </p:txBody>
      </p:sp>
      <p:sp>
        <p:nvSpPr>
          <p:cNvPr id="4" name="Slide Number Placeholder 3"/>
          <p:cNvSpPr>
            <a:spLocks noGrp="1"/>
          </p:cNvSpPr>
          <p:nvPr>
            <p:ph type="sldNum" sz="quarter" idx="5"/>
          </p:nvPr>
        </p:nvSpPr>
        <p:spPr/>
        <p:txBody>
          <a:bodyPr/>
          <a:lstStyle/>
          <a:p>
            <a:fld id="{5BBCC628-4FEB-4E9A-A626-C808C74B96E6}" type="slidenum">
              <a:rPr lang="en-US" smtClean="0"/>
              <a:t>11</a:t>
            </a:fld>
            <a:endParaRPr lang="en-US"/>
          </a:p>
        </p:txBody>
      </p:sp>
    </p:spTree>
    <p:extLst>
      <p:ext uri="{BB962C8B-B14F-4D97-AF65-F5344CB8AC3E}">
        <p14:creationId xmlns:p14="http://schemas.microsoft.com/office/powerpoint/2010/main" val="2148905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To enforce the constraint that an account must be new we can first check the event stream does not </a:t>
            </a:r>
            <a:r>
              <a:rPr lang="en-US" b="1" dirty="0"/>
              <a:t>exist</a:t>
            </a:r>
            <a:r>
              <a:rPr lang="en-US" dirty="0"/>
              <a:t>, but also we can pass in a constraint that when writing the first event the event stream </a:t>
            </a:r>
            <a:r>
              <a:rPr lang="en-US" b="1" dirty="0"/>
              <a:t>must be new</a:t>
            </a:r>
            <a:r>
              <a:rPr lang="en-US" b="0" dirty="0"/>
              <a: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12</a:t>
            </a:fld>
            <a:endParaRPr lang="en-US"/>
          </a:p>
        </p:txBody>
      </p:sp>
    </p:spTree>
    <p:extLst>
      <p:ext uri="{BB962C8B-B14F-4D97-AF65-F5344CB8AC3E}">
        <p14:creationId xmlns:p14="http://schemas.microsoft.com/office/powerpoint/2010/main" val="109540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addition, the same function is able to append more than one event onto the event stream if that makes business sense</a:t>
            </a:r>
          </a:p>
          <a:p>
            <a:endParaRPr lang="en-US" dirty="0"/>
          </a:p>
          <a:p>
            <a:r>
              <a:rPr lang="en-US" dirty="0"/>
              <a:t>Here I am adding a </a:t>
            </a:r>
            <a:r>
              <a:rPr lang="en-US" b="1" dirty="0"/>
              <a:t>deposit</a:t>
            </a:r>
            <a:r>
              <a:rPr lang="en-US" b="0" dirty="0"/>
              <a:t> event if the account is opened with an initial deposit and a </a:t>
            </a:r>
            <a:r>
              <a:rPr lang="en-US" b="1" dirty="0"/>
              <a:t>beneficiary set</a:t>
            </a:r>
            <a:r>
              <a:rPr lang="en-US" b="0" dirty="0"/>
              <a:t> event if the beneficiary name is provided to the </a:t>
            </a:r>
            <a:r>
              <a:rPr lang="en-US" b="0" i="1" dirty="0"/>
              <a:t>open new account</a:t>
            </a:r>
            <a:r>
              <a:rPr lang="en-US" b="0" i="0" dirty="0"/>
              <a:t> function</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13</a:t>
            </a:fld>
            <a:endParaRPr lang="en-US"/>
          </a:p>
        </p:txBody>
      </p:sp>
    </p:spTree>
    <p:extLst>
      <p:ext uri="{BB962C8B-B14F-4D97-AF65-F5344CB8AC3E}">
        <p14:creationId xmlns:p14="http://schemas.microsoft.com/office/powerpoint/2010/main" val="4031375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event stream created is stored in the Azure table storage under a table name made of </a:t>
            </a:r>
            <a:r>
              <a:rPr lang="en-IE" b="1" dirty="0"/>
              <a:t>Domain name</a:t>
            </a:r>
            <a:r>
              <a:rPr lang="en-IE" b="0" dirty="0"/>
              <a:t> and </a:t>
            </a:r>
            <a:r>
              <a:rPr lang="en-IE" b="1" dirty="0"/>
              <a:t>Entity Type</a:t>
            </a:r>
            <a:endParaRPr lang="en-IE" b="0"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14</a:t>
            </a:fld>
            <a:endParaRPr lang="en-US"/>
          </a:p>
        </p:txBody>
      </p:sp>
    </p:spTree>
    <p:extLst>
      <p:ext uri="{BB962C8B-B14F-4D97-AF65-F5344CB8AC3E}">
        <p14:creationId xmlns:p14="http://schemas.microsoft.com/office/powerpoint/2010/main" val="91877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u="sng" dirty="0"/>
              <a:t>Next</a:t>
            </a:r>
            <a:r>
              <a:rPr lang="en-IE" dirty="0"/>
              <a:t> we need to make a deposit.</a:t>
            </a:r>
          </a:p>
          <a:p>
            <a:endParaRPr lang="en-IE" dirty="0"/>
          </a:p>
          <a:p>
            <a:r>
              <a:rPr lang="en-IE" dirty="0"/>
              <a:t>Depositing money is the simplest of all operations - we simply need to be sure that the account exists.</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15</a:t>
            </a:fld>
            <a:endParaRPr lang="en-US"/>
          </a:p>
        </p:txBody>
      </p:sp>
    </p:spTree>
    <p:extLst>
      <p:ext uri="{BB962C8B-B14F-4D97-AF65-F5344CB8AC3E}">
        <p14:creationId xmlns:p14="http://schemas.microsoft.com/office/powerpoint/2010/main" val="1656640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Making a deposit is the simplest function – we simply populate a </a:t>
            </a:r>
            <a:r>
              <a:rPr lang="en-IE" b="1" dirty="0"/>
              <a:t>money deposited</a:t>
            </a:r>
            <a:r>
              <a:rPr lang="en-IE" b="0" dirty="0"/>
              <a:t> event and append it to the event stream for the given bank account.</a:t>
            </a:r>
          </a:p>
          <a:p>
            <a:endParaRPr lang="en-IE" b="0" dirty="0"/>
          </a:p>
          <a:p>
            <a:r>
              <a:rPr lang="en-IE" b="0" dirty="0"/>
              <a:t>We check the bank account exists first in case the user has incorrectly entered their account number</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16</a:t>
            </a:fld>
            <a:endParaRPr lang="en-US"/>
          </a:p>
        </p:txBody>
      </p:sp>
    </p:spTree>
    <p:extLst>
      <p:ext uri="{BB962C8B-B14F-4D97-AF65-F5344CB8AC3E}">
        <p14:creationId xmlns:p14="http://schemas.microsoft.com/office/powerpoint/2010/main" val="2025540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Getting the balance our of the event stream</a:t>
            </a:r>
          </a:p>
          <a:p>
            <a:endParaRPr lang="en-IE" dirty="0"/>
          </a:p>
          <a:p>
            <a:r>
              <a:rPr lang="en-IE" dirty="0"/>
              <a:t>To get the balance of the account we need to run a </a:t>
            </a:r>
            <a:r>
              <a:rPr lang="en-IE" dirty="0">
                <a:hlinkClick r:id="rId3"/>
              </a:rPr>
              <a:t>projection</a:t>
            </a:r>
            <a:r>
              <a:rPr lang="en-IE" dirty="0"/>
              <a:t> over the bank account event stream which handles the </a:t>
            </a:r>
            <a:r>
              <a:rPr lang="en-IE" b="1" dirty="0"/>
              <a:t>money deposited</a:t>
            </a:r>
            <a:r>
              <a:rPr lang="en-IE" dirty="0"/>
              <a:t> event and the </a:t>
            </a:r>
            <a:r>
              <a:rPr lang="en-IE" b="1" dirty="0"/>
              <a:t>money withdrawn</a:t>
            </a:r>
            <a:r>
              <a:rPr lang="en-IE" dirty="0"/>
              <a:t> event to give the balance as at a given point.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17</a:t>
            </a:fld>
            <a:endParaRPr lang="en-US"/>
          </a:p>
        </p:txBody>
      </p:sp>
    </p:spTree>
    <p:extLst>
      <p:ext uri="{BB962C8B-B14F-4D97-AF65-F5344CB8AC3E}">
        <p14:creationId xmlns:p14="http://schemas.microsoft.com/office/powerpoint/2010/main" val="383098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To run a projection we need to specify the </a:t>
            </a:r>
            <a:r>
              <a:rPr lang="en-IE" b="1" dirty="0"/>
              <a:t>domain, entity type </a:t>
            </a:r>
            <a:r>
              <a:rPr lang="en-IE" b="0" dirty="0"/>
              <a:t> and </a:t>
            </a:r>
            <a:r>
              <a:rPr lang="en-IE" b="1" dirty="0"/>
              <a:t> instance identity</a:t>
            </a:r>
            <a:r>
              <a:rPr lang="en-IE" b="0" dirty="0"/>
              <a:t> of the event stream we are going to run the projection over, and also we need to specify the class of the </a:t>
            </a:r>
            <a:r>
              <a:rPr lang="en-IE" b="1" dirty="0"/>
              <a:t>projection</a:t>
            </a:r>
            <a:r>
              <a:rPr lang="en-IE" b="0" dirty="0"/>
              <a:t> to run.</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18</a:t>
            </a:fld>
            <a:endParaRPr lang="en-US"/>
          </a:p>
        </p:txBody>
      </p:sp>
    </p:spTree>
    <p:extLst>
      <p:ext uri="{BB962C8B-B14F-4D97-AF65-F5344CB8AC3E}">
        <p14:creationId xmlns:p14="http://schemas.microsoft.com/office/powerpoint/2010/main" val="3753462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projection is a very simple piece of code that says what events it will handle (by implementing the </a:t>
            </a:r>
            <a:r>
              <a:rPr lang="en-IE" b="1" dirty="0" err="1"/>
              <a:t>IHandleEventType</a:t>
            </a:r>
            <a:r>
              <a:rPr lang="en-IE" b="0" dirty="0"/>
              <a:t> interface) and then has a method to be called each time an instance of that event type is encountered in the event stream.</a:t>
            </a:r>
          </a:p>
          <a:p>
            <a:endParaRPr lang="en-IE" b="0" dirty="0"/>
          </a:p>
          <a:p>
            <a:r>
              <a:rPr lang="en-IE" b="0" dirty="0"/>
              <a:t>In this case a </a:t>
            </a:r>
            <a:r>
              <a:rPr lang="en-IE" b="1" dirty="0"/>
              <a:t>money deposited</a:t>
            </a:r>
            <a:r>
              <a:rPr lang="en-IE" b="0" dirty="0"/>
              <a:t> event increases the account balance and a </a:t>
            </a:r>
            <a:r>
              <a:rPr lang="en-IE" b="1" dirty="0"/>
              <a:t>money withdrawn</a:t>
            </a:r>
            <a:r>
              <a:rPr lang="en-IE" b="0" dirty="0"/>
              <a:t> event decreases it.</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19</a:t>
            </a:fld>
            <a:endParaRPr lang="en-US"/>
          </a:p>
        </p:txBody>
      </p:sp>
    </p:spTree>
    <p:extLst>
      <p:ext uri="{BB962C8B-B14F-4D97-AF65-F5344CB8AC3E}">
        <p14:creationId xmlns:p14="http://schemas.microsoft.com/office/powerpoint/2010/main" val="126256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projection is run and when it has processed all the events in the event stream the value is returned.</a:t>
            </a:r>
          </a:p>
          <a:p>
            <a:endParaRPr lang="en-IE" dirty="0"/>
          </a:p>
          <a:p>
            <a:r>
              <a:rPr lang="en-IE" dirty="0"/>
              <a:t>1) Every projection also has a </a:t>
            </a:r>
            <a:r>
              <a:rPr lang="en-IE" b="1" dirty="0"/>
              <a:t>Current Sequence Number</a:t>
            </a:r>
            <a:r>
              <a:rPr lang="en-IE" b="0" dirty="0"/>
              <a:t> property that tells you the number of the last event in the stream that it read</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20</a:t>
            </a:fld>
            <a:endParaRPr lang="en-US"/>
          </a:p>
        </p:txBody>
      </p:sp>
    </p:spTree>
    <p:extLst>
      <p:ext uri="{BB962C8B-B14F-4D97-AF65-F5344CB8AC3E}">
        <p14:creationId xmlns:p14="http://schemas.microsoft.com/office/powerpoint/2010/main" val="3817045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First I need to discuss where cost comes from, in the context of cloud computing.</a:t>
            </a:r>
          </a:p>
          <a:p>
            <a:endParaRPr lang="en-IE" dirty="0"/>
          </a:p>
          <a:p>
            <a:r>
              <a:rPr lang="en-IE" dirty="0"/>
              <a:t>Then a very high level overview of event sourcing because the solution I have put together makes extensive use of this (and I will explain why at the same time).</a:t>
            </a:r>
          </a:p>
          <a:p>
            <a:r>
              <a:rPr lang="en-IE" dirty="0"/>
              <a:t>I will also show some code to illuminate how I am doing this</a:t>
            </a:r>
          </a:p>
          <a:p>
            <a:endParaRPr lang="en-IE" dirty="0"/>
          </a:p>
          <a:p>
            <a:r>
              <a:rPr lang="en-IE" dirty="0"/>
              <a:t>Then the environment in which this is to be hosted – using the Azure Event Grid, Durable Serverless functions and Azure storage.</a:t>
            </a:r>
          </a:p>
          <a:p>
            <a:endParaRPr lang="en-IE" dirty="0"/>
          </a:p>
          <a:p>
            <a:r>
              <a:rPr lang="en-IE" dirty="0"/>
              <a:t>Then I will walk through an example of the way the architecture hangs together</a:t>
            </a:r>
          </a:p>
          <a:p>
            <a:endParaRPr lang="en-IE" dirty="0"/>
          </a:p>
          <a:p>
            <a:r>
              <a:rPr lang="en-IE" dirty="0"/>
              <a:t>Finally I’ll wrap up with lessons learned and Q&amp;A – hopefully questions form you, probably questions from me and maybe even questions from the crocodile.</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2</a:t>
            </a:fld>
            <a:endParaRPr lang="en-IE"/>
          </a:p>
        </p:txBody>
      </p:sp>
    </p:spTree>
    <p:extLst>
      <p:ext uri="{BB962C8B-B14F-4D97-AF65-F5344CB8AC3E}">
        <p14:creationId xmlns:p14="http://schemas.microsoft.com/office/powerpoint/2010/main" val="276869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21</a:t>
            </a:fld>
            <a:endParaRPr lang="en-US"/>
          </a:p>
        </p:txBody>
      </p:sp>
    </p:spTree>
    <p:extLst>
      <p:ext uri="{BB962C8B-B14F-4D97-AF65-F5344CB8AC3E}">
        <p14:creationId xmlns:p14="http://schemas.microsoft.com/office/powerpoint/2010/main" val="1393497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Next making a withdrawal</a:t>
            </a:r>
          </a:p>
          <a:p>
            <a:endParaRPr lang="en-IE" dirty="0"/>
          </a:p>
          <a:p>
            <a:r>
              <a:rPr lang="en-IE" dirty="0"/>
              <a:t>Withdrawing money requires running the </a:t>
            </a:r>
            <a:r>
              <a:rPr lang="en-IE" b="1" dirty="0"/>
              <a:t>balance</a:t>
            </a:r>
            <a:r>
              <a:rPr lang="en-IE" dirty="0"/>
              <a:t> </a:t>
            </a:r>
            <a:r>
              <a:rPr lang="en-IE" dirty="0">
                <a:hlinkClick r:id="rId3"/>
              </a:rPr>
              <a:t>projection</a:t>
            </a:r>
            <a:r>
              <a:rPr lang="en-IE" dirty="0"/>
              <a:t> to make sure that the account has the funds available to withdraw and only if it does, post the withdrawal event. </a:t>
            </a:r>
          </a:p>
          <a:p>
            <a:r>
              <a:rPr lang="en-IE" dirty="0"/>
              <a:t>We need to make sure no events have happened between us getting the balance and applying the withdrawal even as if they have we could have a concurrency error.</a:t>
            </a:r>
          </a:p>
          <a:p>
            <a:endParaRPr lang="en-IE" dirty="0"/>
          </a:p>
          <a:p>
            <a:r>
              <a:rPr lang="en-IE" dirty="0"/>
              <a:t>When posting the withdrawal event we pass in the sequence number returned by the </a:t>
            </a:r>
            <a:r>
              <a:rPr lang="en-IE" dirty="0">
                <a:hlinkClick r:id="rId3"/>
              </a:rPr>
              <a:t>projection</a:t>
            </a:r>
            <a:r>
              <a:rPr lang="en-IE" dirty="0"/>
              <a:t> and if any other events have been written to the event stream since then an error is thrown and our withdrawal event is not appended.</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22</a:t>
            </a:fld>
            <a:endParaRPr lang="en-US"/>
          </a:p>
        </p:txBody>
      </p:sp>
    </p:spTree>
    <p:extLst>
      <p:ext uri="{BB962C8B-B14F-4D97-AF65-F5344CB8AC3E}">
        <p14:creationId xmlns:p14="http://schemas.microsoft.com/office/powerpoint/2010/main" val="4267662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withdrawal function has both an </a:t>
            </a:r>
            <a:r>
              <a:rPr lang="en-IE" b="1" dirty="0"/>
              <a:t>event stream </a:t>
            </a:r>
            <a:r>
              <a:rPr lang="en-IE" dirty="0"/>
              <a:t>parameter and a </a:t>
            </a:r>
            <a:r>
              <a:rPr lang="en-IE" b="1" dirty="0"/>
              <a:t>projection parameter</a:t>
            </a:r>
            <a:r>
              <a:rPr lang="en-IE" dirty="0"/>
              <a:t>, both pointing at the same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23</a:t>
            </a:fld>
            <a:endParaRPr lang="en-US"/>
          </a:p>
        </p:txBody>
      </p:sp>
    </p:spTree>
    <p:extLst>
      <p:ext uri="{BB962C8B-B14F-4D97-AF65-F5344CB8AC3E}">
        <p14:creationId xmlns:p14="http://schemas.microsoft.com/office/powerpoint/2010/main" val="2984912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By passing in the sequence number we got from the projection we can tell the </a:t>
            </a:r>
            <a:r>
              <a:rPr lang="en-IE" b="1" dirty="0" err="1"/>
              <a:t>AppendEvent</a:t>
            </a:r>
            <a:r>
              <a:rPr lang="en-IE" b="0" dirty="0"/>
              <a:t> method to throw an exception if the actual top sequence of the event stream is higher than that when it comes to write the event – this prevents a concurrency error if another thread appends a withdrawal while you are so doing.</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24</a:t>
            </a:fld>
            <a:endParaRPr lang="en-US"/>
          </a:p>
        </p:txBody>
      </p:sp>
    </p:spTree>
    <p:extLst>
      <p:ext uri="{BB962C8B-B14F-4D97-AF65-F5344CB8AC3E}">
        <p14:creationId xmlns:p14="http://schemas.microsoft.com/office/powerpoint/2010/main" val="244752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result of this is that we are prevented from withdrawing more money than we have in the account.</a:t>
            </a:r>
          </a:p>
          <a:p>
            <a:endParaRPr lang="en-US" dirty="0"/>
          </a:p>
          <a:p>
            <a:r>
              <a:rPr lang="en-US" dirty="0"/>
              <a:t>So at this stage we have a relatively cheap way of storing </a:t>
            </a:r>
            <a:r>
              <a:rPr lang="en-US" b="1" dirty="0"/>
              <a:t>state</a:t>
            </a:r>
            <a:r>
              <a:rPr lang="en-US" b="0" dirty="0"/>
              <a:t> and some logic so we are part of the way to building a system.</a:t>
            </a:r>
          </a:p>
          <a:p>
            <a:r>
              <a:rPr lang="en-US" b="0" dirty="0"/>
              <a:t>Next we need to route instructions to and from our application components – for which I use </a:t>
            </a:r>
            <a:r>
              <a:rPr lang="en-US" b="1" dirty="0"/>
              <a:t>Event Grid</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25</a:t>
            </a:fld>
            <a:endParaRPr lang="en-US"/>
          </a:p>
        </p:txBody>
      </p:sp>
    </p:spTree>
    <p:extLst>
      <p:ext uri="{BB962C8B-B14F-4D97-AF65-F5344CB8AC3E}">
        <p14:creationId xmlns:p14="http://schemas.microsoft.com/office/powerpoint/2010/main" val="4222215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When a change occurs the system raises notifications that others can listen out for and optionally act upon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27</a:t>
            </a:fld>
            <a:endParaRPr lang="en-IE"/>
          </a:p>
        </p:txBody>
      </p:sp>
    </p:spTree>
    <p:extLst>
      <p:ext uri="{BB962C8B-B14F-4D97-AF65-F5344CB8AC3E}">
        <p14:creationId xmlns:p14="http://schemas.microsoft.com/office/powerpoint/2010/main" val="1936801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Also – when a projection is run we broadcast the result of that projection as a notification so that any interested parties can, for example, update their reference data and likewise when a classification is run.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28</a:t>
            </a:fld>
            <a:endParaRPr lang="en-IE"/>
          </a:p>
        </p:txBody>
      </p:sp>
    </p:spTree>
    <p:extLst>
      <p:ext uri="{BB962C8B-B14F-4D97-AF65-F5344CB8AC3E}">
        <p14:creationId xmlns:p14="http://schemas.microsoft.com/office/powerpoint/2010/main" val="880645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Event grid is how notifications, commands and queries are passed around my system.</a:t>
            </a:r>
          </a:p>
          <a:p>
            <a:endParaRPr lang="en-IE" dirty="0"/>
          </a:p>
          <a:p>
            <a:r>
              <a:rPr lang="en-IE" dirty="0"/>
              <a:t>Event grid is “always listening” – if it receives a notification it can trigger an invocation (“wake up”) of the azure function(s) subscribing to it.</a:t>
            </a:r>
          </a:p>
          <a:p>
            <a:endParaRPr lang="en-IE" dirty="0"/>
          </a:p>
          <a:p>
            <a:r>
              <a:rPr lang="en-GB" dirty="0"/>
              <a:t>Event grid will retry sending to a subscription if the send does not succeed – if they fail for 24 hours then the message will be put in a “deal letter” location.</a:t>
            </a:r>
          </a:p>
          <a:p>
            <a:endParaRPr lang="en-GB" dirty="0"/>
          </a:p>
          <a:p>
            <a:r>
              <a:rPr lang="en-GB" dirty="0"/>
              <a:t>Events will be delivered </a:t>
            </a:r>
            <a:r>
              <a:rPr lang="en-GB" b="1" dirty="0"/>
              <a:t>at least</a:t>
            </a:r>
            <a:r>
              <a:rPr lang="en-GB" b="0" dirty="0"/>
              <a:t> once – but possibly more than once, so you should code defensively for that possibility</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29</a:t>
            </a:fld>
            <a:endParaRPr lang="en-IE"/>
          </a:p>
        </p:txBody>
      </p:sp>
    </p:spTree>
    <p:extLst>
      <p:ext uri="{BB962C8B-B14F-4D97-AF65-F5344CB8AC3E}">
        <p14:creationId xmlns:p14="http://schemas.microsoft.com/office/powerpoint/2010/main" val="2685769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is what the message looks like when it comes off Event Grid</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31</a:t>
            </a:fld>
            <a:endParaRPr lang="en-IE"/>
          </a:p>
        </p:txBody>
      </p:sp>
    </p:spTree>
    <p:extLst>
      <p:ext uri="{BB962C8B-B14F-4D97-AF65-F5344CB8AC3E}">
        <p14:creationId xmlns:p14="http://schemas.microsoft.com/office/powerpoint/2010/main" val="3129605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demonstration system is for organising a retail bank.</a:t>
            </a:r>
          </a:p>
          <a:p>
            <a:endParaRPr lang="en-IE" dirty="0"/>
          </a:p>
          <a:p>
            <a:r>
              <a:rPr lang="en-IE" dirty="0"/>
              <a:t>It is split into three domains – the accounts domain being anything to do with the overall organisation of customer accounts,</a:t>
            </a:r>
          </a:p>
          <a:p>
            <a:r>
              <a:rPr lang="en-IE" dirty="0"/>
              <a:t>The branches domain being to do with physical bank locations,</a:t>
            </a:r>
          </a:p>
          <a:p>
            <a:r>
              <a:rPr lang="en-IE" dirty="0"/>
              <a:t>The products domain being the different offerings that the retail bank markets.</a:t>
            </a:r>
          </a:p>
          <a:p>
            <a:endParaRPr lang="en-IE" dirty="0"/>
          </a:p>
          <a:p>
            <a:r>
              <a:rPr lang="en-IE" dirty="0"/>
              <a:t>The domains have very different scaling profiles so they are each implemented in their own Azure Functions “app”.</a:t>
            </a:r>
          </a:p>
          <a:p>
            <a:endParaRPr lang="en-IE" dirty="0"/>
          </a:p>
          <a:p>
            <a:r>
              <a:rPr lang="en-IE" dirty="0"/>
              <a:t>Importantly there is no privileged communication between the domains – the interface available to each other is the same interface publicly available outside.</a:t>
            </a:r>
          </a:p>
        </p:txBody>
      </p:sp>
      <p:sp>
        <p:nvSpPr>
          <p:cNvPr id="4" name="Slide Number Placeholder 3"/>
          <p:cNvSpPr>
            <a:spLocks noGrp="1"/>
          </p:cNvSpPr>
          <p:nvPr>
            <p:ph type="sldNum" sz="quarter" idx="5"/>
          </p:nvPr>
        </p:nvSpPr>
        <p:spPr/>
        <p:txBody>
          <a:bodyPr/>
          <a:lstStyle/>
          <a:p>
            <a:fld id="{BEF28922-F286-42E5-8B45-0555F1675A4E}" type="slidenum">
              <a:rPr lang="en-IE" smtClean="0"/>
              <a:t>32</a:t>
            </a:fld>
            <a:endParaRPr lang="en-IE"/>
          </a:p>
        </p:txBody>
      </p:sp>
    </p:spTree>
    <p:extLst>
      <p:ext uri="{BB962C8B-B14F-4D97-AF65-F5344CB8AC3E}">
        <p14:creationId xmlns:p14="http://schemas.microsoft.com/office/powerpoint/2010/main" val="367438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Some caveats to </a:t>
            </a:r>
            <a:r>
              <a:rPr lang="en-IE"/>
              <a:t>set expectations:</a:t>
            </a:r>
            <a:endParaRPr lang="en-IE" dirty="0"/>
          </a:p>
          <a:p>
            <a:endParaRPr lang="en-IE" dirty="0"/>
          </a:p>
          <a:p>
            <a:r>
              <a:rPr lang="en-IE" dirty="0"/>
              <a:t>The system I am describing here is best suited to non critical or occasional/burst use scenarios rather than enterprise critical systems and is tuned toward minimising cost rather than maximised performance.  If you are having talks with venture capital firms or describing yourself as “the uber of blah” then this may not be ideally suited for you.</a:t>
            </a:r>
          </a:p>
          <a:p>
            <a:endParaRPr lang="en-IE" dirty="0"/>
          </a:p>
          <a:p>
            <a:r>
              <a:rPr lang="en-IE" dirty="0"/>
              <a:t>Also, what I am describing is more of an experiment rather than a definitive textbook example.</a:t>
            </a:r>
          </a:p>
          <a:p>
            <a:endParaRPr lang="en-IE" dirty="0"/>
          </a:p>
          <a:p>
            <a:r>
              <a:rPr lang="en-IE" dirty="0"/>
              <a:t>To manage expectations, what I am looking for is an equivalent to what Blogs did for micropublishing in applications.</a:t>
            </a:r>
          </a:p>
          <a:p>
            <a:endParaRPr lang="en-IE" dirty="0"/>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3</a:t>
            </a:fld>
            <a:endParaRPr lang="en-IE"/>
          </a:p>
        </p:txBody>
      </p:sp>
    </p:spTree>
    <p:extLst>
      <p:ext uri="{BB962C8B-B14F-4D97-AF65-F5344CB8AC3E}">
        <p14:creationId xmlns:p14="http://schemas.microsoft.com/office/powerpoint/2010/main" val="4264977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command is issued to the system through an event grid topic.  </a:t>
            </a:r>
          </a:p>
          <a:p>
            <a:endParaRPr lang="en-IE" dirty="0"/>
          </a:p>
          <a:p>
            <a:r>
              <a:rPr lang="en-IE" dirty="0"/>
              <a:t>The parameters required to perform the command as well as any authorisation tokens and externally supplied unique identifier are supplied in the payload to this event grid topic.</a:t>
            </a:r>
          </a:p>
          <a:p>
            <a:r>
              <a:rPr lang="en-IE" dirty="0"/>
              <a:t>When a message is received by the topic it triggers a serverless function to handle the command.</a:t>
            </a:r>
          </a:p>
          <a:p>
            <a:r>
              <a:rPr lang="en-IE" dirty="0"/>
              <a:t>This uses the durable function framework to call activities that perform each step in turn and, if all is OK, appends 1 or more events to the event streams of the entities updated by the command.</a:t>
            </a:r>
          </a:p>
          <a:p>
            <a:r>
              <a:rPr lang="en-IE" dirty="0"/>
              <a:t>As well as the built in durable function orchestration which is backed by a table the command has its own event stream in which the progress is logged.</a:t>
            </a:r>
          </a:p>
        </p:txBody>
      </p:sp>
      <p:sp>
        <p:nvSpPr>
          <p:cNvPr id="4" name="Slide Number Placeholder 3"/>
          <p:cNvSpPr>
            <a:spLocks noGrp="1"/>
          </p:cNvSpPr>
          <p:nvPr>
            <p:ph type="sldNum" sz="quarter" idx="5"/>
          </p:nvPr>
        </p:nvSpPr>
        <p:spPr/>
        <p:txBody>
          <a:bodyPr/>
          <a:lstStyle/>
          <a:p>
            <a:fld id="{BEF28922-F286-42E5-8B45-0555F1675A4E}" type="slidenum">
              <a:rPr lang="en-IE" smtClean="0"/>
              <a:t>33</a:t>
            </a:fld>
            <a:endParaRPr lang="en-IE"/>
          </a:p>
        </p:txBody>
      </p:sp>
    </p:spTree>
    <p:extLst>
      <p:ext uri="{BB962C8B-B14F-4D97-AF65-F5344CB8AC3E}">
        <p14:creationId xmlns:p14="http://schemas.microsoft.com/office/powerpoint/2010/main" val="633969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orchestration function has an [</a:t>
            </a:r>
            <a:r>
              <a:rPr lang="en-IE" b="1" dirty="0" err="1"/>
              <a:t>OrchestrationTrigger</a:t>
            </a:r>
            <a:r>
              <a:rPr lang="en-IE" dirty="0"/>
              <a:t>] attribute and durable orchestration through which the details of what kicked off the orchestration can be found</a:t>
            </a:r>
          </a:p>
          <a:p>
            <a:endParaRPr lang="en-IE" dirty="0"/>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34</a:t>
            </a:fld>
            <a:endParaRPr lang="en-IE"/>
          </a:p>
        </p:txBody>
      </p:sp>
    </p:spTree>
    <p:extLst>
      <p:ext uri="{BB962C8B-B14F-4D97-AF65-F5344CB8AC3E}">
        <p14:creationId xmlns:p14="http://schemas.microsoft.com/office/powerpoint/2010/main" val="1535463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orchestration calls out to </a:t>
            </a:r>
            <a:r>
              <a:rPr lang="en-GB" b="1" dirty="0"/>
              <a:t>Activity</a:t>
            </a:r>
            <a:r>
              <a:rPr lang="en-GB" dirty="0"/>
              <a:t> methods which do the actual work of each step</a:t>
            </a:r>
          </a:p>
          <a:p>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35</a:t>
            </a:fld>
            <a:endParaRPr lang="en-IE"/>
          </a:p>
        </p:txBody>
      </p:sp>
    </p:spTree>
    <p:extLst>
      <p:ext uri="{BB962C8B-B14F-4D97-AF65-F5344CB8AC3E}">
        <p14:creationId xmlns:p14="http://schemas.microsoft.com/office/powerpoint/2010/main" val="4243083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query is handled in a similar manner but in addition to the parameters you also pass in a return address to which the results of the query should be returned</a:t>
            </a:r>
            <a:r>
              <a:rPr lang="en-IE"/>
              <a:t>.  </a:t>
            </a:r>
          </a:p>
          <a:p>
            <a:endParaRPr lang="en-IE" dirty="0"/>
          </a:p>
          <a:p>
            <a:r>
              <a:rPr lang="en-IE" dirty="0"/>
              <a:t>This could be, for instance, a webhook or an azure storage location to drop a file into.</a:t>
            </a:r>
          </a:p>
          <a:p>
            <a:r>
              <a:rPr lang="en-IE" dirty="0"/>
              <a:t>This allows the query to be executed asynchronously.</a:t>
            </a:r>
          </a:p>
          <a:p>
            <a:r>
              <a:rPr lang="en-IE" dirty="0"/>
              <a:t>The query runs projections over the event streams of the entities it is getting data for and then performs any aggregation needed over these before returning the results.</a:t>
            </a:r>
          </a:p>
        </p:txBody>
      </p:sp>
      <p:sp>
        <p:nvSpPr>
          <p:cNvPr id="4" name="Slide Number Placeholder 3"/>
          <p:cNvSpPr>
            <a:spLocks noGrp="1"/>
          </p:cNvSpPr>
          <p:nvPr>
            <p:ph type="sldNum" sz="quarter" idx="5"/>
          </p:nvPr>
        </p:nvSpPr>
        <p:spPr/>
        <p:txBody>
          <a:bodyPr/>
          <a:lstStyle/>
          <a:p>
            <a:fld id="{BEF28922-F286-42E5-8B45-0555F1675A4E}" type="slidenum">
              <a:rPr lang="en-IE" smtClean="0"/>
              <a:t>36</a:t>
            </a:fld>
            <a:endParaRPr lang="en-IE"/>
          </a:p>
        </p:txBody>
      </p:sp>
    </p:spTree>
    <p:extLst>
      <p:ext uri="{BB962C8B-B14F-4D97-AF65-F5344CB8AC3E}">
        <p14:creationId xmlns:p14="http://schemas.microsoft.com/office/powerpoint/2010/main" val="495532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Projection requests are written to the query event stream so we can see what work has been done and what is outstanding in running the query</a:t>
            </a:r>
          </a:p>
          <a:p>
            <a:endParaRPr lang="en-IE" dirty="0"/>
          </a:p>
          <a:p>
            <a:r>
              <a:rPr lang="en-IE" dirty="0"/>
              <a:t>Projections themselves can then be run in parallel by using durable functions “fan-out” mechanism.</a:t>
            </a:r>
          </a:p>
          <a:p>
            <a:endParaRPr lang="en-IE" dirty="0"/>
          </a:p>
          <a:p>
            <a:r>
              <a:rPr lang="en-IE" dirty="0"/>
              <a:t>Once all the projections are complete any totting up steps could run.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37</a:t>
            </a:fld>
            <a:endParaRPr lang="en-IE"/>
          </a:p>
        </p:txBody>
      </p:sp>
    </p:spTree>
    <p:extLst>
      <p:ext uri="{BB962C8B-B14F-4D97-AF65-F5344CB8AC3E}">
        <p14:creationId xmlns:p14="http://schemas.microsoft.com/office/powerpoint/2010/main" val="3746087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Projection requests are written to the query event stream so we can see what work has been done and what is outstanding in running the query</a:t>
            </a:r>
          </a:p>
          <a:p>
            <a:endParaRPr lang="en-IE" dirty="0"/>
          </a:p>
          <a:p>
            <a:r>
              <a:rPr lang="en-IE" dirty="0"/>
              <a:t>Projections themselves can then be run in parallel by using durable functions “fan-out” mechanism.</a:t>
            </a:r>
          </a:p>
          <a:p>
            <a:endParaRPr lang="en-IE" dirty="0"/>
          </a:p>
          <a:p>
            <a:r>
              <a:rPr lang="en-IE" dirty="0"/>
              <a:t>Once all the projections are complete any totting up steps could run.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38</a:t>
            </a:fld>
            <a:endParaRPr lang="en-IE"/>
          </a:p>
        </p:txBody>
      </p:sp>
    </p:spTree>
    <p:extLst>
      <p:ext uri="{BB962C8B-B14F-4D97-AF65-F5344CB8AC3E}">
        <p14:creationId xmlns:p14="http://schemas.microsoft.com/office/powerpoint/2010/main" val="2032962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Event Grid</a:t>
            </a:r>
            <a:r>
              <a:rPr lang="en-IE" sz="1200" kern="1200" dirty="0">
                <a:solidFill>
                  <a:schemeClr val="tx1"/>
                </a:solidFill>
                <a:effectLst/>
                <a:latin typeface="+mn-lt"/>
                <a:ea typeface="+mn-ea"/>
                <a:cs typeface="+mn-cs"/>
              </a:rPr>
              <a:t> for the reliable messaging between domains (and with the outside world) – this allows us to stitch together domains with publish-subscribe, which means we can easily extend the system.</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Serverless function hosting</a:t>
            </a:r>
            <a:r>
              <a:rPr lang="en-IE" sz="1200" kern="1200" dirty="0">
                <a:solidFill>
                  <a:schemeClr val="tx1"/>
                </a:solidFill>
                <a:effectLst/>
                <a:latin typeface="+mn-lt"/>
                <a:ea typeface="+mn-ea"/>
                <a:cs typeface="+mn-cs"/>
              </a:rPr>
              <a:t> for dynamic scaling.</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Durable Function Orchestration</a:t>
            </a:r>
            <a:r>
              <a:rPr lang="en-IE" sz="1200" kern="1200" dirty="0">
                <a:solidFill>
                  <a:schemeClr val="tx1"/>
                </a:solidFill>
                <a:effectLst/>
                <a:latin typeface="+mn-lt"/>
                <a:ea typeface="+mn-ea"/>
                <a:cs typeface="+mn-cs"/>
              </a:rPr>
              <a:t> for the long running processes that handle the commands and queries.</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Durable functions</a:t>
            </a:r>
            <a:r>
              <a:rPr lang="en-IE" sz="1200" kern="1200" dirty="0">
                <a:solidFill>
                  <a:schemeClr val="tx1"/>
                </a:solidFill>
                <a:effectLst/>
                <a:latin typeface="+mn-lt"/>
                <a:ea typeface="+mn-ea"/>
                <a:cs typeface="+mn-cs"/>
              </a:rPr>
              <a:t> fan out/fan in for processes that can run in parallel.</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Event sourcing </a:t>
            </a:r>
            <a:r>
              <a:rPr lang="en-IE" sz="1200" kern="1200" dirty="0">
                <a:solidFill>
                  <a:schemeClr val="tx1"/>
                </a:solidFill>
                <a:effectLst/>
                <a:latin typeface="+mn-lt"/>
                <a:ea typeface="+mn-ea"/>
                <a:cs typeface="+mn-cs"/>
              </a:rPr>
              <a:t>to save on the overhead required </a:t>
            </a:r>
            <a:r>
              <a:rPr lang="en-IE" sz="1200" kern="1200">
                <a:solidFill>
                  <a:schemeClr val="tx1"/>
                </a:solidFill>
                <a:effectLst/>
                <a:latin typeface="+mn-lt"/>
                <a:ea typeface="+mn-ea"/>
                <a:cs typeface="+mn-cs"/>
              </a:rPr>
              <a:t>by using a database</a:t>
            </a:r>
            <a:r>
              <a:rPr lang="en-IE"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39</a:t>
            </a:fld>
            <a:endParaRPr lang="en-IE"/>
          </a:p>
        </p:txBody>
      </p:sp>
    </p:spTree>
    <p:extLst>
      <p:ext uri="{BB962C8B-B14F-4D97-AF65-F5344CB8AC3E}">
        <p14:creationId xmlns:p14="http://schemas.microsoft.com/office/powerpoint/2010/main" val="79793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There are two main sources of cost that we need to address with regard to cloud hosted systems:</a:t>
            </a:r>
          </a:p>
          <a:p>
            <a:endParaRPr lang="en-IE" dirty="0"/>
          </a:p>
          <a:p>
            <a:r>
              <a:rPr lang="en-IE" dirty="0"/>
              <a:t>The first is always-on systems, for example virtual machines, for which a cost arises regardless of use.</a:t>
            </a:r>
          </a:p>
          <a:p>
            <a:r>
              <a:rPr lang="en-IE" dirty="0"/>
              <a:t>The second is overprovisioning, where we have to reserve more processing power than we are using so that we are able to ramp-up to match rapidly increasing demand.</a:t>
            </a:r>
          </a:p>
          <a:p>
            <a:endParaRPr lang="en-IE" dirty="0"/>
          </a:p>
          <a:p>
            <a:r>
              <a:rPr lang="en-IE" dirty="0"/>
              <a:t>Azure serverless functions address these two sources of cost “out of the box”</a:t>
            </a:r>
          </a:p>
          <a:p>
            <a:endParaRPr lang="en-IE" dirty="0"/>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4</a:t>
            </a:fld>
            <a:endParaRPr lang="en-IE"/>
          </a:p>
        </p:txBody>
      </p:sp>
    </p:spTree>
    <p:extLst>
      <p:ext uri="{BB962C8B-B14F-4D97-AF65-F5344CB8AC3E}">
        <p14:creationId xmlns:p14="http://schemas.microsoft.com/office/powerpoint/2010/main" val="10653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an event sourcing system we don’t store the state of any entity but rather store a history of all the events that have occurred to that entity and then derive the state by reading that history.</a:t>
            </a:r>
          </a:p>
          <a:p>
            <a:endParaRPr lang="en-IE" dirty="0"/>
          </a:p>
          <a:p>
            <a:r>
              <a:rPr lang="en-IE" dirty="0"/>
              <a:t>The best way I can explain this is with an example, and the usual example for event sourcing is the bank account example.</a:t>
            </a:r>
          </a:p>
          <a:p>
            <a:endParaRPr lang="en-IE" dirty="0"/>
          </a:p>
          <a:p>
            <a:endParaRPr lang="en-IE" dirty="0"/>
          </a:p>
          <a:p>
            <a:r>
              <a:rPr lang="en-IE" dirty="0"/>
              <a:t>This is how data gets stored in an event sourced system.</a:t>
            </a:r>
          </a:p>
        </p:txBody>
      </p:sp>
      <p:sp>
        <p:nvSpPr>
          <p:cNvPr id="4" name="Slide Number Placeholder 3"/>
          <p:cNvSpPr>
            <a:spLocks noGrp="1"/>
          </p:cNvSpPr>
          <p:nvPr>
            <p:ph type="sldNum" sz="quarter" idx="10"/>
          </p:nvPr>
        </p:nvSpPr>
        <p:spPr/>
        <p:txBody>
          <a:bodyPr/>
          <a:lstStyle/>
          <a:p>
            <a:fld id="{FC40147F-6FC4-4557-A7ED-DD4DE4DCE0E6}" type="slidenum">
              <a:rPr lang="en-IE" smtClean="0"/>
              <a:t>5</a:t>
            </a:fld>
            <a:endParaRPr lang="en-IE"/>
          </a:p>
        </p:txBody>
      </p:sp>
    </p:spTree>
    <p:extLst>
      <p:ext uri="{BB962C8B-B14F-4D97-AF65-F5344CB8AC3E}">
        <p14:creationId xmlns:p14="http://schemas.microsoft.com/office/powerpoint/2010/main" val="336745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Since running a projection incurs a cost, my preference is to run it on demand – meaning that you only incur the cost if you need to get the state of an event stream backed entity</a:t>
            </a:r>
          </a:p>
          <a:p>
            <a:endParaRPr lang="en-IE" dirty="0"/>
          </a:p>
          <a:p>
            <a:r>
              <a:rPr lang="en-IE" dirty="0"/>
              <a:t>In addition to the state, a projection should also return the event sequence number of the last event it read in deriving the state – why this is needed will become obvious later on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6</a:t>
            </a:fld>
            <a:endParaRPr lang="en-IE"/>
          </a:p>
        </p:txBody>
      </p:sp>
    </p:spTree>
    <p:extLst>
      <p:ext uri="{BB962C8B-B14F-4D97-AF65-F5344CB8AC3E}">
        <p14:creationId xmlns:p14="http://schemas.microsoft.com/office/powerpoint/2010/main" val="2255693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Because everything else builds on this I will just pause to see if there are any questions about event sourcing as an idea?</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8</a:t>
            </a:fld>
            <a:endParaRPr lang="en-IE"/>
          </a:p>
        </p:txBody>
      </p:sp>
    </p:spTree>
    <p:extLst>
      <p:ext uri="{BB962C8B-B14F-4D97-AF65-F5344CB8AC3E}">
        <p14:creationId xmlns:p14="http://schemas.microsoft.com/office/powerpoint/2010/main" val="3049440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let me show you what the code looks like in practice</a:t>
            </a:r>
          </a:p>
          <a:p>
            <a:endParaRPr lang="en-IE" dirty="0"/>
          </a:p>
          <a:p>
            <a:r>
              <a:rPr lang="en-IE" dirty="0"/>
              <a:t>(If you would like to have a play along there is a </a:t>
            </a:r>
            <a:r>
              <a:rPr lang="en-IE" dirty="0" err="1"/>
              <a:t>Blazor</a:t>
            </a:r>
            <a:r>
              <a:rPr lang="en-IE" dirty="0"/>
              <a:t> front end at the above URL)</a:t>
            </a:r>
          </a:p>
        </p:txBody>
      </p:sp>
      <p:sp>
        <p:nvSpPr>
          <p:cNvPr id="4" name="Slide Number Placeholder 3"/>
          <p:cNvSpPr>
            <a:spLocks noGrp="1"/>
          </p:cNvSpPr>
          <p:nvPr>
            <p:ph type="sldNum" sz="quarter" idx="5"/>
          </p:nvPr>
        </p:nvSpPr>
        <p:spPr/>
        <p:txBody>
          <a:bodyPr/>
          <a:lstStyle/>
          <a:p>
            <a:fld id="{BEF28922-F286-42E5-8B45-0555F1675A4E}" type="slidenum">
              <a:rPr lang="en-IE" smtClean="0"/>
              <a:t>9</a:t>
            </a:fld>
            <a:endParaRPr lang="en-IE"/>
          </a:p>
        </p:txBody>
      </p:sp>
    </p:spTree>
    <p:extLst>
      <p:ext uri="{BB962C8B-B14F-4D97-AF65-F5344CB8AC3E}">
        <p14:creationId xmlns:p14="http://schemas.microsoft.com/office/powerpoint/2010/main" val="222515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will start with opening a new account.</a:t>
            </a:r>
          </a:p>
          <a:p>
            <a:endParaRPr lang="en-IE" dirty="0"/>
          </a:p>
          <a:p>
            <a:r>
              <a:rPr lang="en-IE" dirty="0"/>
              <a:t>The rules are :-</a:t>
            </a:r>
          </a:p>
          <a:p>
            <a:r>
              <a:rPr lang="en-IE" dirty="0"/>
              <a:t>An account can only be created once - therefore if an event stream already exists for the account, do not create a new one or append an account opened event.</a:t>
            </a:r>
          </a:p>
          <a:p>
            <a:endParaRPr lang="en-IE" dirty="0"/>
          </a:p>
          <a:p>
            <a:r>
              <a:rPr lang="en-IE" dirty="0"/>
              <a:t>This means we need to look out for a </a:t>
            </a:r>
            <a:r>
              <a:rPr lang="en-IE" b="1" dirty="0"/>
              <a:t>concurrency crocodile</a:t>
            </a:r>
            <a:r>
              <a:rPr lang="en-IE" b="0" dirty="0"/>
              <a:t> – what happens if two functions try to open an account with the same number at the same time.</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10</a:t>
            </a:fld>
            <a:endParaRPr lang="en-US"/>
          </a:p>
        </p:txBody>
      </p:sp>
    </p:spTree>
    <p:extLst>
      <p:ext uri="{BB962C8B-B14F-4D97-AF65-F5344CB8AC3E}">
        <p14:creationId xmlns:p14="http://schemas.microsoft.com/office/powerpoint/2010/main" val="3591097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7C11-8AF5-4FD5-AD96-1E2C370C7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F4098B-80B6-42DA-BCBB-15CB823A1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66F6BB-87CB-4704-9351-BB556008CC0F}"/>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5" name="Footer Placeholder 4">
            <a:extLst>
              <a:ext uri="{FF2B5EF4-FFF2-40B4-BE49-F238E27FC236}">
                <a16:creationId xmlns:a16="http://schemas.microsoft.com/office/drawing/2014/main" id="{B41319FA-395E-44A9-9620-133BB10B0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2996B-0361-45FA-9B2A-CD047DDB7F3D}"/>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22085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46CE-C6F4-447C-8DDB-AA5AB61471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670593-0F7A-41AD-8A01-CABC37319F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C7C06-9681-4A8F-826A-6DDD8B383886}"/>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5" name="Footer Placeholder 4">
            <a:extLst>
              <a:ext uri="{FF2B5EF4-FFF2-40B4-BE49-F238E27FC236}">
                <a16:creationId xmlns:a16="http://schemas.microsoft.com/office/drawing/2014/main" id="{921ECCA9-F2C6-468C-AD1A-3C902B738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FFDAC-A637-4584-B508-1DA0FE474AF5}"/>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4865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57D61-E648-4AED-9AB5-B505B74C51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3E324-F162-4067-8150-55240FA7C7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14D18-94EF-4D65-9856-8C2021E595F7}"/>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5" name="Footer Placeholder 4">
            <a:extLst>
              <a:ext uri="{FF2B5EF4-FFF2-40B4-BE49-F238E27FC236}">
                <a16:creationId xmlns:a16="http://schemas.microsoft.com/office/drawing/2014/main" id="{FE68670E-F8CE-4A3F-9444-8EF78224F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1F8DC-5F4E-4824-B80E-BFD5F2C9896F}"/>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349043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C054-BA83-4235-AA8E-012B990F2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5AEBF-2AAA-47C7-BB35-2520E3262C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43FA3-4241-4C81-8735-64A486B5F435}"/>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5" name="Footer Placeholder 4">
            <a:extLst>
              <a:ext uri="{FF2B5EF4-FFF2-40B4-BE49-F238E27FC236}">
                <a16:creationId xmlns:a16="http://schemas.microsoft.com/office/drawing/2014/main" id="{21278C69-6131-47D4-BD09-914D2A82E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8BFF-BF74-4B3C-A53B-A3394C14A348}"/>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09979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E9D-F815-4252-A86A-56905EAB86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57336-F5C3-4E48-AE69-1EFF86A29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2676D7-458D-4CA2-B8FC-940CAEF023D7}"/>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5" name="Footer Placeholder 4">
            <a:extLst>
              <a:ext uri="{FF2B5EF4-FFF2-40B4-BE49-F238E27FC236}">
                <a16:creationId xmlns:a16="http://schemas.microsoft.com/office/drawing/2014/main" id="{EB9FB6E9-6BD2-41AF-B37B-FB014A561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CE834-ECE2-4A96-9C4B-7B76541BC46C}"/>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203375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49CF-FB9F-47AA-9DB9-B873CA5E2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41B37-C9FB-430E-B8A8-2A3858D447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7ABA9-5FCC-4F47-8252-7F0C271C8D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99F0DC-49BC-4C58-979E-7363B5D6B58D}"/>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6" name="Footer Placeholder 5">
            <a:extLst>
              <a:ext uri="{FF2B5EF4-FFF2-40B4-BE49-F238E27FC236}">
                <a16:creationId xmlns:a16="http://schemas.microsoft.com/office/drawing/2014/main" id="{8EF4B3E8-7B0E-426F-A292-EF926B220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57A7D-84C9-4087-A5D4-07724AC2C934}"/>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225583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8EC3-F9DD-4890-95A1-AFD7A35E52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D8833F-33DE-438D-98CE-58239A15B9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3F1BA8-CB3D-4133-BD11-48EB65FB72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5B4B1-8B69-402B-9D5E-CCFD7B4CB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E596E4-8AFB-4BA7-ADE3-CF7CD0E478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3ACE11-2AED-4281-9E65-EBA31E32AF25}"/>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8" name="Footer Placeholder 7">
            <a:extLst>
              <a:ext uri="{FF2B5EF4-FFF2-40B4-BE49-F238E27FC236}">
                <a16:creationId xmlns:a16="http://schemas.microsoft.com/office/drawing/2014/main" id="{FDF6D8D3-5C4F-4D10-90FF-E34E9E5FC3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CD066C-9E40-4E82-8761-4C7DAC0B8BEF}"/>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39749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09AA-52FD-4B01-8489-E1D73BAD02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8C96F4-79DE-48A0-8526-1B70DF9FF6E0}"/>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4" name="Footer Placeholder 3">
            <a:extLst>
              <a:ext uri="{FF2B5EF4-FFF2-40B4-BE49-F238E27FC236}">
                <a16:creationId xmlns:a16="http://schemas.microsoft.com/office/drawing/2014/main" id="{9E608A88-77B3-40AA-8D5F-916BCCFE9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6F3293-26C4-4806-9737-404876751608}"/>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317757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F9929-679F-4E9C-B7BF-2C01D67F723E}"/>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3" name="Footer Placeholder 2">
            <a:extLst>
              <a:ext uri="{FF2B5EF4-FFF2-40B4-BE49-F238E27FC236}">
                <a16:creationId xmlns:a16="http://schemas.microsoft.com/office/drawing/2014/main" id="{F4AF3BD9-900C-48E2-8FB6-BA1AC64CB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A391B-EEF1-4408-8D12-C42626808CB2}"/>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256574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6CF7-A4A4-450E-8DCF-BDD4B6CA2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F19A0D-3F0E-4B44-A30B-0A2C7F9958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819DD-16FD-4857-BDC6-551B155D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28BD1E-7967-4CCE-8A1A-76532AF71A11}"/>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6" name="Footer Placeholder 5">
            <a:extLst>
              <a:ext uri="{FF2B5EF4-FFF2-40B4-BE49-F238E27FC236}">
                <a16:creationId xmlns:a16="http://schemas.microsoft.com/office/drawing/2014/main" id="{7CDF6BB4-A87B-4E01-B16A-E5E9AEA3B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9D55B-A874-483B-AF17-063CB5C2C9A9}"/>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85043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723C-39EB-45CD-A7A6-0C82C2030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85640-FAC4-4A8C-A67B-FBDEB486C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F761E8-2147-42B8-953C-4B4865843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BFEFE6-E940-4F63-A7F9-D166905D0181}"/>
              </a:ext>
            </a:extLst>
          </p:cNvPr>
          <p:cNvSpPr>
            <a:spLocks noGrp="1"/>
          </p:cNvSpPr>
          <p:nvPr>
            <p:ph type="dt" sz="half" idx="10"/>
          </p:nvPr>
        </p:nvSpPr>
        <p:spPr/>
        <p:txBody>
          <a:bodyPr/>
          <a:lstStyle/>
          <a:p>
            <a:fld id="{793293DD-71E4-48E3-A9B8-5447206001DE}" type="datetimeFigureOut">
              <a:rPr lang="en-US" smtClean="0"/>
              <a:t>1/13/2021</a:t>
            </a:fld>
            <a:endParaRPr lang="en-US"/>
          </a:p>
        </p:txBody>
      </p:sp>
      <p:sp>
        <p:nvSpPr>
          <p:cNvPr id="6" name="Footer Placeholder 5">
            <a:extLst>
              <a:ext uri="{FF2B5EF4-FFF2-40B4-BE49-F238E27FC236}">
                <a16:creationId xmlns:a16="http://schemas.microsoft.com/office/drawing/2014/main" id="{87F2DF2B-BC36-4ED6-91FF-661AC5D2D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7B582-58FA-4A02-91B6-CEF99FF2B531}"/>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01625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6115A7-71F4-42B8-87D4-266A4DE57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FF656-1861-4387-9187-AEA7B675E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4F3BE-5105-4D36-817B-028306327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293DD-71E4-48E3-A9B8-5447206001DE}" type="datetimeFigureOut">
              <a:rPr lang="en-US" smtClean="0"/>
              <a:t>1/13/2021</a:t>
            </a:fld>
            <a:endParaRPr lang="en-US"/>
          </a:p>
        </p:txBody>
      </p:sp>
      <p:sp>
        <p:nvSpPr>
          <p:cNvPr id="5" name="Footer Placeholder 4">
            <a:extLst>
              <a:ext uri="{FF2B5EF4-FFF2-40B4-BE49-F238E27FC236}">
                <a16:creationId xmlns:a16="http://schemas.microsoft.com/office/drawing/2014/main" id="{92D7092C-A02F-40F0-BD0B-4F3277B4C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C4239F-99B2-4BA6-BD22-B0B5FDF98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E09F-98CA-4BCE-920A-DD0C7E9F790A}" type="slidenum">
              <a:rPr lang="en-US" smtClean="0"/>
              <a:t>‹#›</a:t>
            </a:fld>
            <a:endParaRPr lang="en-US"/>
          </a:p>
        </p:txBody>
      </p:sp>
    </p:spTree>
    <p:extLst>
      <p:ext uri="{BB962C8B-B14F-4D97-AF65-F5344CB8AC3E}">
        <p14:creationId xmlns:p14="http://schemas.microsoft.com/office/powerpoint/2010/main" val="2214790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flickr.com/photos/ajc1/14793027052/" TargetMode="External"/><Relationship Id="rId4" Type="http://schemas.openxmlformats.org/officeDocument/2006/relationships/image" Target="../media/image2.jpg&amp;ehk=py4xs5iq"/></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johnpapa.net/configuring-azure-functions-intellisense-via-json-schema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3.png"/><Relationship Id="rId4" Type="http://schemas.openxmlformats.org/officeDocument/2006/relationships/hyperlink" Target="https://johnpapa.net/configuring-azure-functions-intellisense-via-json-schema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johnpapa.net/configuring-azure-functions-intellisense-via-json-schema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johnpapa.net/configuring-azure-functions-intellisense-via-json-schema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johnpapa.net/configuring-azure-functions-intellisense-via-json-schema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johnpapa.net/configuring-azure-functions-intellisense-via-json-schema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ublicdomainpictures.net/view-image.php?image=4162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johnpapa.net/configuring-azure-functions-intellisense-via-json-schema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s://johnpapa.net/configuring-azure-functions-intellisense-via-json-schema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3.png"/><Relationship Id="rId4" Type="http://schemas.openxmlformats.org/officeDocument/2006/relationships/hyperlink" Target="https://johnpapa.net/configuring-azure-functions-intellisense-via-json-schema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hyperlink" Target="https://www.publicdomainpictures.net/view-image.php?image=41627"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hyperlink" Target="http://2011.igem.org/Team:UNIST_Korea/project/Judging_Form" TargetMode="Externa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jpg"/><Relationship Id="rId12" Type="http://schemas.openxmlformats.org/officeDocument/2006/relationships/hyperlink" Target="http://www.gominolasdepetroleo.com/2015/01/7-experimentos-caseros-con-alimento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wiki.sc4devotion.com/index.php?title=Image:Nuclear_Power_Plant.png"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commons.wikimedia.org/wiki/File:Deletion_icon.svg" TargetMode="External"/><Relationship Id="rId4" Type="http://schemas.openxmlformats.org/officeDocument/2006/relationships/hyperlink" Target="http://www.frugal-freebies.com/2012/08/up-to-60-off-dollhouses-decor-by-plan.html" TargetMode="External"/><Relationship Id="rId9" Type="http://schemas.openxmlformats.org/officeDocument/2006/relationships/image" Target="../media/image8.png"/><Relationship Id="rId14" Type="http://schemas.openxmlformats.org/officeDocument/2006/relationships/hyperlink" Target="https://openclipart.org/detail/203701/teacher-color-by-woofer-203701"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www.creative-commons-images.com/clipboard/bank-account.html" TargetMode="External"/><Relationship Id="rId3" Type="http://schemas.openxmlformats.org/officeDocument/2006/relationships/image" Target="../media/image40.jpg"/><Relationship Id="rId7" Type="http://schemas.openxmlformats.org/officeDocument/2006/relationships/image" Target="../media/image42.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infotradekenya.go.ke/procedure/285/" TargetMode="External"/><Relationship Id="rId11" Type="http://schemas.openxmlformats.org/officeDocument/2006/relationships/image" Target="../media/image45.svg"/><Relationship Id="rId5" Type="http://schemas.openxmlformats.org/officeDocument/2006/relationships/image" Target="../media/image41.jpg"/><Relationship Id="rId10" Type="http://schemas.openxmlformats.org/officeDocument/2006/relationships/image" Target="../media/image44.png"/><Relationship Id="rId4" Type="http://schemas.openxmlformats.org/officeDocument/2006/relationships/hyperlink" Target="http://wccftech.com/credit-card-details-anonymous/" TargetMode="External"/><Relationship Id="rId9" Type="http://schemas.openxmlformats.org/officeDocument/2006/relationships/image" Target="../media/image43.png&amp;ehk=O3stGmYokl71Ma16xmwUIQ&amp;r=0&amp;pid=OfficeInsert"/></Relationships>
</file>

<file path=ppt/slides/_rels/slide33.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46.png"/><Relationship Id="rId7" Type="http://schemas.openxmlformats.org/officeDocument/2006/relationships/hyperlink" Target="https://johnpapa.net/configuring-azure-functions-intellisense-via-json-schema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35.png"/><Relationship Id="rId4" Type="http://schemas.openxmlformats.org/officeDocument/2006/relationships/image" Target="../media/image47.png"/><Relationship Id="rId9" Type="http://schemas.openxmlformats.org/officeDocument/2006/relationships/hyperlink" Target="http://www.creative-commons-images.com/clipboard/bank-account.html" TargetMode="External"/></Relationships>
</file>

<file path=ppt/slides/_rels/slide3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8.png"/><Relationship Id="rId7" Type="http://schemas.openxmlformats.org/officeDocument/2006/relationships/diagramColors" Target="../diagrams/colors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hyperlink" Target="https://johnpapa.net/configuring-azure-functions-intellisense-via-json-schemas/" TargetMode="External"/><Relationship Id="rId4" Type="http://schemas.openxmlformats.org/officeDocument/2006/relationships/diagramData" Target="../diagrams/data1.xml"/><Relationship Id="rId9" Type="http://schemas.openxmlformats.org/officeDocument/2006/relationships/image" Target="../media/image21.gif"/></Relationships>
</file>

<file path=ppt/slides/_rels/slide3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9.png"/><Relationship Id="rId7" Type="http://schemas.openxmlformats.org/officeDocument/2006/relationships/diagramColors" Target="../diagrams/colors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hyperlink" Target="https://johnpapa.net/configuring-azure-functions-intellisense-via-json-schemas/" TargetMode="External"/><Relationship Id="rId4" Type="http://schemas.openxmlformats.org/officeDocument/2006/relationships/diagramData" Target="../diagrams/data2.xml"/><Relationship Id="rId9" Type="http://schemas.openxmlformats.org/officeDocument/2006/relationships/image" Target="../media/image21.gif"/></Relationships>
</file>

<file path=ppt/slides/_rels/slide36.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46.png"/><Relationship Id="rId7" Type="http://schemas.openxmlformats.org/officeDocument/2006/relationships/hyperlink" Target="https://johnpapa.net/configuring-azure-functions-intellisense-via-json-schema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35.png"/><Relationship Id="rId4" Type="http://schemas.openxmlformats.org/officeDocument/2006/relationships/image" Target="../media/image47.png"/><Relationship Id="rId9" Type="http://schemas.openxmlformats.org/officeDocument/2006/relationships/hyperlink" Target="http://www.creative-commons-images.com/clipboard/bank-account.html" TargetMode="External"/></Relationships>
</file>

<file path=ppt/slides/_rels/slide3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0.png"/><Relationship Id="rId7" Type="http://schemas.openxmlformats.org/officeDocument/2006/relationships/diagramColors" Target="../diagrams/colors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hyperlink" Target="https://johnpapa.net/configuring-azure-functions-intellisense-via-json-schemas/" TargetMode="External"/><Relationship Id="rId4" Type="http://schemas.openxmlformats.org/officeDocument/2006/relationships/diagramData" Target="../diagrams/data3.xml"/><Relationship Id="rId9" Type="http://schemas.openxmlformats.org/officeDocument/2006/relationships/image" Target="../media/image21.gif"/></Relationships>
</file>

<file path=ppt/slides/_rels/slide3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hyperlink" Target="https://johnpapa.net/configuring-azure-functions-intellisense-via-json-schemas/" TargetMode="External"/><Relationship Id="rId4" Type="http://schemas.openxmlformats.org/officeDocument/2006/relationships/diagramLayout" Target="../diagrams/layout4.xml"/><Relationship Id="rId9" Type="http://schemas.openxmlformats.org/officeDocument/2006/relationships/image" Target="../media/image21.gif"/></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hyperlink" Target="https://johnpapa.net/configuring-azure-functions-intellisense-via-json-schemas/" TargetMode="External"/><Relationship Id="rId4" Type="http://schemas.openxmlformats.org/officeDocument/2006/relationships/image" Target="../media/image21.gi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hyperlink" Target="https://www.flickr.com/photos/59937401@N07/5857248045/" TargetMode="External"/><Relationship Id="rId7"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2.xml"/><Relationship Id="rId6" Type="http://schemas.openxmlformats.org/officeDocument/2006/relationships/hyperlink" Target="https://johnpapa.net/configuring-azure-functions-intellisense-via-json-schemas/" TargetMode="External"/><Relationship Id="rId5" Type="http://schemas.openxmlformats.org/officeDocument/2006/relationships/image" Target="../media/image21.gif"/><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8" Type="http://schemas.openxmlformats.org/officeDocument/2006/relationships/hyperlink" Target="https://www.flickr.com/photos/33263856@N02/5157194744" TargetMode="External"/><Relationship Id="rId3" Type="http://schemas.openxmlformats.org/officeDocument/2006/relationships/image" Target="../media/image13.jp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s://www.flickr.com/photos/33263856@N02/5157194444/" TargetMode="External"/><Relationship Id="rId5" Type="http://schemas.openxmlformats.org/officeDocument/2006/relationships/image" Target="../media/image14.jpg"/><Relationship Id="rId4" Type="http://schemas.openxmlformats.org/officeDocument/2006/relationships/hyperlink" Target="https://flickr.com/photos/33263856@n02/515658616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flickr.com/photos/33263856@N02/515719474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www.publicdomainpictures.net/view-image.php?image=4162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bject&#10;&#10;Description automatically generated">
            <a:extLst>
              <a:ext uri="{FF2B5EF4-FFF2-40B4-BE49-F238E27FC236}">
                <a16:creationId xmlns:a16="http://schemas.microsoft.com/office/drawing/2014/main" id="{10106519-934F-4DF3-9B0D-CB1C47136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467" y="4143897"/>
            <a:ext cx="4451149" cy="1093507"/>
          </a:xfrm>
          <a:prstGeom prst="rect">
            <a:avLst/>
          </a:prstGeom>
        </p:spPr>
      </p:pic>
      <p:sp>
        <p:nvSpPr>
          <p:cNvPr id="3" name="Subtitle 2">
            <a:extLst>
              <a:ext uri="{FF2B5EF4-FFF2-40B4-BE49-F238E27FC236}">
                <a16:creationId xmlns:a16="http://schemas.microsoft.com/office/drawing/2014/main" id="{156BF21D-A4D7-40A4-9098-CD1FF7ACEC41}"/>
              </a:ext>
            </a:extLst>
          </p:cNvPr>
          <p:cNvSpPr>
            <a:spLocks noGrp="1"/>
          </p:cNvSpPr>
          <p:nvPr>
            <p:ph type="subTitle" idx="1"/>
          </p:nvPr>
        </p:nvSpPr>
        <p:spPr>
          <a:xfrm>
            <a:off x="-13162" y="2061305"/>
            <a:ext cx="12082409" cy="1729398"/>
          </a:xfrm>
        </p:spPr>
        <p:txBody>
          <a:bodyPr>
            <a:noAutofit/>
          </a:bodyPr>
          <a:lstStyle/>
          <a:p>
            <a:r>
              <a:rPr lang="en-IE" sz="4800" b="1" dirty="0">
                <a:solidFill>
                  <a:srgbClr val="0070C0"/>
                </a:solidFill>
              </a:rPr>
              <a:t>Event Sourcing </a:t>
            </a:r>
            <a:r>
              <a:rPr lang="en-IE" sz="4800" dirty="0"/>
              <a:t>and </a:t>
            </a:r>
            <a:r>
              <a:rPr lang="en-IE" sz="4800" b="1" dirty="0">
                <a:solidFill>
                  <a:srgbClr val="FF0000"/>
                </a:solidFill>
              </a:rPr>
              <a:t>C</a:t>
            </a:r>
            <a:r>
              <a:rPr lang="en-IE" sz="4800" b="1" dirty="0">
                <a:solidFill>
                  <a:srgbClr val="00B050"/>
                </a:solidFill>
              </a:rPr>
              <a:t>Q</a:t>
            </a:r>
            <a:r>
              <a:rPr lang="en-IE" sz="4800" b="1" dirty="0">
                <a:solidFill>
                  <a:srgbClr val="00B0F0"/>
                </a:solidFill>
              </a:rPr>
              <a:t>R</a:t>
            </a:r>
            <a:r>
              <a:rPr lang="en-IE" sz="4800" b="1" dirty="0">
                <a:solidFill>
                  <a:srgbClr val="FFC000"/>
                </a:solidFill>
              </a:rPr>
              <a:t>S</a:t>
            </a:r>
            <a:r>
              <a:rPr lang="en-IE" sz="4800" dirty="0"/>
              <a:t> </a:t>
            </a:r>
          </a:p>
          <a:p>
            <a:r>
              <a:rPr lang="en-IE" sz="4800" dirty="0"/>
              <a:t>on Azure serverless functions</a:t>
            </a:r>
            <a:endParaRPr lang="en-US" sz="4800" dirty="0"/>
          </a:p>
        </p:txBody>
      </p:sp>
      <p:sp>
        <p:nvSpPr>
          <p:cNvPr id="6" name="TextBox 5">
            <a:extLst>
              <a:ext uri="{FF2B5EF4-FFF2-40B4-BE49-F238E27FC236}">
                <a16:creationId xmlns:a16="http://schemas.microsoft.com/office/drawing/2014/main" id="{1C800C41-70C5-4C70-A698-BCA9D2744E19}"/>
              </a:ext>
            </a:extLst>
          </p:cNvPr>
          <p:cNvSpPr txBox="1"/>
          <p:nvPr/>
        </p:nvSpPr>
        <p:spPr>
          <a:xfrm>
            <a:off x="-510933" y="6129031"/>
            <a:ext cx="1997798" cy="923330"/>
          </a:xfrm>
          <a:prstGeom prst="rect">
            <a:avLst/>
          </a:prstGeom>
          <a:noFill/>
        </p:spPr>
        <p:txBody>
          <a:bodyPr wrap="square" rtlCol="0">
            <a:spAutoFit/>
          </a:bodyPr>
          <a:lstStyle/>
          <a:p>
            <a:pPr algn="r"/>
            <a:r>
              <a:rPr lang="en-IE" dirty="0"/>
              <a:t>Duncan Jones</a:t>
            </a:r>
          </a:p>
          <a:p>
            <a:pPr algn="r"/>
            <a:r>
              <a:rPr lang="en-IE" dirty="0">
                <a:solidFill>
                  <a:schemeClr val="accent1">
                    <a:lumMod val="75000"/>
                  </a:schemeClr>
                </a:solidFill>
              </a:rPr>
              <a:t>💬</a:t>
            </a:r>
            <a:r>
              <a:rPr lang="en-IE" dirty="0"/>
              <a:t> @Merrion</a:t>
            </a:r>
          </a:p>
          <a:p>
            <a:pPr algn="l"/>
            <a:endParaRPr lang="en-IE" dirty="0"/>
          </a:p>
        </p:txBody>
      </p:sp>
      <p:pic>
        <p:nvPicPr>
          <p:cNvPr id="7" name="Picture 6" descr="A close up of a logo&#10;&#10;Description generated with very high confidence">
            <a:extLst>
              <a:ext uri="{FF2B5EF4-FFF2-40B4-BE49-F238E27FC236}">
                <a16:creationId xmlns:a16="http://schemas.microsoft.com/office/drawing/2014/main" id="{0D771C8A-9029-4193-B9F3-1540E124876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0768" y="6432659"/>
            <a:ext cx="316075" cy="316075"/>
          </a:xfrm>
          <a:prstGeom prst="rect">
            <a:avLst/>
          </a:prstGeom>
        </p:spPr>
      </p:pic>
      <p:pic>
        <p:nvPicPr>
          <p:cNvPr id="10" name="Picture 9">
            <a:extLst>
              <a:ext uri="{FF2B5EF4-FFF2-40B4-BE49-F238E27FC236}">
                <a16:creationId xmlns:a16="http://schemas.microsoft.com/office/drawing/2014/main" id="{9BF2BA5A-1835-4700-A247-90CF383C7737}"/>
              </a:ext>
            </a:extLst>
          </p:cNvPr>
          <p:cNvPicPr>
            <a:picLocks noChangeAspect="1"/>
          </p:cNvPicPr>
          <p:nvPr/>
        </p:nvPicPr>
        <p:blipFill>
          <a:blip r:embed="rId6"/>
          <a:stretch>
            <a:fillRect/>
          </a:stretch>
        </p:blipFill>
        <p:spPr>
          <a:xfrm>
            <a:off x="10254343" y="124699"/>
            <a:ext cx="1738791" cy="2324425"/>
          </a:xfrm>
          <a:prstGeom prst="rect">
            <a:avLst/>
          </a:prstGeom>
        </p:spPr>
      </p:pic>
    </p:spTree>
    <p:extLst>
      <p:ext uri="{BB962C8B-B14F-4D97-AF65-F5344CB8AC3E}">
        <p14:creationId xmlns:p14="http://schemas.microsoft.com/office/powerpoint/2010/main" val="101231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3" name="Picture 2">
            <a:extLst>
              <a:ext uri="{FF2B5EF4-FFF2-40B4-BE49-F238E27FC236}">
                <a16:creationId xmlns:a16="http://schemas.microsoft.com/office/drawing/2014/main" id="{540BE999-9F03-47EC-9123-2F23BCB13B18}"/>
              </a:ext>
            </a:extLst>
          </p:cNvPr>
          <p:cNvPicPr>
            <a:picLocks noChangeAspect="1"/>
          </p:cNvPicPr>
          <p:nvPr/>
        </p:nvPicPr>
        <p:blipFill>
          <a:blip r:embed="rId4"/>
          <a:stretch>
            <a:fillRect/>
          </a:stretch>
        </p:blipFill>
        <p:spPr>
          <a:xfrm>
            <a:off x="955799" y="1987062"/>
            <a:ext cx="626511" cy="828196"/>
          </a:xfrm>
          <a:prstGeom prst="rect">
            <a:avLst/>
          </a:prstGeom>
        </p:spPr>
      </p:pic>
      <p:sp>
        <p:nvSpPr>
          <p:cNvPr id="5" name="TextBox 4">
            <a:extLst>
              <a:ext uri="{FF2B5EF4-FFF2-40B4-BE49-F238E27FC236}">
                <a16:creationId xmlns:a16="http://schemas.microsoft.com/office/drawing/2014/main" id="{877C0F03-748E-40BC-93BC-A386E94AA041}"/>
              </a:ext>
            </a:extLst>
          </p:cNvPr>
          <p:cNvSpPr txBox="1"/>
          <p:nvPr/>
        </p:nvSpPr>
        <p:spPr>
          <a:xfrm>
            <a:off x="1685676" y="2216494"/>
            <a:ext cx="3740896" cy="369332"/>
          </a:xfrm>
          <a:prstGeom prst="rect">
            <a:avLst/>
          </a:prstGeom>
          <a:noFill/>
        </p:spPr>
        <p:txBody>
          <a:bodyPr wrap="none" rtlCol="0">
            <a:spAutoFit/>
          </a:bodyPr>
          <a:lstStyle/>
          <a:p>
            <a:r>
              <a:rPr lang="en-IE" dirty="0"/>
              <a:t>Each account number must be unique</a:t>
            </a:r>
            <a:endParaRPr lang="en-GB" dirty="0"/>
          </a:p>
        </p:txBody>
      </p:sp>
      <p:pic>
        <p:nvPicPr>
          <p:cNvPr id="6" name="Picture 5">
            <a:extLst>
              <a:ext uri="{FF2B5EF4-FFF2-40B4-BE49-F238E27FC236}">
                <a16:creationId xmlns:a16="http://schemas.microsoft.com/office/drawing/2014/main" id="{E018DBB9-173C-4791-B9A4-E6BAB57847EB}"/>
              </a:ext>
            </a:extLst>
          </p:cNvPr>
          <p:cNvPicPr>
            <a:picLocks noChangeAspect="1"/>
          </p:cNvPicPr>
          <p:nvPr/>
        </p:nvPicPr>
        <p:blipFill>
          <a:blip r:embed="rId5"/>
          <a:stretch>
            <a:fillRect/>
          </a:stretch>
        </p:blipFill>
        <p:spPr>
          <a:xfrm>
            <a:off x="883237" y="3429000"/>
            <a:ext cx="771633" cy="762106"/>
          </a:xfrm>
          <a:prstGeom prst="rect">
            <a:avLst/>
          </a:prstGeom>
        </p:spPr>
      </p:pic>
      <p:sp>
        <p:nvSpPr>
          <p:cNvPr id="7" name="TextBox 6">
            <a:extLst>
              <a:ext uri="{FF2B5EF4-FFF2-40B4-BE49-F238E27FC236}">
                <a16:creationId xmlns:a16="http://schemas.microsoft.com/office/drawing/2014/main" id="{573A4031-9B3E-4479-A792-1FF25F2A2F69}"/>
              </a:ext>
            </a:extLst>
          </p:cNvPr>
          <p:cNvSpPr txBox="1"/>
          <p:nvPr/>
        </p:nvSpPr>
        <p:spPr>
          <a:xfrm>
            <a:off x="1685676" y="3625387"/>
            <a:ext cx="3225627" cy="369332"/>
          </a:xfrm>
          <a:prstGeom prst="rect">
            <a:avLst/>
          </a:prstGeom>
          <a:noFill/>
        </p:spPr>
        <p:txBody>
          <a:bodyPr wrap="none" rtlCol="0">
            <a:spAutoFit/>
          </a:bodyPr>
          <a:lstStyle/>
          <a:p>
            <a:r>
              <a:rPr lang="en-IE" dirty="0"/>
              <a:t>Initial deposit amount (optional)</a:t>
            </a:r>
            <a:endParaRPr lang="en-GB" dirty="0"/>
          </a:p>
        </p:txBody>
      </p:sp>
      <p:pic>
        <p:nvPicPr>
          <p:cNvPr id="8" name="Picture 7">
            <a:extLst>
              <a:ext uri="{FF2B5EF4-FFF2-40B4-BE49-F238E27FC236}">
                <a16:creationId xmlns:a16="http://schemas.microsoft.com/office/drawing/2014/main" id="{C15B4EFD-EDA1-40FC-889C-245E52C04376}"/>
              </a:ext>
            </a:extLst>
          </p:cNvPr>
          <p:cNvPicPr>
            <a:picLocks noChangeAspect="1"/>
          </p:cNvPicPr>
          <p:nvPr/>
        </p:nvPicPr>
        <p:blipFill>
          <a:blip r:embed="rId5"/>
          <a:stretch>
            <a:fillRect/>
          </a:stretch>
        </p:blipFill>
        <p:spPr>
          <a:xfrm>
            <a:off x="883237" y="4305357"/>
            <a:ext cx="771633" cy="762106"/>
          </a:xfrm>
          <a:prstGeom prst="rect">
            <a:avLst/>
          </a:prstGeom>
        </p:spPr>
      </p:pic>
      <p:sp>
        <p:nvSpPr>
          <p:cNvPr id="9" name="TextBox 8">
            <a:extLst>
              <a:ext uri="{FF2B5EF4-FFF2-40B4-BE49-F238E27FC236}">
                <a16:creationId xmlns:a16="http://schemas.microsoft.com/office/drawing/2014/main" id="{038ED28D-B52A-43F2-8BF7-63F51A54E050}"/>
              </a:ext>
            </a:extLst>
          </p:cNvPr>
          <p:cNvSpPr txBox="1"/>
          <p:nvPr/>
        </p:nvSpPr>
        <p:spPr>
          <a:xfrm>
            <a:off x="1685676" y="4501744"/>
            <a:ext cx="2789225" cy="369332"/>
          </a:xfrm>
          <a:prstGeom prst="rect">
            <a:avLst/>
          </a:prstGeom>
          <a:noFill/>
        </p:spPr>
        <p:txBody>
          <a:bodyPr wrap="none" rtlCol="0">
            <a:spAutoFit/>
          </a:bodyPr>
          <a:lstStyle/>
          <a:p>
            <a:r>
              <a:rPr lang="en-IE" dirty="0"/>
              <a:t>Beneficiary name (optional)</a:t>
            </a:r>
            <a:endParaRPr lang="en-GB" dirty="0"/>
          </a:p>
        </p:txBody>
      </p:sp>
      <p:pic>
        <p:nvPicPr>
          <p:cNvPr id="10" name="Picture 9">
            <a:extLst>
              <a:ext uri="{FF2B5EF4-FFF2-40B4-BE49-F238E27FC236}">
                <a16:creationId xmlns:a16="http://schemas.microsoft.com/office/drawing/2014/main" id="{02C65D91-8F75-4AA7-B648-B0FCD2CE58EC}"/>
              </a:ext>
            </a:extLst>
          </p:cNvPr>
          <p:cNvPicPr>
            <a:picLocks noChangeAspect="1"/>
          </p:cNvPicPr>
          <p:nvPr/>
        </p:nvPicPr>
        <p:blipFill>
          <a:blip r:embed="rId6"/>
          <a:stretch>
            <a:fillRect/>
          </a:stretch>
        </p:blipFill>
        <p:spPr>
          <a:xfrm>
            <a:off x="7665585" y="1120613"/>
            <a:ext cx="1978023" cy="1732898"/>
          </a:xfrm>
          <a:prstGeom prst="rect">
            <a:avLst/>
          </a:prstGeom>
        </p:spPr>
      </p:pic>
      <p:sp>
        <p:nvSpPr>
          <p:cNvPr id="11" name="TextBox 10">
            <a:extLst>
              <a:ext uri="{FF2B5EF4-FFF2-40B4-BE49-F238E27FC236}">
                <a16:creationId xmlns:a16="http://schemas.microsoft.com/office/drawing/2014/main" id="{59DBD0BC-FBF5-4AE3-BCEA-CA166505B1A0}"/>
              </a:ext>
            </a:extLst>
          </p:cNvPr>
          <p:cNvSpPr txBox="1"/>
          <p:nvPr/>
        </p:nvSpPr>
        <p:spPr>
          <a:xfrm>
            <a:off x="7665585" y="2813356"/>
            <a:ext cx="2352888" cy="369332"/>
          </a:xfrm>
          <a:prstGeom prst="rect">
            <a:avLst/>
          </a:prstGeom>
          <a:noFill/>
        </p:spPr>
        <p:txBody>
          <a:bodyPr wrap="none" rtlCol="0">
            <a:spAutoFit/>
          </a:bodyPr>
          <a:lstStyle/>
          <a:p>
            <a:r>
              <a:rPr lang="en-IE" dirty="0">
                <a:solidFill>
                  <a:srgbClr val="FF0000"/>
                </a:solidFill>
              </a:rPr>
              <a:t>Concurrency crocodile!</a:t>
            </a:r>
            <a:endParaRPr lang="en-GB" dirty="0">
              <a:solidFill>
                <a:srgbClr val="FF0000"/>
              </a:solidFill>
            </a:endParaRPr>
          </a:p>
        </p:txBody>
      </p:sp>
    </p:spTree>
    <p:extLst>
      <p:ext uri="{BB962C8B-B14F-4D97-AF65-F5344CB8AC3E}">
        <p14:creationId xmlns:p14="http://schemas.microsoft.com/office/powerpoint/2010/main" val="265279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3A849700-E6C5-4C09-9FF3-2356D8A884E1}"/>
              </a:ext>
            </a:extLst>
          </p:cNvPr>
          <p:cNvPicPr>
            <a:picLocks noChangeAspect="1"/>
          </p:cNvPicPr>
          <p:nvPr/>
        </p:nvPicPr>
        <p:blipFill>
          <a:blip r:embed="rId5"/>
          <a:stretch>
            <a:fillRect/>
          </a:stretch>
        </p:blipFill>
        <p:spPr>
          <a:xfrm>
            <a:off x="146586" y="2410383"/>
            <a:ext cx="11898827" cy="2675325"/>
          </a:xfrm>
          <a:prstGeom prst="rect">
            <a:avLst/>
          </a:prstGeom>
          <a:ln>
            <a:solidFill>
              <a:schemeClr val="tx1"/>
            </a:solidFill>
          </a:ln>
        </p:spPr>
      </p:pic>
      <p:sp>
        <p:nvSpPr>
          <p:cNvPr id="5" name="Rectangle 4">
            <a:extLst>
              <a:ext uri="{FF2B5EF4-FFF2-40B4-BE49-F238E27FC236}">
                <a16:creationId xmlns:a16="http://schemas.microsoft.com/office/drawing/2014/main" id="{9B2812DC-FDC9-4407-8EDE-46E03F7820E3}"/>
              </a:ext>
            </a:extLst>
          </p:cNvPr>
          <p:cNvSpPr/>
          <p:nvPr/>
        </p:nvSpPr>
        <p:spPr>
          <a:xfrm>
            <a:off x="906061" y="1733803"/>
            <a:ext cx="9149301" cy="369332"/>
          </a:xfrm>
          <a:prstGeom prst="rect">
            <a:avLst/>
          </a:prstGeom>
        </p:spPr>
        <p:txBody>
          <a:bodyPr wrap="square">
            <a:spAutoFit/>
          </a:bodyPr>
          <a:lstStyle/>
          <a:p>
            <a:r>
              <a:rPr lang="en-GB" b="1" dirty="0">
                <a:solidFill>
                  <a:srgbClr val="505050"/>
                </a:solidFill>
                <a:latin typeface="OpenSans"/>
              </a:rPr>
              <a:t>https://retailbankazurefunctionapp.azurewebsites.net/api/OpenAccount/</a:t>
            </a:r>
            <a:r>
              <a:rPr lang="en-GB" b="1" dirty="0">
                <a:solidFill>
                  <a:schemeClr val="accent5">
                    <a:lumMod val="75000"/>
                  </a:schemeClr>
                </a:solidFill>
                <a:latin typeface="OpenSans"/>
              </a:rPr>
              <a:t>A001B123456C</a:t>
            </a:r>
            <a:endParaRPr lang="en-GB" b="1" dirty="0">
              <a:solidFill>
                <a:schemeClr val="accent5">
                  <a:lumMod val="75000"/>
                </a:schemeClr>
              </a:solidFill>
            </a:endParaRPr>
          </a:p>
        </p:txBody>
      </p:sp>
      <p:sp>
        <p:nvSpPr>
          <p:cNvPr id="6" name="TextBox 5">
            <a:extLst>
              <a:ext uri="{FF2B5EF4-FFF2-40B4-BE49-F238E27FC236}">
                <a16:creationId xmlns:a16="http://schemas.microsoft.com/office/drawing/2014/main" id="{AB7D5BD9-23BC-4BB4-91AE-8687D8284E08}"/>
              </a:ext>
            </a:extLst>
          </p:cNvPr>
          <p:cNvSpPr txBox="1"/>
          <p:nvPr/>
        </p:nvSpPr>
        <p:spPr>
          <a:xfrm>
            <a:off x="1389687" y="5805907"/>
            <a:ext cx="1016625" cy="369332"/>
          </a:xfrm>
          <a:prstGeom prst="rect">
            <a:avLst/>
          </a:prstGeom>
          <a:noFill/>
        </p:spPr>
        <p:txBody>
          <a:bodyPr wrap="none" rtlCol="0">
            <a:spAutoFit/>
          </a:bodyPr>
          <a:lstStyle/>
          <a:p>
            <a:r>
              <a:rPr lang="en-IE" dirty="0">
                <a:solidFill>
                  <a:schemeClr val="accent6">
                    <a:lumMod val="50000"/>
                  </a:schemeClr>
                </a:solidFill>
              </a:rPr>
              <a:t>DOMAIN</a:t>
            </a:r>
            <a:endParaRPr lang="en-GB" dirty="0">
              <a:solidFill>
                <a:schemeClr val="accent6">
                  <a:lumMod val="50000"/>
                </a:schemeClr>
              </a:solidFill>
            </a:endParaRPr>
          </a:p>
        </p:txBody>
      </p:sp>
      <p:sp>
        <p:nvSpPr>
          <p:cNvPr id="7" name="TextBox 6">
            <a:extLst>
              <a:ext uri="{FF2B5EF4-FFF2-40B4-BE49-F238E27FC236}">
                <a16:creationId xmlns:a16="http://schemas.microsoft.com/office/drawing/2014/main" id="{F1E0726E-33A2-48B1-8B19-DB1748522F98}"/>
              </a:ext>
            </a:extLst>
          </p:cNvPr>
          <p:cNvSpPr txBox="1"/>
          <p:nvPr/>
        </p:nvSpPr>
        <p:spPr>
          <a:xfrm>
            <a:off x="2716062" y="5805403"/>
            <a:ext cx="1348446" cy="369332"/>
          </a:xfrm>
          <a:prstGeom prst="rect">
            <a:avLst/>
          </a:prstGeom>
          <a:noFill/>
        </p:spPr>
        <p:txBody>
          <a:bodyPr wrap="none" rtlCol="0">
            <a:spAutoFit/>
          </a:bodyPr>
          <a:lstStyle/>
          <a:p>
            <a:r>
              <a:rPr lang="en-IE" dirty="0">
                <a:solidFill>
                  <a:schemeClr val="accent6">
                    <a:lumMod val="50000"/>
                  </a:schemeClr>
                </a:solidFill>
              </a:rPr>
              <a:t>ENTITY TYPE</a:t>
            </a:r>
            <a:endParaRPr lang="en-GB" dirty="0">
              <a:solidFill>
                <a:schemeClr val="accent6">
                  <a:lumMod val="50000"/>
                </a:schemeClr>
              </a:solidFill>
            </a:endParaRPr>
          </a:p>
        </p:txBody>
      </p:sp>
      <p:sp>
        <p:nvSpPr>
          <p:cNvPr id="8" name="TextBox 7">
            <a:extLst>
              <a:ext uri="{FF2B5EF4-FFF2-40B4-BE49-F238E27FC236}">
                <a16:creationId xmlns:a16="http://schemas.microsoft.com/office/drawing/2014/main" id="{17395A7C-46D5-4F33-9740-BAFFE5FAF1A3}"/>
              </a:ext>
            </a:extLst>
          </p:cNvPr>
          <p:cNvSpPr txBox="1"/>
          <p:nvPr/>
        </p:nvSpPr>
        <p:spPr>
          <a:xfrm>
            <a:off x="4374258" y="5805403"/>
            <a:ext cx="1107611" cy="369332"/>
          </a:xfrm>
          <a:prstGeom prst="rect">
            <a:avLst/>
          </a:prstGeom>
          <a:noFill/>
        </p:spPr>
        <p:txBody>
          <a:bodyPr wrap="none" rtlCol="0">
            <a:spAutoFit/>
          </a:bodyPr>
          <a:lstStyle/>
          <a:p>
            <a:r>
              <a:rPr lang="en-IE" dirty="0">
                <a:solidFill>
                  <a:schemeClr val="accent6">
                    <a:lumMod val="50000"/>
                  </a:schemeClr>
                </a:solidFill>
              </a:rPr>
              <a:t>INSTANCE</a:t>
            </a:r>
            <a:endParaRPr lang="en-GB" dirty="0">
              <a:solidFill>
                <a:schemeClr val="accent6">
                  <a:lumMod val="50000"/>
                </a:schemeClr>
              </a:solidFill>
            </a:endParaRPr>
          </a:p>
        </p:txBody>
      </p:sp>
      <p:cxnSp>
        <p:nvCxnSpPr>
          <p:cNvPr id="10" name="Straight Arrow Connector 9">
            <a:extLst>
              <a:ext uri="{FF2B5EF4-FFF2-40B4-BE49-F238E27FC236}">
                <a16:creationId xmlns:a16="http://schemas.microsoft.com/office/drawing/2014/main" id="{772D3067-8B31-4256-A0C9-F6384A1577C9}"/>
              </a:ext>
            </a:extLst>
          </p:cNvPr>
          <p:cNvCxnSpPr>
            <a:cxnSpLocks/>
            <a:stCxn id="6" idx="0"/>
          </p:cNvCxnSpPr>
          <p:nvPr/>
        </p:nvCxnSpPr>
        <p:spPr>
          <a:xfrm flipV="1">
            <a:off x="1898000" y="5085708"/>
            <a:ext cx="824652" cy="72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8025C46-5F64-4369-938C-1FE68EE83C6F}"/>
              </a:ext>
            </a:extLst>
          </p:cNvPr>
          <p:cNvCxnSpPr>
            <a:cxnSpLocks/>
          </p:cNvCxnSpPr>
          <p:nvPr/>
        </p:nvCxnSpPr>
        <p:spPr>
          <a:xfrm flipV="1">
            <a:off x="3564946" y="5044108"/>
            <a:ext cx="0" cy="72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5AD551-0FCC-4D14-8087-BD78D7E5EC70}"/>
              </a:ext>
            </a:extLst>
          </p:cNvPr>
          <p:cNvCxnSpPr>
            <a:cxnSpLocks/>
            <a:stCxn id="8" idx="0"/>
          </p:cNvCxnSpPr>
          <p:nvPr/>
        </p:nvCxnSpPr>
        <p:spPr>
          <a:xfrm flipH="1" flipV="1">
            <a:off x="4896901" y="5085708"/>
            <a:ext cx="31163" cy="71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9BA7363-398A-450B-940D-45CA432503F3}"/>
              </a:ext>
            </a:extLst>
          </p:cNvPr>
          <p:cNvSpPr/>
          <p:nvPr/>
        </p:nvSpPr>
        <p:spPr>
          <a:xfrm>
            <a:off x="1232899" y="4808306"/>
            <a:ext cx="7623418" cy="318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762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8806F530-BBDB-41F1-966A-FA87B67AB11D}"/>
              </a:ext>
            </a:extLst>
          </p:cNvPr>
          <p:cNvPicPr>
            <a:picLocks noChangeAspect="1"/>
          </p:cNvPicPr>
          <p:nvPr/>
        </p:nvPicPr>
        <p:blipFill>
          <a:blip r:embed="rId5"/>
          <a:stretch>
            <a:fillRect/>
          </a:stretch>
        </p:blipFill>
        <p:spPr>
          <a:xfrm>
            <a:off x="92467" y="1392732"/>
            <a:ext cx="12049135" cy="4812859"/>
          </a:xfrm>
          <a:prstGeom prst="rect">
            <a:avLst/>
          </a:prstGeom>
          <a:ln>
            <a:solidFill>
              <a:schemeClr val="tx1"/>
            </a:solidFill>
          </a:ln>
        </p:spPr>
      </p:pic>
      <p:sp>
        <p:nvSpPr>
          <p:cNvPr id="9" name="Rectangle 8">
            <a:extLst>
              <a:ext uri="{FF2B5EF4-FFF2-40B4-BE49-F238E27FC236}">
                <a16:creationId xmlns:a16="http://schemas.microsoft.com/office/drawing/2014/main" id="{B0F8A680-6D58-4532-8396-F83BD24D3827}"/>
              </a:ext>
            </a:extLst>
          </p:cNvPr>
          <p:cNvSpPr/>
          <p:nvPr/>
        </p:nvSpPr>
        <p:spPr>
          <a:xfrm>
            <a:off x="1058238" y="4829453"/>
            <a:ext cx="4722521" cy="2870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0ADEA6AF-00C8-431F-B9E8-64BCF25DBEB9}"/>
              </a:ext>
            </a:extLst>
          </p:cNvPr>
          <p:cNvPicPr>
            <a:picLocks noChangeAspect="1"/>
          </p:cNvPicPr>
          <p:nvPr/>
        </p:nvPicPr>
        <p:blipFill>
          <a:blip r:embed="rId6"/>
          <a:stretch>
            <a:fillRect/>
          </a:stretch>
        </p:blipFill>
        <p:spPr>
          <a:xfrm>
            <a:off x="5931072" y="4737685"/>
            <a:ext cx="329856" cy="436042"/>
          </a:xfrm>
          <a:prstGeom prst="rect">
            <a:avLst/>
          </a:prstGeom>
        </p:spPr>
      </p:pic>
      <p:pic>
        <p:nvPicPr>
          <p:cNvPr id="11" name="Picture 10">
            <a:extLst>
              <a:ext uri="{FF2B5EF4-FFF2-40B4-BE49-F238E27FC236}">
                <a16:creationId xmlns:a16="http://schemas.microsoft.com/office/drawing/2014/main" id="{AF0B2A95-ACD1-46C7-BD2A-875183CF19B3}"/>
              </a:ext>
            </a:extLst>
          </p:cNvPr>
          <p:cNvPicPr>
            <a:picLocks noChangeAspect="1"/>
          </p:cNvPicPr>
          <p:nvPr/>
        </p:nvPicPr>
        <p:blipFill>
          <a:blip r:embed="rId6"/>
          <a:stretch>
            <a:fillRect/>
          </a:stretch>
        </p:blipFill>
        <p:spPr>
          <a:xfrm>
            <a:off x="8916260" y="1577673"/>
            <a:ext cx="329856" cy="436042"/>
          </a:xfrm>
          <a:prstGeom prst="rect">
            <a:avLst/>
          </a:prstGeom>
        </p:spPr>
      </p:pic>
    </p:spTree>
    <p:extLst>
      <p:ext uri="{BB962C8B-B14F-4D97-AF65-F5344CB8AC3E}">
        <p14:creationId xmlns:p14="http://schemas.microsoft.com/office/powerpoint/2010/main" val="180096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74D423CE-3475-4F8E-ADE0-F5C5CE8E88CA}"/>
              </a:ext>
            </a:extLst>
          </p:cNvPr>
          <p:cNvPicPr>
            <a:picLocks noChangeAspect="1"/>
          </p:cNvPicPr>
          <p:nvPr/>
        </p:nvPicPr>
        <p:blipFill>
          <a:blip r:embed="rId5"/>
          <a:stretch>
            <a:fillRect/>
          </a:stretch>
        </p:blipFill>
        <p:spPr>
          <a:xfrm>
            <a:off x="410250" y="1403012"/>
            <a:ext cx="10634469" cy="5286937"/>
          </a:xfrm>
          <a:prstGeom prst="rect">
            <a:avLst/>
          </a:prstGeom>
          <a:ln w="12700">
            <a:solidFill>
              <a:schemeClr val="tx1"/>
            </a:solidFill>
          </a:ln>
        </p:spPr>
      </p:pic>
    </p:spTree>
    <p:extLst>
      <p:ext uri="{BB962C8B-B14F-4D97-AF65-F5344CB8AC3E}">
        <p14:creationId xmlns:p14="http://schemas.microsoft.com/office/powerpoint/2010/main" val="306033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51A40E85-E1A0-44AF-8E56-B4C721770D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02759"/>
            <a:ext cx="12192000" cy="2252481"/>
          </a:xfrm>
          <a:prstGeom prst="rect">
            <a:avLst/>
          </a:prstGeom>
        </p:spPr>
      </p:pic>
      <p:sp>
        <p:nvSpPr>
          <p:cNvPr id="7" name="TextBox 6">
            <a:extLst>
              <a:ext uri="{FF2B5EF4-FFF2-40B4-BE49-F238E27FC236}">
                <a16:creationId xmlns:a16="http://schemas.microsoft.com/office/drawing/2014/main" id="{FD094418-4FB9-4332-9EB6-7477B22A6AC4}"/>
              </a:ext>
            </a:extLst>
          </p:cNvPr>
          <p:cNvSpPr txBox="1"/>
          <p:nvPr/>
        </p:nvSpPr>
        <p:spPr>
          <a:xfrm>
            <a:off x="1912330" y="5805403"/>
            <a:ext cx="1198983" cy="369332"/>
          </a:xfrm>
          <a:prstGeom prst="rect">
            <a:avLst/>
          </a:prstGeom>
          <a:noFill/>
        </p:spPr>
        <p:txBody>
          <a:bodyPr wrap="none" rtlCol="0">
            <a:spAutoFit/>
          </a:bodyPr>
          <a:lstStyle/>
          <a:p>
            <a:r>
              <a:rPr lang="en-IE" dirty="0">
                <a:solidFill>
                  <a:schemeClr val="accent6">
                    <a:lumMod val="50000"/>
                  </a:schemeClr>
                </a:solidFill>
              </a:rPr>
              <a:t>SEQUENCE</a:t>
            </a:r>
            <a:endParaRPr lang="en-GB" dirty="0">
              <a:solidFill>
                <a:schemeClr val="accent6">
                  <a:lumMod val="50000"/>
                </a:schemeClr>
              </a:solidFill>
            </a:endParaRPr>
          </a:p>
        </p:txBody>
      </p:sp>
      <p:cxnSp>
        <p:nvCxnSpPr>
          <p:cNvPr id="8" name="Straight Arrow Connector 7">
            <a:extLst>
              <a:ext uri="{FF2B5EF4-FFF2-40B4-BE49-F238E27FC236}">
                <a16:creationId xmlns:a16="http://schemas.microsoft.com/office/drawing/2014/main" id="{E09DA776-5243-49EE-B370-F549E76D147C}"/>
              </a:ext>
            </a:extLst>
          </p:cNvPr>
          <p:cNvCxnSpPr>
            <a:cxnSpLocks/>
            <a:stCxn id="7" idx="0"/>
          </p:cNvCxnSpPr>
          <p:nvPr/>
        </p:nvCxnSpPr>
        <p:spPr>
          <a:xfrm flipH="1" flipV="1">
            <a:off x="1397285" y="4438436"/>
            <a:ext cx="1114537" cy="1366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A24352-CAB6-41AB-862E-C746DB03D7C4}"/>
              </a:ext>
            </a:extLst>
          </p:cNvPr>
          <p:cNvSpPr txBox="1"/>
          <p:nvPr/>
        </p:nvSpPr>
        <p:spPr>
          <a:xfrm>
            <a:off x="5682946" y="5805403"/>
            <a:ext cx="1309974" cy="369332"/>
          </a:xfrm>
          <a:prstGeom prst="rect">
            <a:avLst/>
          </a:prstGeom>
          <a:noFill/>
        </p:spPr>
        <p:txBody>
          <a:bodyPr wrap="none" rtlCol="0">
            <a:spAutoFit/>
          </a:bodyPr>
          <a:lstStyle/>
          <a:p>
            <a:r>
              <a:rPr lang="en-IE" dirty="0">
                <a:solidFill>
                  <a:schemeClr val="accent6">
                    <a:lumMod val="50000"/>
                  </a:schemeClr>
                </a:solidFill>
              </a:rPr>
              <a:t>EVENT TYPE</a:t>
            </a:r>
            <a:endParaRPr lang="en-GB" dirty="0">
              <a:solidFill>
                <a:schemeClr val="accent6">
                  <a:lumMod val="50000"/>
                </a:schemeClr>
              </a:solidFill>
            </a:endParaRPr>
          </a:p>
        </p:txBody>
      </p:sp>
      <p:cxnSp>
        <p:nvCxnSpPr>
          <p:cNvPr id="11" name="Straight Arrow Connector 10">
            <a:extLst>
              <a:ext uri="{FF2B5EF4-FFF2-40B4-BE49-F238E27FC236}">
                <a16:creationId xmlns:a16="http://schemas.microsoft.com/office/drawing/2014/main" id="{69EF4D35-39DE-4319-9CD0-CF93BDD764C1}"/>
              </a:ext>
            </a:extLst>
          </p:cNvPr>
          <p:cNvCxnSpPr>
            <a:cxnSpLocks/>
            <a:stCxn id="10" idx="0"/>
          </p:cNvCxnSpPr>
          <p:nvPr/>
        </p:nvCxnSpPr>
        <p:spPr>
          <a:xfrm flipV="1">
            <a:off x="6337933" y="4438436"/>
            <a:ext cx="576575" cy="1366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D447FC-9994-4B39-B998-40268BAD24D9}"/>
              </a:ext>
            </a:extLst>
          </p:cNvPr>
          <p:cNvSpPr txBox="1"/>
          <p:nvPr/>
        </p:nvSpPr>
        <p:spPr>
          <a:xfrm>
            <a:off x="144837" y="5167311"/>
            <a:ext cx="1107611" cy="369332"/>
          </a:xfrm>
          <a:prstGeom prst="rect">
            <a:avLst/>
          </a:prstGeom>
          <a:noFill/>
        </p:spPr>
        <p:txBody>
          <a:bodyPr wrap="none" rtlCol="0">
            <a:spAutoFit/>
          </a:bodyPr>
          <a:lstStyle/>
          <a:p>
            <a:r>
              <a:rPr lang="en-IE" dirty="0">
                <a:solidFill>
                  <a:schemeClr val="accent6">
                    <a:lumMod val="50000"/>
                  </a:schemeClr>
                </a:solidFill>
              </a:rPr>
              <a:t>INSTANCE</a:t>
            </a:r>
            <a:endParaRPr lang="en-GB" dirty="0">
              <a:solidFill>
                <a:schemeClr val="accent6">
                  <a:lumMod val="50000"/>
                </a:schemeClr>
              </a:solidFill>
            </a:endParaRPr>
          </a:p>
        </p:txBody>
      </p:sp>
      <p:cxnSp>
        <p:nvCxnSpPr>
          <p:cNvPr id="14" name="Straight Arrow Connector 13">
            <a:extLst>
              <a:ext uri="{FF2B5EF4-FFF2-40B4-BE49-F238E27FC236}">
                <a16:creationId xmlns:a16="http://schemas.microsoft.com/office/drawing/2014/main" id="{589ADC32-4B36-4FF6-9616-215A1B2AFEB6}"/>
              </a:ext>
            </a:extLst>
          </p:cNvPr>
          <p:cNvCxnSpPr>
            <a:cxnSpLocks/>
            <a:stCxn id="13" idx="0"/>
          </p:cNvCxnSpPr>
          <p:nvPr/>
        </p:nvCxnSpPr>
        <p:spPr>
          <a:xfrm flipH="1" flipV="1">
            <a:off x="667480" y="4447616"/>
            <a:ext cx="31163" cy="71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C2B10C3-C04D-45EE-91E9-52E4E3C4E2FD}"/>
              </a:ext>
            </a:extLst>
          </p:cNvPr>
          <p:cNvSpPr/>
          <p:nvPr/>
        </p:nvSpPr>
        <p:spPr>
          <a:xfrm>
            <a:off x="0" y="2302759"/>
            <a:ext cx="6749781" cy="46098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8B82445-FB52-4E60-86CD-922D08FC20DB}"/>
              </a:ext>
            </a:extLst>
          </p:cNvPr>
          <p:cNvSpPr/>
          <p:nvPr/>
        </p:nvSpPr>
        <p:spPr>
          <a:xfrm>
            <a:off x="0" y="2763747"/>
            <a:ext cx="9647093" cy="17710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1338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D03CFB2F-930B-4128-948C-EF9FB357F0E2}"/>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819D8E7B-1D9C-48EC-9FD7-4B64C17A6DC3}"/>
              </a:ext>
            </a:extLst>
          </p:cNvPr>
          <p:cNvSpPr txBox="1"/>
          <p:nvPr/>
        </p:nvSpPr>
        <p:spPr>
          <a:xfrm>
            <a:off x="1685676" y="2216494"/>
            <a:ext cx="4007700" cy="369332"/>
          </a:xfrm>
          <a:prstGeom prst="rect">
            <a:avLst/>
          </a:prstGeom>
          <a:noFill/>
        </p:spPr>
        <p:txBody>
          <a:bodyPr wrap="none" rtlCol="0">
            <a:spAutoFit/>
          </a:bodyPr>
          <a:lstStyle/>
          <a:p>
            <a:r>
              <a:rPr lang="en-IE" dirty="0"/>
              <a:t>Target account for the deposit must exist</a:t>
            </a:r>
            <a:endParaRPr lang="en-GB" dirty="0"/>
          </a:p>
        </p:txBody>
      </p:sp>
      <p:pic>
        <p:nvPicPr>
          <p:cNvPr id="7" name="Picture 6">
            <a:extLst>
              <a:ext uri="{FF2B5EF4-FFF2-40B4-BE49-F238E27FC236}">
                <a16:creationId xmlns:a16="http://schemas.microsoft.com/office/drawing/2014/main" id="{2619EF60-19E8-48B5-B55A-A59FC8796C59}"/>
              </a:ext>
            </a:extLst>
          </p:cNvPr>
          <p:cNvPicPr>
            <a:picLocks noChangeAspect="1"/>
          </p:cNvPicPr>
          <p:nvPr/>
        </p:nvPicPr>
        <p:blipFill>
          <a:blip r:embed="rId5"/>
          <a:stretch>
            <a:fillRect/>
          </a:stretch>
        </p:blipFill>
        <p:spPr>
          <a:xfrm>
            <a:off x="883237" y="3429000"/>
            <a:ext cx="771633" cy="762106"/>
          </a:xfrm>
          <a:prstGeom prst="rect">
            <a:avLst/>
          </a:prstGeom>
        </p:spPr>
      </p:pic>
      <p:sp>
        <p:nvSpPr>
          <p:cNvPr id="8" name="TextBox 7">
            <a:extLst>
              <a:ext uri="{FF2B5EF4-FFF2-40B4-BE49-F238E27FC236}">
                <a16:creationId xmlns:a16="http://schemas.microsoft.com/office/drawing/2014/main" id="{10F8AE99-7F51-4892-8909-D638947736D7}"/>
              </a:ext>
            </a:extLst>
          </p:cNvPr>
          <p:cNvSpPr txBox="1"/>
          <p:nvPr/>
        </p:nvSpPr>
        <p:spPr>
          <a:xfrm>
            <a:off x="1685676" y="3625387"/>
            <a:ext cx="1747081" cy="369332"/>
          </a:xfrm>
          <a:prstGeom prst="rect">
            <a:avLst/>
          </a:prstGeom>
          <a:noFill/>
        </p:spPr>
        <p:txBody>
          <a:bodyPr wrap="none" rtlCol="0">
            <a:spAutoFit/>
          </a:bodyPr>
          <a:lstStyle/>
          <a:p>
            <a:r>
              <a:rPr lang="en-IE" dirty="0"/>
              <a:t>Deposit amount</a:t>
            </a:r>
            <a:endParaRPr lang="en-GB" dirty="0"/>
          </a:p>
        </p:txBody>
      </p:sp>
      <p:pic>
        <p:nvPicPr>
          <p:cNvPr id="9" name="Picture 8">
            <a:extLst>
              <a:ext uri="{FF2B5EF4-FFF2-40B4-BE49-F238E27FC236}">
                <a16:creationId xmlns:a16="http://schemas.microsoft.com/office/drawing/2014/main" id="{1FE41DB3-0965-492A-81C4-566B9D04FAF2}"/>
              </a:ext>
            </a:extLst>
          </p:cNvPr>
          <p:cNvPicPr>
            <a:picLocks noChangeAspect="1"/>
          </p:cNvPicPr>
          <p:nvPr/>
        </p:nvPicPr>
        <p:blipFill>
          <a:blip r:embed="rId5"/>
          <a:stretch>
            <a:fillRect/>
          </a:stretch>
        </p:blipFill>
        <p:spPr>
          <a:xfrm>
            <a:off x="883237" y="4553570"/>
            <a:ext cx="771633" cy="762106"/>
          </a:xfrm>
          <a:prstGeom prst="rect">
            <a:avLst/>
          </a:prstGeom>
        </p:spPr>
      </p:pic>
      <p:sp>
        <p:nvSpPr>
          <p:cNvPr id="10" name="TextBox 9">
            <a:extLst>
              <a:ext uri="{FF2B5EF4-FFF2-40B4-BE49-F238E27FC236}">
                <a16:creationId xmlns:a16="http://schemas.microsoft.com/office/drawing/2014/main" id="{C36F8906-27A3-46CB-A755-61BDDAD44B27}"/>
              </a:ext>
            </a:extLst>
          </p:cNvPr>
          <p:cNvSpPr txBox="1"/>
          <p:nvPr/>
        </p:nvSpPr>
        <p:spPr>
          <a:xfrm>
            <a:off x="1685676" y="4749957"/>
            <a:ext cx="3163430" cy="369332"/>
          </a:xfrm>
          <a:prstGeom prst="rect">
            <a:avLst/>
          </a:prstGeom>
          <a:noFill/>
        </p:spPr>
        <p:txBody>
          <a:bodyPr wrap="none" rtlCol="0">
            <a:spAutoFit/>
          </a:bodyPr>
          <a:lstStyle/>
          <a:p>
            <a:r>
              <a:rPr lang="en-IE" dirty="0"/>
              <a:t>Source of the deposit (optional)</a:t>
            </a:r>
            <a:endParaRPr lang="en-GB" dirty="0"/>
          </a:p>
        </p:txBody>
      </p:sp>
    </p:spTree>
    <p:extLst>
      <p:ext uri="{BB962C8B-B14F-4D97-AF65-F5344CB8AC3E}">
        <p14:creationId xmlns:p14="http://schemas.microsoft.com/office/powerpoint/2010/main" val="3049804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F6DF6D04-BD93-4CAB-B7F1-D180C3BC0F2E}"/>
              </a:ext>
            </a:extLst>
          </p:cNvPr>
          <p:cNvPicPr>
            <a:picLocks noChangeAspect="1"/>
          </p:cNvPicPr>
          <p:nvPr/>
        </p:nvPicPr>
        <p:blipFill>
          <a:blip r:embed="rId5"/>
          <a:stretch>
            <a:fillRect/>
          </a:stretch>
        </p:blipFill>
        <p:spPr>
          <a:xfrm>
            <a:off x="234068" y="1415717"/>
            <a:ext cx="11780701" cy="4779599"/>
          </a:xfrm>
          <a:prstGeom prst="rect">
            <a:avLst/>
          </a:prstGeom>
          <a:ln>
            <a:solidFill>
              <a:schemeClr val="tx1"/>
            </a:solidFill>
          </a:ln>
        </p:spPr>
      </p:pic>
    </p:spTree>
    <p:extLst>
      <p:ext uri="{BB962C8B-B14F-4D97-AF65-F5344CB8AC3E}">
        <p14:creationId xmlns:p14="http://schemas.microsoft.com/office/powerpoint/2010/main" val="41236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A32C7D29-34DB-4E79-A2CD-9E481D57A112}"/>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05E210D5-B5D3-4D0D-B27A-1C4502FC03F7}"/>
              </a:ext>
            </a:extLst>
          </p:cNvPr>
          <p:cNvSpPr txBox="1"/>
          <p:nvPr/>
        </p:nvSpPr>
        <p:spPr>
          <a:xfrm>
            <a:off x="1685676" y="2216494"/>
            <a:ext cx="5391925" cy="369332"/>
          </a:xfrm>
          <a:prstGeom prst="rect">
            <a:avLst/>
          </a:prstGeom>
          <a:noFill/>
        </p:spPr>
        <p:txBody>
          <a:bodyPr wrap="none" rtlCol="0">
            <a:spAutoFit/>
          </a:bodyPr>
          <a:lstStyle/>
          <a:p>
            <a:r>
              <a:rPr lang="en-IE" dirty="0"/>
              <a:t>The account number to get the balance from must exist</a:t>
            </a:r>
            <a:endParaRPr lang="en-GB" dirty="0"/>
          </a:p>
        </p:txBody>
      </p:sp>
      <p:pic>
        <p:nvPicPr>
          <p:cNvPr id="7" name="Picture 6">
            <a:extLst>
              <a:ext uri="{FF2B5EF4-FFF2-40B4-BE49-F238E27FC236}">
                <a16:creationId xmlns:a16="http://schemas.microsoft.com/office/drawing/2014/main" id="{2A0F962D-913C-4D35-AA4C-208814C30878}"/>
              </a:ext>
            </a:extLst>
          </p:cNvPr>
          <p:cNvPicPr>
            <a:picLocks noChangeAspect="1"/>
          </p:cNvPicPr>
          <p:nvPr/>
        </p:nvPicPr>
        <p:blipFill>
          <a:blip r:embed="rId5"/>
          <a:stretch>
            <a:fillRect/>
          </a:stretch>
        </p:blipFill>
        <p:spPr>
          <a:xfrm>
            <a:off x="883237" y="3429000"/>
            <a:ext cx="771633" cy="762106"/>
          </a:xfrm>
          <a:prstGeom prst="rect">
            <a:avLst/>
          </a:prstGeom>
        </p:spPr>
      </p:pic>
      <p:sp>
        <p:nvSpPr>
          <p:cNvPr id="8" name="TextBox 7">
            <a:extLst>
              <a:ext uri="{FF2B5EF4-FFF2-40B4-BE49-F238E27FC236}">
                <a16:creationId xmlns:a16="http://schemas.microsoft.com/office/drawing/2014/main" id="{9F676E79-B265-404E-A7F4-988408308218}"/>
              </a:ext>
            </a:extLst>
          </p:cNvPr>
          <p:cNvSpPr txBox="1"/>
          <p:nvPr/>
        </p:nvSpPr>
        <p:spPr>
          <a:xfrm>
            <a:off x="1685676" y="3625387"/>
            <a:ext cx="2099421" cy="369332"/>
          </a:xfrm>
          <a:prstGeom prst="rect">
            <a:avLst/>
          </a:prstGeom>
          <a:noFill/>
        </p:spPr>
        <p:txBody>
          <a:bodyPr wrap="none" rtlCol="0">
            <a:spAutoFit/>
          </a:bodyPr>
          <a:lstStyle/>
          <a:p>
            <a:r>
              <a:rPr lang="en-IE" dirty="0"/>
              <a:t>As of date (optional)</a:t>
            </a:r>
            <a:endParaRPr lang="en-GB" dirty="0"/>
          </a:p>
        </p:txBody>
      </p:sp>
    </p:spTree>
    <p:extLst>
      <p:ext uri="{BB962C8B-B14F-4D97-AF65-F5344CB8AC3E}">
        <p14:creationId xmlns:p14="http://schemas.microsoft.com/office/powerpoint/2010/main" val="257849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7751211E-4C23-4CAB-A2DF-E5295DA67574}"/>
              </a:ext>
            </a:extLst>
          </p:cNvPr>
          <p:cNvPicPr>
            <a:picLocks noChangeAspect="1"/>
          </p:cNvPicPr>
          <p:nvPr/>
        </p:nvPicPr>
        <p:blipFill>
          <a:blip r:embed="rId5"/>
          <a:stretch>
            <a:fillRect/>
          </a:stretch>
        </p:blipFill>
        <p:spPr>
          <a:xfrm>
            <a:off x="109733" y="1918469"/>
            <a:ext cx="11760246" cy="1870003"/>
          </a:xfrm>
          <a:prstGeom prst="rect">
            <a:avLst/>
          </a:prstGeom>
          <a:ln>
            <a:solidFill>
              <a:schemeClr val="tx1"/>
            </a:solidFill>
          </a:ln>
        </p:spPr>
      </p:pic>
      <p:sp>
        <p:nvSpPr>
          <p:cNvPr id="5" name="TextBox 4">
            <a:extLst>
              <a:ext uri="{FF2B5EF4-FFF2-40B4-BE49-F238E27FC236}">
                <a16:creationId xmlns:a16="http://schemas.microsoft.com/office/drawing/2014/main" id="{4704624C-3952-4393-B6A9-F203DB82F482}"/>
              </a:ext>
            </a:extLst>
          </p:cNvPr>
          <p:cNvSpPr txBox="1"/>
          <p:nvPr/>
        </p:nvSpPr>
        <p:spPr>
          <a:xfrm>
            <a:off x="4883652" y="4675246"/>
            <a:ext cx="2958952" cy="369332"/>
          </a:xfrm>
          <a:prstGeom prst="rect">
            <a:avLst/>
          </a:prstGeom>
          <a:noFill/>
        </p:spPr>
        <p:txBody>
          <a:bodyPr wrap="none" rtlCol="0">
            <a:spAutoFit/>
          </a:bodyPr>
          <a:lstStyle/>
          <a:p>
            <a:r>
              <a:rPr lang="en-IE" dirty="0">
                <a:solidFill>
                  <a:schemeClr val="accent6">
                    <a:lumMod val="50000"/>
                  </a:schemeClr>
                </a:solidFill>
              </a:rPr>
              <a:t>TYPE OF PROJECTION TO RUN</a:t>
            </a:r>
            <a:endParaRPr lang="en-GB" dirty="0">
              <a:solidFill>
                <a:schemeClr val="accent6">
                  <a:lumMod val="50000"/>
                </a:schemeClr>
              </a:solidFill>
            </a:endParaRPr>
          </a:p>
        </p:txBody>
      </p:sp>
      <p:cxnSp>
        <p:nvCxnSpPr>
          <p:cNvPr id="6" name="Straight Arrow Connector 5">
            <a:extLst>
              <a:ext uri="{FF2B5EF4-FFF2-40B4-BE49-F238E27FC236}">
                <a16:creationId xmlns:a16="http://schemas.microsoft.com/office/drawing/2014/main" id="{8E599301-56E5-4B67-AFAA-EF62247887EA}"/>
              </a:ext>
            </a:extLst>
          </p:cNvPr>
          <p:cNvCxnSpPr>
            <a:cxnSpLocks/>
          </p:cNvCxnSpPr>
          <p:nvPr/>
        </p:nvCxnSpPr>
        <p:spPr>
          <a:xfrm flipH="1" flipV="1">
            <a:off x="6256984" y="3523500"/>
            <a:ext cx="106144" cy="115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81CF1E2-C041-4B73-AF63-E3DEC241C0C6}"/>
              </a:ext>
            </a:extLst>
          </p:cNvPr>
          <p:cNvSpPr/>
          <p:nvPr/>
        </p:nvSpPr>
        <p:spPr>
          <a:xfrm>
            <a:off x="322021" y="3269751"/>
            <a:ext cx="10219264" cy="318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41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Balance projection</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1BC6AF66-DFC0-4B06-ABFD-42B1C56F5FAD}"/>
              </a:ext>
            </a:extLst>
          </p:cNvPr>
          <p:cNvPicPr>
            <a:picLocks noChangeAspect="1"/>
          </p:cNvPicPr>
          <p:nvPr/>
        </p:nvPicPr>
        <p:blipFill>
          <a:blip r:embed="rId5"/>
          <a:stretch>
            <a:fillRect/>
          </a:stretch>
        </p:blipFill>
        <p:spPr>
          <a:xfrm>
            <a:off x="666789" y="1379226"/>
            <a:ext cx="8427098" cy="5478774"/>
          </a:xfrm>
          <a:prstGeom prst="rect">
            <a:avLst/>
          </a:prstGeom>
          <a:ln>
            <a:solidFill>
              <a:schemeClr val="tx1"/>
            </a:solidFill>
          </a:ln>
        </p:spPr>
      </p:pic>
      <p:sp>
        <p:nvSpPr>
          <p:cNvPr id="6" name="Rectangle 5">
            <a:extLst>
              <a:ext uri="{FF2B5EF4-FFF2-40B4-BE49-F238E27FC236}">
                <a16:creationId xmlns:a16="http://schemas.microsoft.com/office/drawing/2014/main" id="{299D8553-9086-42C7-8851-EB9847B04908}"/>
              </a:ext>
            </a:extLst>
          </p:cNvPr>
          <p:cNvSpPr/>
          <p:nvPr/>
        </p:nvSpPr>
        <p:spPr>
          <a:xfrm>
            <a:off x="1030938" y="1690688"/>
            <a:ext cx="2893790" cy="2902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01B85A6-7AF8-4B0E-9038-35915A3DC82C}"/>
              </a:ext>
            </a:extLst>
          </p:cNvPr>
          <p:cNvSpPr/>
          <p:nvPr/>
        </p:nvSpPr>
        <p:spPr>
          <a:xfrm>
            <a:off x="1030939" y="3480370"/>
            <a:ext cx="5893844" cy="1686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823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B85B-284C-4413-87EC-27D6DC51BF08}"/>
              </a:ext>
            </a:extLst>
          </p:cNvPr>
          <p:cNvSpPr>
            <a:spLocks noGrp="1"/>
          </p:cNvSpPr>
          <p:nvPr>
            <p:ph type="title"/>
          </p:nvPr>
        </p:nvSpPr>
        <p:spPr/>
        <p:txBody>
          <a:bodyPr/>
          <a:lstStyle/>
          <a:p>
            <a:r>
              <a:rPr lang="en-IE" b="1" dirty="0"/>
              <a:t>Agenda</a:t>
            </a:r>
            <a:endParaRPr lang="en-US" b="1" dirty="0"/>
          </a:p>
        </p:txBody>
      </p:sp>
      <p:sp>
        <p:nvSpPr>
          <p:cNvPr id="3" name="Content Placeholder 2">
            <a:extLst>
              <a:ext uri="{FF2B5EF4-FFF2-40B4-BE49-F238E27FC236}">
                <a16:creationId xmlns:a16="http://schemas.microsoft.com/office/drawing/2014/main" id="{DF31EE70-A4E2-4E57-AED5-35DC6EA5A898}"/>
              </a:ext>
            </a:extLst>
          </p:cNvPr>
          <p:cNvSpPr>
            <a:spLocks noGrp="1"/>
          </p:cNvSpPr>
          <p:nvPr>
            <p:ph idx="1"/>
          </p:nvPr>
        </p:nvSpPr>
        <p:spPr>
          <a:xfrm>
            <a:off x="838200" y="1568771"/>
            <a:ext cx="10515600" cy="4351338"/>
          </a:xfrm>
        </p:spPr>
        <p:txBody>
          <a:bodyPr/>
          <a:lstStyle/>
          <a:p>
            <a:r>
              <a:rPr lang="en-IE" dirty="0"/>
              <a:t>Motivation</a:t>
            </a:r>
          </a:p>
          <a:p>
            <a:r>
              <a:rPr lang="en-IE" dirty="0"/>
              <a:t>Introduction to “event sourcing”</a:t>
            </a:r>
          </a:p>
          <a:p>
            <a:pPr lvl="1"/>
            <a:r>
              <a:rPr lang="en-IE" dirty="0"/>
              <a:t>Walk-through example</a:t>
            </a:r>
          </a:p>
          <a:p>
            <a:pPr marL="457200" lvl="1" indent="0">
              <a:buNone/>
            </a:pPr>
            <a:endParaRPr lang="en-IE" dirty="0"/>
          </a:p>
          <a:p>
            <a:r>
              <a:rPr lang="en-IE" dirty="0"/>
              <a:t>Notifications</a:t>
            </a:r>
          </a:p>
          <a:p>
            <a:pPr marL="0" indent="0">
              <a:buNone/>
            </a:pPr>
            <a:endParaRPr lang="en-IE" dirty="0"/>
          </a:p>
          <a:p>
            <a:r>
              <a:rPr lang="en-IE" dirty="0"/>
              <a:t>Introduction to Azure Event Grid </a:t>
            </a:r>
          </a:p>
          <a:p>
            <a:pPr marL="0" indent="0">
              <a:buNone/>
            </a:pPr>
            <a:endParaRPr lang="en-IE" dirty="0"/>
          </a:p>
        </p:txBody>
      </p:sp>
      <p:pic>
        <p:nvPicPr>
          <p:cNvPr id="4" name="Picture 3" descr="Paw-prints (a short pause)&#10;">
            <a:extLst>
              <a:ext uri="{FF2B5EF4-FFF2-40B4-BE49-F238E27FC236}">
                <a16:creationId xmlns:a16="http://schemas.microsoft.com/office/drawing/2014/main" id="{C01AA7D8-D5A6-49A8-8F85-1D2B336B800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6000" y="2562992"/>
            <a:ext cx="1359132" cy="662683"/>
          </a:xfrm>
          <a:prstGeom prst="rect">
            <a:avLst/>
          </a:prstGeom>
        </p:spPr>
      </p:pic>
    </p:spTree>
    <p:extLst>
      <p:ext uri="{BB962C8B-B14F-4D97-AF65-F5344CB8AC3E}">
        <p14:creationId xmlns:p14="http://schemas.microsoft.com/office/powerpoint/2010/main" val="3163509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CD1367F7-9DDA-4CD1-A0B0-E4B03627DC53}"/>
              </a:ext>
            </a:extLst>
          </p:cNvPr>
          <p:cNvPicPr>
            <a:picLocks noChangeAspect="1"/>
          </p:cNvPicPr>
          <p:nvPr/>
        </p:nvPicPr>
        <p:blipFill>
          <a:blip r:embed="rId5"/>
          <a:stretch>
            <a:fillRect/>
          </a:stretch>
        </p:blipFill>
        <p:spPr>
          <a:xfrm>
            <a:off x="114365" y="1484507"/>
            <a:ext cx="11983129" cy="2855845"/>
          </a:xfrm>
          <a:prstGeom prst="rect">
            <a:avLst/>
          </a:prstGeom>
          <a:ln>
            <a:solidFill>
              <a:schemeClr val="tx1"/>
            </a:solidFill>
          </a:ln>
        </p:spPr>
      </p:pic>
      <p:sp>
        <p:nvSpPr>
          <p:cNvPr id="5" name="TextBox 4">
            <a:extLst>
              <a:ext uri="{FF2B5EF4-FFF2-40B4-BE49-F238E27FC236}">
                <a16:creationId xmlns:a16="http://schemas.microsoft.com/office/drawing/2014/main" id="{2AC18C0B-C9F7-4928-86EF-87C035DF6197}"/>
              </a:ext>
            </a:extLst>
          </p:cNvPr>
          <p:cNvSpPr txBox="1"/>
          <p:nvPr/>
        </p:nvSpPr>
        <p:spPr>
          <a:xfrm>
            <a:off x="2643886" y="5275068"/>
            <a:ext cx="4735527" cy="369332"/>
          </a:xfrm>
          <a:prstGeom prst="rect">
            <a:avLst/>
          </a:prstGeom>
          <a:noFill/>
        </p:spPr>
        <p:txBody>
          <a:bodyPr wrap="none" rtlCol="0">
            <a:spAutoFit/>
          </a:bodyPr>
          <a:lstStyle/>
          <a:p>
            <a:r>
              <a:rPr lang="en-IE" dirty="0">
                <a:solidFill>
                  <a:schemeClr val="accent6">
                    <a:lumMod val="50000"/>
                  </a:schemeClr>
                </a:solidFill>
              </a:rPr>
              <a:t>SEQUENCE NUMBER OF LAST EVENT PROCESSED</a:t>
            </a:r>
            <a:endParaRPr lang="en-GB" dirty="0">
              <a:solidFill>
                <a:schemeClr val="accent6">
                  <a:lumMod val="50000"/>
                </a:schemeClr>
              </a:solidFill>
            </a:endParaRPr>
          </a:p>
        </p:txBody>
      </p:sp>
      <p:cxnSp>
        <p:nvCxnSpPr>
          <p:cNvPr id="6" name="Straight Arrow Connector 5">
            <a:extLst>
              <a:ext uri="{FF2B5EF4-FFF2-40B4-BE49-F238E27FC236}">
                <a16:creationId xmlns:a16="http://schemas.microsoft.com/office/drawing/2014/main" id="{CCD90FAB-26CD-4931-BF04-3AD5E614EB5D}"/>
              </a:ext>
            </a:extLst>
          </p:cNvPr>
          <p:cNvCxnSpPr>
            <a:cxnSpLocks/>
            <a:stCxn id="5" idx="0"/>
          </p:cNvCxnSpPr>
          <p:nvPr/>
        </p:nvCxnSpPr>
        <p:spPr>
          <a:xfrm flipV="1">
            <a:off x="5011650" y="4109663"/>
            <a:ext cx="3772754" cy="1165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29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DA7ED576-6230-4696-9C61-662D8394624F}"/>
              </a:ext>
            </a:extLst>
          </p:cNvPr>
          <p:cNvPicPr>
            <a:picLocks noChangeAspect="1"/>
          </p:cNvPicPr>
          <p:nvPr/>
        </p:nvPicPr>
        <p:blipFill>
          <a:blip r:embed="rId4"/>
          <a:stretch>
            <a:fillRect/>
          </a:stretch>
        </p:blipFill>
        <p:spPr>
          <a:xfrm>
            <a:off x="364104" y="2453951"/>
            <a:ext cx="11463791" cy="1950098"/>
          </a:xfrm>
          <a:prstGeom prst="rect">
            <a:avLst/>
          </a:prstGeom>
          <a:ln>
            <a:solidFill>
              <a:schemeClr val="tx1"/>
            </a:solidFill>
          </a:ln>
        </p:spPr>
      </p:pic>
    </p:spTree>
    <p:extLst>
      <p:ext uri="{BB962C8B-B14F-4D97-AF65-F5344CB8AC3E}">
        <p14:creationId xmlns:p14="http://schemas.microsoft.com/office/powerpoint/2010/main" val="1540590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2EF70141-5317-47B9-9BF5-753F3E2DC7CF}"/>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2ACD1180-1FE0-4999-B8B0-C717E2CDC791}"/>
              </a:ext>
            </a:extLst>
          </p:cNvPr>
          <p:cNvSpPr txBox="1"/>
          <p:nvPr/>
        </p:nvSpPr>
        <p:spPr>
          <a:xfrm>
            <a:off x="1685676" y="2216494"/>
            <a:ext cx="5154553" cy="369332"/>
          </a:xfrm>
          <a:prstGeom prst="rect">
            <a:avLst/>
          </a:prstGeom>
          <a:noFill/>
        </p:spPr>
        <p:txBody>
          <a:bodyPr wrap="none" rtlCol="0">
            <a:spAutoFit/>
          </a:bodyPr>
          <a:lstStyle/>
          <a:p>
            <a:r>
              <a:rPr lang="en-IE" dirty="0"/>
              <a:t>Target account number for the withdrawal must exist</a:t>
            </a:r>
            <a:endParaRPr lang="en-GB" dirty="0"/>
          </a:p>
        </p:txBody>
      </p:sp>
      <p:pic>
        <p:nvPicPr>
          <p:cNvPr id="7" name="Picture 6">
            <a:extLst>
              <a:ext uri="{FF2B5EF4-FFF2-40B4-BE49-F238E27FC236}">
                <a16:creationId xmlns:a16="http://schemas.microsoft.com/office/drawing/2014/main" id="{55147A65-0F03-4870-B202-37110447D46C}"/>
              </a:ext>
            </a:extLst>
          </p:cNvPr>
          <p:cNvPicPr>
            <a:picLocks noChangeAspect="1"/>
          </p:cNvPicPr>
          <p:nvPr/>
        </p:nvPicPr>
        <p:blipFill>
          <a:blip r:embed="rId4"/>
          <a:stretch>
            <a:fillRect/>
          </a:stretch>
        </p:blipFill>
        <p:spPr>
          <a:xfrm>
            <a:off x="955799" y="3014902"/>
            <a:ext cx="626511" cy="828196"/>
          </a:xfrm>
          <a:prstGeom prst="rect">
            <a:avLst/>
          </a:prstGeom>
        </p:spPr>
      </p:pic>
      <p:sp>
        <p:nvSpPr>
          <p:cNvPr id="8" name="TextBox 7">
            <a:extLst>
              <a:ext uri="{FF2B5EF4-FFF2-40B4-BE49-F238E27FC236}">
                <a16:creationId xmlns:a16="http://schemas.microsoft.com/office/drawing/2014/main" id="{D7728E13-AF35-4B74-9120-778C334F66EE}"/>
              </a:ext>
            </a:extLst>
          </p:cNvPr>
          <p:cNvSpPr txBox="1"/>
          <p:nvPr/>
        </p:nvSpPr>
        <p:spPr>
          <a:xfrm>
            <a:off x="1685676" y="3244334"/>
            <a:ext cx="6286273" cy="369332"/>
          </a:xfrm>
          <a:prstGeom prst="rect">
            <a:avLst/>
          </a:prstGeom>
          <a:noFill/>
        </p:spPr>
        <p:txBody>
          <a:bodyPr wrap="none" rtlCol="0">
            <a:spAutoFit/>
          </a:bodyPr>
          <a:lstStyle/>
          <a:p>
            <a:r>
              <a:rPr lang="en-IE" dirty="0"/>
              <a:t>Balance must be greater than or equal to the withdrawal amount</a:t>
            </a:r>
            <a:endParaRPr lang="en-GB" dirty="0"/>
          </a:p>
        </p:txBody>
      </p:sp>
      <p:pic>
        <p:nvPicPr>
          <p:cNvPr id="9" name="Picture 8">
            <a:extLst>
              <a:ext uri="{FF2B5EF4-FFF2-40B4-BE49-F238E27FC236}">
                <a16:creationId xmlns:a16="http://schemas.microsoft.com/office/drawing/2014/main" id="{16B548F9-7B89-42B2-9513-E45694AAB4C9}"/>
              </a:ext>
            </a:extLst>
          </p:cNvPr>
          <p:cNvPicPr>
            <a:picLocks noChangeAspect="1"/>
          </p:cNvPicPr>
          <p:nvPr/>
        </p:nvPicPr>
        <p:blipFill>
          <a:blip r:embed="rId5"/>
          <a:stretch>
            <a:fillRect/>
          </a:stretch>
        </p:blipFill>
        <p:spPr>
          <a:xfrm>
            <a:off x="914043" y="4120553"/>
            <a:ext cx="771633" cy="762106"/>
          </a:xfrm>
          <a:prstGeom prst="rect">
            <a:avLst/>
          </a:prstGeom>
        </p:spPr>
      </p:pic>
      <p:sp>
        <p:nvSpPr>
          <p:cNvPr id="10" name="TextBox 9">
            <a:extLst>
              <a:ext uri="{FF2B5EF4-FFF2-40B4-BE49-F238E27FC236}">
                <a16:creationId xmlns:a16="http://schemas.microsoft.com/office/drawing/2014/main" id="{12801F19-14FD-4970-9DAE-DC2C9CDE3D32}"/>
              </a:ext>
            </a:extLst>
          </p:cNvPr>
          <p:cNvSpPr txBox="1"/>
          <p:nvPr/>
        </p:nvSpPr>
        <p:spPr>
          <a:xfrm>
            <a:off x="1716482" y="4316940"/>
            <a:ext cx="2061975" cy="369332"/>
          </a:xfrm>
          <a:prstGeom prst="rect">
            <a:avLst/>
          </a:prstGeom>
          <a:noFill/>
        </p:spPr>
        <p:txBody>
          <a:bodyPr wrap="none" rtlCol="0">
            <a:spAutoFit/>
          </a:bodyPr>
          <a:lstStyle/>
          <a:p>
            <a:r>
              <a:rPr lang="en-IE" dirty="0"/>
              <a:t>Withdrawal amount</a:t>
            </a:r>
            <a:endParaRPr lang="en-GB" dirty="0"/>
          </a:p>
        </p:txBody>
      </p:sp>
      <p:pic>
        <p:nvPicPr>
          <p:cNvPr id="3" name="Picture 2">
            <a:extLst>
              <a:ext uri="{FF2B5EF4-FFF2-40B4-BE49-F238E27FC236}">
                <a16:creationId xmlns:a16="http://schemas.microsoft.com/office/drawing/2014/main" id="{20F77D92-DE59-437C-8B2A-364AB64D6BD0}"/>
              </a:ext>
            </a:extLst>
          </p:cNvPr>
          <p:cNvPicPr>
            <a:picLocks noChangeAspect="1"/>
          </p:cNvPicPr>
          <p:nvPr/>
        </p:nvPicPr>
        <p:blipFill>
          <a:blip r:embed="rId6"/>
          <a:stretch>
            <a:fillRect/>
          </a:stretch>
        </p:blipFill>
        <p:spPr>
          <a:xfrm>
            <a:off x="8798240" y="1816823"/>
            <a:ext cx="1978023" cy="1732898"/>
          </a:xfrm>
          <a:prstGeom prst="rect">
            <a:avLst/>
          </a:prstGeom>
        </p:spPr>
      </p:pic>
      <p:sp>
        <p:nvSpPr>
          <p:cNvPr id="11" name="TextBox 10">
            <a:extLst>
              <a:ext uri="{FF2B5EF4-FFF2-40B4-BE49-F238E27FC236}">
                <a16:creationId xmlns:a16="http://schemas.microsoft.com/office/drawing/2014/main" id="{365B6052-F0E5-4FBD-B9D9-38C71ADD1A66}"/>
              </a:ext>
            </a:extLst>
          </p:cNvPr>
          <p:cNvSpPr txBox="1"/>
          <p:nvPr/>
        </p:nvSpPr>
        <p:spPr>
          <a:xfrm>
            <a:off x="8798240" y="3474382"/>
            <a:ext cx="2352888" cy="369332"/>
          </a:xfrm>
          <a:prstGeom prst="rect">
            <a:avLst/>
          </a:prstGeom>
          <a:noFill/>
        </p:spPr>
        <p:txBody>
          <a:bodyPr wrap="none" rtlCol="0">
            <a:spAutoFit/>
          </a:bodyPr>
          <a:lstStyle/>
          <a:p>
            <a:r>
              <a:rPr lang="en-IE" dirty="0">
                <a:solidFill>
                  <a:srgbClr val="FF0000"/>
                </a:solidFill>
              </a:rPr>
              <a:t>Concurrency crocodile!</a:t>
            </a:r>
            <a:endParaRPr lang="en-GB" dirty="0">
              <a:solidFill>
                <a:srgbClr val="FF0000"/>
              </a:solidFill>
            </a:endParaRPr>
          </a:p>
        </p:txBody>
      </p:sp>
    </p:spTree>
    <p:extLst>
      <p:ext uri="{BB962C8B-B14F-4D97-AF65-F5344CB8AC3E}">
        <p14:creationId xmlns:p14="http://schemas.microsoft.com/office/powerpoint/2010/main" val="102649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61517D3B-E07C-4E5C-BACD-E9D15529A041}"/>
              </a:ext>
            </a:extLst>
          </p:cNvPr>
          <p:cNvPicPr>
            <a:picLocks noChangeAspect="1"/>
          </p:cNvPicPr>
          <p:nvPr/>
        </p:nvPicPr>
        <p:blipFill>
          <a:blip r:embed="rId5"/>
          <a:stretch>
            <a:fillRect/>
          </a:stretch>
        </p:blipFill>
        <p:spPr>
          <a:xfrm>
            <a:off x="158172" y="2158794"/>
            <a:ext cx="11875656" cy="1615736"/>
          </a:xfrm>
          <a:prstGeom prst="rect">
            <a:avLst/>
          </a:prstGeom>
          <a:ln>
            <a:solidFill>
              <a:schemeClr val="tx1"/>
            </a:solidFill>
          </a:ln>
        </p:spPr>
      </p:pic>
      <p:sp>
        <p:nvSpPr>
          <p:cNvPr id="5" name="Rectangle 4">
            <a:extLst>
              <a:ext uri="{FF2B5EF4-FFF2-40B4-BE49-F238E27FC236}">
                <a16:creationId xmlns:a16="http://schemas.microsoft.com/office/drawing/2014/main" id="{F50E4402-CD6A-4D7C-A6E3-8FF6BA5004BB}"/>
              </a:ext>
            </a:extLst>
          </p:cNvPr>
          <p:cNvSpPr/>
          <p:nvPr/>
        </p:nvSpPr>
        <p:spPr>
          <a:xfrm>
            <a:off x="702165" y="3138755"/>
            <a:ext cx="9828846" cy="6357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50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6492EE0E-5774-45F5-B01A-054958668E4E}"/>
              </a:ext>
            </a:extLst>
          </p:cNvPr>
          <p:cNvPicPr>
            <a:picLocks noChangeAspect="1"/>
          </p:cNvPicPr>
          <p:nvPr/>
        </p:nvPicPr>
        <p:blipFill>
          <a:blip r:embed="rId5"/>
          <a:stretch>
            <a:fillRect/>
          </a:stretch>
        </p:blipFill>
        <p:spPr>
          <a:xfrm>
            <a:off x="129629" y="1320760"/>
            <a:ext cx="11932742" cy="4843735"/>
          </a:xfrm>
          <a:prstGeom prst="rect">
            <a:avLst/>
          </a:prstGeom>
          <a:ln>
            <a:solidFill>
              <a:schemeClr val="tx1"/>
            </a:solidFill>
          </a:ln>
        </p:spPr>
      </p:pic>
      <p:sp>
        <p:nvSpPr>
          <p:cNvPr id="5" name="Rectangle 4">
            <a:extLst>
              <a:ext uri="{FF2B5EF4-FFF2-40B4-BE49-F238E27FC236}">
                <a16:creationId xmlns:a16="http://schemas.microsoft.com/office/drawing/2014/main" id="{7635E8EF-C31A-4C80-BF27-52BC66E7C15A}"/>
              </a:ext>
            </a:extLst>
          </p:cNvPr>
          <p:cNvSpPr/>
          <p:nvPr/>
        </p:nvSpPr>
        <p:spPr>
          <a:xfrm>
            <a:off x="5464672" y="4509855"/>
            <a:ext cx="3422474" cy="298451"/>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C8861A6C-619D-4A6B-8B2F-E13C2FDD7355}"/>
              </a:ext>
            </a:extLst>
          </p:cNvPr>
          <p:cNvPicPr>
            <a:picLocks noChangeAspect="1"/>
          </p:cNvPicPr>
          <p:nvPr/>
        </p:nvPicPr>
        <p:blipFill>
          <a:blip r:embed="rId6"/>
          <a:stretch>
            <a:fillRect/>
          </a:stretch>
        </p:blipFill>
        <p:spPr>
          <a:xfrm>
            <a:off x="9148435" y="3920834"/>
            <a:ext cx="819276" cy="717748"/>
          </a:xfrm>
          <a:prstGeom prst="rect">
            <a:avLst/>
          </a:prstGeom>
        </p:spPr>
      </p:pic>
    </p:spTree>
    <p:extLst>
      <p:ext uri="{BB962C8B-B14F-4D97-AF65-F5344CB8AC3E}">
        <p14:creationId xmlns:p14="http://schemas.microsoft.com/office/powerpoint/2010/main" val="257128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80F6A5BD-151B-4CA3-8C97-CBC8E590943F}"/>
              </a:ext>
            </a:extLst>
          </p:cNvPr>
          <p:cNvPicPr>
            <a:picLocks noChangeAspect="1"/>
          </p:cNvPicPr>
          <p:nvPr/>
        </p:nvPicPr>
        <p:blipFill>
          <a:blip r:embed="rId4"/>
          <a:stretch>
            <a:fillRect/>
          </a:stretch>
        </p:blipFill>
        <p:spPr>
          <a:xfrm>
            <a:off x="184910" y="1505198"/>
            <a:ext cx="11216515" cy="3847604"/>
          </a:xfrm>
          <a:prstGeom prst="rect">
            <a:avLst/>
          </a:prstGeom>
          <a:ln>
            <a:solidFill>
              <a:schemeClr val="tx1"/>
            </a:solidFill>
          </a:ln>
        </p:spPr>
      </p:pic>
    </p:spTree>
    <p:extLst>
      <p:ext uri="{BB962C8B-B14F-4D97-AF65-F5344CB8AC3E}">
        <p14:creationId xmlns:p14="http://schemas.microsoft.com/office/powerpoint/2010/main" val="1923779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E1F9-A77E-4EFD-8831-141165FEF7EC}"/>
              </a:ext>
            </a:extLst>
          </p:cNvPr>
          <p:cNvSpPr>
            <a:spLocks noGrp="1"/>
          </p:cNvSpPr>
          <p:nvPr>
            <p:ph type="title"/>
          </p:nvPr>
        </p:nvSpPr>
        <p:spPr/>
        <p:txBody>
          <a:bodyPr/>
          <a:lstStyle/>
          <a:p>
            <a:r>
              <a:rPr lang="en-IE" b="1" dirty="0">
                <a:solidFill>
                  <a:srgbClr val="00B050"/>
                </a:solidFill>
              </a:rPr>
              <a:t>Q</a:t>
            </a:r>
            <a:r>
              <a:rPr lang="en-IE" dirty="0"/>
              <a:t> &amp; </a:t>
            </a:r>
            <a:r>
              <a:rPr lang="en-IE" b="1" dirty="0">
                <a:solidFill>
                  <a:srgbClr val="0070C0"/>
                </a:solidFill>
              </a:rPr>
              <a:t>A</a:t>
            </a:r>
            <a:endParaRPr lang="en-GB" dirty="0"/>
          </a:p>
        </p:txBody>
      </p:sp>
      <p:pic>
        <p:nvPicPr>
          <p:cNvPr id="4" name="Picture 3" descr="A picture containing drawing&#10;&#10;Description automatically generated">
            <a:extLst>
              <a:ext uri="{FF2B5EF4-FFF2-40B4-BE49-F238E27FC236}">
                <a16:creationId xmlns:a16="http://schemas.microsoft.com/office/drawing/2014/main" id="{FB6651E7-8AF9-4B7E-A7D7-15767D0E32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9982" y="3062689"/>
            <a:ext cx="7784004" cy="3795311"/>
          </a:xfrm>
          <a:prstGeom prst="rect">
            <a:avLst/>
          </a:prstGeom>
        </p:spPr>
      </p:pic>
    </p:spTree>
    <p:extLst>
      <p:ext uri="{BB962C8B-B14F-4D97-AF65-F5344CB8AC3E}">
        <p14:creationId xmlns:p14="http://schemas.microsoft.com/office/powerpoint/2010/main" val="483251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997E-E83E-4B59-AD95-B90A9E2A1B3D}"/>
              </a:ext>
            </a:extLst>
          </p:cNvPr>
          <p:cNvSpPr>
            <a:spLocks noGrp="1"/>
          </p:cNvSpPr>
          <p:nvPr>
            <p:ph type="title"/>
          </p:nvPr>
        </p:nvSpPr>
        <p:spPr/>
        <p:txBody>
          <a:bodyPr/>
          <a:lstStyle/>
          <a:p>
            <a:r>
              <a:rPr lang="en-IE" dirty="0"/>
              <a:t>Notifications</a:t>
            </a:r>
            <a:endParaRPr lang="en-GB" dirty="0"/>
          </a:p>
        </p:txBody>
      </p:sp>
      <p:pic>
        <p:nvPicPr>
          <p:cNvPr id="4" name="Picture 3">
            <a:extLst>
              <a:ext uri="{FF2B5EF4-FFF2-40B4-BE49-F238E27FC236}">
                <a16:creationId xmlns:a16="http://schemas.microsoft.com/office/drawing/2014/main" id="{BADD8D28-D062-4174-A88B-F418D1A2E8AA}"/>
              </a:ext>
            </a:extLst>
          </p:cNvPr>
          <p:cNvPicPr>
            <a:picLocks noChangeAspect="1"/>
          </p:cNvPicPr>
          <p:nvPr/>
        </p:nvPicPr>
        <p:blipFill>
          <a:blip r:embed="rId3"/>
          <a:stretch>
            <a:fillRect/>
          </a:stretch>
        </p:blipFill>
        <p:spPr>
          <a:xfrm>
            <a:off x="1044224" y="3242627"/>
            <a:ext cx="3682740" cy="1195808"/>
          </a:xfrm>
          <a:prstGeom prst="rect">
            <a:avLst/>
          </a:prstGeom>
        </p:spPr>
      </p:pic>
      <p:sp>
        <p:nvSpPr>
          <p:cNvPr id="5" name="TextBox 4">
            <a:extLst>
              <a:ext uri="{FF2B5EF4-FFF2-40B4-BE49-F238E27FC236}">
                <a16:creationId xmlns:a16="http://schemas.microsoft.com/office/drawing/2014/main" id="{C348D230-71C8-4E09-994B-2B0A68CB3463}"/>
              </a:ext>
            </a:extLst>
          </p:cNvPr>
          <p:cNvSpPr txBox="1"/>
          <p:nvPr/>
        </p:nvSpPr>
        <p:spPr>
          <a:xfrm>
            <a:off x="1044224" y="4522423"/>
            <a:ext cx="1523879" cy="369332"/>
          </a:xfrm>
          <a:prstGeom prst="rect">
            <a:avLst/>
          </a:prstGeom>
          <a:noFill/>
        </p:spPr>
        <p:txBody>
          <a:bodyPr wrap="none" rtlCol="0">
            <a:spAutoFit/>
          </a:bodyPr>
          <a:lstStyle/>
          <a:p>
            <a:r>
              <a:rPr lang="en-IE" b="1" dirty="0"/>
              <a:t>Event streams</a:t>
            </a:r>
            <a:endParaRPr lang="en-GB" b="1" dirty="0"/>
          </a:p>
        </p:txBody>
      </p:sp>
      <p:cxnSp>
        <p:nvCxnSpPr>
          <p:cNvPr id="11" name="Straight Arrow Connector 10">
            <a:extLst>
              <a:ext uri="{FF2B5EF4-FFF2-40B4-BE49-F238E27FC236}">
                <a16:creationId xmlns:a16="http://schemas.microsoft.com/office/drawing/2014/main" id="{C2354351-CE49-4744-8BF5-67CAE801C8C4}"/>
              </a:ext>
            </a:extLst>
          </p:cNvPr>
          <p:cNvCxnSpPr>
            <a:cxnSpLocks/>
            <a:endCxn id="28" idx="1"/>
          </p:cNvCxnSpPr>
          <p:nvPr/>
        </p:nvCxnSpPr>
        <p:spPr>
          <a:xfrm flipV="1">
            <a:off x="4634497" y="3996705"/>
            <a:ext cx="2281240" cy="2266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59A950-7BDB-463B-97E8-C3CE467F62A2}"/>
              </a:ext>
            </a:extLst>
          </p:cNvPr>
          <p:cNvCxnSpPr>
            <a:cxnSpLocks/>
            <a:endCxn id="26" idx="1"/>
          </p:cNvCxnSpPr>
          <p:nvPr/>
        </p:nvCxnSpPr>
        <p:spPr>
          <a:xfrm flipV="1">
            <a:off x="1191802" y="1987780"/>
            <a:ext cx="6106827" cy="10251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CB7F2F-4A45-4660-9EC0-60C5ACE28A62}"/>
              </a:ext>
            </a:extLst>
          </p:cNvPr>
          <p:cNvSpPr txBox="1"/>
          <p:nvPr/>
        </p:nvSpPr>
        <p:spPr>
          <a:xfrm rot="21136944">
            <a:off x="3734341" y="2144150"/>
            <a:ext cx="1212127" cy="369332"/>
          </a:xfrm>
          <a:prstGeom prst="rect">
            <a:avLst/>
          </a:prstGeom>
          <a:noFill/>
        </p:spPr>
        <p:txBody>
          <a:bodyPr wrap="none" rtlCol="0">
            <a:spAutoFit/>
          </a:bodyPr>
          <a:lstStyle/>
          <a:p>
            <a:r>
              <a:rPr lang="en-IE" dirty="0"/>
              <a:t>New entity</a:t>
            </a:r>
            <a:endParaRPr lang="en-GB" dirty="0"/>
          </a:p>
        </p:txBody>
      </p:sp>
      <p:sp>
        <p:nvSpPr>
          <p:cNvPr id="19" name="TextBox 18">
            <a:extLst>
              <a:ext uri="{FF2B5EF4-FFF2-40B4-BE49-F238E27FC236}">
                <a16:creationId xmlns:a16="http://schemas.microsoft.com/office/drawing/2014/main" id="{CBF2F7EE-0625-4356-8288-CB1097116D13}"/>
              </a:ext>
            </a:extLst>
          </p:cNvPr>
          <p:cNvSpPr txBox="1"/>
          <p:nvPr/>
        </p:nvSpPr>
        <p:spPr>
          <a:xfrm rot="21251554">
            <a:off x="5105004" y="3771539"/>
            <a:ext cx="1194301" cy="369332"/>
          </a:xfrm>
          <a:prstGeom prst="rect">
            <a:avLst/>
          </a:prstGeom>
          <a:noFill/>
        </p:spPr>
        <p:txBody>
          <a:bodyPr wrap="none" rtlCol="0">
            <a:spAutoFit/>
          </a:bodyPr>
          <a:lstStyle/>
          <a:p>
            <a:r>
              <a:rPr lang="en-IE" dirty="0"/>
              <a:t>New event</a:t>
            </a:r>
            <a:endParaRPr lang="en-GB" dirty="0"/>
          </a:p>
        </p:txBody>
      </p:sp>
      <p:sp>
        <p:nvSpPr>
          <p:cNvPr id="20" name="Rectangle 19">
            <a:extLst>
              <a:ext uri="{FF2B5EF4-FFF2-40B4-BE49-F238E27FC236}">
                <a16:creationId xmlns:a16="http://schemas.microsoft.com/office/drawing/2014/main" id="{F036F643-B8AF-4C8E-B588-05AB04B761B7}"/>
              </a:ext>
            </a:extLst>
          </p:cNvPr>
          <p:cNvSpPr/>
          <p:nvPr/>
        </p:nvSpPr>
        <p:spPr>
          <a:xfrm>
            <a:off x="6670441" y="735825"/>
            <a:ext cx="4093150" cy="369332"/>
          </a:xfrm>
          <a:prstGeom prst="rect">
            <a:avLst/>
          </a:prstGeom>
        </p:spPr>
        <p:txBody>
          <a:bodyPr wrap="square">
            <a:spAutoFit/>
          </a:bodyPr>
          <a:lstStyle/>
          <a:p>
            <a:r>
              <a:rPr lang="en-GB" i="1" dirty="0">
                <a:solidFill>
                  <a:srgbClr val="800000"/>
                </a:solidFill>
                <a:latin typeface="Consolas" panose="020B0609020204030204" pitchFamily="49" charset="0"/>
              </a:rPr>
              <a:t>“</a:t>
            </a:r>
            <a:r>
              <a:rPr lang="en-GB" i="1" dirty="0" err="1">
                <a:solidFill>
                  <a:srgbClr val="800000"/>
                </a:solidFill>
                <a:latin typeface="Consolas" panose="020B0609020204030204" pitchFamily="49" charset="0"/>
              </a:rPr>
              <a:t>domain.entity</a:t>
            </a:r>
            <a:r>
              <a:rPr lang="en-GB" i="1" dirty="0">
                <a:solidFill>
                  <a:srgbClr val="800000"/>
                </a:solidFill>
                <a:latin typeface="Consolas" panose="020B0609020204030204" pitchFamily="49" charset="0"/>
              </a:rPr>
              <a:t> </a:t>
            </a:r>
            <a:r>
              <a:rPr lang="en-GB" i="1" dirty="0" err="1">
                <a:solidFill>
                  <a:srgbClr val="800000"/>
                </a:solidFill>
                <a:latin typeface="Consolas" panose="020B0609020204030204" pitchFamily="49" charset="0"/>
              </a:rPr>
              <a:t>type.</a:t>
            </a:r>
            <a:r>
              <a:rPr lang="en-GB" dirty="0" err="1">
                <a:solidFill>
                  <a:srgbClr val="800000"/>
                </a:solidFill>
                <a:latin typeface="Consolas" panose="020B0609020204030204" pitchFamily="49" charset="0"/>
              </a:rPr>
              <a:t>NewEntity</a:t>
            </a:r>
            <a:r>
              <a:rPr lang="en-GB" dirty="0">
                <a:solidFill>
                  <a:srgbClr val="800000"/>
                </a:solidFill>
                <a:latin typeface="Consolas" panose="020B0609020204030204" pitchFamily="49" charset="0"/>
              </a:rPr>
              <a:t>"</a:t>
            </a:r>
            <a:endParaRPr lang="en-GB" dirty="0"/>
          </a:p>
        </p:txBody>
      </p:sp>
      <p:sp>
        <p:nvSpPr>
          <p:cNvPr id="21" name="Rectangle 20">
            <a:extLst>
              <a:ext uri="{FF2B5EF4-FFF2-40B4-BE49-F238E27FC236}">
                <a16:creationId xmlns:a16="http://schemas.microsoft.com/office/drawing/2014/main" id="{33FDAEB7-890E-4C29-9900-9FF0B0274999}"/>
              </a:ext>
            </a:extLst>
          </p:cNvPr>
          <p:cNvSpPr/>
          <p:nvPr/>
        </p:nvSpPr>
        <p:spPr>
          <a:xfrm>
            <a:off x="6793358" y="3132611"/>
            <a:ext cx="4110421" cy="369332"/>
          </a:xfrm>
          <a:prstGeom prst="rect">
            <a:avLst/>
          </a:prstGeom>
        </p:spPr>
        <p:txBody>
          <a:bodyPr wrap="none">
            <a:spAutoFit/>
          </a:bodyPr>
          <a:lstStyle/>
          <a:p>
            <a:r>
              <a:rPr lang="en-GB" dirty="0">
                <a:solidFill>
                  <a:srgbClr val="800000"/>
                </a:solidFill>
                <a:latin typeface="Consolas" panose="020B0609020204030204" pitchFamily="49" charset="0"/>
              </a:rPr>
              <a:t>“</a:t>
            </a:r>
            <a:r>
              <a:rPr lang="en-GB" i="1" dirty="0" err="1">
                <a:solidFill>
                  <a:srgbClr val="800000"/>
                </a:solidFill>
                <a:latin typeface="Consolas" panose="020B0609020204030204" pitchFamily="49" charset="0"/>
              </a:rPr>
              <a:t>domain.entity</a:t>
            </a:r>
            <a:r>
              <a:rPr lang="en-GB" i="1" dirty="0">
                <a:solidFill>
                  <a:srgbClr val="800000"/>
                </a:solidFill>
                <a:latin typeface="Consolas" panose="020B0609020204030204" pitchFamily="49" charset="0"/>
              </a:rPr>
              <a:t> </a:t>
            </a:r>
            <a:r>
              <a:rPr lang="en-GB" i="1" dirty="0" err="1">
                <a:solidFill>
                  <a:srgbClr val="800000"/>
                </a:solidFill>
                <a:latin typeface="Consolas" panose="020B0609020204030204" pitchFamily="49" charset="0"/>
              </a:rPr>
              <a:t>type.event</a:t>
            </a:r>
            <a:r>
              <a:rPr lang="en-GB" i="1" dirty="0">
                <a:solidFill>
                  <a:srgbClr val="800000"/>
                </a:solidFill>
                <a:latin typeface="Consolas" panose="020B0609020204030204" pitchFamily="49" charset="0"/>
              </a:rPr>
              <a:t> type</a:t>
            </a:r>
            <a:r>
              <a:rPr lang="en-GB" dirty="0">
                <a:solidFill>
                  <a:srgbClr val="800000"/>
                </a:solidFill>
                <a:latin typeface="Consolas" panose="020B0609020204030204" pitchFamily="49" charset="0"/>
              </a:rPr>
              <a:t>"</a:t>
            </a:r>
            <a:endParaRPr lang="en-GB" dirty="0"/>
          </a:p>
        </p:txBody>
      </p:sp>
      <p:sp>
        <p:nvSpPr>
          <p:cNvPr id="24" name="TextBox 23">
            <a:extLst>
              <a:ext uri="{FF2B5EF4-FFF2-40B4-BE49-F238E27FC236}">
                <a16:creationId xmlns:a16="http://schemas.microsoft.com/office/drawing/2014/main" id="{96B234A1-6D7A-44AB-959A-63745B1B6957}"/>
              </a:ext>
            </a:extLst>
          </p:cNvPr>
          <p:cNvSpPr txBox="1"/>
          <p:nvPr/>
        </p:nvSpPr>
        <p:spPr>
          <a:xfrm>
            <a:off x="7298629" y="1110235"/>
            <a:ext cx="1016625" cy="369332"/>
          </a:xfrm>
          <a:prstGeom prst="rect">
            <a:avLst/>
          </a:prstGeom>
          <a:noFill/>
        </p:spPr>
        <p:txBody>
          <a:bodyPr wrap="none" rtlCol="0">
            <a:spAutoFit/>
          </a:bodyPr>
          <a:lstStyle/>
          <a:p>
            <a:r>
              <a:rPr lang="en-IE" dirty="0">
                <a:solidFill>
                  <a:schemeClr val="accent6">
                    <a:lumMod val="50000"/>
                  </a:schemeClr>
                </a:solidFill>
              </a:rPr>
              <a:t>DOMAIN</a:t>
            </a:r>
            <a:endParaRPr lang="en-GB" dirty="0">
              <a:solidFill>
                <a:schemeClr val="accent6">
                  <a:lumMod val="50000"/>
                </a:schemeClr>
              </a:solidFill>
            </a:endParaRPr>
          </a:p>
        </p:txBody>
      </p:sp>
      <p:sp>
        <p:nvSpPr>
          <p:cNvPr id="25" name="TextBox 24">
            <a:extLst>
              <a:ext uri="{FF2B5EF4-FFF2-40B4-BE49-F238E27FC236}">
                <a16:creationId xmlns:a16="http://schemas.microsoft.com/office/drawing/2014/main" id="{2C59EB9B-F4A0-45B6-BC94-56D9AAD2D121}"/>
              </a:ext>
            </a:extLst>
          </p:cNvPr>
          <p:cNvSpPr txBox="1"/>
          <p:nvPr/>
        </p:nvSpPr>
        <p:spPr>
          <a:xfrm>
            <a:off x="7298629" y="1441131"/>
            <a:ext cx="1348446" cy="369332"/>
          </a:xfrm>
          <a:prstGeom prst="rect">
            <a:avLst/>
          </a:prstGeom>
          <a:noFill/>
        </p:spPr>
        <p:txBody>
          <a:bodyPr wrap="none" rtlCol="0">
            <a:spAutoFit/>
          </a:bodyPr>
          <a:lstStyle/>
          <a:p>
            <a:r>
              <a:rPr lang="en-IE" dirty="0">
                <a:solidFill>
                  <a:schemeClr val="accent6">
                    <a:lumMod val="50000"/>
                  </a:schemeClr>
                </a:solidFill>
              </a:rPr>
              <a:t>ENTITY TYPE</a:t>
            </a:r>
            <a:endParaRPr lang="en-GB" dirty="0">
              <a:solidFill>
                <a:schemeClr val="accent6">
                  <a:lumMod val="50000"/>
                </a:schemeClr>
              </a:solidFill>
            </a:endParaRPr>
          </a:p>
        </p:txBody>
      </p:sp>
      <p:sp>
        <p:nvSpPr>
          <p:cNvPr id="26" name="TextBox 25">
            <a:extLst>
              <a:ext uri="{FF2B5EF4-FFF2-40B4-BE49-F238E27FC236}">
                <a16:creationId xmlns:a16="http://schemas.microsoft.com/office/drawing/2014/main" id="{4DE7681C-9048-4466-8486-9CA342EECDEE}"/>
              </a:ext>
            </a:extLst>
          </p:cNvPr>
          <p:cNvSpPr txBox="1"/>
          <p:nvPr/>
        </p:nvSpPr>
        <p:spPr>
          <a:xfrm>
            <a:off x="7298629" y="1803114"/>
            <a:ext cx="1107611" cy="369332"/>
          </a:xfrm>
          <a:prstGeom prst="rect">
            <a:avLst/>
          </a:prstGeom>
          <a:noFill/>
        </p:spPr>
        <p:txBody>
          <a:bodyPr wrap="none" rtlCol="0">
            <a:spAutoFit/>
          </a:bodyPr>
          <a:lstStyle/>
          <a:p>
            <a:r>
              <a:rPr lang="en-IE" dirty="0">
                <a:solidFill>
                  <a:schemeClr val="accent6">
                    <a:lumMod val="50000"/>
                  </a:schemeClr>
                </a:solidFill>
              </a:rPr>
              <a:t>INSTANCE</a:t>
            </a:r>
            <a:endParaRPr lang="en-GB" dirty="0">
              <a:solidFill>
                <a:schemeClr val="accent6">
                  <a:lumMod val="50000"/>
                </a:schemeClr>
              </a:solidFill>
            </a:endParaRPr>
          </a:p>
        </p:txBody>
      </p:sp>
      <p:sp>
        <p:nvSpPr>
          <p:cNvPr id="27" name="TextBox 26">
            <a:extLst>
              <a:ext uri="{FF2B5EF4-FFF2-40B4-BE49-F238E27FC236}">
                <a16:creationId xmlns:a16="http://schemas.microsoft.com/office/drawing/2014/main" id="{45DBEB21-779A-444B-93A0-A20522BF09B7}"/>
              </a:ext>
            </a:extLst>
          </p:cNvPr>
          <p:cNvSpPr txBox="1"/>
          <p:nvPr/>
        </p:nvSpPr>
        <p:spPr>
          <a:xfrm>
            <a:off x="6913234" y="3487244"/>
            <a:ext cx="1016625" cy="369332"/>
          </a:xfrm>
          <a:prstGeom prst="rect">
            <a:avLst/>
          </a:prstGeom>
          <a:noFill/>
        </p:spPr>
        <p:txBody>
          <a:bodyPr wrap="none" rtlCol="0">
            <a:spAutoFit/>
          </a:bodyPr>
          <a:lstStyle/>
          <a:p>
            <a:r>
              <a:rPr lang="en-IE" dirty="0">
                <a:solidFill>
                  <a:schemeClr val="accent6">
                    <a:lumMod val="50000"/>
                  </a:schemeClr>
                </a:solidFill>
              </a:rPr>
              <a:t>DOMAIN</a:t>
            </a:r>
            <a:endParaRPr lang="en-GB" dirty="0">
              <a:solidFill>
                <a:schemeClr val="accent6">
                  <a:lumMod val="50000"/>
                </a:schemeClr>
              </a:solidFill>
            </a:endParaRPr>
          </a:p>
        </p:txBody>
      </p:sp>
      <p:sp>
        <p:nvSpPr>
          <p:cNvPr id="28" name="TextBox 27">
            <a:extLst>
              <a:ext uri="{FF2B5EF4-FFF2-40B4-BE49-F238E27FC236}">
                <a16:creationId xmlns:a16="http://schemas.microsoft.com/office/drawing/2014/main" id="{989C781B-C0E1-471D-9BEF-95674C0D6132}"/>
              </a:ext>
            </a:extLst>
          </p:cNvPr>
          <p:cNvSpPr txBox="1"/>
          <p:nvPr/>
        </p:nvSpPr>
        <p:spPr>
          <a:xfrm>
            <a:off x="6915737" y="3812039"/>
            <a:ext cx="1348446" cy="369332"/>
          </a:xfrm>
          <a:prstGeom prst="rect">
            <a:avLst/>
          </a:prstGeom>
          <a:noFill/>
        </p:spPr>
        <p:txBody>
          <a:bodyPr wrap="none" rtlCol="0">
            <a:spAutoFit/>
          </a:bodyPr>
          <a:lstStyle/>
          <a:p>
            <a:r>
              <a:rPr lang="en-IE" dirty="0">
                <a:solidFill>
                  <a:schemeClr val="accent6">
                    <a:lumMod val="50000"/>
                  </a:schemeClr>
                </a:solidFill>
              </a:rPr>
              <a:t>ENTITY TYPE</a:t>
            </a:r>
            <a:endParaRPr lang="en-GB" dirty="0">
              <a:solidFill>
                <a:schemeClr val="accent6">
                  <a:lumMod val="50000"/>
                </a:schemeClr>
              </a:solidFill>
            </a:endParaRPr>
          </a:p>
        </p:txBody>
      </p:sp>
      <p:sp>
        <p:nvSpPr>
          <p:cNvPr id="29" name="TextBox 28">
            <a:extLst>
              <a:ext uri="{FF2B5EF4-FFF2-40B4-BE49-F238E27FC236}">
                <a16:creationId xmlns:a16="http://schemas.microsoft.com/office/drawing/2014/main" id="{7061D668-E18A-47EA-90D6-9D388D890EA8}"/>
              </a:ext>
            </a:extLst>
          </p:cNvPr>
          <p:cNvSpPr txBox="1"/>
          <p:nvPr/>
        </p:nvSpPr>
        <p:spPr>
          <a:xfrm>
            <a:off x="6948996" y="4136834"/>
            <a:ext cx="1107611" cy="369332"/>
          </a:xfrm>
          <a:prstGeom prst="rect">
            <a:avLst/>
          </a:prstGeom>
          <a:noFill/>
        </p:spPr>
        <p:txBody>
          <a:bodyPr wrap="none" rtlCol="0">
            <a:spAutoFit/>
          </a:bodyPr>
          <a:lstStyle/>
          <a:p>
            <a:r>
              <a:rPr lang="en-IE" dirty="0">
                <a:solidFill>
                  <a:schemeClr val="accent6">
                    <a:lumMod val="50000"/>
                  </a:schemeClr>
                </a:solidFill>
              </a:rPr>
              <a:t>INSTANCE</a:t>
            </a:r>
            <a:endParaRPr lang="en-GB" dirty="0">
              <a:solidFill>
                <a:schemeClr val="accent6">
                  <a:lumMod val="50000"/>
                </a:schemeClr>
              </a:solidFill>
            </a:endParaRPr>
          </a:p>
        </p:txBody>
      </p:sp>
      <p:sp>
        <p:nvSpPr>
          <p:cNvPr id="30" name="TextBox 29">
            <a:extLst>
              <a:ext uri="{FF2B5EF4-FFF2-40B4-BE49-F238E27FC236}">
                <a16:creationId xmlns:a16="http://schemas.microsoft.com/office/drawing/2014/main" id="{BAE76B39-A90D-4B73-987F-5C39D4D36DCD}"/>
              </a:ext>
            </a:extLst>
          </p:cNvPr>
          <p:cNvSpPr txBox="1"/>
          <p:nvPr/>
        </p:nvSpPr>
        <p:spPr>
          <a:xfrm>
            <a:off x="6972583" y="4461629"/>
            <a:ext cx="1309974" cy="369332"/>
          </a:xfrm>
          <a:prstGeom prst="rect">
            <a:avLst/>
          </a:prstGeom>
          <a:noFill/>
        </p:spPr>
        <p:txBody>
          <a:bodyPr wrap="none" rtlCol="0">
            <a:spAutoFit/>
          </a:bodyPr>
          <a:lstStyle/>
          <a:p>
            <a:r>
              <a:rPr lang="en-IE" dirty="0">
                <a:solidFill>
                  <a:schemeClr val="accent6">
                    <a:lumMod val="50000"/>
                  </a:schemeClr>
                </a:solidFill>
              </a:rPr>
              <a:t>EVENT TYPE</a:t>
            </a:r>
            <a:endParaRPr lang="en-GB" dirty="0">
              <a:solidFill>
                <a:schemeClr val="accent6">
                  <a:lumMod val="50000"/>
                </a:schemeClr>
              </a:solidFill>
            </a:endParaRPr>
          </a:p>
        </p:txBody>
      </p:sp>
      <p:sp>
        <p:nvSpPr>
          <p:cNvPr id="31" name="TextBox 30">
            <a:extLst>
              <a:ext uri="{FF2B5EF4-FFF2-40B4-BE49-F238E27FC236}">
                <a16:creationId xmlns:a16="http://schemas.microsoft.com/office/drawing/2014/main" id="{75878412-06B7-4D48-B655-0EF945A79CC4}"/>
              </a:ext>
            </a:extLst>
          </p:cNvPr>
          <p:cNvSpPr txBox="1"/>
          <p:nvPr/>
        </p:nvSpPr>
        <p:spPr>
          <a:xfrm>
            <a:off x="6972583" y="4786424"/>
            <a:ext cx="1198983" cy="369332"/>
          </a:xfrm>
          <a:prstGeom prst="rect">
            <a:avLst/>
          </a:prstGeom>
          <a:noFill/>
        </p:spPr>
        <p:txBody>
          <a:bodyPr wrap="none" rtlCol="0">
            <a:spAutoFit/>
          </a:bodyPr>
          <a:lstStyle/>
          <a:p>
            <a:r>
              <a:rPr lang="en-IE" i="1" dirty="0">
                <a:solidFill>
                  <a:schemeClr val="accent6">
                    <a:lumMod val="50000"/>
                  </a:schemeClr>
                </a:solidFill>
              </a:rPr>
              <a:t>SEQUENCE</a:t>
            </a:r>
            <a:endParaRPr lang="en-GB" i="1" dirty="0">
              <a:solidFill>
                <a:schemeClr val="accent6">
                  <a:lumMod val="50000"/>
                </a:schemeClr>
              </a:solidFill>
            </a:endParaRPr>
          </a:p>
        </p:txBody>
      </p:sp>
      <p:sp>
        <p:nvSpPr>
          <p:cNvPr id="32" name="TextBox 31">
            <a:extLst>
              <a:ext uri="{FF2B5EF4-FFF2-40B4-BE49-F238E27FC236}">
                <a16:creationId xmlns:a16="http://schemas.microsoft.com/office/drawing/2014/main" id="{F96E17AB-99D2-4687-A3CF-0EE670C7E5B9}"/>
              </a:ext>
            </a:extLst>
          </p:cNvPr>
          <p:cNvSpPr txBox="1"/>
          <p:nvPr/>
        </p:nvSpPr>
        <p:spPr>
          <a:xfrm>
            <a:off x="6972583" y="5096520"/>
            <a:ext cx="2640210" cy="369332"/>
          </a:xfrm>
          <a:prstGeom prst="rect">
            <a:avLst/>
          </a:prstGeom>
          <a:noFill/>
        </p:spPr>
        <p:txBody>
          <a:bodyPr wrap="none" rtlCol="0">
            <a:spAutoFit/>
          </a:bodyPr>
          <a:lstStyle/>
          <a:p>
            <a:r>
              <a:rPr lang="en-IE" dirty="0">
                <a:solidFill>
                  <a:schemeClr val="accent6">
                    <a:lumMod val="50000"/>
                  </a:schemeClr>
                </a:solidFill>
              </a:rPr>
              <a:t>(EVENT DETAILS PAYLOAD)</a:t>
            </a:r>
            <a:endParaRPr lang="en-GB" dirty="0">
              <a:solidFill>
                <a:schemeClr val="accent6">
                  <a:lumMod val="50000"/>
                </a:schemeClr>
              </a:solidFill>
            </a:endParaRPr>
          </a:p>
        </p:txBody>
      </p:sp>
    </p:spTree>
    <p:extLst>
      <p:ext uri="{BB962C8B-B14F-4D97-AF65-F5344CB8AC3E}">
        <p14:creationId xmlns:p14="http://schemas.microsoft.com/office/powerpoint/2010/main" val="3831279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997E-E83E-4B59-AD95-B90A9E2A1B3D}"/>
              </a:ext>
            </a:extLst>
          </p:cNvPr>
          <p:cNvSpPr>
            <a:spLocks noGrp="1"/>
          </p:cNvSpPr>
          <p:nvPr>
            <p:ph type="title"/>
          </p:nvPr>
        </p:nvSpPr>
        <p:spPr/>
        <p:txBody>
          <a:bodyPr/>
          <a:lstStyle/>
          <a:p>
            <a:r>
              <a:rPr lang="en-IE" dirty="0"/>
              <a:t>Notifications</a:t>
            </a:r>
            <a:endParaRPr lang="en-GB" dirty="0"/>
          </a:p>
        </p:txBody>
      </p:sp>
      <p:pic>
        <p:nvPicPr>
          <p:cNvPr id="4" name="Picture 3">
            <a:extLst>
              <a:ext uri="{FF2B5EF4-FFF2-40B4-BE49-F238E27FC236}">
                <a16:creationId xmlns:a16="http://schemas.microsoft.com/office/drawing/2014/main" id="{BADD8D28-D062-4174-A88B-F418D1A2E8AA}"/>
              </a:ext>
            </a:extLst>
          </p:cNvPr>
          <p:cNvPicPr>
            <a:picLocks noChangeAspect="1"/>
          </p:cNvPicPr>
          <p:nvPr/>
        </p:nvPicPr>
        <p:blipFill>
          <a:blip r:embed="rId3"/>
          <a:stretch>
            <a:fillRect/>
          </a:stretch>
        </p:blipFill>
        <p:spPr>
          <a:xfrm>
            <a:off x="1044224" y="3242627"/>
            <a:ext cx="3682740" cy="1195808"/>
          </a:xfrm>
          <a:prstGeom prst="rect">
            <a:avLst/>
          </a:prstGeom>
        </p:spPr>
      </p:pic>
      <p:sp>
        <p:nvSpPr>
          <p:cNvPr id="5" name="TextBox 4">
            <a:extLst>
              <a:ext uri="{FF2B5EF4-FFF2-40B4-BE49-F238E27FC236}">
                <a16:creationId xmlns:a16="http://schemas.microsoft.com/office/drawing/2014/main" id="{C348D230-71C8-4E09-994B-2B0A68CB3463}"/>
              </a:ext>
            </a:extLst>
          </p:cNvPr>
          <p:cNvSpPr txBox="1"/>
          <p:nvPr/>
        </p:nvSpPr>
        <p:spPr>
          <a:xfrm>
            <a:off x="1044224" y="4522423"/>
            <a:ext cx="1523879" cy="369332"/>
          </a:xfrm>
          <a:prstGeom prst="rect">
            <a:avLst/>
          </a:prstGeom>
          <a:noFill/>
        </p:spPr>
        <p:txBody>
          <a:bodyPr wrap="none" rtlCol="0">
            <a:spAutoFit/>
          </a:bodyPr>
          <a:lstStyle/>
          <a:p>
            <a:r>
              <a:rPr lang="en-IE" b="1" dirty="0"/>
              <a:t>Event streams</a:t>
            </a:r>
            <a:endParaRPr lang="en-GB" b="1" dirty="0"/>
          </a:p>
        </p:txBody>
      </p:sp>
      <p:cxnSp>
        <p:nvCxnSpPr>
          <p:cNvPr id="11" name="Straight Arrow Connector 10">
            <a:extLst>
              <a:ext uri="{FF2B5EF4-FFF2-40B4-BE49-F238E27FC236}">
                <a16:creationId xmlns:a16="http://schemas.microsoft.com/office/drawing/2014/main" id="{C2354351-CE49-4744-8BF5-67CAE801C8C4}"/>
              </a:ext>
            </a:extLst>
          </p:cNvPr>
          <p:cNvCxnSpPr>
            <a:cxnSpLocks/>
          </p:cNvCxnSpPr>
          <p:nvPr/>
        </p:nvCxnSpPr>
        <p:spPr>
          <a:xfrm flipV="1">
            <a:off x="2958957" y="1441232"/>
            <a:ext cx="4181582" cy="18960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BF2F7EE-0625-4356-8288-CB1097116D13}"/>
              </a:ext>
            </a:extLst>
          </p:cNvPr>
          <p:cNvSpPr txBox="1"/>
          <p:nvPr/>
        </p:nvSpPr>
        <p:spPr>
          <a:xfrm rot="19989871">
            <a:off x="4290020" y="2016426"/>
            <a:ext cx="1519455" cy="369332"/>
          </a:xfrm>
          <a:prstGeom prst="rect">
            <a:avLst/>
          </a:prstGeom>
          <a:noFill/>
        </p:spPr>
        <p:txBody>
          <a:bodyPr wrap="none" rtlCol="0">
            <a:spAutoFit/>
          </a:bodyPr>
          <a:lstStyle/>
          <a:p>
            <a:r>
              <a:rPr lang="en-IE" dirty="0"/>
              <a:t>Projection run</a:t>
            </a:r>
            <a:endParaRPr lang="en-GB" dirty="0"/>
          </a:p>
        </p:txBody>
      </p:sp>
      <p:sp>
        <p:nvSpPr>
          <p:cNvPr id="21" name="Rectangle 20">
            <a:extLst>
              <a:ext uri="{FF2B5EF4-FFF2-40B4-BE49-F238E27FC236}">
                <a16:creationId xmlns:a16="http://schemas.microsoft.com/office/drawing/2014/main" id="{33FDAEB7-890E-4C29-9900-9FF0B0274999}"/>
              </a:ext>
            </a:extLst>
          </p:cNvPr>
          <p:cNvSpPr/>
          <p:nvPr/>
        </p:nvSpPr>
        <p:spPr>
          <a:xfrm>
            <a:off x="6610194" y="889662"/>
            <a:ext cx="4743606" cy="369332"/>
          </a:xfrm>
          <a:prstGeom prst="rect">
            <a:avLst/>
          </a:prstGeom>
        </p:spPr>
        <p:txBody>
          <a:bodyPr wrap="none">
            <a:spAutoFit/>
          </a:bodyPr>
          <a:lstStyle/>
          <a:p>
            <a:r>
              <a:rPr lang="en-GB" dirty="0">
                <a:solidFill>
                  <a:srgbClr val="800000"/>
                </a:solidFill>
                <a:latin typeface="Consolas" panose="020B0609020204030204" pitchFamily="49" charset="0"/>
              </a:rPr>
              <a:t>“</a:t>
            </a:r>
            <a:r>
              <a:rPr lang="en-GB" i="1" dirty="0" err="1">
                <a:solidFill>
                  <a:srgbClr val="800000"/>
                </a:solidFill>
                <a:latin typeface="Consolas" panose="020B0609020204030204" pitchFamily="49" charset="0"/>
              </a:rPr>
              <a:t>domain.entity</a:t>
            </a:r>
            <a:r>
              <a:rPr lang="en-GB" i="1" dirty="0">
                <a:solidFill>
                  <a:srgbClr val="800000"/>
                </a:solidFill>
                <a:latin typeface="Consolas" panose="020B0609020204030204" pitchFamily="49" charset="0"/>
              </a:rPr>
              <a:t> </a:t>
            </a:r>
            <a:r>
              <a:rPr lang="en-GB" i="1" dirty="0" err="1">
                <a:solidFill>
                  <a:srgbClr val="800000"/>
                </a:solidFill>
                <a:latin typeface="Consolas" panose="020B0609020204030204" pitchFamily="49" charset="0"/>
              </a:rPr>
              <a:t>type.projection</a:t>
            </a:r>
            <a:r>
              <a:rPr lang="en-GB" i="1" dirty="0">
                <a:solidFill>
                  <a:srgbClr val="800000"/>
                </a:solidFill>
                <a:latin typeface="Consolas" panose="020B0609020204030204" pitchFamily="49" charset="0"/>
              </a:rPr>
              <a:t> type</a:t>
            </a:r>
            <a:r>
              <a:rPr lang="en-GB" dirty="0">
                <a:solidFill>
                  <a:srgbClr val="800000"/>
                </a:solidFill>
                <a:latin typeface="Consolas" panose="020B0609020204030204" pitchFamily="49" charset="0"/>
              </a:rPr>
              <a:t>"</a:t>
            </a:r>
            <a:endParaRPr lang="en-GB" dirty="0"/>
          </a:p>
        </p:txBody>
      </p:sp>
      <p:sp>
        <p:nvSpPr>
          <p:cNvPr id="27" name="TextBox 26">
            <a:extLst>
              <a:ext uri="{FF2B5EF4-FFF2-40B4-BE49-F238E27FC236}">
                <a16:creationId xmlns:a16="http://schemas.microsoft.com/office/drawing/2014/main" id="{45DBEB21-779A-444B-93A0-A20522BF09B7}"/>
              </a:ext>
            </a:extLst>
          </p:cNvPr>
          <p:cNvSpPr txBox="1"/>
          <p:nvPr/>
        </p:nvSpPr>
        <p:spPr>
          <a:xfrm>
            <a:off x="7418439" y="1326382"/>
            <a:ext cx="1016625" cy="369332"/>
          </a:xfrm>
          <a:prstGeom prst="rect">
            <a:avLst/>
          </a:prstGeom>
          <a:noFill/>
        </p:spPr>
        <p:txBody>
          <a:bodyPr wrap="none" rtlCol="0">
            <a:spAutoFit/>
          </a:bodyPr>
          <a:lstStyle/>
          <a:p>
            <a:r>
              <a:rPr lang="en-IE" dirty="0">
                <a:solidFill>
                  <a:schemeClr val="accent6">
                    <a:lumMod val="50000"/>
                  </a:schemeClr>
                </a:solidFill>
              </a:rPr>
              <a:t>DOMAIN</a:t>
            </a:r>
            <a:endParaRPr lang="en-GB" dirty="0">
              <a:solidFill>
                <a:schemeClr val="accent6">
                  <a:lumMod val="50000"/>
                </a:schemeClr>
              </a:solidFill>
            </a:endParaRPr>
          </a:p>
        </p:txBody>
      </p:sp>
      <p:sp>
        <p:nvSpPr>
          <p:cNvPr id="28" name="TextBox 27">
            <a:extLst>
              <a:ext uri="{FF2B5EF4-FFF2-40B4-BE49-F238E27FC236}">
                <a16:creationId xmlns:a16="http://schemas.microsoft.com/office/drawing/2014/main" id="{989C781B-C0E1-471D-9BEF-95674C0D6132}"/>
              </a:ext>
            </a:extLst>
          </p:cNvPr>
          <p:cNvSpPr txBox="1"/>
          <p:nvPr/>
        </p:nvSpPr>
        <p:spPr>
          <a:xfrm>
            <a:off x="7420942" y="1651177"/>
            <a:ext cx="1348446" cy="369332"/>
          </a:xfrm>
          <a:prstGeom prst="rect">
            <a:avLst/>
          </a:prstGeom>
          <a:noFill/>
        </p:spPr>
        <p:txBody>
          <a:bodyPr wrap="none" rtlCol="0">
            <a:spAutoFit/>
          </a:bodyPr>
          <a:lstStyle/>
          <a:p>
            <a:r>
              <a:rPr lang="en-IE" dirty="0">
                <a:solidFill>
                  <a:schemeClr val="accent6">
                    <a:lumMod val="50000"/>
                  </a:schemeClr>
                </a:solidFill>
              </a:rPr>
              <a:t>ENTITY TYPE</a:t>
            </a:r>
            <a:endParaRPr lang="en-GB" dirty="0">
              <a:solidFill>
                <a:schemeClr val="accent6">
                  <a:lumMod val="50000"/>
                </a:schemeClr>
              </a:solidFill>
            </a:endParaRPr>
          </a:p>
        </p:txBody>
      </p:sp>
      <p:sp>
        <p:nvSpPr>
          <p:cNvPr id="29" name="TextBox 28">
            <a:extLst>
              <a:ext uri="{FF2B5EF4-FFF2-40B4-BE49-F238E27FC236}">
                <a16:creationId xmlns:a16="http://schemas.microsoft.com/office/drawing/2014/main" id="{7061D668-E18A-47EA-90D6-9D388D890EA8}"/>
              </a:ext>
            </a:extLst>
          </p:cNvPr>
          <p:cNvSpPr txBox="1"/>
          <p:nvPr/>
        </p:nvSpPr>
        <p:spPr>
          <a:xfrm>
            <a:off x="7454201" y="1975972"/>
            <a:ext cx="1107611" cy="369332"/>
          </a:xfrm>
          <a:prstGeom prst="rect">
            <a:avLst/>
          </a:prstGeom>
          <a:noFill/>
        </p:spPr>
        <p:txBody>
          <a:bodyPr wrap="none" rtlCol="0">
            <a:spAutoFit/>
          </a:bodyPr>
          <a:lstStyle/>
          <a:p>
            <a:r>
              <a:rPr lang="en-IE" dirty="0">
                <a:solidFill>
                  <a:schemeClr val="accent6">
                    <a:lumMod val="50000"/>
                  </a:schemeClr>
                </a:solidFill>
              </a:rPr>
              <a:t>INSTANCE</a:t>
            </a:r>
            <a:endParaRPr lang="en-GB" dirty="0">
              <a:solidFill>
                <a:schemeClr val="accent6">
                  <a:lumMod val="50000"/>
                </a:schemeClr>
              </a:solidFill>
            </a:endParaRPr>
          </a:p>
        </p:txBody>
      </p:sp>
      <p:sp>
        <p:nvSpPr>
          <p:cNvPr id="30" name="TextBox 29">
            <a:extLst>
              <a:ext uri="{FF2B5EF4-FFF2-40B4-BE49-F238E27FC236}">
                <a16:creationId xmlns:a16="http://schemas.microsoft.com/office/drawing/2014/main" id="{BAE76B39-A90D-4B73-987F-5C39D4D36DCD}"/>
              </a:ext>
            </a:extLst>
          </p:cNvPr>
          <p:cNvSpPr txBox="1"/>
          <p:nvPr/>
        </p:nvSpPr>
        <p:spPr>
          <a:xfrm>
            <a:off x="7477788" y="2300767"/>
            <a:ext cx="1862626" cy="369332"/>
          </a:xfrm>
          <a:prstGeom prst="rect">
            <a:avLst/>
          </a:prstGeom>
          <a:noFill/>
        </p:spPr>
        <p:txBody>
          <a:bodyPr wrap="none" rtlCol="0">
            <a:spAutoFit/>
          </a:bodyPr>
          <a:lstStyle/>
          <a:p>
            <a:r>
              <a:rPr lang="en-IE" dirty="0">
                <a:solidFill>
                  <a:schemeClr val="accent6">
                    <a:lumMod val="50000"/>
                  </a:schemeClr>
                </a:solidFill>
              </a:rPr>
              <a:t>PROJECTION TYPE</a:t>
            </a:r>
            <a:endParaRPr lang="en-GB" dirty="0">
              <a:solidFill>
                <a:schemeClr val="accent6">
                  <a:lumMod val="50000"/>
                </a:schemeClr>
              </a:solidFill>
            </a:endParaRPr>
          </a:p>
        </p:txBody>
      </p:sp>
      <p:sp>
        <p:nvSpPr>
          <p:cNvPr id="31" name="TextBox 30">
            <a:extLst>
              <a:ext uri="{FF2B5EF4-FFF2-40B4-BE49-F238E27FC236}">
                <a16:creationId xmlns:a16="http://schemas.microsoft.com/office/drawing/2014/main" id="{75878412-06B7-4D48-B655-0EF945A79CC4}"/>
              </a:ext>
            </a:extLst>
          </p:cNvPr>
          <p:cNvSpPr txBox="1"/>
          <p:nvPr/>
        </p:nvSpPr>
        <p:spPr>
          <a:xfrm>
            <a:off x="7477788" y="2625562"/>
            <a:ext cx="1198983" cy="369332"/>
          </a:xfrm>
          <a:prstGeom prst="rect">
            <a:avLst/>
          </a:prstGeom>
          <a:noFill/>
        </p:spPr>
        <p:txBody>
          <a:bodyPr wrap="none" rtlCol="0">
            <a:spAutoFit/>
          </a:bodyPr>
          <a:lstStyle/>
          <a:p>
            <a:r>
              <a:rPr lang="en-IE" i="1" dirty="0">
                <a:solidFill>
                  <a:schemeClr val="accent6">
                    <a:lumMod val="50000"/>
                  </a:schemeClr>
                </a:solidFill>
              </a:rPr>
              <a:t>SEQUENCE</a:t>
            </a:r>
            <a:endParaRPr lang="en-GB" i="1" dirty="0">
              <a:solidFill>
                <a:schemeClr val="accent6">
                  <a:lumMod val="50000"/>
                </a:schemeClr>
              </a:solidFill>
            </a:endParaRPr>
          </a:p>
        </p:txBody>
      </p:sp>
      <p:sp>
        <p:nvSpPr>
          <p:cNvPr id="32" name="TextBox 31">
            <a:extLst>
              <a:ext uri="{FF2B5EF4-FFF2-40B4-BE49-F238E27FC236}">
                <a16:creationId xmlns:a16="http://schemas.microsoft.com/office/drawing/2014/main" id="{F96E17AB-99D2-4687-A3CF-0EE670C7E5B9}"/>
              </a:ext>
            </a:extLst>
          </p:cNvPr>
          <p:cNvSpPr txBox="1"/>
          <p:nvPr/>
        </p:nvSpPr>
        <p:spPr>
          <a:xfrm>
            <a:off x="7477788" y="2953184"/>
            <a:ext cx="3130793" cy="369332"/>
          </a:xfrm>
          <a:prstGeom prst="rect">
            <a:avLst/>
          </a:prstGeom>
          <a:noFill/>
        </p:spPr>
        <p:txBody>
          <a:bodyPr wrap="none" rtlCol="0">
            <a:spAutoFit/>
          </a:bodyPr>
          <a:lstStyle/>
          <a:p>
            <a:r>
              <a:rPr lang="en-IE" dirty="0">
                <a:solidFill>
                  <a:schemeClr val="accent6">
                    <a:lumMod val="50000"/>
                  </a:schemeClr>
                </a:solidFill>
              </a:rPr>
              <a:t>(PROJECTION RESULT PAYLOAD)</a:t>
            </a:r>
            <a:endParaRPr lang="en-GB" dirty="0">
              <a:solidFill>
                <a:schemeClr val="accent6">
                  <a:lumMod val="50000"/>
                </a:schemeClr>
              </a:solidFill>
            </a:endParaRPr>
          </a:p>
        </p:txBody>
      </p:sp>
      <p:cxnSp>
        <p:nvCxnSpPr>
          <p:cNvPr id="14" name="Straight Arrow Connector 13">
            <a:extLst>
              <a:ext uri="{FF2B5EF4-FFF2-40B4-BE49-F238E27FC236}">
                <a16:creationId xmlns:a16="http://schemas.microsoft.com/office/drawing/2014/main" id="{B88F8E7E-9CC8-42F4-A373-349752549AF8}"/>
              </a:ext>
            </a:extLst>
          </p:cNvPr>
          <p:cNvCxnSpPr>
            <a:cxnSpLocks/>
          </p:cNvCxnSpPr>
          <p:nvPr/>
        </p:nvCxnSpPr>
        <p:spPr>
          <a:xfrm>
            <a:off x="4634497" y="4223310"/>
            <a:ext cx="1975697" cy="10206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B2A723A-8D4A-4985-BE88-F9D695007A9E}"/>
              </a:ext>
            </a:extLst>
          </p:cNvPr>
          <p:cNvSpPr txBox="1"/>
          <p:nvPr/>
        </p:nvSpPr>
        <p:spPr>
          <a:xfrm rot="1581496">
            <a:off x="5149919" y="4592258"/>
            <a:ext cx="1983176" cy="369332"/>
          </a:xfrm>
          <a:prstGeom prst="rect">
            <a:avLst/>
          </a:prstGeom>
          <a:noFill/>
        </p:spPr>
        <p:txBody>
          <a:bodyPr wrap="square" rtlCol="0">
            <a:spAutoFit/>
          </a:bodyPr>
          <a:lstStyle/>
          <a:p>
            <a:r>
              <a:rPr lang="en-IE" dirty="0"/>
              <a:t>Classification run</a:t>
            </a:r>
            <a:endParaRPr lang="en-GB" dirty="0"/>
          </a:p>
        </p:txBody>
      </p:sp>
      <p:sp>
        <p:nvSpPr>
          <p:cNvPr id="17" name="Rectangle 16">
            <a:extLst>
              <a:ext uri="{FF2B5EF4-FFF2-40B4-BE49-F238E27FC236}">
                <a16:creationId xmlns:a16="http://schemas.microsoft.com/office/drawing/2014/main" id="{8A6C88F9-7161-435F-BED8-66CF3FD1E297}"/>
              </a:ext>
            </a:extLst>
          </p:cNvPr>
          <p:cNvSpPr/>
          <p:nvPr/>
        </p:nvSpPr>
        <p:spPr>
          <a:xfrm>
            <a:off x="6640488" y="4423581"/>
            <a:ext cx="5250155" cy="369332"/>
          </a:xfrm>
          <a:prstGeom prst="rect">
            <a:avLst/>
          </a:prstGeom>
        </p:spPr>
        <p:txBody>
          <a:bodyPr wrap="none">
            <a:spAutoFit/>
          </a:bodyPr>
          <a:lstStyle/>
          <a:p>
            <a:r>
              <a:rPr lang="en-GB" dirty="0">
                <a:solidFill>
                  <a:srgbClr val="800000"/>
                </a:solidFill>
                <a:latin typeface="Consolas" panose="020B0609020204030204" pitchFamily="49" charset="0"/>
              </a:rPr>
              <a:t>“</a:t>
            </a:r>
            <a:r>
              <a:rPr lang="en-GB" i="1" dirty="0" err="1">
                <a:solidFill>
                  <a:srgbClr val="800000"/>
                </a:solidFill>
                <a:latin typeface="Consolas" panose="020B0609020204030204" pitchFamily="49" charset="0"/>
              </a:rPr>
              <a:t>domain.entity</a:t>
            </a:r>
            <a:r>
              <a:rPr lang="en-GB" i="1" dirty="0">
                <a:solidFill>
                  <a:srgbClr val="800000"/>
                </a:solidFill>
                <a:latin typeface="Consolas" panose="020B0609020204030204" pitchFamily="49" charset="0"/>
              </a:rPr>
              <a:t> </a:t>
            </a:r>
            <a:r>
              <a:rPr lang="en-GB" i="1" dirty="0" err="1">
                <a:solidFill>
                  <a:srgbClr val="800000"/>
                </a:solidFill>
                <a:latin typeface="Consolas" panose="020B0609020204030204" pitchFamily="49" charset="0"/>
              </a:rPr>
              <a:t>type.classification</a:t>
            </a:r>
            <a:r>
              <a:rPr lang="en-GB" i="1" dirty="0">
                <a:solidFill>
                  <a:srgbClr val="800000"/>
                </a:solidFill>
                <a:latin typeface="Consolas" panose="020B0609020204030204" pitchFamily="49" charset="0"/>
              </a:rPr>
              <a:t> type</a:t>
            </a:r>
            <a:r>
              <a:rPr lang="en-GB" dirty="0">
                <a:solidFill>
                  <a:srgbClr val="800000"/>
                </a:solidFill>
                <a:latin typeface="Consolas" panose="020B0609020204030204" pitchFamily="49" charset="0"/>
              </a:rPr>
              <a:t>"</a:t>
            </a:r>
            <a:endParaRPr lang="en-GB" dirty="0"/>
          </a:p>
        </p:txBody>
      </p:sp>
      <p:sp>
        <p:nvSpPr>
          <p:cNvPr id="20" name="TextBox 19">
            <a:extLst>
              <a:ext uri="{FF2B5EF4-FFF2-40B4-BE49-F238E27FC236}">
                <a16:creationId xmlns:a16="http://schemas.microsoft.com/office/drawing/2014/main" id="{8081BB01-5853-4696-9439-0D336F655EDA}"/>
              </a:ext>
            </a:extLst>
          </p:cNvPr>
          <p:cNvSpPr txBox="1"/>
          <p:nvPr/>
        </p:nvSpPr>
        <p:spPr>
          <a:xfrm>
            <a:off x="7291691" y="4703839"/>
            <a:ext cx="1016625" cy="369332"/>
          </a:xfrm>
          <a:prstGeom prst="rect">
            <a:avLst/>
          </a:prstGeom>
          <a:noFill/>
        </p:spPr>
        <p:txBody>
          <a:bodyPr wrap="none" rtlCol="0">
            <a:spAutoFit/>
          </a:bodyPr>
          <a:lstStyle/>
          <a:p>
            <a:r>
              <a:rPr lang="en-IE" dirty="0">
                <a:solidFill>
                  <a:schemeClr val="accent6">
                    <a:lumMod val="50000"/>
                  </a:schemeClr>
                </a:solidFill>
              </a:rPr>
              <a:t>DOMAIN</a:t>
            </a:r>
            <a:endParaRPr lang="en-GB" dirty="0">
              <a:solidFill>
                <a:schemeClr val="accent6">
                  <a:lumMod val="50000"/>
                </a:schemeClr>
              </a:solidFill>
            </a:endParaRPr>
          </a:p>
        </p:txBody>
      </p:sp>
      <p:sp>
        <p:nvSpPr>
          <p:cNvPr id="22" name="TextBox 21">
            <a:extLst>
              <a:ext uri="{FF2B5EF4-FFF2-40B4-BE49-F238E27FC236}">
                <a16:creationId xmlns:a16="http://schemas.microsoft.com/office/drawing/2014/main" id="{4DEB9B72-718A-4C92-B8E5-2E65F61858E4}"/>
              </a:ext>
            </a:extLst>
          </p:cNvPr>
          <p:cNvSpPr txBox="1"/>
          <p:nvPr/>
        </p:nvSpPr>
        <p:spPr>
          <a:xfrm>
            <a:off x="7294194" y="5028634"/>
            <a:ext cx="1348446" cy="369332"/>
          </a:xfrm>
          <a:prstGeom prst="rect">
            <a:avLst/>
          </a:prstGeom>
          <a:noFill/>
        </p:spPr>
        <p:txBody>
          <a:bodyPr wrap="none" rtlCol="0">
            <a:spAutoFit/>
          </a:bodyPr>
          <a:lstStyle/>
          <a:p>
            <a:r>
              <a:rPr lang="en-IE" dirty="0">
                <a:solidFill>
                  <a:schemeClr val="accent6">
                    <a:lumMod val="50000"/>
                  </a:schemeClr>
                </a:solidFill>
              </a:rPr>
              <a:t>ENTITY TYPE</a:t>
            </a:r>
            <a:endParaRPr lang="en-GB" dirty="0">
              <a:solidFill>
                <a:schemeClr val="accent6">
                  <a:lumMod val="50000"/>
                </a:schemeClr>
              </a:solidFill>
            </a:endParaRPr>
          </a:p>
        </p:txBody>
      </p:sp>
      <p:sp>
        <p:nvSpPr>
          <p:cNvPr id="23" name="TextBox 22">
            <a:extLst>
              <a:ext uri="{FF2B5EF4-FFF2-40B4-BE49-F238E27FC236}">
                <a16:creationId xmlns:a16="http://schemas.microsoft.com/office/drawing/2014/main" id="{D93D39A2-ACD0-4B3C-87FE-755FDA2FCADF}"/>
              </a:ext>
            </a:extLst>
          </p:cNvPr>
          <p:cNvSpPr txBox="1"/>
          <p:nvPr/>
        </p:nvSpPr>
        <p:spPr>
          <a:xfrm>
            <a:off x="7327453" y="5353429"/>
            <a:ext cx="1107611" cy="369332"/>
          </a:xfrm>
          <a:prstGeom prst="rect">
            <a:avLst/>
          </a:prstGeom>
          <a:noFill/>
        </p:spPr>
        <p:txBody>
          <a:bodyPr wrap="none" rtlCol="0">
            <a:spAutoFit/>
          </a:bodyPr>
          <a:lstStyle/>
          <a:p>
            <a:r>
              <a:rPr lang="en-IE" dirty="0">
                <a:solidFill>
                  <a:schemeClr val="accent6">
                    <a:lumMod val="50000"/>
                  </a:schemeClr>
                </a:solidFill>
              </a:rPr>
              <a:t>INSTANCE</a:t>
            </a:r>
            <a:endParaRPr lang="en-GB" dirty="0">
              <a:solidFill>
                <a:schemeClr val="accent6">
                  <a:lumMod val="50000"/>
                </a:schemeClr>
              </a:solidFill>
            </a:endParaRPr>
          </a:p>
        </p:txBody>
      </p:sp>
      <p:sp>
        <p:nvSpPr>
          <p:cNvPr id="24" name="TextBox 23">
            <a:extLst>
              <a:ext uri="{FF2B5EF4-FFF2-40B4-BE49-F238E27FC236}">
                <a16:creationId xmlns:a16="http://schemas.microsoft.com/office/drawing/2014/main" id="{34DD88FD-8318-4FA3-B071-F00BC226FD9F}"/>
              </a:ext>
            </a:extLst>
          </p:cNvPr>
          <p:cNvSpPr txBox="1"/>
          <p:nvPr/>
        </p:nvSpPr>
        <p:spPr>
          <a:xfrm>
            <a:off x="7351040" y="5678224"/>
            <a:ext cx="1862626" cy="369332"/>
          </a:xfrm>
          <a:prstGeom prst="rect">
            <a:avLst/>
          </a:prstGeom>
          <a:noFill/>
        </p:spPr>
        <p:txBody>
          <a:bodyPr wrap="none" rtlCol="0">
            <a:spAutoFit/>
          </a:bodyPr>
          <a:lstStyle/>
          <a:p>
            <a:r>
              <a:rPr lang="en-IE" dirty="0">
                <a:solidFill>
                  <a:schemeClr val="accent6">
                    <a:lumMod val="50000"/>
                  </a:schemeClr>
                </a:solidFill>
              </a:rPr>
              <a:t>PROJECTION TYPE</a:t>
            </a:r>
            <a:endParaRPr lang="en-GB" dirty="0">
              <a:solidFill>
                <a:schemeClr val="accent6">
                  <a:lumMod val="50000"/>
                </a:schemeClr>
              </a:solidFill>
            </a:endParaRPr>
          </a:p>
        </p:txBody>
      </p:sp>
      <p:sp>
        <p:nvSpPr>
          <p:cNvPr id="25" name="TextBox 24">
            <a:extLst>
              <a:ext uri="{FF2B5EF4-FFF2-40B4-BE49-F238E27FC236}">
                <a16:creationId xmlns:a16="http://schemas.microsoft.com/office/drawing/2014/main" id="{E1CD981A-5525-4158-8465-DCEBCA447938}"/>
              </a:ext>
            </a:extLst>
          </p:cNvPr>
          <p:cNvSpPr txBox="1"/>
          <p:nvPr/>
        </p:nvSpPr>
        <p:spPr>
          <a:xfrm>
            <a:off x="7351040" y="6003019"/>
            <a:ext cx="1198983" cy="369332"/>
          </a:xfrm>
          <a:prstGeom prst="rect">
            <a:avLst/>
          </a:prstGeom>
          <a:noFill/>
        </p:spPr>
        <p:txBody>
          <a:bodyPr wrap="none" rtlCol="0">
            <a:spAutoFit/>
          </a:bodyPr>
          <a:lstStyle/>
          <a:p>
            <a:r>
              <a:rPr lang="en-IE" i="1" dirty="0">
                <a:solidFill>
                  <a:schemeClr val="accent6">
                    <a:lumMod val="50000"/>
                  </a:schemeClr>
                </a:solidFill>
              </a:rPr>
              <a:t>SEQUENCE</a:t>
            </a:r>
            <a:endParaRPr lang="en-GB" i="1" dirty="0">
              <a:solidFill>
                <a:schemeClr val="accent6">
                  <a:lumMod val="50000"/>
                </a:schemeClr>
              </a:solidFill>
            </a:endParaRPr>
          </a:p>
        </p:txBody>
      </p:sp>
      <p:sp>
        <p:nvSpPr>
          <p:cNvPr id="26" name="TextBox 25">
            <a:extLst>
              <a:ext uri="{FF2B5EF4-FFF2-40B4-BE49-F238E27FC236}">
                <a16:creationId xmlns:a16="http://schemas.microsoft.com/office/drawing/2014/main" id="{60A81116-5317-4D85-93E5-9C6BF1E428EE}"/>
              </a:ext>
            </a:extLst>
          </p:cNvPr>
          <p:cNvSpPr txBox="1"/>
          <p:nvPr/>
        </p:nvSpPr>
        <p:spPr>
          <a:xfrm>
            <a:off x="7351040" y="6330641"/>
            <a:ext cx="2415726" cy="369332"/>
          </a:xfrm>
          <a:prstGeom prst="rect">
            <a:avLst/>
          </a:prstGeom>
          <a:noFill/>
        </p:spPr>
        <p:txBody>
          <a:bodyPr wrap="none" rtlCol="0">
            <a:spAutoFit/>
          </a:bodyPr>
          <a:lstStyle/>
          <a:p>
            <a:r>
              <a:rPr lang="en-IE" dirty="0">
                <a:solidFill>
                  <a:schemeClr val="accent6">
                    <a:lumMod val="50000"/>
                  </a:schemeClr>
                </a:solidFill>
              </a:rPr>
              <a:t>CLASSIFICATION RESULT</a:t>
            </a:r>
            <a:endParaRPr lang="en-GB" dirty="0">
              <a:solidFill>
                <a:schemeClr val="accent6">
                  <a:lumMod val="50000"/>
                </a:schemeClr>
              </a:solidFill>
            </a:endParaRPr>
          </a:p>
        </p:txBody>
      </p:sp>
    </p:spTree>
    <p:extLst>
      <p:ext uri="{BB962C8B-B14F-4D97-AF65-F5344CB8AC3E}">
        <p14:creationId xmlns:p14="http://schemas.microsoft.com/office/powerpoint/2010/main" val="291731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Introduction to </a:t>
            </a:r>
            <a:r>
              <a:rPr lang="en-IE" b="1" dirty="0"/>
              <a:t>Event Grid</a:t>
            </a:r>
          </a:p>
        </p:txBody>
      </p:sp>
      <p:pic>
        <p:nvPicPr>
          <p:cNvPr id="3" name="Picture 2">
            <a:extLst>
              <a:ext uri="{FF2B5EF4-FFF2-40B4-BE49-F238E27FC236}">
                <a16:creationId xmlns:a16="http://schemas.microsoft.com/office/drawing/2014/main" id="{532C9AAE-6EE9-434C-B2A8-FD2D7843516B}"/>
              </a:ext>
            </a:extLst>
          </p:cNvPr>
          <p:cNvPicPr>
            <a:picLocks noChangeAspect="1"/>
          </p:cNvPicPr>
          <p:nvPr/>
        </p:nvPicPr>
        <p:blipFill>
          <a:blip r:embed="rId3"/>
          <a:stretch>
            <a:fillRect/>
          </a:stretch>
        </p:blipFill>
        <p:spPr>
          <a:xfrm>
            <a:off x="9469366" y="2708646"/>
            <a:ext cx="1103615" cy="1088852"/>
          </a:xfrm>
          <a:prstGeom prst="rect">
            <a:avLst/>
          </a:prstGeom>
        </p:spPr>
      </p:pic>
      <p:sp>
        <p:nvSpPr>
          <p:cNvPr id="4" name="TextBox 3">
            <a:extLst>
              <a:ext uri="{FF2B5EF4-FFF2-40B4-BE49-F238E27FC236}">
                <a16:creationId xmlns:a16="http://schemas.microsoft.com/office/drawing/2014/main" id="{28400D33-2F19-434C-BD4A-0E64D5EBF1D8}"/>
              </a:ext>
            </a:extLst>
          </p:cNvPr>
          <p:cNvSpPr txBox="1"/>
          <p:nvPr/>
        </p:nvSpPr>
        <p:spPr>
          <a:xfrm>
            <a:off x="9367532" y="3865208"/>
            <a:ext cx="1136850" cy="369332"/>
          </a:xfrm>
          <a:prstGeom prst="rect">
            <a:avLst/>
          </a:prstGeom>
          <a:noFill/>
        </p:spPr>
        <p:txBody>
          <a:bodyPr wrap="none" rtlCol="0">
            <a:spAutoFit/>
          </a:bodyPr>
          <a:lstStyle/>
          <a:p>
            <a:r>
              <a:rPr lang="en-IE" i="1" dirty="0"/>
              <a:t>Always on</a:t>
            </a:r>
            <a:endParaRPr lang="en-US" i="1" dirty="0"/>
          </a:p>
        </p:txBody>
      </p:sp>
      <p:pic>
        <p:nvPicPr>
          <p:cNvPr id="7" name="Picture 6">
            <a:extLst>
              <a:ext uri="{FF2B5EF4-FFF2-40B4-BE49-F238E27FC236}">
                <a16:creationId xmlns:a16="http://schemas.microsoft.com/office/drawing/2014/main" id="{B14E81A0-8BCB-4B52-9431-8853753A7A23}"/>
              </a:ext>
            </a:extLst>
          </p:cNvPr>
          <p:cNvPicPr>
            <a:picLocks noChangeAspect="1"/>
          </p:cNvPicPr>
          <p:nvPr/>
        </p:nvPicPr>
        <p:blipFill>
          <a:blip r:embed="rId4"/>
          <a:stretch>
            <a:fillRect/>
          </a:stretch>
        </p:blipFill>
        <p:spPr>
          <a:xfrm>
            <a:off x="541106" y="1375622"/>
            <a:ext cx="8491907" cy="4589454"/>
          </a:xfrm>
          <a:prstGeom prst="rect">
            <a:avLst/>
          </a:prstGeom>
        </p:spPr>
      </p:pic>
      <p:sp>
        <p:nvSpPr>
          <p:cNvPr id="8" name="Rectangle 7">
            <a:extLst>
              <a:ext uri="{FF2B5EF4-FFF2-40B4-BE49-F238E27FC236}">
                <a16:creationId xmlns:a16="http://schemas.microsoft.com/office/drawing/2014/main" id="{0C57AA79-20B6-4F8D-A55E-FE89A17FE2DE}"/>
              </a:ext>
            </a:extLst>
          </p:cNvPr>
          <p:cNvSpPr/>
          <p:nvPr/>
        </p:nvSpPr>
        <p:spPr>
          <a:xfrm>
            <a:off x="1222625" y="3863083"/>
            <a:ext cx="1890445" cy="9041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9A35AD2-F493-42BF-A776-8CE642C6E66C}"/>
              </a:ext>
            </a:extLst>
          </p:cNvPr>
          <p:cNvSpPr/>
          <p:nvPr/>
        </p:nvSpPr>
        <p:spPr>
          <a:xfrm>
            <a:off x="6627657" y="2701184"/>
            <a:ext cx="1890445" cy="45206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E14E7907-23DB-4A27-B215-3E67E14EC8D5}"/>
              </a:ext>
            </a:extLst>
          </p:cNvPr>
          <p:cNvPicPr>
            <a:picLocks noChangeAspect="1"/>
          </p:cNvPicPr>
          <p:nvPr/>
        </p:nvPicPr>
        <p:blipFill>
          <a:blip r:embed="rId5"/>
          <a:stretch>
            <a:fillRect/>
          </a:stretch>
        </p:blipFill>
        <p:spPr>
          <a:xfrm>
            <a:off x="9330107" y="81483"/>
            <a:ext cx="1242874" cy="1088852"/>
          </a:xfrm>
          <a:prstGeom prst="rect">
            <a:avLst/>
          </a:prstGeom>
        </p:spPr>
      </p:pic>
      <p:sp>
        <p:nvSpPr>
          <p:cNvPr id="11" name="TextBox 10">
            <a:extLst>
              <a:ext uri="{FF2B5EF4-FFF2-40B4-BE49-F238E27FC236}">
                <a16:creationId xmlns:a16="http://schemas.microsoft.com/office/drawing/2014/main" id="{E769EE70-94CE-406D-9769-45457B645E4D}"/>
              </a:ext>
            </a:extLst>
          </p:cNvPr>
          <p:cNvSpPr txBox="1"/>
          <p:nvPr/>
        </p:nvSpPr>
        <p:spPr>
          <a:xfrm>
            <a:off x="9265700" y="1170335"/>
            <a:ext cx="2206886" cy="369332"/>
          </a:xfrm>
          <a:prstGeom prst="rect">
            <a:avLst/>
          </a:prstGeom>
          <a:noFill/>
        </p:spPr>
        <p:txBody>
          <a:bodyPr wrap="none" rtlCol="0">
            <a:spAutoFit/>
          </a:bodyPr>
          <a:lstStyle/>
          <a:p>
            <a:r>
              <a:rPr lang="en-IE" b="1" i="1" dirty="0"/>
              <a:t>At-least</a:t>
            </a:r>
            <a:r>
              <a:rPr lang="en-IE" i="1" dirty="0"/>
              <a:t> once delivery</a:t>
            </a:r>
            <a:endParaRPr lang="en-US" i="1" dirty="0"/>
          </a:p>
        </p:txBody>
      </p:sp>
    </p:spTree>
    <p:extLst>
      <p:ext uri="{BB962C8B-B14F-4D97-AF65-F5344CB8AC3E}">
        <p14:creationId xmlns:p14="http://schemas.microsoft.com/office/powerpoint/2010/main" val="73263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b="1" dirty="0"/>
              <a:t>Caveats</a:t>
            </a:r>
          </a:p>
        </p:txBody>
      </p:sp>
      <p:pic>
        <p:nvPicPr>
          <p:cNvPr id="5" name="Picture 4">
            <a:extLst>
              <a:ext uri="{FF2B5EF4-FFF2-40B4-BE49-F238E27FC236}">
                <a16:creationId xmlns:a16="http://schemas.microsoft.com/office/drawing/2014/main" id="{5B5E5C5F-C430-43B5-B32F-19E3577BAE5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7610" y="2027911"/>
            <a:ext cx="2162175" cy="2895600"/>
          </a:xfrm>
          <a:prstGeom prst="rect">
            <a:avLst/>
          </a:prstGeom>
        </p:spPr>
      </p:pic>
      <p:pic>
        <p:nvPicPr>
          <p:cNvPr id="8" name="Picture 7">
            <a:extLst>
              <a:ext uri="{FF2B5EF4-FFF2-40B4-BE49-F238E27FC236}">
                <a16:creationId xmlns:a16="http://schemas.microsoft.com/office/drawing/2014/main" id="{8F4FC1FF-52A2-4246-885F-FDE595F3C12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610743" y="2340956"/>
            <a:ext cx="2330226" cy="2176087"/>
          </a:xfrm>
          <a:prstGeom prst="rect">
            <a:avLst/>
          </a:prstGeom>
        </p:spPr>
      </p:pic>
      <p:pic>
        <p:nvPicPr>
          <p:cNvPr id="11" name="Picture 10">
            <a:extLst>
              <a:ext uri="{FF2B5EF4-FFF2-40B4-BE49-F238E27FC236}">
                <a16:creationId xmlns:a16="http://schemas.microsoft.com/office/drawing/2014/main" id="{3D5622CA-A39B-465E-A8DD-0B7BDE74B51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870459" y="4328951"/>
            <a:ext cx="530536" cy="515799"/>
          </a:xfrm>
          <a:prstGeom prst="rect">
            <a:avLst/>
          </a:prstGeom>
        </p:spPr>
      </p:pic>
      <p:pic>
        <p:nvPicPr>
          <p:cNvPr id="14" name="Picture 13">
            <a:extLst>
              <a:ext uri="{FF2B5EF4-FFF2-40B4-BE49-F238E27FC236}">
                <a16:creationId xmlns:a16="http://schemas.microsoft.com/office/drawing/2014/main" id="{F2BE05D4-FB55-435A-A405-0F7FDAC3D3C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4801745" y="4409161"/>
            <a:ext cx="514350" cy="514350"/>
          </a:xfrm>
          <a:prstGeom prst="rect">
            <a:avLst/>
          </a:prstGeom>
        </p:spPr>
      </p:pic>
      <p:pic>
        <p:nvPicPr>
          <p:cNvPr id="17" name="Picture 16">
            <a:extLst>
              <a:ext uri="{FF2B5EF4-FFF2-40B4-BE49-F238E27FC236}">
                <a16:creationId xmlns:a16="http://schemas.microsoft.com/office/drawing/2014/main" id="{DA9763D4-2021-45FC-83EA-BE4108B782A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907107" y="0"/>
            <a:ext cx="2674150" cy="1784433"/>
          </a:xfrm>
          <a:prstGeom prst="rect">
            <a:avLst/>
          </a:prstGeom>
        </p:spPr>
      </p:pic>
      <p:pic>
        <p:nvPicPr>
          <p:cNvPr id="19" name="Picture 18">
            <a:extLst>
              <a:ext uri="{FF2B5EF4-FFF2-40B4-BE49-F238E27FC236}">
                <a16:creationId xmlns:a16="http://schemas.microsoft.com/office/drawing/2014/main" id="{E0C1A7C4-006B-490D-9914-E2D30864C9E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570979" y="822525"/>
            <a:ext cx="530536" cy="515799"/>
          </a:xfrm>
          <a:prstGeom prst="rect">
            <a:avLst/>
          </a:prstGeom>
        </p:spPr>
      </p:pic>
      <p:pic>
        <p:nvPicPr>
          <p:cNvPr id="21" name="Picture 20">
            <a:extLst>
              <a:ext uri="{FF2B5EF4-FFF2-40B4-BE49-F238E27FC236}">
                <a16:creationId xmlns:a16="http://schemas.microsoft.com/office/drawing/2014/main" id="{974C0ECD-A4ED-4844-903E-AE7AAFC020FA}"/>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7251033" y="1791039"/>
            <a:ext cx="2147133" cy="1382217"/>
          </a:xfrm>
          <a:prstGeom prst="rect">
            <a:avLst/>
          </a:prstGeom>
        </p:spPr>
      </p:pic>
      <p:pic>
        <p:nvPicPr>
          <p:cNvPr id="22" name="Picture 21">
            <a:extLst>
              <a:ext uri="{FF2B5EF4-FFF2-40B4-BE49-F238E27FC236}">
                <a16:creationId xmlns:a16="http://schemas.microsoft.com/office/drawing/2014/main" id="{8D54779F-60AA-46C0-B28E-96A42B0DF565}"/>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581257" y="2630528"/>
            <a:ext cx="514350" cy="514350"/>
          </a:xfrm>
          <a:prstGeom prst="rect">
            <a:avLst/>
          </a:prstGeom>
        </p:spPr>
      </p:pic>
    </p:spTree>
    <p:extLst>
      <p:ext uri="{BB962C8B-B14F-4D97-AF65-F5344CB8AC3E}">
        <p14:creationId xmlns:p14="http://schemas.microsoft.com/office/powerpoint/2010/main" val="3518940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A683-928F-4AA0-9EBC-CEAA9161E503}"/>
              </a:ext>
            </a:extLst>
          </p:cNvPr>
          <p:cNvSpPr>
            <a:spLocks noGrp="1"/>
          </p:cNvSpPr>
          <p:nvPr>
            <p:ph type="title"/>
          </p:nvPr>
        </p:nvSpPr>
        <p:spPr>
          <a:xfrm>
            <a:off x="838200" y="0"/>
            <a:ext cx="10515600" cy="1325563"/>
          </a:xfrm>
        </p:spPr>
        <p:txBody>
          <a:bodyPr/>
          <a:lstStyle/>
          <a:p>
            <a:r>
              <a:rPr lang="en-IE" b="1" dirty="0"/>
              <a:t>Event Grid </a:t>
            </a:r>
            <a:r>
              <a:rPr lang="en-IE" dirty="0"/>
              <a:t>filtering</a:t>
            </a:r>
            <a:endParaRPr lang="en-GB" dirty="0"/>
          </a:p>
        </p:txBody>
      </p:sp>
      <p:pic>
        <p:nvPicPr>
          <p:cNvPr id="4" name="Picture 3">
            <a:extLst>
              <a:ext uri="{FF2B5EF4-FFF2-40B4-BE49-F238E27FC236}">
                <a16:creationId xmlns:a16="http://schemas.microsoft.com/office/drawing/2014/main" id="{339FD0AC-0DF8-4520-B4E5-AC4DFC18737A}"/>
              </a:ext>
            </a:extLst>
          </p:cNvPr>
          <p:cNvPicPr>
            <a:picLocks noChangeAspect="1"/>
          </p:cNvPicPr>
          <p:nvPr/>
        </p:nvPicPr>
        <p:blipFill>
          <a:blip r:embed="rId2"/>
          <a:stretch>
            <a:fillRect/>
          </a:stretch>
        </p:blipFill>
        <p:spPr>
          <a:xfrm>
            <a:off x="0" y="917295"/>
            <a:ext cx="12192000" cy="4016541"/>
          </a:xfrm>
          <a:prstGeom prst="rect">
            <a:avLst/>
          </a:prstGeom>
        </p:spPr>
      </p:pic>
      <p:pic>
        <p:nvPicPr>
          <p:cNvPr id="3" name="Picture 2">
            <a:extLst>
              <a:ext uri="{FF2B5EF4-FFF2-40B4-BE49-F238E27FC236}">
                <a16:creationId xmlns:a16="http://schemas.microsoft.com/office/drawing/2014/main" id="{85812E90-5B0E-41FD-8A37-B57E4CC96386}"/>
              </a:ext>
            </a:extLst>
          </p:cNvPr>
          <p:cNvPicPr>
            <a:picLocks noChangeAspect="1"/>
          </p:cNvPicPr>
          <p:nvPr/>
        </p:nvPicPr>
        <p:blipFill>
          <a:blip r:embed="rId3"/>
          <a:stretch>
            <a:fillRect/>
          </a:stretch>
        </p:blipFill>
        <p:spPr>
          <a:xfrm>
            <a:off x="0" y="4987901"/>
            <a:ext cx="12192000" cy="1726459"/>
          </a:xfrm>
          <a:prstGeom prst="rect">
            <a:avLst/>
          </a:prstGeom>
        </p:spPr>
      </p:pic>
    </p:spTree>
    <p:extLst>
      <p:ext uri="{BB962C8B-B14F-4D97-AF65-F5344CB8AC3E}">
        <p14:creationId xmlns:p14="http://schemas.microsoft.com/office/powerpoint/2010/main" val="4118587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063E-613F-4F1F-AC7E-BDCA7D31ABDD}"/>
              </a:ext>
            </a:extLst>
          </p:cNvPr>
          <p:cNvSpPr>
            <a:spLocks noGrp="1"/>
          </p:cNvSpPr>
          <p:nvPr>
            <p:ph type="title"/>
          </p:nvPr>
        </p:nvSpPr>
        <p:spPr>
          <a:xfrm>
            <a:off x="386137" y="231560"/>
            <a:ext cx="10515600" cy="806129"/>
          </a:xfrm>
        </p:spPr>
        <p:txBody>
          <a:bodyPr/>
          <a:lstStyle/>
          <a:p>
            <a:r>
              <a:rPr lang="en-IE" dirty="0"/>
              <a:t>Event grid message content</a:t>
            </a:r>
            <a:endParaRPr lang="en-GB" dirty="0"/>
          </a:p>
        </p:txBody>
      </p:sp>
      <p:pic>
        <p:nvPicPr>
          <p:cNvPr id="4" name="Picture 3">
            <a:extLst>
              <a:ext uri="{FF2B5EF4-FFF2-40B4-BE49-F238E27FC236}">
                <a16:creationId xmlns:a16="http://schemas.microsoft.com/office/drawing/2014/main" id="{C03E2BFE-3D79-4C1C-95FD-88F99AAF6BFC}"/>
              </a:ext>
            </a:extLst>
          </p:cNvPr>
          <p:cNvPicPr>
            <a:picLocks noChangeAspect="1"/>
          </p:cNvPicPr>
          <p:nvPr/>
        </p:nvPicPr>
        <p:blipFill>
          <a:blip r:embed="rId3"/>
          <a:stretch>
            <a:fillRect/>
          </a:stretch>
        </p:blipFill>
        <p:spPr>
          <a:xfrm>
            <a:off x="1290263" y="1037689"/>
            <a:ext cx="8811855" cy="5487166"/>
          </a:xfrm>
          <a:prstGeom prst="rect">
            <a:avLst/>
          </a:prstGeom>
        </p:spPr>
      </p:pic>
    </p:spTree>
    <p:extLst>
      <p:ext uri="{BB962C8B-B14F-4D97-AF65-F5344CB8AC3E}">
        <p14:creationId xmlns:p14="http://schemas.microsoft.com/office/powerpoint/2010/main" val="3955894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b="1" dirty="0"/>
              <a:t>Overview of an example system architecture</a:t>
            </a:r>
          </a:p>
        </p:txBody>
      </p:sp>
      <p:pic>
        <p:nvPicPr>
          <p:cNvPr id="5" name="Picture 4">
            <a:extLst>
              <a:ext uri="{FF2B5EF4-FFF2-40B4-BE49-F238E27FC236}">
                <a16:creationId xmlns:a16="http://schemas.microsoft.com/office/drawing/2014/main" id="{6C454A7E-6ECD-46BB-B39A-1A50B4484F0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4943475" y="5024014"/>
            <a:ext cx="1152525" cy="1152525"/>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8E50E8ED-E187-4635-B4E4-980B235BD33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p:blipFill>
        <p:spPr>
          <a:xfrm>
            <a:off x="7050075" y="2278802"/>
            <a:ext cx="1440340" cy="1325563"/>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ACF81463-FBC8-4319-AB74-42F87621806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p:blipFill>
        <p:spPr>
          <a:xfrm>
            <a:off x="1910743" y="2290412"/>
            <a:ext cx="1953511" cy="1302341"/>
          </a:xfrm>
          <a:prstGeom prst="rect">
            <a:avLst/>
          </a:prstGeom>
        </p:spPr>
        <p:style>
          <a:lnRef idx="2">
            <a:schemeClr val="dk1"/>
          </a:lnRef>
          <a:fillRef idx="1">
            <a:schemeClr val="lt1"/>
          </a:fillRef>
          <a:effectRef idx="0">
            <a:schemeClr val="dk1"/>
          </a:effectRef>
          <a:fontRef idx="minor">
            <a:schemeClr val="dk1"/>
          </a:fontRef>
        </p:style>
      </p:pic>
      <p:sp>
        <p:nvSpPr>
          <p:cNvPr id="12" name="TextBox 11">
            <a:extLst>
              <a:ext uri="{FF2B5EF4-FFF2-40B4-BE49-F238E27FC236}">
                <a16:creationId xmlns:a16="http://schemas.microsoft.com/office/drawing/2014/main" id="{A2DAFFCB-49CF-48DA-9BBB-1A1250F299F0}"/>
              </a:ext>
            </a:extLst>
          </p:cNvPr>
          <p:cNvSpPr txBox="1"/>
          <p:nvPr/>
        </p:nvSpPr>
        <p:spPr>
          <a:xfrm>
            <a:off x="1714500" y="1909470"/>
            <a:ext cx="1055032" cy="369332"/>
          </a:xfrm>
          <a:prstGeom prst="rect">
            <a:avLst/>
          </a:prstGeom>
          <a:noFill/>
        </p:spPr>
        <p:txBody>
          <a:bodyPr wrap="none" rtlCol="0">
            <a:spAutoFit/>
          </a:bodyPr>
          <a:lstStyle/>
          <a:p>
            <a:r>
              <a:rPr lang="en-IE" b="1" dirty="0">
                <a:solidFill>
                  <a:srgbClr val="002060"/>
                </a:solidFill>
              </a:rPr>
              <a:t>Accounts</a:t>
            </a:r>
            <a:endParaRPr lang="en-US" b="1" dirty="0">
              <a:solidFill>
                <a:srgbClr val="002060"/>
              </a:solidFill>
            </a:endParaRPr>
          </a:p>
        </p:txBody>
      </p:sp>
      <p:sp>
        <p:nvSpPr>
          <p:cNvPr id="13" name="TextBox 12">
            <a:extLst>
              <a:ext uri="{FF2B5EF4-FFF2-40B4-BE49-F238E27FC236}">
                <a16:creationId xmlns:a16="http://schemas.microsoft.com/office/drawing/2014/main" id="{C1684709-C9E9-4471-8971-1F14F71E2B8E}"/>
              </a:ext>
            </a:extLst>
          </p:cNvPr>
          <p:cNvSpPr txBox="1"/>
          <p:nvPr/>
        </p:nvSpPr>
        <p:spPr>
          <a:xfrm>
            <a:off x="7259168" y="1909470"/>
            <a:ext cx="1054841" cy="369332"/>
          </a:xfrm>
          <a:prstGeom prst="rect">
            <a:avLst/>
          </a:prstGeom>
          <a:noFill/>
        </p:spPr>
        <p:txBody>
          <a:bodyPr wrap="none" rtlCol="0">
            <a:spAutoFit/>
          </a:bodyPr>
          <a:lstStyle/>
          <a:p>
            <a:r>
              <a:rPr lang="en-IE" b="1" dirty="0">
                <a:solidFill>
                  <a:srgbClr val="002060"/>
                </a:solidFill>
              </a:rPr>
              <a:t>Branches</a:t>
            </a:r>
            <a:endParaRPr lang="en-US" b="1" dirty="0">
              <a:solidFill>
                <a:srgbClr val="002060"/>
              </a:solidFill>
            </a:endParaRPr>
          </a:p>
        </p:txBody>
      </p:sp>
      <p:sp>
        <p:nvSpPr>
          <p:cNvPr id="14" name="TextBox 13">
            <a:extLst>
              <a:ext uri="{FF2B5EF4-FFF2-40B4-BE49-F238E27FC236}">
                <a16:creationId xmlns:a16="http://schemas.microsoft.com/office/drawing/2014/main" id="{A5592F36-DDA1-499A-BAC9-C009F45D398A}"/>
              </a:ext>
            </a:extLst>
          </p:cNvPr>
          <p:cNvSpPr txBox="1"/>
          <p:nvPr/>
        </p:nvSpPr>
        <p:spPr>
          <a:xfrm>
            <a:off x="4929950" y="4564802"/>
            <a:ext cx="1025024" cy="369332"/>
          </a:xfrm>
          <a:prstGeom prst="rect">
            <a:avLst/>
          </a:prstGeom>
          <a:noFill/>
        </p:spPr>
        <p:txBody>
          <a:bodyPr wrap="none" rtlCol="0">
            <a:spAutoFit/>
          </a:bodyPr>
          <a:lstStyle/>
          <a:p>
            <a:r>
              <a:rPr lang="en-IE" b="1" dirty="0">
                <a:solidFill>
                  <a:srgbClr val="002060"/>
                </a:solidFill>
              </a:rPr>
              <a:t>Products</a:t>
            </a:r>
            <a:endParaRPr lang="en-US" b="1" dirty="0">
              <a:solidFill>
                <a:srgbClr val="002060"/>
              </a:solidFill>
            </a:endParaRPr>
          </a:p>
        </p:txBody>
      </p:sp>
      <p:pic>
        <p:nvPicPr>
          <p:cNvPr id="15" name="Picture 14">
            <a:extLst>
              <a:ext uri="{FF2B5EF4-FFF2-40B4-BE49-F238E27FC236}">
                <a16:creationId xmlns:a16="http://schemas.microsoft.com/office/drawing/2014/main" id="{EAE827B4-E5E3-4470-B62D-1658A56EAA2E}"/>
              </a:ext>
            </a:extLst>
          </p:cNvPr>
          <p:cNvPicPr>
            <a:picLocks noChangeAspect="1"/>
          </p:cNvPicPr>
          <p:nvPr/>
        </p:nvPicPr>
        <p:blipFill>
          <a:blip r:embed="rId9"/>
          <a:stretch>
            <a:fillRect/>
          </a:stretch>
        </p:blipFill>
        <p:spPr>
          <a:xfrm>
            <a:off x="398613" y="1970046"/>
            <a:ext cx="810667" cy="437760"/>
          </a:xfrm>
          <a:prstGeom prst="rect">
            <a:avLst/>
          </a:prstGeom>
        </p:spPr>
      </p:pic>
      <p:pic>
        <p:nvPicPr>
          <p:cNvPr id="16" name="Picture 15">
            <a:extLst>
              <a:ext uri="{FF2B5EF4-FFF2-40B4-BE49-F238E27FC236}">
                <a16:creationId xmlns:a16="http://schemas.microsoft.com/office/drawing/2014/main" id="{414C23F2-314F-446D-9523-04F0169333DF}"/>
              </a:ext>
            </a:extLst>
          </p:cNvPr>
          <p:cNvPicPr>
            <a:picLocks noChangeAspect="1"/>
          </p:cNvPicPr>
          <p:nvPr/>
        </p:nvPicPr>
        <p:blipFill>
          <a:blip r:embed="rId9"/>
          <a:stretch>
            <a:fillRect/>
          </a:stretch>
        </p:blipFill>
        <p:spPr>
          <a:xfrm>
            <a:off x="2488380" y="5572825"/>
            <a:ext cx="738240" cy="398650"/>
          </a:xfrm>
          <a:prstGeom prst="rect">
            <a:avLst/>
          </a:prstGeom>
        </p:spPr>
      </p:pic>
      <p:sp>
        <p:nvSpPr>
          <p:cNvPr id="17" name="TextBox 16">
            <a:extLst>
              <a:ext uri="{FF2B5EF4-FFF2-40B4-BE49-F238E27FC236}">
                <a16:creationId xmlns:a16="http://schemas.microsoft.com/office/drawing/2014/main" id="{5C8E88E3-30C5-4360-9A3D-BED80C86B5DB}"/>
              </a:ext>
            </a:extLst>
          </p:cNvPr>
          <p:cNvSpPr txBox="1"/>
          <p:nvPr/>
        </p:nvSpPr>
        <p:spPr>
          <a:xfrm>
            <a:off x="2422124" y="5971475"/>
            <a:ext cx="762901" cy="369332"/>
          </a:xfrm>
          <a:prstGeom prst="rect">
            <a:avLst/>
          </a:prstGeom>
          <a:noFill/>
        </p:spPr>
        <p:txBody>
          <a:bodyPr wrap="none" rtlCol="0">
            <a:spAutoFit/>
          </a:bodyPr>
          <a:lstStyle/>
          <a:p>
            <a:r>
              <a:rPr lang="en-IE" i="1" dirty="0"/>
              <a:t>Query</a:t>
            </a:r>
            <a:endParaRPr lang="en-US" i="1" dirty="0"/>
          </a:p>
        </p:txBody>
      </p:sp>
      <p:sp>
        <p:nvSpPr>
          <p:cNvPr id="18" name="TextBox 17">
            <a:extLst>
              <a:ext uri="{FF2B5EF4-FFF2-40B4-BE49-F238E27FC236}">
                <a16:creationId xmlns:a16="http://schemas.microsoft.com/office/drawing/2014/main" id="{E8825ED5-060B-47B8-9884-F9E4EF7C1311}"/>
              </a:ext>
            </a:extLst>
          </p:cNvPr>
          <p:cNvSpPr txBox="1"/>
          <p:nvPr/>
        </p:nvSpPr>
        <p:spPr>
          <a:xfrm>
            <a:off x="398613" y="2278802"/>
            <a:ext cx="762901" cy="369332"/>
          </a:xfrm>
          <a:prstGeom prst="rect">
            <a:avLst/>
          </a:prstGeom>
          <a:noFill/>
        </p:spPr>
        <p:txBody>
          <a:bodyPr wrap="none" rtlCol="0">
            <a:spAutoFit/>
          </a:bodyPr>
          <a:lstStyle/>
          <a:p>
            <a:r>
              <a:rPr lang="en-IE" i="1" dirty="0"/>
              <a:t>Query</a:t>
            </a:r>
            <a:endParaRPr lang="en-US" i="1" dirty="0"/>
          </a:p>
        </p:txBody>
      </p:sp>
      <p:pic>
        <p:nvPicPr>
          <p:cNvPr id="22" name="Picture 21">
            <a:extLst>
              <a:ext uri="{FF2B5EF4-FFF2-40B4-BE49-F238E27FC236}">
                <a16:creationId xmlns:a16="http://schemas.microsoft.com/office/drawing/2014/main" id="{656561E2-8DD5-4B96-A59D-D493687606FA}"/>
              </a:ext>
            </a:extLst>
          </p:cNvPr>
          <p:cNvPicPr>
            <a:picLocks noChangeAspect="1"/>
          </p:cNvPicPr>
          <p:nvPr/>
        </p:nvPicPr>
        <p:blipFill>
          <a:blip r:embed="rId9"/>
          <a:stretch>
            <a:fillRect/>
          </a:stretch>
        </p:blipFill>
        <p:spPr>
          <a:xfrm>
            <a:off x="3321522" y="4740493"/>
            <a:ext cx="810667" cy="437760"/>
          </a:xfrm>
          <a:prstGeom prst="rect">
            <a:avLst/>
          </a:prstGeom>
        </p:spPr>
      </p:pic>
      <p:sp>
        <p:nvSpPr>
          <p:cNvPr id="23" name="TextBox 22">
            <a:extLst>
              <a:ext uri="{FF2B5EF4-FFF2-40B4-BE49-F238E27FC236}">
                <a16:creationId xmlns:a16="http://schemas.microsoft.com/office/drawing/2014/main" id="{A2CBB5B0-F42D-46C9-800E-061008FE7542}"/>
              </a:ext>
            </a:extLst>
          </p:cNvPr>
          <p:cNvSpPr txBox="1"/>
          <p:nvPr/>
        </p:nvSpPr>
        <p:spPr>
          <a:xfrm>
            <a:off x="3070823" y="5121378"/>
            <a:ext cx="1144865" cy="369332"/>
          </a:xfrm>
          <a:prstGeom prst="rect">
            <a:avLst/>
          </a:prstGeom>
          <a:noFill/>
        </p:spPr>
        <p:txBody>
          <a:bodyPr wrap="none" rtlCol="0">
            <a:spAutoFit/>
          </a:bodyPr>
          <a:lstStyle/>
          <a:p>
            <a:r>
              <a:rPr lang="en-IE" i="1" dirty="0"/>
              <a:t>Command</a:t>
            </a:r>
            <a:endParaRPr lang="en-US" i="1" dirty="0"/>
          </a:p>
        </p:txBody>
      </p:sp>
      <p:pic>
        <p:nvPicPr>
          <p:cNvPr id="24" name="Picture 23">
            <a:extLst>
              <a:ext uri="{FF2B5EF4-FFF2-40B4-BE49-F238E27FC236}">
                <a16:creationId xmlns:a16="http://schemas.microsoft.com/office/drawing/2014/main" id="{8ABCF868-DCEA-4B9B-BC33-C716C56C88E5}"/>
              </a:ext>
            </a:extLst>
          </p:cNvPr>
          <p:cNvPicPr>
            <a:picLocks noChangeAspect="1"/>
          </p:cNvPicPr>
          <p:nvPr/>
        </p:nvPicPr>
        <p:blipFill>
          <a:blip r:embed="rId9"/>
          <a:stretch>
            <a:fillRect/>
          </a:stretch>
        </p:blipFill>
        <p:spPr>
          <a:xfrm>
            <a:off x="296320" y="2767985"/>
            <a:ext cx="810667" cy="437760"/>
          </a:xfrm>
          <a:prstGeom prst="rect">
            <a:avLst/>
          </a:prstGeom>
        </p:spPr>
      </p:pic>
      <p:sp>
        <p:nvSpPr>
          <p:cNvPr id="25" name="TextBox 24">
            <a:extLst>
              <a:ext uri="{FF2B5EF4-FFF2-40B4-BE49-F238E27FC236}">
                <a16:creationId xmlns:a16="http://schemas.microsoft.com/office/drawing/2014/main" id="{65A9BD8C-693F-45B5-94EB-5612E9E45C0D}"/>
              </a:ext>
            </a:extLst>
          </p:cNvPr>
          <p:cNvSpPr txBox="1"/>
          <p:nvPr/>
        </p:nvSpPr>
        <p:spPr>
          <a:xfrm>
            <a:off x="203375" y="3162877"/>
            <a:ext cx="1144865" cy="369332"/>
          </a:xfrm>
          <a:prstGeom prst="rect">
            <a:avLst/>
          </a:prstGeom>
          <a:noFill/>
        </p:spPr>
        <p:txBody>
          <a:bodyPr wrap="none" rtlCol="0">
            <a:spAutoFit/>
          </a:bodyPr>
          <a:lstStyle/>
          <a:p>
            <a:r>
              <a:rPr lang="en-IE" i="1" dirty="0"/>
              <a:t>Command</a:t>
            </a:r>
            <a:endParaRPr lang="en-US" i="1" dirty="0"/>
          </a:p>
        </p:txBody>
      </p:sp>
      <p:sp>
        <p:nvSpPr>
          <p:cNvPr id="26" name="Arrow: Right 25">
            <a:extLst>
              <a:ext uri="{FF2B5EF4-FFF2-40B4-BE49-F238E27FC236}">
                <a16:creationId xmlns:a16="http://schemas.microsoft.com/office/drawing/2014/main" id="{FB9C682A-D2C4-481A-9237-C0D95399630D}"/>
              </a:ext>
            </a:extLst>
          </p:cNvPr>
          <p:cNvSpPr/>
          <p:nvPr/>
        </p:nvSpPr>
        <p:spPr>
          <a:xfrm>
            <a:off x="1209280" y="2925396"/>
            <a:ext cx="619339" cy="211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Arrow: Right 27">
            <a:extLst>
              <a:ext uri="{FF2B5EF4-FFF2-40B4-BE49-F238E27FC236}">
                <a16:creationId xmlns:a16="http://schemas.microsoft.com/office/drawing/2014/main" id="{1104FEF3-D0B1-4274-A76C-91DBE81BE8EA}"/>
              </a:ext>
            </a:extLst>
          </p:cNvPr>
          <p:cNvSpPr/>
          <p:nvPr/>
        </p:nvSpPr>
        <p:spPr>
          <a:xfrm>
            <a:off x="4136290" y="5217539"/>
            <a:ext cx="681827" cy="19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Arrow: Left-Right 31">
            <a:extLst>
              <a:ext uri="{FF2B5EF4-FFF2-40B4-BE49-F238E27FC236}">
                <a16:creationId xmlns:a16="http://schemas.microsoft.com/office/drawing/2014/main" id="{41630045-2341-4359-958A-3F46FF3E9A15}"/>
              </a:ext>
            </a:extLst>
          </p:cNvPr>
          <p:cNvSpPr/>
          <p:nvPr/>
        </p:nvSpPr>
        <p:spPr>
          <a:xfrm>
            <a:off x="3321522" y="5741822"/>
            <a:ext cx="1483097" cy="190362"/>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Arrow: Left-Right 32">
            <a:extLst>
              <a:ext uri="{FF2B5EF4-FFF2-40B4-BE49-F238E27FC236}">
                <a16:creationId xmlns:a16="http://schemas.microsoft.com/office/drawing/2014/main" id="{75FA4937-D2F3-4E9E-9110-4AE1FB6D60A8}"/>
              </a:ext>
            </a:extLst>
          </p:cNvPr>
          <p:cNvSpPr/>
          <p:nvPr/>
        </p:nvSpPr>
        <p:spPr>
          <a:xfrm>
            <a:off x="1156103" y="2419416"/>
            <a:ext cx="672516" cy="168142"/>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7" name="Picture 36">
            <a:extLst>
              <a:ext uri="{FF2B5EF4-FFF2-40B4-BE49-F238E27FC236}">
                <a16:creationId xmlns:a16="http://schemas.microsoft.com/office/drawing/2014/main" id="{A8010D2C-18B7-4EBF-9776-F0FD444A8E60}"/>
              </a:ext>
            </a:extLst>
          </p:cNvPr>
          <p:cNvPicPr>
            <a:picLocks noChangeAspect="1"/>
          </p:cNvPicPr>
          <p:nvPr/>
        </p:nvPicPr>
        <p:blipFill>
          <a:blip r:embed="rId9"/>
          <a:stretch>
            <a:fillRect/>
          </a:stretch>
        </p:blipFill>
        <p:spPr>
          <a:xfrm>
            <a:off x="9881307" y="2094136"/>
            <a:ext cx="810667" cy="437760"/>
          </a:xfrm>
          <a:prstGeom prst="rect">
            <a:avLst/>
          </a:prstGeom>
        </p:spPr>
      </p:pic>
      <p:sp>
        <p:nvSpPr>
          <p:cNvPr id="38" name="TextBox 37">
            <a:extLst>
              <a:ext uri="{FF2B5EF4-FFF2-40B4-BE49-F238E27FC236}">
                <a16:creationId xmlns:a16="http://schemas.microsoft.com/office/drawing/2014/main" id="{D1F601A4-0F8E-48CA-83B2-469A21E346B1}"/>
              </a:ext>
            </a:extLst>
          </p:cNvPr>
          <p:cNvSpPr txBox="1"/>
          <p:nvPr/>
        </p:nvSpPr>
        <p:spPr>
          <a:xfrm>
            <a:off x="9881307" y="2402892"/>
            <a:ext cx="762901" cy="369332"/>
          </a:xfrm>
          <a:prstGeom prst="rect">
            <a:avLst/>
          </a:prstGeom>
          <a:noFill/>
        </p:spPr>
        <p:txBody>
          <a:bodyPr wrap="none" rtlCol="0">
            <a:spAutoFit/>
          </a:bodyPr>
          <a:lstStyle/>
          <a:p>
            <a:r>
              <a:rPr lang="en-IE" i="1" dirty="0"/>
              <a:t>Query</a:t>
            </a:r>
            <a:endParaRPr lang="en-US" i="1" dirty="0"/>
          </a:p>
        </p:txBody>
      </p:sp>
      <p:pic>
        <p:nvPicPr>
          <p:cNvPr id="39" name="Picture 38">
            <a:extLst>
              <a:ext uri="{FF2B5EF4-FFF2-40B4-BE49-F238E27FC236}">
                <a16:creationId xmlns:a16="http://schemas.microsoft.com/office/drawing/2014/main" id="{2DEA6B20-1C8D-4F0E-9A24-1636B4855C6A}"/>
              </a:ext>
            </a:extLst>
          </p:cNvPr>
          <p:cNvPicPr>
            <a:picLocks noChangeAspect="1"/>
          </p:cNvPicPr>
          <p:nvPr/>
        </p:nvPicPr>
        <p:blipFill>
          <a:blip r:embed="rId9"/>
          <a:stretch>
            <a:fillRect/>
          </a:stretch>
        </p:blipFill>
        <p:spPr>
          <a:xfrm>
            <a:off x="9779014" y="2892075"/>
            <a:ext cx="810667" cy="437760"/>
          </a:xfrm>
          <a:prstGeom prst="rect">
            <a:avLst/>
          </a:prstGeom>
        </p:spPr>
      </p:pic>
      <p:sp>
        <p:nvSpPr>
          <p:cNvPr id="40" name="TextBox 39">
            <a:extLst>
              <a:ext uri="{FF2B5EF4-FFF2-40B4-BE49-F238E27FC236}">
                <a16:creationId xmlns:a16="http://schemas.microsoft.com/office/drawing/2014/main" id="{D6ED7811-08B3-4871-8C43-871F9C440CBE}"/>
              </a:ext>
            </a:extLst>
          </p:cNvPr>
          <p:cNvSpPr txBox="1"/>
          <p:nvPr/>
        </p:nvSpPr>
        <p:spPr>
          <a:xfrm>
            <a:off x="9686069" y="3286967"/>
            <a:ext cx="1144865" cy="369332"/>
          </a:xfrm>
          <a:prstGeom prst="rect">
            <a:avLst/>
          </a:prstGeom>
          <a:noFill/>
        </p:spPr>
        <p:txBody>
          <a:bodyPr wrap="none" rtlCol="0">
            <a:spAutoFit/>
          </a:bodyPr>
          <a:lstStyle/>
          <a:p>
            <a:r>
              <a:rPr lang="en-IE" i="1" dirty="0"/>
              <a:t>Command</a:t>
            </a:r>
            <a:endParaRPr lang="en-US" i="1" dirty="0"/>
          </a:p>
        </p:txBody>
      </p:sp>
      <p:sp>
        <p:nvSpPr>
          <p:cNvPr id="41" name="Arrow: Right 40">
            <a:extLst>
              <a:ext uri="{FF2B5EF4-FFF2-40B4-BE49-F238E27FC236}">
                <a16:creationId xmlns:a16="http://schemas.microsoft.com/office/drawing/2014/main" id="{68AD2DAD-F47E-4409-AC6E-5729ED0EBCC5}"/>
              </a:ext>
            </a:extLst>
          </p:cNvPr>
          <p:cNvSpPr/>
          <p:nvPr/>
        </p:nvSpPr>
        <p:spPr>
          <a:xfrm rot="10800000">
            <a:off x="8597481" y="3045333"/>
            <a:ext cx="1144866" cy="20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Arrow: Left-Right 41">
            <a:extLst>
              <a:ext uri="{FF2B5EF4-FFF2-40B4-BE49-F238E27FC236}">
                <a16:creationId xmlns:a16="http://schemas.microsoft.com/office/drawing/2014/main" id="{DEA531E8-1343-487B-844C-550BB517104B}"/>
              </a:ext>
            </a:extLst>
          </p:cNvPr>
          <p:cNvSpPr/>
          <p:nvPr/>
        </p:nvSpPr>
        <p:spPr>
          <a:xfrm>
            <a:off x="8572539" y="2301655"/>
            <a:ext cx="1206476" cy="190362"/>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TextBox 42">
            <a:extLst>
              <a:ext uri="{FF2B5EF4-FFF2-40B4-BE49-F238E27FC236}">
                <a16:creationId xmlns:a16="http://schemas.microsoft.com/office/drawing/2014/main" id="{9B583DE4-CFA4-4B79-A32E-9099401AA331}"/>
              </a:ext>
            </a:extLst>
          </p:cNvPr>
          <p:cNvSpPr txBox="1"/>
          <p:nvPr/>
        </p:nvSpPr>
        <p:spPr>
          <a:xfrm>
            <a:off x="4754549" y="3223421"/>
            <a:ext cx="1375826" cy="369332"/>
          </a:xfrm>
          <a:prstGeom prst="rect">
            <a:avLst/>
          </a:prstGeom>
          <a:noFill/>
        </p:spPr>
        <p:txBody>
          <a:bodyPr wrap="none" rtlCol="0">
            <a:spAutoFit/>
          </a:bodyPr>
          <a:lstStyle/>
          <a:p>
            <a:r>
              <a:rPr lang="en-IE" i="1" dirty="0"/>
              <a:t>Notifications</a:t>
            </a:r>
            <a:endParaRPr lang="en-US" i="1" dirty="0"/>
          </a:p>
        </p:txBody>
      </p:sp>
      <p:cxnSp>
        <p:nvCxnSpPr>
          <p:cNvPr id="6" name="Straight Arrow Connector 5">
            <a:extLst>
              <a:ext uri="{FF2B5EF4-FFF2-40B4-BE49-F238E27FC236}">
                <a16:creationId xmlns:a16="http://schemas.microsoft.com/office/drawing/2014/main" id="{54B7A34B-0D62-4D58-8222-FE0FC9591F89}"/>
              </a:ext>
            </a:extLst>
          </p:cNvPr>
          <p:cNvCxnSpPr>
            <a:stCxn id="14" idx="0"/>
          </p:cNvCxnSpPr>
          <p:nvPr/>
        </p:nvCxnSpPr>
        <p:spPr>
          <a:xfrm flipV="1">
            <a:off x="5442462" y="3656299"/>
            <a:ext cx="0" cy="908503"/>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CB9D6A7-11B7-41FE-A5C6-EA0240250B7A}"/>
              </a:ext>
            </a:extLst>
          </p:cNvPr>
          <p:cNvCxnSpPr>
            <a:cxnSpLocks/>
            <a:stCxn id="14" idx="0"/>
          </p:cNvCxnSpPr>
          <p:nvPr/>
        </p:nvCxnSpPr>
        <p:spPr>
          <a:xfrm flipV="1">
            <a:off x="5442462" y="3656299"/>
            <a:ext cx="180056" cy="908503"/>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57DE126-47FA-463E-A812-5517A419340E}"/>
              </a:ext>
            </a:extLst>
          </p:cNvPr>
          <p:cNvCxnSpPr>
            <a:cxnSpLocks/>
            <a:stCxn id="14" idx="0"/>
          </p:cNvCxnSpPr>
          <p:nvPr/>
        </p:nvCxnSpPr>
        <p:spPr>
          <a:xfrm flipH="1" flipV="1">
            <a:off x="5122250" y="3656300"/>
            <a:ext cx="320212" cy="908502"/>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B5AF8F3-4BA1-45B6-AE1E-B4FE1BA2A01C}"/>
              </a:ext>
            </a:extLst>
          </p:cNvPr>
          <p:cNvCxnSpPr>
            <a:cxnSpLocks/>
            <a:stCxn id="7" idx="1"/>
            <a:endCxn id="43" idx="3"/>
          </p:cNvCxnSpPr>
          <p:nvPr/>
        </p:nvCxnSpPr>
        <p:spPr>
          <a:xfrm flipH="1">
            <a:off x="6130375" y="2941584"/>
            <a:ext cx="919700" cy="466503"/>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7BBBB06-8EC9-4F2C-906F-D8647498593D}"/>
              </a:ext>
            </a:extLst>
          </p:cNvPr>
          <p:cNvCxnSpPr>
            <a:cxnSpLocks/>
            <a:stCxn id="7" idx="1"/>
          </p:cNvCxnSpPr>
          <p:nvPr/>
        </p:nvCxnSpPr>
        <p:spPr>
          <a:xfrm flipH="1">
            <a:off x="5825447" y="2941584"/>
            <a:ext cx="1224628" cy="30609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8DA9AAF-09BA-4E4D-86F0-D05C0B98673B}"/>
              </a:ext>
            </a:extLst>
          </p:cNvPr>
          <p:cNvCxnSpPr>
            <a:cxnSpLocks/>
            <a:stCxn id="10" idx="3"/>
            <a:endCxn id="43" idx="1"/>
          </p:cNvCxnSpPr>
          <p:nvPr/>
        </p:nvCxnSpPr>
        <p:spPr>
          <a:xfrm>
            <a:off x="3864254" y="2941583"/>
            <a:ext cx="890295" cy="46650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FF66EAC-DB58-4258-8258-1EC7AB25951F}"/>
              </a:ext>
            </a:extLst>
          </p:cNvPr>
          <p:cNvCxnSpPr>
            <a:cxnSpLocks/>
            <a:stCxn id="10" idx="3"/>
          </p:cNvCxnSpPr>
          <p:nvPr/>
        </p:nvCxnSpPr>
        <p:spPr>
          <a:xfrm>
            <a:off x="3864254" y="2941583"/>
            <a:ext cx="1382484" cy="333015"/>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Arc 7">
            <a:extLst>
              <a:ext uri="{FF2B5EF4-FFF2-40B4-BE49-F238E27FC236}">
                <a16:creationId xmlns:a16="http://schemas.microsoft.com/office/drawing/2014/main" id="{CDDA6125-3399-46C3-823D-AFABDEA15B98}"/>
              </a:ext>
            </a:extLst>
          </p:cNvPr>
          <p:cNvSpPr/>
          <p:nvPr/>
        </p:nvSpPr>
        <p:spPr>
          <a:xfrm rot="16665874">
            <a:off x="5999386" y="1937286"/>
            <a:ext cx="1360795" cy="2333590"/>
          </a:xfrm>
          <a:prstGeom prst="arc">
            <a:avLst>
              <a:gd name="adj1" fmla="val 16200000"/>
              <a:gd name="adj2" fmla="val 5915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pic>
        <p:nvPicPr>
          <p:cNvPr id="11" name="Graphic 10" descr="Filter">
            <a:extLst>
              <a:ext uri="{FF2B5EF4-FFF2-40B4-BE49-F238E27FC236}">
                <a16:creationId xmlns:a16="http://schemas.microsoft.com/office/drawing/2014/main" id="{0E9EA14B-D37F-416C-A3B2-F3374635473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96989" y="2293591"/>
            <a:ext cx="369332" cy="369332"/>
          </a:xfrm>
          <a:prstGeom prst="rect">
            <a:avLst/>
          </a:prstGeom>
        </p:spPr>
      </p:pic>
      <p:sp>
        <p:nvSpPr>
          <p:cNvPr id="46" name="Arc 45">
            <a:extLst>
              <a:ext uri="{FF2B5EF4-FFF2-40B4-BE49-F238E27FC236}">
                <a16:creationId xmlns:a16="http://schemas.microsoft.com/office/drawing/2014/main" id="{EDFF4391-205A-4FFE-9950-B923566CFB5B}"/>
              </a:ext>
            </a:extLst>
          </p:cNvPr>
          <p:cNvSpPr/>
          <p:nvPr/>
        </p:nvSpPr>
        <p:spPr>
          <a:xfrm rot="7382568">
            <a:off x="3122319" y="1994936"/>
            <a:ext cx="1360795" cy="2333590"/>
          </a:xfrm>
          <a:prstGeom prst="arc">
            <a:avLst>
              <a:gd name="adj1" fmla="val 16200000"/>
              <a:gd name="adj2" fmla="val 5915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pic>
        <p:nvPicPr>
          <p:cNvPr id="48" name="Graphic 47" descr="Filter">
            <a:extLst>
              <a:ext uri="{FF2B5EF4-FFF2-40B4-BE49-F238E27FC236}">
                <a16:creationId xmlns:a16="http://schemas.microsoft.com/office/drawing/2014/main" id="{4FB3B9B9-6BC4-4802-8F8B-A7EE2D28EE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640642">
            <a:off x="3816043" y="3779172"/>
            <a:ext cx="369332" cy="369332"/>
          </a:xfrm>
          <a:prstGeom prst="rect">
            <a:avLst/>
          </a:prstGeom>
        </p:spPr>
      </p:pic>
    </p:spTree>
    <p:extLst>
      <p:ext uri="{BB962C8B-B14F-4D97-AF65-F5344CB8AC3E}">
        <p14:creationId xmlns:p14="http://schemas.microsoft.com/office/powerpoint/2010/main" val="1733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Handling a </a:t>
            </a:r>
            <a:r>
              <a:rPr lang="en-IE" b="1" dirty="0"/>
              <a:t>command</a:t>
            </a:r>
          </a:p>
        </p:txBody>
      </p:sp>
      <p:pic>
        <p:nvPicPr>
          <p:cNvPr id="7" name="Picture 6">
            <a:extLst>
              <a:ext uri="{FF2B5EF4-FFF2-40B4-BE49-F238E27FC236}">
                <a16:creationId xmlns:a16="http://schemas.microsoft.com/office/drawing/2014/main" id="{3351CD77-A2E5-453F-AAE3-E6DE00F4CFE7}"/>
              </a:ext>
            </a:extLst>
          </p:cNvPr>
          <p:cNvPicPr>
            <a:picLocks noChangeAspect="1"/>
          </p:cNvPicPr>
          <p:nvPr/>
        </p:nvPicPr>
        <p:blipFill>
          <a:blip r:embed="rId3"/>
          <a:stretch>
            <a:fillRect/>
          </a:stretch>
        </p:blipFill>
        <p:spPr>
          <a:xfrm>
            <a:off x="2233613" y="1690688"/>
            <a:ext cx="1100870" cy="1057699"/>
          </a:xfrm>
          <a:prstGeom prst="rect">
            <a:avLst/>
          </a:prstGeom>
        </p:spPr>
      </p:pic>
      <p:pic>
        <p:nvPicPr>
          <p:cNvPr id="8" name="Picture 7">
            <a:extLst>
              <a:ext uri="{FF2B5EF4-FFF2-40B4-BE49-F238E27FC236}">
                <a16:creationId xmlns:a16="http://schemas.microsoft.com/office/drawing/2014/main" id="{39FCDC84-65E6-44EB-B1CA-3D1C43F1D9F5}"/>
              </a:ext>
            </a:extLst>
          </p:cNvPr>
          <p:cNvPicPr>
            <a:picLocks noChangeAspect="1"/>
          </p:cNvPicPr>
          <p:nvPr/>
        </p:nvPicPr>
        <p:blipFill>
          <a:blip r:embed="rId4"/>
          <a:stretch>
            <a:fillRect/>
          </a:stretch>
        </p:blipFill>
        <p:spPr>
          <a:xfrm>
            <a:off x="5169703" y="1490004"/>
            <a:ext cx="3924300" cy="457200"/>
          </a:xfrm>
          <a:prstGeom prst="rect">
            <a:avLst/>
          </a:prstGeom>
        </p:spPr>
      </p:pic>
      <p:pic>
        <p:nvPicPr>
          <p:cNvPr id="9" name="Picture 8">
            <a:extLst>
              <a:ext uri="{FF2B5EF4-FFF2-40B4-BE49-F238E27FC236}">
                <a16:creationId xmlns:a16="http://schemas.microsoft.com/office/drawing/2014/main" id="{588B7FC5-333A-4500-9412-2327BF780450}"/>
              </a:ext>
            </a:extLst>
          </p:cNvPr>
          <p:cNvPicPr>
            <a:picLocks noChangeAspect="1"/>
          </p:cNvPicPr>
          <p:nvPr/>
        </p:nvPicPr>
        <p:blipFill>
          <a:blip r:embed="rId5"/>
          <a:stretch>
            <a:fillRect/>
          </a:stretch>
        </p:blipFill>
        <p:spPr>
          <a:xfrm>
            <a:off x="7208755" y="5430578"/>
            <a:ext cx="1270084" cy="412404"/>
          </a:xfrm>
          <a:prstGeom prst="rect">
            <a:avLst/>
          </a:prstGeom>
        </p:spPr>
      </p:pic>
      <p:pic>
        <p:nvPicPr>
          <p:cNvPr id="13" name="Picture 12">
            <a:extLst>
              <a:ext uri="{FF2B5EF4-FFF2-40B4-BE49-F238E27FC236}">
                <a16:creationId xmlns:a16="http://schemas.microsoft.com/office/drawing/2014/main" id="{92854988-37DC-4DBA-9799-653711A9E25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724153" y="3289913"/>
            <a:ext cx="743694" cy="680480"/>
          </a:xfrm>
          <a:prstGeom prst="rect">
            <a:avLst/>
          </a:prstGeom>
        </p:spPr>
      </p:pic>
      <p:pic>
        <p:nvPicPr>
          <p:cNvPr id="14" name="Picture 13">
            <a:extLst>
              <a:ext uri="{FF2B5EF4-FFF2-40B4-BE49-F238E27FC236}">
                <a16:creationId xmlns:a16="http://schemas.microsoft.com/office/drawing/2014/main" id="{1D7FC6B3-3CDD-4B3B-B009-00934C59BD4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688995" y="3266425"/>
            <a:ext cx="743694" cy="680480"/>
          </a:xfrm>
          <a:prstGeom prst="rect">
            <a:avLst/>
          </a:prstGeom>
        </p:spPr>
      </p:pic>
      <p:pic>
        <p:nvPicPr>
          <p:cNvPr id="15" name="Picture 14">
            <a:extLst>
              <a:ext uri="{FF2B5EF4-FFF2-40B4-BE49-F238E27FC236}">
                <a16:creationId xmlns:a16="http://schemas.microsoft.com/office/drawing/2014/main" id="{F2AB3961-04D5-4B8F-A2CE-B51F407AC44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987785" y="2138083"/>
            <a:ext cx="743694" cy="680480"/>
          </a:xfrm>
          <a:prstGeom prst="rect">
            <a:avLst/>
          </a:prstGeom>
        </p:spPr>
      </p:pic>
      <p:sp>
        <p:nvSpPr>
          <p:cNvPr id="16" name="Rectangle 15">
            <a:extLst>
              <a:ext uri="{FF2B5EF4-FFF2-40B4-BE49-F238E27FC236}">
                <a16:creationId xmlns:a16="http://schemas.microsoft.com/office/drawing/2014/main" id="{A5F79188-7F09-462A-9AC7-3352EA00E880}"/>
              </a:ext>
            </a:extLst>
          </p:cNvPr>
          <p:cNvSpPr/>
          <p:nvPr/>
        </p:nvSpPr>
        <p:spPr>
          <a:xfrm>
            <a:off x="3625516" y="2097813"/>
            <a:ext cx="5342021" cy="761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24E59B3-F0A6-4DD2-8D1C-18BF6E418E54}"/>
              </a:ext>
            </a:extLst>
          </p:cNvPr>
          <p:cNvSpPr txBox="1"/>
          <p:nvPr/>
        </p:nvSpPr>
        <p:spPr>
          <a:xfrm>
            <a:off x="5829421" y="2137299"/>
            <a:ext cx="3137462" cy="369332"/>
          </a:xfrm>
          <a:prstGeom prst="rect">
            <a:avLst/>
          </a:prstGeom>
          <a:noFill/>
        </p:spPr>
        <p:txBody>
          <a:bodyPr wrap="none" rtlCol="0">
            <a:spAutoFit/>
          </a:bodyPr>
          <a:lstStyle/>
          <a:p>
            <a:r>
              <a:rPr lang="en-IE" dirty="0"/>
              <a:t>Durable Function Orchestration</a:t>
            </a:r>
            <a:endParaRPr lang="en-US" dirty="0"/>
          </a:p>
        </p:txBody>
      </p:sp>
      <p:cxnSp>
        <p:nvCxnSpPr>
          <p:cNvPr id="18" name="Straight Arrow Connector 17">
            <a:extLst>
              <a:ext uri="{FF2B5EF4-FFF2-40B4-BE49-F238E27FC236}">
                <a16:creationId xmlns:a16="http://schemas.microsoft.com/office/drawing/2014/main" id="{89E01B64-3A25-4FD4-99F7-F2EDAA7942AB}"/>
              </a:ext>
            </a:extLst>
          </p:cNvPr>
          <p:cNvCxnSpPr>
            <a:cxnSpLocks/>
            <a:stCxn id="14" idx="2"/>
            <a:endCxn id="9" idx="0"/>
          </p:cNvCxnSpPr>
          <p:nvPr/>
        </p:nvCxnSpPr>
        <p:spPr>
          <a:xfrm flipH="1">
            <a:off x="7843797" y="3946905"/>
            <a:ext cx="217045" cy="148367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CB60DC8C-1DC9-425A-A9BE-72C786DD4E1F}"/>
              </a:ext>
            </a:extLst>
          </p:cNvPr>
          <p:cNvSpPr txBox="1"/>
          <p:nvPr/>
        </p:nvSpPr>
        <p:spPr>
          <a:xfrm>
            <a:off x="5594224" y="3998701"/>
            <a:ext cx="1213281" cy="646331"/>
          </a:xfrm>
          <a:prstGeom prst="rect">
            <a:avLst/>
          </a:prstGeom>
          <a:noFill/>
        </p:spPr>
        <p:txBody>
          <a:bodyPr wrap="none" rtlCol="0">
            <a:spAutoFit/>
          </a:bodyPr>
          <a:lstStyle/>
          <a:p>
            <a:r>
              <a:rPr lang="en-IE" dirty="0"/>
              <a:t>Command</a:t>
            </a:r>
          </a:p>
          <a:p>
            <a:r>
              <a:rPr lang="en-IE" dirty="0"/>
              <a:t>Validations</a:t>
            </a:r>
            <a:endParaRPr lang="en-US" dirty="0"/>
          </a:p>
        </p:txBody>
      </p:sp>
      <p:cxnSp>
        <p:nvCxnSpPr>
          <p:cNvPr id="22" name="Straight Arrow Connector 21">
            <a:extLst>
              <a:ext uri="{FF2B5EF4-FFF2-40B4-BE49-F238E27FC236}">
                <a16:creationId xmlns:a16="http://schemas.microsoft.com/office/drawing/2014/main" id="{7B2959F3-78B0-46A2-B6F9-2A2531A01C2D}"/>
              </a:ext>
            </a:extLst>
          </p:cNvPr>
          <p:cNvCxnSpPr/>
          <p:nvPr/>
        </p:nvCxnSpPr>
        <p:spPr>
          <a:xfrm>
            <a:off x="5953849" y="2506630"/>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392F6948-B3D9-4CF3-B95E-C31619A9EE82}"/>
              </a:ext>
            </a:extLst>
          </p:cNvPr>
          <p:cNvCxnSpPr/>
          <p:nvPr/>
        </p:nvCxnSpPr>
        <p:spPr>
          <a:xfrm flipV="1">
            <a:off x="6296526" y="1810388"/>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B4BF3B-9BAB-43EF-9E52-4AF3339ADFBF}"/>
              </a:ext>
            </a:extLst>
          </p:cNvPr>
          <p:cNvCxnSpPr/>
          <p:nvPr/>
        </p:nvCxnSpPr>
        <p:spPr>
          <a:xfrm>
            <a:off x="7903552" y="2488571"/>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5399014E-A319-43D2-A033-6E86E905BCC3}"/>
              </a:ext>
            </a:extLst>
          </p:cNvPr>
          <p:cNvCxnSpPr/>
          <p:nvPr/>
        </p:nvCxnSpPr>
        <p:spPr>
          <a:xfrm flipV="1">
            <a:off x="8246229" y="1792329"/>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38B961-31D4-4EEB-BD0C-3123FEF3E239}"/>
              </a:ext>
            </a:extLst>
          </p:cNvPr>
          <p:cNvSpPr txBox="1"/>
          <p:nvPr/>
        </p:nvSpPr>
        <p:spPr>
          <a:xfrm>
            <a:off x="8454775" y="3380563"/>
            <a:ext cx="936347" cy="646331"/>
          </a:xfrm>
          <a:prstGeom prst="rect">
            <a:avLst/>
          </a:prstGeom>
          <a:noFill/>
        </p:spPr>
        <p:txBody>
          <a:bodyPr wrap="none" rtlCol="0">
            <a:spAutoFit/>
          </a:bodyPr>
          <a:lstStyle/>
          <a:p>
            <a:r>
              <a:rPr lang="en-IE" dirty="0"/>
              <a:t>Append</a:t>
            </a:r>
          </a:p>
          <a:p>
            <a:r>
              <a:rPr lang="en-IE" dirty="0"/>
              <a:t>Event(s)</a:t>
            </a:r>
            <a:endParaRPr lang="en-US" dirty="0"/>
          </a:p>
        </p:txBody>
      </p:sp>
      <p:cxnSp>
        <p:nvCxnSpPr>
          <p:cNvPr id="20" name="Straight Arrow Connector 19">
            <a:extLst>
              <a:ext uri="{FF2B5EF4-FFF2-40B4-BE49-F238E27FC236}">
                <a16:creationId xmlns:a16="http://schemas.microsoft.com/office/drawing/2014/main" id="{B2732B3A-1CA7-4AA5-A146-99A39DDE6CCC}"/>
              </a:ext>
            </a:extLst>
          </p:cNvPr>
          <p:cNvCxnSpPr>
            <a:cxnSpLocks/>
            <a:stCxn id="27" idx="3"/>
            <a:endCxn id="7" idx="1"/>
          </p:cNvCxnSpPr>
          <p:nvPr/>
        </p:nvCxnSpPr>
        <p:spPr>
          <a:xfrm flipV="1">
            <a:off x="1689070" y="2219538"/>
            <a:ext cx="544543" cy="1715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7" name="Picture 26">
            <a:extLst>
              <a:ext uri="{FF2B5EF4-FFF2-40B4-BE49-F238E27FC236}">
                <a16:creationId xmlns:a16="http://schemas.microsoft.com/office/drawing/2014/main" id="{E544105F-B614-4515-A71B-26FED7D0ACC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p:blipFill>
        <p:spPr>
          <a:xfrm>
            <a:off x="153985" y="1724997"/>
            <a:ext cx="1535085" cy="1023390"/>
          </a:xfrm>
          <a:prstGeom prst="rect">
            <a:avLst/>
          </a:prstGeom>
        </p:spPr>
        <p:style>
          <a:lnRef idx="2">
            <a:schemeClr val="dk1"/>
          </a:lnRef>
          <a:fillRef idx="1">
            <a:schemeClr val="lt1"/>
          </a:fillRef>
          <a:effectRef idx="0">
            <a:schemeClr val="dk1"/>
          </a:effectRef>
          <a:fontRef idx="minor">
            <a:schemeClr val="dk1"/>
          </a:fontRef>
        </p:style>
      </p:pic>
      <p:sp>
        <p:nvSpPr>
          <p:cNvPr id="3" name="Left Brace 2">
            <a:extLst>
              <a:ext uri="{FF2B5EF4-FFF2-40B4-BE49-F238E27FC236}">
                <a16:creationId xmlns:a16="http://schemas.microsoft.com/office/drawing/2014/main" id="{4630D7E3-F5D2-4EEF-A201-C85796582948}"/>
              </a:ext>
            </a:extLst>
          </p:cNvPr>
          <p:cNvSpPr/>
          <p:nvPr/>
        </p:nvSpPr>
        <p:spPr>
          <a:xfrm rot="5400000">
            <a:off x="1379128" y="1928675"/>
            <a:ext cx="287454" cy="2522386"/>
          </a:xfrm>
          <a:prstGeom prst="leftBrace">
            <a:avLst>
              <a:gd name="adj1" fmla="val 8333"/>
              <a:gd name="adj2" fmla="val 247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85AF27F0-9233-4D7A-B8C8-D0CF66C54DF3}"/>
              </a:ext>
            </a:extLst>
          </p:cNvPr>
          <p:cNvSpPr txBox="1"/>
          <p:nvPr/>
        </p:nvSpPr>
        <p:spPr>
          <a:xfrm>
            <a:off x="509596" y="3524406"/>
            <a:ext cx="2026517" cy="1477328"/>
          </a:xfrm>
          <a:prstGeom prst="rect">
            <a:avLst/>
          </a:prstGeom>
          <a:noFill/>
        </p:spPr>
        <p:txBody>
          <a:bodyPr wrap="none" rtlCol="0">
            <a:spAutoFit/>
          </a:bodyPr>
          <a:lstStyle/>
          <a:p>
            <a:pPr marL="285750" indent="-285750">
              <a:buFont typeface="Arial" panose="020B0604020202020204" pitchFamily="34" charset="0"/>
              <a:buChar char="•"/>
            </a:pPr>
            <a:r>
              <a:rPr lang="en-IE" dirty="0"/>
              <a:t>Command name</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Parameters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Context</a:t>
            </a:r>
            <a:endParaRPr lang="en-GB" dirty="0"/>
          </a:p>
        </p:txBody>
      </p:sp>
    </p:spTree>
    <p:extLst>
      <p:ext uri="{BB962C8B-B14F-4D97-AF65-F5344CB8AC3E}">
        <p14:creationId xmlns:p14="http://schemas.microsoft.com/office/powerpoint/2010/main" val="337238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1"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53D33A-5E41-4E71-88C4-CFF30F413990}"/>
              </a:ext>
            </a:extLst>
          </p:cNvPr>
          <p:cNvPicPr>
            <a:picLocks noChangeAspect="1"/>
          </p:cNvPicPr>
          <p:nvPr/>
        </p:nvPicPr>
        <p:blipFill>
          <a:blip r:embed="rId3"/>
          <a:stretch>
            <a:fillRect/>
          </a:stretch>
        </p:blipFill>
        <p:spPr>
          <a:xfrm>
            <a:off x="0" y="836897"/>
            <a:ext cx="12192000" cy="5184205"/>
          </a:xfrm>
          <a:prstGeom prst="rect">
            <a:avLst/>
          </a:prstGeom>
        </p:spPr>
      </p:pic>
      <p:sp>
        <p:nvSpPr>
          <p:cNvPr id="2" name="Title 1">
            <a:extLst>
              <a:ext uri="{FF2B5EF4-FFF2-40B4-BE49-F238E27FC236}">
                <a16:creationId xmlns:a16="http://schemas.microsoft.com/office/drawing/2014/main" id="{3FC686C3-2E45-4441-8C8B-DE1211D93D8B}"/>
              </a:ext>
            </a:extLst>
          </p:cNvPr>
          <p:cNvSpPr>
            <a:spLocks noGrp="1"/>
          </p:cNvSpPr>
          <p:nvPr>
            <p:ph type="title"/>
          </p:nvPr>
        </p:nvSpPr>
        <p:spPr>
          <a:xfrm>
            <a:off x="0" y="0"/>
            <a:ext cx="11353800" cy="836897"/>
          </a:xfrm>
        </p:spPr>
        <p:txBody>
          <a:bodyPr/>
          <a:lstStyle/>
          <a:p>
            <a:r>
              <a:rPr lang="en-IE" b="1" dirty="0"/>
              <a:t>Command – apply interest to all accounts</a:t>
            </a:r>
            <a:endParaRPr lang="en-GB" b="1" dirty="0"/>
          </a:p>
        </p:txBody>
      </p:sp>
      <p:graphicFrame>
        <p:nvGraphicFramePr>
          <p:cNvPr id="4" name="Diagram 3">
            <a:extLst>
              <a:ext uri="{FF2B5EF4-FFF2-40B4-BE49-F238E27FC236}">
                <a16:creationId xmlns:a16="http://schemas.microsoft.com/office/drawing/2014/main" id="{DF566D95-6532-4121-B981-DBB130720481}"/>
              </a:ext>
            </a:extLst>
          </p:cNvPr>
          <p:cNvGraphicFramePr/>
          <p:nvPr>
            <p:extLst>
              <p:ext uri="{D42A27DB-BD31-4B8C-83A1-F6EECF244321}">
                <p14:modId xmlns:p14="http://schemas.microsoft.com/office/powerpoint/2010/main" val="3462484583"/>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1683DEEF-76BB-41DC-B398-70B8753A217A}"/>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0949305" y="137344"/>
            <a:ext cx="1148189" cy="1050593"/>
          </a:xfrm>
          <a:prstGeom prst="rect">
            <a:avLst/>
          </a:prstGeom>
        </p:spPr>
      </p:pic>
    </p:spTree>
    <p:extLst>
      <p:ext uri="{BB962C8B-B14F-4D97-AF65-F5344CB8AC3E}">
        <p14:creationId xmlns:p14="http://schemas.microsoft.com/office/powerpoint/2010/main" val="95654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36A99-6148-4680-8FA1-F83D2B0DE68F}"/>
              </a:ext>
            </a:extLst>
          </p:cNvPr>
          <p:cNvPicPr>
            <a:picLocks noChangeAspect="1"/>
          </p:cNvPicPr>
          <p:nvPr/>
        </p:nvPicPr>
        <p:blipFill>
          <a:blip r:embed="rId3"/>
          <a:stretch>
            <a:fillRect/>
          </a:stretch>
        </p:blipFill>
        <p:spPr>
          <a:xfrm>
            <a:off x="0" y="775818"/>
            <a:ext cx="12192000" cy="5306363"/>
          </a:xfrm>
          <a:prstGeom prst="rect">
            <a:avLst/>
          </a:prstGeom>
        </p:spPr>
      </p:pic>
      <p:sp>
        <p:nvSpPr>
          <p:cNvPr id="2" name="Title 1">
            <a:extLst>
              <a:ext uri="{FF2B5EF4-FFF2-40B4-BE49-F238E27FC236}">
                <a16:creationId xmlns:a16="http://schemas.microsoft.com/office/drawing/2014/main" id="{3FC686C3-2E45-4441-8C8B-DE1211D93D8B}"/>
              </a:ext>
            </a:extLst>
          </p:cNvPr>
          <p:cNvSpPr>
            <a:spLocks noGrp="1"/>
          </p:cNvSpPr>
          <p:nvPr>
            <p:ph type="title"/>
          </p:nvPr>
        </p:nvSpPr>
        <p:spPr>
          <a:xfrm>
            <a:off x="0" y="3780"/>
            <a:ext cx="10515600" cy="822812"/>
          </a:xfrm>
        </p:spPr>
        <p:txBody>
          <a:bodyPr/>
          <a:lstStyle/>
          <a:p>
            <a:r>
              <a:rPr lang="en-IE" b="1" dirty="0"/>
              <a:t>Sub-orchestration</a:t>
            </a:r>
            <a:endParaRPr lang="en-GB" b="1" dirty="0"/>
          </a:p>
        </p:txBody>
      </p:sp>
      <p:graphicFrame>
        <p:nvGraphicFramePr>
          <p:cNvPr id="5" name="Diagram 4">
            <a:extLst>
              <a:ext uri="{FF2B5EF4-FFF2-40B4-BE49-F238E27FC236}">
                <a16:creationId xmlns:a16="http://schemas.microsoft.com/office/drawing/2014/main" id="{E0FCB006-2A06-4D7B-A490-34572D7AC105}"/>
              </a:ext>
            </a:extLst>
          </p:cNvPr>
          <p:cNvGraphicFramePr/>
          <p:nvPr>
            <p:extLst>
              <p:ext uri="{D42A27DB-BD31-4B8C-83A1-F6EECF244321}">
                <p14:modId xmlns:p14="http://schemas.microsoft.com/office/powerpoint/2010/main" val="1917833767"/>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a:extLst>
              <a:ext uri="{FF2B5EF4-FFF2-40B4-BE49-F238E27FC236}">
                <a16:creationId xmlns:a16="http://schemas.microsoft.com/office/drawing/2014/main" id="{115ED9D7-DE84-496B-A142-56486F8BFDAF}"/>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0949305" y="137344"/>
            <a:ext cx="1148189" cy="1050593"/>
          </a:xfrm>
          <a:prstGeom prst="rect">
            <a:avLst/>
          </a:prstGeom>
        </p:spPr>
      </p:pic>
    </p:spTree>
    <p:extLst>
      <p:ext uri="{BB962C8B-B14F-4D97-AF65-F5344CB8AC3E}">
        <p14:creationId xmlns:p14="http://schemas.microsoft.com/office/powerpoint/2010/main" val="23352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Handling a </a:t>
            </a:r>
            <a:r>
              <a:rPr lang="en-IE" b="1" dirty="0"/>
              <a:t>query</a:t>
            </a:r>
          </a:p>
        </p:txBody>
      </p:sp>
      <p:pic>
        <p:nvPicPr>
          <p:cNvPr id="6" name="Picture 5">
            <a:extLst>
              <a:ext uri="{FF2B5EF4-FFF2-40B4-BE49-F238E27FC236}">
                <a16:creationId xmlns:a16="http://schemas.microsoft.com/office/drawing/2014/main" id="{E0D2D5F5-6605-4DD2-B472-56E092FE593A}"/>
              </a:ext>
            </a:extLst>
          </p:cNvPr>
          <p:cNvPicPr>
            <a:picLocks noChangeAspect="1"/>
          </p:cNvPicPr>
          <p:nvPr/>
        </p:nvPicPr>
        <p:blipFill>
          <a:blip r:embed="rId3"/>
          <a:stretch>
            <a:fillRect/>
          </a:stretch>
        </p:blipFill>
        <p:spPr>
          <a:xfrm>
            <a:off x="2233613" y="1690688"/>
            <a:ext cx="1100870" cy="1057699"/>
          </a:xfrm>
          <a:prstGeom prst="rect">
            <a:avLst/>
          </a:prstGeom>
        </p:spPr>
      </p:pic>
      <p:pic>
        <p:nvPicPr>
          <p:cNvPr id="7" name="Picture 6">
            <a:extLst>
              <a:ext uri="{FF2B5EF4-FFF2-40B4-BE49-F238E27FC236}">
                <a16:creationId xmlns:a16="http://schemas.microsoft.com/office/drawing/2014/main" id="{84DF0B94-5C2C-42AA-839B-DE72FFF882AA}"/>
              </a:ext>
            </a:extLst>
          </p:cNvPr>
          <p:cNvPicPr>
            <a:picLocks noChangeAspect="1"/>
          </p:cNvPicPr>
          <p:nvPr/>
        </p:nvPicPr>
        <p:blipFill>
          <a:blip r:embed="rId4"/>
          <a:stretch>
            <a:fillRect/>
          </a:stretch>
        </p:blipFill>
        <p:spPr>
          <a:xfrm>
            <a:off x="5042583" y="1546430"/>
            <a:ext cx="3924300" cy="457200"/>
          </a:xfrm>
          <a:prstGeom prst="rect">
            <a:avLst/>
          </a:prstGeom>
        </p:spPr>
      </p:pic>
      <p:pic>
        <p:nvPicPr>
          <p:cNvPr id="9" name="Picture 8">
            <a:extLst>
              <a:ext uri="{FF2B5EF4-FFF2-40B4-BE49-F238E27FC236}">
                <a16:creationId xmlns:a16="http://schemas.microsoft.com/office/drawing/2014/main" id="{1DFBC734-3D6D-4207-9985-B135AAC8D4CD}"/>
              </a:ext>
            </a:extLst>
          </p:cNvPr>
          <p:cNvPicPr>
            <a:picLocks noChangeAspect="1"/>
          </p:cNvPicPr>
          <p:nvPr/>
        </p:nvPicPr>
        <p:blipFill>
          <a:blip r:embed="rId5"/>
          <a:stretch>
            <a:fillRect/>
          </a:stretch>
        </p:blipFill>
        <p:spPr>
          <a:xfrm>
            <a:off x="6705284" y="5237130"/>
            <a:ext cx="1270084" cy="412404"/>
          </a:xfrm>
          <a:prstGeom prst="rect">
            <a:avLst/>
          </a:prstGeom>
        </p:spPr>
      </p:pic>
      <p:pic>
        <p:nvPicPr>
          <p:cNvPr id="10" name="Picture 9">
            <a:extLst>
              <a:ext uri="{FF2B5EF4-FFF2-40B4-BE49-F238E27FC236}">
                <a16:creationId xmlns:a16="http://schemas.microsoft.com/office/drawing/2014/main" id="{F716A0FC-9E85-43E0-93E3-D191B92C2B3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223189" y="3333815"/>
            <a:ext cx="743694" cy="680480"/>
          </a:xfrm>
          <a:prstGeom prst="rect">
            <a:avLst/>
          </a:prstGeom>
        </p:spPr>
      </p:pic>
      <p:pic>
        <p:nvPicPr>
          <p:cNvPr id="11" name="Picture 10">
            <a:extLst>
              <a:ext uri="{FF2B5EF4-FFF2-40B4-BE49-F238E27FC236}">
                <a16:creationId xmlns:a16="http://schemas.microsoft.com/office/drawing/2014/main" id="{AF951774-9806-46CA-872B-C0508F836DE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987785" y="2138083"/>
            <a:ext cx="743694" cy="680480"/>
          </a:xfrm>
          <a:prstGeom prst="rect">
            <a:avLst/>
          </a:prstGeom>
        </p:spPr>
      </p:pic>
      <p:sp>
        <p:nvSpPr>
          <p:cNvPr id="12" name="Rectangle 11">
            <a:extLst>
              <a:ext uri="{FF2B5EF4-FFF2-40B4-BE49-F238E27FC236}">
                <a16:creationId xmlns:a16="http://schemas.microsoft.com/office/drawing/2014/main" id="{CDF15BAD-78C8-471C-BAC8-C579DD2905AF}"/>
              </a:ext>
            </a:extLst>
          </p:cNvPr>
          <p:cNvSpPr/>
          <p:nvPr/>
        </p:nvSpPr>
        <p:spPr>
          <a:xfrm>
            <a:off x="3625516" y="2097813"/>
            <a:ext cx="5342021" cy="761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B17E81B-7996-435E-9E3D-AE4AF7F19D9E}"/>
              </a:ext>
            </a:extLst>
          </p:cNvPr>
          <p:cNvSpPr txBox="1"/>
          <p:nvPr/>
        </p:nvSpPr>
        <p:spPr>
          <a:xfrm>
            <a:off x="5829421" y="2137299"/>
            <a:ext cx="3137462" cy="369332"/>
          </a:xfrm>
          <a:prstGeom prst="rect">
            <a:avLst/>
          </a:prstGeom>
          <a:noFill/>
        </p:spPr>
        <p:txBody>
          <a:bodyPr wrap="none" rtlCol="0">
            <a:spAutoFit/>
          </a:bodyPr>
          <a:lstStyle/>
          <a:p>
            <a:r>
              <a:rPr lang="en-IE" dirty="0"/>
              <a:t>Durable Function Orchestration</a:t>
            </a:r>
            <a:endParaRPr lang="en-US" dirty="0"/>
          </a:p>
        </p:txBody>
      </p:sp>
      <p:pic>
        <p:nvPicPr>
          <p:cNvPr id="14" name="Picture 13">
            <a:extLst>
              <a:ext uri="{FF2B5EF4-FFF2-40B4-BE49-F238E27FC236}">
                <a16:creationId xmlns:a16="http://schemas.microsoft.com/office/drawing/2014/main" id="{9A4FAEC5-F700-4434-B077-B6EAAED2005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523404" y="3333815"/>
            <a:ext cx="743694" cy="680480"/>
          </a:xfrm>
          <a:prstGeom prst="rect">
            <a:avLst/>
          </a:prstGeom>
        </p:spPr>
      </p:pic>
      <p:sp>
        <p:nvSpPr>
          <p:cNvPr id="15" name="TextBox 14">
            <a:extLst>
              <a:ext uri="{FF2B5EF4-FFF2-40B4-BE49-F238E27FC236}">
                <a16:creationId xmlns:a16="http://schemas.microsoft.com/office/drawing/2014/main" id="{5C5A0D3B-977A-4644-8839-00F9F8107BF6}"/>
              </a:ext>
            </a:extLst>
          </p:cNvPr>
          <p:cNvSpPr txBox="1"/>
          <p:nvPr/>
        </p:nvSpPr>
        <p:spPr>
          <a:xfrm>
            <a:off x="6509017" y="3979381"/>
            <a:ext cx="1373581" cy="646331"/>
          </a:xfrm>
          <a:prstGeom prst="rect">
            <a:avLst/>
          </a:prstGeom>
          <a:noFill/>
        </p:spPr>
        <p:txBody>
          <a:bodyPr wrap="none" rtlCol="0">
            <a:spAutoFit/>
          </a:bodyPr>
          <a:lstStyle/>
          <a:p>
            <a:r>
              <a:rPr lang="en-IE" dirty="0"/>
              <a:t>Run </a:t>
            </a:r>
          </a:p>
          <a:p>
            <a:r>
              <a:rPr lang="en-IE" dirty="0"/>
              <a:t>Projection(s)</a:t>
            </a:r>
            <a:endParaRPr lang="en-US" dirty="0"/>
          </a:p>
        </p:txBody>
      </p:sp>
      <p:sp>
        <p:nvSpPr>
          <p:cNvPr id="16" name="TextBox 15">
            <a:extLst>
              <a:ext uri="{FF2B5EF4-FFF2-40B4-BE49-F238E27FC236}">
                <a16:creationId xmlns:a16="http://schemas.microsoft.com/office/drawing/2014/main" id="{BF72E700-7477-4B96-86D0-ECEA76B6FCC7}"/>
              </a:ext>
            </a:extLst>
          </p:cNvPr>
          <p:cNvSpPr txBox="1"/>
          <p:nvPr/>
        </p:nvSpPr>
        <p:spPr>
          <a:xfrm>
            <a:off x="8223189" y="3998700"/>
            <a:ext cx="852285" cy="646331"/>
          </a:xfrm>
          <a:prstGeom prst="rect">
            <a:avLst/>
          </a:prstGeom>
          <a:noFill/>
        </p:spPr>
        <p:txBody>
          <a:bodyPr wrap="none" rtlCol="0">
            <a:spAutoFit/>
          </a:bodyPr>
          <a:lstStyle/>
          <a:p>
            <a:r>
              <a:rPr lang="en-IE" dirty="0"/>
              <a:t>Return</a:t>
            </a:r>
          </a:p>
          <a:p>
            <a:r>
              <a:rPr lang="en-IE" dirty="0"/>
              <a:t>Results</a:t>
            </a:r>
            <a:endParaRPr lang="en-US" dirty="0"/>
          </a:p>
        </p:txBody>
      </p:sp>
      <p:pic>
        <p:nvPicPr>
          <p:cNvPr id="17" name="Picture 16">
            <a:extLst>
              <a:ext uri="{FF2B5EF4-FFF2-40B4-BE49-F238E27FC236}">
                <a16:creationId xmlns:a16="http://schemas.microsoft.com/office/drawing/2014/main" id="{B8B99C40-FDAA-4C6A-A3CE-D6EAE125908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93587" y="3391179"/>
            <a:ext cx="743694" cy="680480"/>
          </a:xfrm>
          <a:prstGeom prst="rect">
            <a:avLst/>
          </a:prstGeom>
        </p:spPr>
      </p:pic>
      <p:sp>
        <p:nvSpPr>
          <p:cNvPr id="18" name="TextBox 17">
            <a:extLst>
              <a:ext uri="{FF2B5EF4-FFF2-40B4-BE49-F238E27FC236}">
                <a16:creationId xmlns:a16="http://schemas.microsoft.com/office/drawing/2014/main" id="{53E1792F-1077-4102-B081-912154AB9DB9}"/>
              </a:ext>
            </a:extLst>
          </p:cNvPr>
          <p:cNvSpPr txBox="1"/>
          <p:nvPr/>
        </p:nvSpPr>
        <p:spPr>
          <a:xfrm>
            <a:off x="4976603" y="4067407"/>
            <a:ext cx="1213281" cy="646331"/>
          </a:xfrm>
          <a:prstGeom prst="rect">
            <a:avLst/>
          </a:prstGeom>
          <a:noFill/>
        </p:spPr>
        <p:txBody>
          <a:bodyPr wrap="none" rtlCol="0">
            <a:spAutoFit/>
          </a:bodyPr>
          <a:lstStyle/>
          <a:p>
            <a:r>
              <a:rPr lang="en-IE" dirty="0"/>
              <a:t>Query</a:t>
            </a:r>
          </a:p>
          <a:p>
            <a:r>
              <a:rPr lang="en-IE" dirty="0"/>
              <a:t>Validations</a:t>
            </a:r>
            <a:endParaRPr lang="en-US" dirty="0"/>
          </a:p>
        </p:txBody>
      </p:sp>
      <p:cxnSp>
        <p:nvCxnSpPr>
          <p:cNvPr id="19" name="Straight Arrow Connector 18">
            <a:extLst>
              <a:ext uri="{FF2B5EF4-FFF2-40B4-BE49-F238E27FC236}">
                <a16:creationId xmlns:a16="http://schemas.microsoft.com/office/drawing/2014/main" id="{E5275F1D-3E5F-4774-981F-3917DCEF7858}"/>
              </a:ext>
            </a:extLst>
          </p:cNvPr>
          <p:cNvCxnSpPr/>
          <p:nvPr/>
        </p:nvCxnSpPr>
        <p:spPr>
          <a:xfrm>
            <a:off x="5221055" y="2506631"/>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D245FA91-179F-4D64-94BD-A2F4699FDD17}"/>
              </a:ext>
            </a:extLst>
          </p:cNvPr>
          <p:cNvCxnSpPr/>
          <p:nvPr/>
        </p:nvCxnSpPr>
        <p:spPr>
          <a:xfrm>
            <a:off x="6720676" y="2506631"/>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30B322A5-A05D-4E58-A990-7D67AE3305B0}"/>
              </a:ext>
            </a:extLst>
          </p:cNvPr>
          <p:cNvCxnSpPr/>
          <p:nvPr/>
        </p:nvCxnSpPr>
        <p:spPr>
          <a:xfrm>
            <a:off x="8437497" y="2478323"/>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963EA603-24ED-45F1-83F8-97FD9D3B31D9}"/>
              </a:ext>
            </a:extLst>
          </p:cNvPr>
          <p:cNvCxnSpPr/>
          <p:nvPr/>
        </p:nvCxnSpPr>
        <p:spPr>
          <a:xfrm flipV="1">
            <a:off x="5422232" y="1849470"/>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59994DA-020E-4421-AA25-795E63357A50}"/>
              </a:ext>
            </a:extLst>
          </p:cNvPr>
          <p:cNvCxnSpPr/>
          <p:nvPr/>
        </p:nvCxnSpPr>
        <p:spPr>
          <a:xfrm flipV="1">
            <a:off x="6937876" y="1877778"/>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BE3D47D-6C2A-4883-8441-844ED33FA9B9}"/>
              </a:ext>
            </a:extLst>
          </p:cNvPr>
          <p:cNvCxnSpPr/>
          <p:nvPr/>
        </p:nvCxnSpPr>
        <p:spPr>
          <a:xfrm flipV="1">
            <a:off x="8591403" y="1849470"/>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E5E562-2A98-4A56-8086-D64735A3C736}"/>
              </a:ext>
            </a:extLst>
          </p:cNvPr>
          <p:cNvCxnSpPr>
            <a:cxnSpLocks/>
          </p:cNvCxnSpPr>
          <p:nvPr/>
        </p:nvCxnSpPr>
        <p:spPr>
          <a:xfrm>
            <a:off x="8966883" y="3674055"/>
            <a:ext cx="1292816" cy="21146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77ED9D0D-8074-4CA4-B049-51AB2489D60D}"/>
              </a:ext>
            </a:extLst>
          </p:cNvPr>
          <p:cNvCxnSpPr>
            <a:cxnSpLocks/>
            <a:endCxn id="6" idx="1"/>
          </p:cNvCxnSpPr>
          <p:nvPr/>
        </p:nvCxnSpPr>
        <p:spPr>
          <a:xfrm>
            <a:off x="1595135" y="2216234"/>
            <a:ext cx="638478" cy="330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7" name="Picture 26">
            <a:extLst>
              <a:ext uri="{FF2B5EF4-FFF2-40B4-BE49-F238E27FC236}">
                <a16:creationId xmlns:a16="http://schemas.microsoft.com/office/drawing/2014/main" id="{5A3178B9-F098-4188-91BA-F52807002DA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324387" y="4648567"/>
            <a:ext cx="412175" cy="377140"/>
          </a:xfrm>
          <a:prstGeom prst="rect">
            <a:avLst/>
          </a:prstGeom>
        </p:spPr>
      </p:pic>
      <p:pic>
        <p:nvPicPr>
          <p:cNvPr id="29" name="Picture 28">
            <a:extLst>
              <a:ext uri="{FF2B5EF4-FFF2-40B4-BE49-F238E27FC236}">
                <a16:creationId xmlns:a16="http://schemas.microsoft.com/office/drawing/2014/main" id="{5A778779-7572-44C7-89BA-3EE87F90415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848093" y="4642656"/>
            <a:ext cx="412175" cy="377140"/>
          </a:xfrm>
          <a:prstGeom prst="rect">
            <a:avLst/>
          </a:prstGeom>
        </p:spPr>
      </p:pic>
      <p:pic>
        <p:nvPicPr>
          <p:cNvPr id="30" name="Picture 29">
            <a:extLst>
              <a:ext uri="{FF2B5EF4-FFF2-40B4-BE49-F238E27FC236}">
                <a16:creationId xmlns:a16="http://schemas.microsoft.com/office/drawing/2014/main" id="{59034534-5CC5-4499-ADFD-DD012CCAAA0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394771" y="4654476"/>
            <a:ext cx="412175" cy="377140"/>
          </a:xfrm>
          <a:prstGeom prst="rect">
            <a:avLst/>
          </a:prstGeom>
        </p:spPr>
      </p:pic>
      <p:pic>
        <p:nvPicPr>
          <p:cNvPr id="31" name="Picture 30">
            <a:extLst>
              <a:ext uri="{FF2B5EF4-FFF2-40B4-BE49-F238E27FC236}">
                <a16:creationId xmlns:a16="http://schemas.microsoft.com/office/drawing/2014/main" id="{535EB423-72DF-4403-91BE-C3E89866613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p:blipFill>
        <p:spPr>
          <a:xfrm>
            <a:off x="153985" y="1724997"/>
            <a:ext cx="1535085" cy="1023390"/>
          </a:xfrm>
          <a:prstGeom prst="rect">
            <a:avLst/>
          </a:prstGeom>
        </p:spPr>
        <p:style>
          <a:lnRef idx="2">
            <a:schemeClr val="dk1"/>
          </a:lnRef>
          <a:fillRef idx="1">
            <a:schemeClr val="lt1"/>
          </a:fillRef>
          <a:effectRef idx="0">
            <a:schemeClr val="dk1"/>
          </a:effectRef>
          <a:fontRef idx="minor">
            <a:schemeClr val="dk1"/>
          </a:fontRef>
        </p:style>
      </p:pic>
      <p:sp>
        <p:nvSpPr>
          <p:cNvPr id="32" name="Left Brace 31">
            <a:extLst>
              <a:ext uri="{FF2B5EF4-FFF2-40B4-BE49-F238E27FC236}">
                <a16:creationId xmlns:a16="http://schemas.microsoft.com/office/drawing/2014/main" id="{C4C2DE35-0C52-48B2-ABBC-0A4E1FC14F9F}"/>
              </a:ext>
            </a:extLst>
          </p:cNvPr>
          <p:cNvSpPr/>
          <p:nvPr/>
        </p:nvSpPr>
        <p:spPr>
          <a:xfrm rot="5400000">
            <a:off x="1379128" y="1928675"/>
            <a:ext cx="287454" cy="2522386"/>
          </a:xfrm>
          <a:prstGeom prst="leftBrace">
            <a:avLst>
              <a:gd name="adj1" fmla="val 8333"/>
              <a:gd name="adj2" fmla="val 247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TextBox 32">
            <a:extLst>
              <a:ext uri="{FF2B5EF4-FFF2-40B4-BE49-F238E27FC236}">
                <a16:creationId xmlns:a16="http://schemas.microsoft.com/office/drawing/2014/main" id="{C19A76ED-474E-434E-8265-5F62DAA7BC4C}"/>
              </a:ext>
            </a:extLst>
          </p:cNvPr>
          <p:cNvSpPr txBox="1"/>
          <p:nvPr/>
        </p:nvSpPr>
        <p:spPr>
          <a:xfrm>
            <a:off x="509596" y="3524406"/>
            <a:ext cx="2093586" cy="2031325"/>
          </a:xfrm>
          <a:prstGeom prst="rect">
            <a:avLst/>
          </a:prstGeom>
          <a:noFill/>
        </p:spPr>
        <p:txBody>
          <a:bodyPr wrap="none" rtlCol="0">
            <a:spAutoFit/>
          </a:bodyPr>
          <a:lstStyle/>
          <a:p>
            <a:pPr marL="285750" indent="-285750">
              <a:buFont typeface="Arial" panose="020B0604020202020204" pitchFamily="34" charset="0"/>
              <a:buChar char="•"/>
            </a:pPr>
            <a:r>
              <a:rPr lang="en-IE" dirty="0"/>
              <a:t>Query name</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Parameters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Context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Return addresses</a:t>
            </a:r>
            <a:endParaRPr lang="en-GB" dirty="0"/>
          </a:p>
        </p:txBody>
      </p:sp>
    </p:spTree>
    <p:extLst>
      <p:ext uri="{BB962C8B-B14F-4D97-AF65-F5344CB8AC3E}">
        <p14:creationId xmlns:p14="http://schemas.microsoft.com/office/powerpoint/2010/main" val="270496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16"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2EB0F6-AC36-4E76-A417-CF64A18C8FCF}"/>
              </a:ext>
            </a:extLst>
          </p:cNvPr>
          <p:cNvPicPr>
            <a:picLocks noChangeAspect="1"/>
          </p:cNvPicPr>
          <p:nvPr/>
        </p:nvPicPr>
        <p:blipFill>
          <a:blip r:embed="rId3"/>
          <a:stretch>
            <a:fillRect/>
          </a:stretch>
        </p:blipFill>
        <p:spPr>
          <a:xfrm>
            <a:off x="1391454" y="662640"/>
            <a:ext cx="8402223" cy="4963218"/>
          </a:xfrm>
          <a:prstGeom prst="rect">
            <a:avLst/>
          </a:prstGeom>
          <a:ln w="28575">
            <a:solidFill>
              <a:schemeClr val="tx1"/>
            </a:solidFill>
          </a:ln>
        </p:spPr>
      </p:pic>
      <p:sp>
        <p:nvSpPr>
          <p:cNvPr id="2" name="Title 1">
            <a:extLst>
              <a:ext uri="{FF2B5EF4-FFF2-40B4-BE49-F238E27FC236}">
                <a16:creationId xmlns:a16="http://schemas.microsoft.com/office/drawing/2014/main" id="{6F6DBE96-5443-4DEA-8390-BB4897AE53BB}"/>
              </a:ext>
            </a:extLst>
          </p:cNvPr>
          <p:cNvSpPr>
            <a:spLocks noGrp="1"/>
          </p:cNvSpPr>
          <p:nvPr>
            <p:ph type="title"/>
          </p:nvPr>
        </p:nvSpPr>
        <p:spPr>
          <a:xfrm>
            <a:off x="0" y="0"/>
            <a:ext cx="4833135" cy="827659"/>
          </a:xfrm>
        </p:spPr>
        <p:txBody>
          <a:bodyPr/>
          <a:lstStyle/>
          <a:p>
            <a:r>
              <a:rPr lang="en-IE" b="1" dirty="0"/>
              <a:t>Query orchestrator</a:t>
            </a:r>
            <a:endParaRPr lang="en-GB" b="1" dirty="0"/>
          </a:p>
        </p:txBody>
      </p:sp>
      <p:graphicFrame>
        <p:nvGraphicFramePr>
          <p:cNvPr id="4" name="Diagram 3">
            <a:extLst>
              <a:ext uri="{FF2B5EF4-FFF2-40B4-BE49-F238E27FC236}">
                <a16:creationId xmlns:a16="http://schemas.microsoft.com/office/drawing/2014/main" id="{32F4825F-0FBB-4C86-9978-95F24217A9D3}"/>
              </a:ext>
            </a:extLst>
          </p:cNvPr>
          <p:cNvGraphicFramePr/>
          <p:nvPr>
            <p:extLst>
              <p:ext uri="{D42A27DB-BD31-4B8C-83A1-F6EECF244321}">
                <p14:modId xmlns:p14="http://schemas.microsoft.com/office/powerpoint/2010/main" val="3055883002"/>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A61DB658-1838-4D3B-BA9C-CB0B762F9244}"/>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0949305" y="137344"/>
            <a:ext cx="1148189" cy="1050593"/>
          </a:xfrm>
          <a:prstGeom prst="rect">
            <a:avLst/>
          </a:prstGeom>
        </p:spPr>
      </p:pic>
    </p:spTree>
    <p:extLst>
      <p:ext uri="{BB962C8B-B14F-4D97-AF65-F5344CB8AC3E}">
        <p14:creationId xmlns:p14="http://schemas.microsoft.com/office/powerpoint/2010/main" val="318155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BE96-5443-4DEA-8390-BB4897AE53BB}"/>
              </a:ext>
            </a:extLst>
          </p:cNvPr>
          <p:cNvSpPr>
            <a:spLocks noGrp="1"/>
          </p:cNvSpPr>
          <p:nvPr>
            <p:ph type="title"/>
          </p:nvPr>
        </p:nvSpPr>
        <p:spPr>
          <a:xfrm>
            <a:off x="0" y="0"/>
            <a:ext cx="4545458" cy="752238"/>
          </a:xfrm>
        </p:spPr>
        <p:txBody>
          <a:bodyPr/>
          <a:lstStyle/>
          <a:p>
            <a:r>
              <a:rPr lang="en-IE" b="1" dirty="0"/>
              <a:t>Query orchestrator</a:t>
            </a:r>
            <a:endParaRPr lang="en-GB" b="1" dirty="0"/>
          </a:p>
        </p:txBody>
      </p:sp>
      <p:graphicFrame>
        <p:nvGraphicFramePr>
          <p:cNvPr id="4" name="Diagram 3">
            <a:extLst>
              <a:ext uri="{FF2B5EF4-FFF2-40B4-BE49-F238E27FC236}">
                <a16:creationId xmlns:a16="http://schemas.microsoft.com/office/drawing/2014/main" id="{32F4825F-0FBB-4C86-9978-95F24217A9D3}"/>
              </a:ext>
            </a:extLst>
          </p:cNvPr>
          <p:cNvGraphicFramePr/>
          <p:nvPr>
            <p:extLst>
              <p:ext uri="{D42A27DB-BD31-4B8C-83A1-F6EECF244321}">
                <p14:modId xmlns:p14="http://schemas.microsoft.com/office/powerpoint/2010/main" val="2586339252"/>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8932642E-76D5-4EA2-BE90-48191CBD06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913" y="1643160"/>
            <a:ext cx="11703971" cy="30458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510EBA8C-2CFD-4E28-8430-C84BBD5A70C2}"/>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0949305" y="137344"/>
            <a:ext cx="1148189" cy="1050593"/>
          </a:xfrm>
          <a:prstGeom prst="rect">
            <a:avLst/>
          </a:prstGeom>
        </p:spPr>
      </p:pic>
    </p:spTree>
    <p:extLst>
      <p:ext uri="{BB962C8B-B14F-4D97-AF65-F5344CB8AC3E}">
        <p14:creationId xmlns:p14="http://schemas.microsoft.com/office/powerpoint/2010/main" val="407880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90AC-4EE1-424B-9579-B6B282DDEDFB}"/>
              </a:ext>
            </a:extLst>
          </p:cNvPr>
          <p:cNvSpPr>
            <a:spLocks noGrp="1"/>
          </p:cNvSpPr>
          <p:nvPr>
            <p:ph type="title"/>
          </p:nvPr>
        </p:nvSpPr>
        <p:spPr/>
        <p:txBody>
          <a:bodyPr/>
          <a:lstStyle/>
          <a:p>
            <a:r>
              <a:rPr lang="en-IE" dirty="0"/>
              <a:t>Code and architecture recap</a:t>
            </a:r>
          </a:p>
        </p:txBody>
      </p:sp>
      <p:pic>
        <p:nvPicPr>
          <p:cNvPr id="8" name="Picture 7">
            <a:extLst>
              <a:ext uri="{FF2B5EF4-FFF2-40B4-BE49-F238E27FC236}">
                <a16:creationId xmlns:a16="http://schemas.microsoft.com/office/drawing/2014/main" id="{CC0AAA83-3E34-4492-B8CE-F3E236CC5B78}"/>
              </a:ext>
            </a:extLst>
          </p:cNvPr>
          <p:cNvPicPr>
            <a:picLocks noChangeAspect="1"/>
          </p:cNvPicPr>
          <p:nvPr/>
        </p:nvPicPr>
        <p:blipFill>
          <a:blip r:embed="rId3"/>
          <a:stretch>
            <a:fillRect/>
          </a:stretch>
        </p:blipFill>
        <p:spPr>
          <a:xfrm>
            <a:off x="2024063" y="1439813"/>
            <a:ext cx="519112" cy="498755"/>
          </a:xfrm>
          <a:prstGeom prst="rect">
            <a:avLst/>
          </a:prstGeom>
        </p:spPr>
      </p:pic>
      <p:sp>
        <p:nvSpPr>
          <p:cNvPr id="9" name="TextBox 8">
            <a:extLst>
              <a:ext uri="{FF2B5EF4-FFF2-40B4-BE49-F238E27FC236}">
                <a16:creationId xmlns:a16="http://schemas.microsoft.com/office/drawing/2014/main" id="{C425F47F-C8C4-4F32-846E-3CF5A6800770}"/>
              </a:ext>
            </a:extLst>
          </p:cNvPr>
          <p:cNvSpPr txBox="1"/>
          <p:nvPr/>
        </p:nvSpPr>
        <p:spPr>
          <a:xfrm>
            <a:off x="2714625" y="1489958"/>
            <a:ext cx="2759986" cy="369332"/>
          </a:xfrm>
          <a:prstGeom prst="rect">
            <a:avLst/>
          </a:prstGeom>
          <a:noFill/>
        </p:spPr>
        <p:txBody>
          <a:bodyPr wrap="none" rtlCol="0">
            <a:spAutoFit/>
          </a:bodyPr>
          <a:lstStyle/>
          <a:p>
            <a:r>
              <a:rPr lang="en-IE" dirty="0"/>
              <a:t>Event Grid function triggers</a:t>
            </a:r>
          </a:p>
        </p:txBody>
      </p:sp>
      <p:pic>
        <p:nvPicPr>
          <p:cNvPr id="10" name="Picture 9">
            <a:extLst>
              <a:ext uri="{FF2B5EF4-FFF2-40B4-BE49-F238E27FC236}">
                <a16:creationId xmlns:a16="http://schemas.microsoft.com/office/drawing/2014/main" id="{AB50216C-E7A1-4D39-8C22-0DE1ED82909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24063" y="2892985"/>
            <a:ext cx="585809" cy="536015"/>
          </a:xfrm>
          <a:prstGeom prst="rect">
            <a:avLst/>
          </a:prstGeom>
        </p:spPr>
      </p:pic>
      <p:sp>
        <p:nvSpPr>
          <p:cNvPr id="11" name="TextBox 10">
            <a:extLst>
              <a:ext uri="{FF2B5EF4-FFF2-40B4-BE49-F238E27FC236}">
                <a16:creationId xmlns:a16="http://schemas.microsoft.com/office/drawing/2014/main" id="{91381C76-654C-458B-9BBA-EDBA63E809D2}"/>
              </a:ext>
            </a:extLst>
          </p:cNvPr>
          <p:cNvSpPr txBox="1"/>
          <p:nvPr/>
        </p:nvSpPr>
        <p:spPr>
          <a:xfrm>
            <a:off x="2714625" y="2976326"/>
            <a:ext cx="2070952" cy="369332"/>
          </a:xfrm>
          <a:prstGeom prst="rect">
            <a:avLst/>
          </a:prstGeom>
          <a:noFill/>
        </p:spPr>
        <p:txBody>
          <a:bodyPr wrap="none" rtlCol="0">
            <a:spAutoFit/>
          </a:bodyPr>
          <a:lstStyle/>
          <a:p>
            <a:r>
              <a:rPr lang="en-IE" dirty="0"/>
              <a:t>Query orchestration</a:t>
            </a:r>
          </a:p>
        </p:txBody>
      </p:sp>
      <p:pic>
        <p:nvPicPr>
          <p:cNvPr id="12" name="Picture 11">
            <a:extLst>
              <a:ext uri="{FF2B5EF4-FFF2-40B4-BE49-F238E27FC236}">
                <a16:creationId xmlns:a16="http://schemas.microsoft.com/office/drawing/2014/main" id="{F4A89C67-D605-45B4-A311-3C81B6FA8C9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95963" y="2892985"/>
            <a:ext cx="585809" cy="536015"/>
          </a:xfrm>
          <a:prstGeom prst="rect">
            <a:avLst/>
          </a:prstGeom>
        </p:spPr>
      </p:pic>
      <p:sp>
        <p:nvSpPr>
          <p:cNvPr id="13" name="TextBox 12">
            <a:extLst>
              <a:ext uri="{FF2B5EF4-FFF2-40B4-BE49-F238E27FC236}">
                <a16:creationId xmlns:a16="http://schemas.microsoft.com/office/drawing/2014/main" id="{A846F46A-D9B1-4098-A2D9-45C60E55CF65}"/>
              </a:ext>
            </a:extLst>
          </p:cNvPr>
          <p:cNvSpPr txBox="1"/>
          <p:nvPr/>
        </p:nvSpPr>
        <p:spPr>
          <a:xfrm>
            <a:off x="6486525" y="2976326"/>
            <a:ext cx="2460930" cy="369332"/>
          </a:xfrm>
          <a:prstGeom prst="rect">
            <a:avLst/>
          </a:prstGeom>
          <a:noFill/>
        </p:spPr>
        <p:txBody>
          <a:bodyPr wrap="none" rtlCol="0">
            <a:spAutoFit/>
          </a:bodyPr>
          <a:lstStyle/>
          <a:p>
            <a:r>
              <a:rPr lang="en-IE" dirty="0"/>
              <a:t>Command orchestration</a:t>
            </a:r>
          </a:p>
        </p:txBody>
      </p:sp>
      <p:pic>
        <p:nvPicPr>
          <p:cNvPr id="14" name="Picture 13">
            <a:extLst>
              <a:ext uri="{FF2B5EF4-FFF2-40B4-BE49-F238E27FC236}">
                <a16:creationId xmlns:a16="http://schemas.microsoft.com/office/drawing/2014/main" id="{DAA2DA21-B9FB-4345-A21C-3444D2021792}"/>
              </a:ext>
            </a:extLst>
          </p:cNvPr>
          <p:cNvPicPr>
            <a:picLocks noChangeAspect="1"/>
          </p:cNvPicPr>
          <p:nvPr/>
        </p:nvPicPr>
        <p:blipFill>
          <a:blip r:embed="rId6"/>
          <a:stretch>
            <a:fillRect/>
          </a:stretch>
        </p:blipFill>
        <p:spPr>
          <a:xfrm>
            <a:off x="1958749" y="5155675"/>
            <a:ext cx="3924300" cy="457200"/>
          </a:xfrm>
          <a:prstGeom prst="rect">
            <a:avLst/>
          </a:prstGeom>
        </p:spPr>
      </p:pic>
      <p:sp>
        <p:nvSpPr>
          <p:cNvPr id="15" name="TextBox 14">
            <a:extLst>
              <a:ext uri="{FF2B5EF4-FFF2-40B4-BE49-F238E27FC236}">
                <a16:creationId xmlns:a16="http://schemas.microsoft.com/office/drawing/2014/main" id="{E2D735FA-F14F-450E-8F5D-EFE04174B398}"/>
              </a:ext>
            </a:extLst>
          </p:cNvPr>
          <p:cNvSpPr txBox="1"/>
          <p:nvPr/>
        </p:nvSpPr>
        <p:spPr>
          <a:xfrm>
            <a:off x="6023553" y="5199609"/>
            <a:ext cx="3010952" cy="369332"/>
          </a:xfrm>
          <a:prstGeom prst="rect">
            <a:avLst/>
          </a:prstGeom>
          <a:noFill/>
        </p:spPr>
        <p:txBody>
          <a:bodyPr wrap="none" rtlCol="0">
            <a:spAutoFit/>
          </a:bodyPr>
          <a:lstStyle/>
          <a:p>
            <a:r>
              <a:rPr lang="en-IE" dirty="0"/>
              <a:t>Event streams and projections</a:t>
            </a:r>
          </a:p>
        </p:txBody>
      </p:sp>
      <p:pic>
        <p:nvPicPr>
          <p:cNvPr id="16" name="Picture 15">
            <a:extLst>
              <a:ext uri="{FF2B5EF4-FFF2-40B4-BE49-F238E27FC236}">
                <a16:creationId xmlns:a16="http://schemas.microsoft.com/office/drawing/2014/main" id="{235AF1FC-26C0-42DF-A897-D35C6ED9BE7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09872" y="3924760"/>
            <a:ext cx="412175" cy="377140"/>
          </a:xfrm>
          <a:prstGeom prst="rect">
            <a:avLst/>
          </a:prstGeom>
        </p:spPr>
      </p:pic>
      <p:pic>
        <p:nvPicPr>
          <p:cNvPr id="17" name="Picture 16">
            <a:extLst>
              <a:ext uri="{FF2B5EF4-FFF2-40B4-BE49-F238E27FC236}">
                <a16:creationId xmlns:a16="http://schemas.microsoft.com/office/drawing/2014/main" id="{7013BCBA-38A7-4943-8796-CAE93CB9A2A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51748" y="3526223"/>
            <a:ext cx="412175" cy="377140"/>
          </a:xfrm>
          <a:prstGeom prst="rect">
            <a:avLst/>
          </a:prstGeom>
        </p:spPr>
      </p:pic>
      <p:pic>
        <p:nvPicPr>
          <p:cNvPr id="18" name="Picture 17">
            <a:extLst>
              <a:ext uri="{FF2B5EF4-FFF2-40B4-BE49-F238E27FC236}">
                <a16:creationId xmlns:a16="http://schemas.microsoft.com/office/drawing/2014/main" id="{C6134C61-E8F1-4869-8F64-1B0D1B041F9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51747" y="3924760"/>
            <a:ext cx="412175" cy="377140"/>
          </a:xfrm>
          <a:prstGeom prst="rect">
            <a:avLst/>
          </a:prstGeom>
        </p:spPr>
      </p:pic>
      <p:pic>
        <p:nvPicPr>
          <p:cNvPr id="19" name="Picture 18">
            <a:extLst>
              <a:ext uri="{FF2B5EF4-FFF2-40B4-BE49-F238E27FC236}">
                <a16:creationId xmlns:a16="http://schemas.microsoft.com/office/drawing/2014/main" id="{56CB4973-C80B-4DD2-B2DF-9F79126C0B1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51747" y="4323297"/>
            <a:ext cx="412175" cy="377140"/>
          </a:xfrm>
          <a:prstGeom prst="rect">
            <a:avLst/>
          </a:prstGeom>
        </p:spPr>
      </p:pic>
      <p:sp>
        <p:nvSpPr>
          <p:cNvPr id="20" name="TextBox 19">
            <a:extLst>
              <a:ext uri="{FF2B5EF4-FFF2-40B4-BE49-F238E27FC236}">
                <a16:creationId xmlns:a16="http://schemas.microsoft.com/office/drawing/2014/main" id="{9017F1CF-5E50-4F31-81EC-53747A6A7688}"/>
              </a:ext>
            </a:extLst>
          </p:cNvPr>
          <p:cNvSpPr txBox="1"/>
          <p:nvPr/>
        </p:nvSpPr>
        <p:spPr>
          <a:xfrm>
            <a:off x="4518077" y="3830101"/>
            <a:ext cx="907813" cy="369332"/>
          </a:xfrm>
          <a:prstGeom prst="rect">
            <a:avLst/>
          </a:prstGeom>
          <a:noFill/>
        </p:spPr>
        <p:txBody>
          <a:bodyPr wrap="none" rtlCol="0">
            <a:spAutoFit/>
          </a:bodyPr>
          <a:lstStyle/>
          <a:p>
            <a:r>
              <a:rPr lang="en-IE" dirty="0"/>
              <a:t>Fan-out</a:t>
            </a:r>
          </a:p>
        </p:txBody>
      </p:sp>
      <p:cxnSp>
        <p:nvCxnSpPr>
          <p:cNvPr id="21" name="Straight Arrow Connector 20">
            <a:extLst>
              <a:ext uri="{FF2B5EF4-FFF2-40B4-BE49-F238E27FC236}">
                <a16:creationId xmlns:a16="http://schemas.microsoft.com/office/drawing/2014/main" id="{A2634B2E-06BC-437B-BC3D-8BD9E886AFAD}"/>
              </a:ext>
            </a:extLst>
          </p:cNvPr>
          <p:cNvCxnSpPr>
            <a:cxnSpLocks/>
          </p:cNvCxnSpPr>
          <p:nvPr/>
        </p:nvCxnSpPr>
        <p:spPr>
          <a:xfrm flipV="1">
            <a:off x="3003877" y="3800896"/>
            <a:ext cx="345813" cy="2115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A83E9295-41B4-47CC-BD40-B264D601A910}"/>
              </a:ext>
            </a:extLst>
          </p:cNvPr>
          <p:cNvCxnSpPr>
            <a:cxnSpLocks/>
          </p:cNvCxnSpPr>
          <p:nvPr/>
        </p:nvCxnSpPr>
        <p:spPr>
          <a:xfrm>
            <a:off x="3022047" y="4219588"/>
            <a:ext cx="345813" cy="2295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B78BFF77-908A-48F1-A82C-9A71BA64D5D2}"/>
              </a:ext>
            </a:extLst>
          </p:cNvPr>
          <p:cNvCxnSpPr>
            <a:cxnSpLocks/>
            <a:stCxn id="16" idx="3"/>
          </p:cNvCxnSpPr>
          <p:nvPr/>
        </p:nvCxnSpPr>
        <p:spPr>
          <a:xfrm flipV="1">
            <a:off x="3022047" y="4110471"/>
            <a:ext cx="344172" cy="28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4FDA6B8B-91B9-45B7-BF99-D0E4085AD712}"/>
              </a:ext>
            </a:extLst>
          </p:cNvPr>
          <p:cNvSpPr txBox="1"/>
          <p:nvPr/>
        </p:nvSpPr>
        <p:spPr>
          <a:xfrm>
            <a:off x="157940" y="5971840"/>
            <a:ext cx="9628085" cy="461665"/>
          </a:xfrm>
          <a:prstGeom prst="rect">
            <a:avLst/>
          </a:prstGeom>
          <a:noFill/>
        </p:spPr>
        <p:txBody>
          <a:bodyPr wrap="none" rtlCol="0">
            <a:spAutoFit/>
          </a:bodyPr>
          <a:lstStyle/>
          <a:p>
            <a:r>
              <a:rPr lang="en-GB" sz="2400" u="sng" dirty="0">
                <a:solidFill>
                  <a:schemeClr val="accent1">
                    <a:lumMod val="75000"/>
                  </a:schemeClr>
                </a:solidFill>
              </a:rPr>
              <a:t>https://github.com/MerrionComputing/EventsSourcing-on-Azure-Functions</a:t>
            </a:r>
          </a:p>
        </p:txBody>
      </p:sp>
      <p:pic>
        <p:nvPicPr>
          <p:cNvPr id="25" name="Picture 24">
            <a:extLst>
              <a:ext uri="{FF2B5EF4-FFF2-40B4-BE49-F238E27FC236}">
                <a16:creationId xmlns:a16="http://schemas.microsoft.com/office/drawing/2014/main" id="{DDA475C6-A860-480B-87DC-6D1954D3D86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09901" y="2150567"/>
            <a:ext cx="585809" cy="536015"/>
          </a:xfrm>
          <a:prstGeom prst="rect">
            <a:avLst/>
          </a:prstGeom>
        </p:spPr>
      </p:pic>
      <p:sp>
        <p:nvSpPr>
          <p:cNvPr id="26" name="TextBox 25">
            <a:extLst>
              <a:ext uri="{FF2B5EF4-FFF2-40B4-BE49-F238E27FC236}">
                <a16:creationId xmlns:a16="http://schemas.microsoft.com/office/drawing/2014/main" id="{0975BC0E-A3D8-4EF2-9C8C-34EFD8DCBC65}"/>
              </a:ext>
            </a:extLst>
          </p:cNvPr>
          <p:cNvSpPr txBox="1"/>
          <p:nvPr/>
        </p:nvSpPr>
        <p:spPr>
          <a:xfrm>
            <a:off x="2783992" y="2152745"/>
            <a:ext cx="3538469" cy="369332"/>
          </a:xfrm>
          <a:prstGeom prst="rect">
            <a:avLst/>
          </a:prstGeom>
          <a:noFill/>
        </p:spPr>
        <p:txBody>
          <a:bodyPr wrap="none" rtlCol="0">
            <a:spAutoFit/>
          </a:bodyPr>
          <a:lstStyle/>
          <a:p>
            <a:r>
              <a:rPr lang="en-IE" dirty="0"/>
              <a:t>Event sourcing with Azure functions</a:t>
            </a:r>
          </a:p>
        </p:txBody>
      </p:sp>
    </p:spTree>
    <p:extLst>
      <p:ext uri="{BB962C8B-B14F-4D97-AF65-F5344CB8AC3E}">
        <p14:creationId xmlns:p14="http://schemas.microsoft.com/office/powerpoint/2010/main" val="391303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b="1" dirty="0"/>
              <a:t>Motivation: Addressing sources of cost</a:t>
            </a:r>
            <a:endParaRPr lang="en-US" b="1" dirty="0"/>
          </a:p>
        </p:txBody>
      </p:sp>
      <p:pic>
        <p:nvPicPr>
          <p:cNvPr id="3" name="Picture 2">
            <a:extLst>
              <a:ext uri="{FF2B5EF4-FFF2-40B4-BE49-F238E27FC236}">
                <a16:creationId xmlns:a16="http://schemas.microsoft.com/office/drawing/2014/main" id="{7CCDAD99-0FFA-45AC-9D13-07C42C01F46D}"/>
              </a:ext>
            </a:extLst>
          </p:cNvPr>
          <p:cNvPicPr>
            <a:picLocks noChangeAspect="1"/>
          </p:cNvPicPr>
          <p:nvPr/>
        </p:nvPicPr>
        <p:blipFill>
          <a:blip r:embed="rId3"/>
          <a:stretch>
            <a:fillRect/>
          </a:stretch>
        </p:blipFill>
        <p:spPr>
          <a:xfrm>
            <a:off x="838200" y="1927809"/>
            <a:ext cx="2847975" cy="2809875"/>
          </a:xfrm>
          <a:prstGeom prst="rect">
            <a:avLst/>
          </a:prstGeom>
        </p:spPr>
      </p:pic>
      <p:sp>
        <p:nvSpPr>
          <p:cNvPr id="5" name="TextBox 4">
            <a:extLst>
              <a:ext uri="{FF2B5EF4-FFF2-40B4-BE49-F238E27FC236}">
                <a16:creationId xmlns:a16="http://schemas.microsoft.com/office/drawing/2014/main" id="{53A71BD5-B545-42CC-AB47-688787420041}"/>
              </a:ext>
            </a:extLst>
          </p:cNvPr>
          <p:cNvSpPr txBox="1"/>
          <p:nvPr/>
        </p:nvSpPr>
        <p:spPr>
          <a:xfrm>
            <a:off x="1662984" y="4790139"/>
            <a:ext cx="1198405" cy="369332"/>
          </a:xfrm>
          <a:prstGeom prst="rect">
            <a:avLst/>
          </a:prstGeom>
          <a:noFill/>
        </p:spPr>
        <p:txBody>
          <a:bodyPr wrap="none" rtlCol="0">
            <a:spAutoFit/>
          </a:bodyPr>
          <a:lstStyle/>
          <a:p>
            <a:r>
              <a:rPr lang="en-IE" dirty="0"/>
              <a:t>Fixed costs</a:t>
            </a:r>
            <a:endParaRPr lang="en-US" dirty="0"/>
          </a:p>
        </p:txBody>
      </p:sp>
      <p:sp>
        <p:nvSpPr>
          <p:cNvPr id="6" name="TextBox 5">
            <a:extLst>
              <a:ext uri="{FF2B5EF4-FFF2-40B4-BE49-F238E27FC236}">
                <a16:creationId xmlns:a16="http://schemas.microsoft.com/office/drawing/2014/main" id="{7FB8103D-29E8-49F3-9982-DC9FFF985348}"/>
              </a:ext>
            </a:extLst>
          </p:cNvPr>
          <p:cNvSpPr txBox="1"/>
          <p:nvPr/>
        </p:nvSpPr>
        <p:spPr>
          <a:xfrm>
            <a:off x="5869933" y="4718433"/>
            <a:ext cx="1780680" cy="369332"/>
          </a:xfrm>
          <a:prstGeom prst="rect">
            <a:avLst/>
          </a:prstGeom>
          <a:noFill/>
        </p:spPr>
        <p:txBody>
          <a:bodyPr wrap="none" rtlCol="0">
            <a:spAutoFit/>
          </a:bodyPr>
          <a:lstStyle/>
          <a:p>
            <a:r>
              <a:rPr lang="en-IE" dirty="0"/>
              <a:t>Overprovisioning</a:t>
            </a:r>
            <a:endParaRPr lang="en-US" dirty="0"/>
          </a:p>
        </p:txBody>
      </p:sp>
      <p:pic>
        <p:nvPicPr>
          <p:cNvPr id="10" name="Picture 9">
            <a:extLst>
              <a:ext uri="{FF2B5EF4-FFF2-40B4-BE49-F238E27FC236}">
                <a16:creationId xmlns:a16="http://schemas.microsoft.com/office/drawing/2014/main" id="{6E927F3C-5F8F-470D-BEEA-6CEE4516D347}"/>
              </a:ext>
            </a:extLst>
          </p:cNvPr>
          <p:cNvPicPr>
            <a:picLocks noChangeAspect="1"/>
          </p:cNvPicPr>
          <p:nvPr/>
        </p:nvPicPr>
        <p:blipFill>
          <a:blip r:embed="rId4"/>
          <a:stretch>
            <a:fillRect/>
          </a:stretch>
        </p:blipFill>
        <p:spPr>
          <a:xfrm>
            <a:off x="5042207" y="2030327"/>
            <a:ext cx="3726364" cy="2604837"/>
          </a:xfrm>
          <a:prstGeom prst="rect">
            <a:avLst/>
          </a:prstGeom>
        </p:spPr>
      </p:pic>
    </p:spTree>
    <p:extLst>
      <p:ext uri="{BB962C8B-B14F-4D97-AF65-F5344CB8AC3E}">
        <p14:creationId xmlns:p14="http://schemas.microsoft.com/office/powerpoint/2010/main" val="450531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0D1A-36D1-4758-84DF-5ABB450AEDB8}"/>
              </a:ext>
            </a:extLst>
          </p:cNvPr>
          <p:cNvSpPr>
            <a:spLocks noGrp="1"/>
          </p:cNvSpPr>
          <p:nvPr>
            <p:ph type="title"/>
          </p:nvPr>
        </p:nvSpPr>
        <p:spPr/>
        <p:txBody>
          <a:bodyPr/>
          <a:lstStyle/>
          <a:p>
            <a:r>
              <a:rPr lang="en-IE" b="1" dirty="0">
                <a:solidFill>
                  <a:srgbClr val="00B050"/>
                </a:solidFill>
              </a:rPr>
              <a:t>Q</a:t>
            </a:r>
            <a:r>
              <a:rPr lang="en-IE" dirty="0"/>
              <a:t> &amp; </a:t>
            </a:r>
            <a:r>
              <a:rPr lang="en-IE" b="1" dirty="0">
                <a:solidFill>
                  <a:srgbClr val="0070C0"/>
                </a:solidFill>
              </a:rPr>
              <a:t>A</a:t>
            </a:r>
            <a:endParaRPr lang="en-GB" b="1" dirty="0">
              <a:solidFill>
                <a:srgbClr val="0070C0"/>
              </a:solidFill>
            </a:endParaRPr>
          </a:p>
        </p:txBody>
      </p:sp>
      <p:pic>
        <p:nvPicPr>
          <p:cNvPr id="5" name="Picture 4" descr="A picture containing drawing&#10;&#10;Description automatically generated">
            <a:extLst>
              <a:ext uri="{FF2B5EF4-FFF2-40B4-BE49-F238E27FC236}">
                <a16:creationId xmlns:a16="http://schemas.microsoft.com/office/drawing/2014/main" id="{ECCFA1AA-54E8-4FE0-9C74-ACAD17C54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159" y="1218404"/>
            <a:ext cx="9493320" cy="5639596"/>
          </a:xfrm>
          <a:prstGeom prst="rect">
            <a:avLst/>
          </a:prstGeom>
        </p:spPr>
      </p:pic>
    </p:spTree>
    <p:extLst>
      <p:ext uri="{BB962C8B-B14F-4D97-AF65-F5344CB8AC3E}">
        <p14:creationId xmlns:p14="http://schemas.microsoft.com/office/powerpoint/2010/main" val="2421346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4992-8AA1-47AA-869D-96CDB6100573}"/>
              </a:ext>
            </a:extLst>
          </p:cNvPr>
          <p:cNvSpPr>
            <a:spLocks noGrp="1"/>
          </p:cNvSpPr>
          <p:nvPr>
            <p:ph type="title"/>
          </p:nvPr>
        </p:nvSpPr>
        <p:spPr/>
        <p:txBody>
          <a:bodyPr/>
          <a:lstStyle/>
          <a:p>
            <a:r>
              <a:rPr lang="en-IE" b="1" dirty="0"/>
              <a:t>Serverless</a:t>
            </a:r>
            <a:r>
              <a:rPr lang="en-IE" dirty="0"/>
              <a:t> – time to go all in?</a:t>
            </a:r>
            <a:endParaRPr lang="en-GB" dirty="0"/>
          </a:p>
        </p:txBody>
      </p:sp>
      <p:pic>
        <p:nvPicPr>
          <p:cNvPr id="5" name="Content Placeholder 4" descr="A picture containing room, building, scene, cake&#10;&#10;Description automatically generated">
            <a:extLst>
              <a:ext uri="{FF2B5EF4-FFF2-40B4-BE49-F238E27FC236}">
                <a16:creationId xmlns:a16="http://schemas.microsoft.com/office/drawing/2014/main" id="{FFFDA01E-5BDB-499D-BB48-89E9C6EC491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17140" y="1574024"/>
            <a:ext cx="6192047" cy="4644036"/>
          </a:xfrm>
        </p:spPr>
      </p:pic>
      <p:pic>
        <p:nvPicPr>
          <p:cNvPr id="7" name="Picture 6">
            <a:extLst>
              <a:ext uri="{FF2B5EF4-FFF2-40B4-BE49-F238E27FC236}">
                <a16:creationId xmlns:a16="http://schemas.microsoft.com/office/drawing/2014/main" id="{9CF04E3B-E4EC-4CA7-A86A-B9C192BA871E}"/>
              </a:ext>
            </a:extLst>
          </p:cNvPr>
          <p:cNvPicPr>
            <a:picLocks noChangeAspect="1"/>
          </p:cNvPicPr>
          <p:nvPr/>
        </p:nvPicPr>
        <p:blipFill>
          <a:blip r:embed="rId4"/>
          <a:stretch>
            <a:fillRect/>
          </a:stretch>
        </p:blipFill>
        <p:spPr>
          <a:xfrm>
            <a:off x="7388127" y="3206438"/>
            <a:ext cx="778464" cy="747936"/>
          </a:xfrm>
          <a:prstGeom prst="rect">
            <a:avLst/>
          </a:prstGeom>
        </p:spPr>
      </p:pic>
      <p:pic>
        <p:nvPicPr>
          <p:cNvPr id="8" name="Picture 7">
            <a:extLst>
              <a:ext uri="{FF2B5EF4-FFF2-40B4-BE49-F238E27FC236}">
                <a16:creationId xmlns:a16="http://schemas.microsoft.com/office/drawing/2014/main" id="{804FB364-081A-4A36-945C-50F36E4BA3D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388127" y="1574024"/>
            <a:ext cx="743694" cy="680480"/>
          </a:xfrm>
          <a:prstGeom prst="rect">
            <a:avLst/>
          </a:prstGeom>
        </p:spPr>
      </p:pic>
      <p:pic>
        <p:nvPicPr>
          <p:cNvPr id="10" name="Picture 9">
            <a:extLst>
              <a:ext uri="{FF2B5EF4-FFF2-40B4-BE49-F238E27FC236}">
                <a16:creationId xmlns:a16="http://schemas.microsoft.com/office/drawing/2014/main" id="{8E5AD863-DDDB-48D9-97CA-0F52D6296605}"/>
              </a:ext>
            </a:extLst>
          </p:cNvPr>
          <p:cNvPicPr>
            <a:picLocks noChangeAspect="1"/>
          </p:cNvPicPr>
          <p:nvPr/>
        </p:nvPicPr>
        <p:blipFill>
          <a:blip r:embed="rId7"/>
          <a:stretch>
            <a:fillRect/>
          </a:stretch>
        </p:blipFill>
        <p:spPr>
          <a:xfrm>
            <a:off x="7214150" y="4414679"/>
            <a:ext cx="1147134" cy="983258"/>
          </a:xfrm>
          <a:prstGeom prst="rect">
            <a:avLst/>
          </a:prstGeom>
        </p:spPr>
      </p:pic>
      <p:pic>
        <p:nvPicPr>
          <p:cNvPr id="12" name="Picture 11">
            <a:extLst>
              <a:ext uri="{FF2B5EF4-FFF2-40B4-BE49-F238E27FC236}">
                <a16:creationId xmlns:a16="http://schemas.microsoft.com/office/drawing/2014/main" id="{7A036F13-C88F-403D-9653-D04ADCDF92CA}"/>
              </a:ext>
            </a:extLst>
          </p:cNvPr>
          <p:cNvPicPr>
            <a:picLocks noChangeAspect="1"/>
          </p:cNvPicPr>
          <p:nvPr/>
        </p:nvPicPr>
        <p:blipFill>
          <a:blip r:embed="rId8"/>
          <a:stretch>
            <a:fillRect/>
          </a:stretch>
        </p:blipFill>
        <p:spPr>
          <a:xfrm>
            <a:off x="7369394" y="5354271"/>
            <a:ext cx="991890" cy="1040273"/>
          </a:xfrm>
          <a:prstGeom prst="rect">
            <a:avLst/>
          </a:prstGeom>
        </p:spPr>
      </p:pic>
      <p:sp>
        <p:nvSpPr>
          <p:cNvPr id="13" name="TextBox 12">
            <a:extLst>
              <a:ext uri="{FF2B5EF4-FFF2-40B4-BE49-F238E27FC236}">
                <a16:creationId xmlns:a16="http://schemas.microsoft.com/office/drawing/2014/main" id="{EBF7892B-F7AE-4730-81C7-FEE0C358ABF8}"/>
              </a:ext>
            </a:extLst>
          </p:cNvPr>
          <p:cNvSpPr txBox="1"/>
          <p:nvPr/>
        </p:nvSpPr>
        <p:spPr>
          <a:xfrm>
            <a:off x="8596791" y="1690688"/>
            <a:ext cx="1146019" cy="369332"/>
          </a:xfrm>
          <a:prstGeom prst="rect">
            <a:avLst/>
          </a:prstGeom>
          <a:noFill/>
        </p:spPr>
        <p:txBody>
          <a:bodyPr wrap="none" rtlCol="0">
            <a:spAutoFit/>
          </a:bodyPr>
          <a:lstStyle/>
          <a:p>
            <a:r>
              <a:rPr lang="en-IE" dirty="0"/>
              <a:t>COMPUTE</a:t>
            </a:r>
            <a:endParaRPr lang="en-GB" dirty="0"/>
          </a:p>
        </p:txBody>
      </p:sp>
      <p:sp>
        <p:nvSpPr>
          <p:cNvPr id="14" name="TextBox 13">
            <a:extLst>
              <a:ext uri="{FF2B5EF4-FFF2-40B4-BE49-F238E27FC236}">
                <a16:creationId xmlns:a16="http://schemas.microsoft.com/office/drawing/2014/main" id="{1E1F4047-A09C-4198-A77B-E2141B8B1E52}"/>
              </a:ext>
            </a:extLst>
          </p:cNvPr>
          <p:cNvSpPr txBox="1"/>
          <p:nvPr/>
        </p:nvSpPr>
        <p:spPr>
          <a:xfrm>
            <a:off x="8632865" y="3244334"/>
            <a:ext cx="1669816" cy="369332"/>
          </a:xfrm>
          <a:prstGeom prst="rect">
            <a:avLst/>
          </a:prstGeom>
          <a:noFill/>
        </p:spPr>
        <p:txBody>
          <a:bodyPr wrap="none" rtlCol="0">
            <a:spAutoFit/>
          </a:bodyPr>
          <a:lstStyle/>
          <a:p>
            <a:r>
              <a:rPr lang="en-IE" dirty="0"/>
              <a:t>COMMUNICATE</a:t>
            </a:r>
            <a:endParaRPr lang="en-GB" dirty="0"/>
          </a:p>
        </p:txBody>
      </p:sp>
      <p:sp>
        <p:nvSpPr>
          <p:cNvPr id="15" name="TextBox 14">
            <a:extLst>
              <a:ext uri="{FF2B5EF4-FFF2-40B4-BE49-F238E27FC236}">
                <a16:creationId xmlns:a16="http://schemas.microsoft.com/office/drawing/2014/main" id="{BE46910F-D57A-45FE-99F8-49161BF04473}"/>
              </a:ext>
            </a:extLst>
          </p:cNvPr>
          <p:cNvSpPr txBox="1"/>
          <p:nvPr/>
        </p:nvSpPr>
        <p:spPr>
          <a:xfrm>
            <a:off x="8638117" y="5126442"/>
            <a:ext cx="784061" cy="369332"/>
          </a:xfrm>
          <a:prstGeom prst="rect">
            <a:avLst/>
          </a:prstGeom>
          <a:noFill/>
        </p:spPr>
        <p:txBody>
          <a:bodyPr wrap="none" rtlCol="0">
            <a:spAutoFit/>
          </a:bodyPr>
          <a:lstStyle/>
          <a:p>
            <a:r>
              <a:rPr lang="en-IE" dirty="0"/>
              <a:t>STORE</a:t>
            </a:r>
            <a:endParaRPr lang="en-GB" dirty="0"/>
          </a:p>
        </p:txBody>
      </p:sp>
    </p:spTree>
    <p:extLst>
      <p:ext uri="{BB962C8B-B14F-4D97-AF65-F5344CB8AC3E}">
        <p14:creationId xmlns:p14="http://schemas.microsoft.com/office/powerpoint/2010/main" val="335317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F94C-D533-4153-BB28-3DC9E97DFC25}"/>
              </a:ext>
            </a:extLst>
          </p:cNvPr>
          <p:cNvSpPr>
            <a:spLocks noGrp="1"/>
          </p:cNvSpPr>
          <p:nvPr>
            <p:ph type="title"/>
          </p:nvPr>
        </p:nvSpPr>
        <p:spPr/>
        <p:txBody>
          <a:bodyPr/>
          <a:lstStyle/>
          <a:p>
            <a:r>
              <a:rPr lang="en-IE" dirty="0"/>
              <a:t>Event stream based example</a:t>
            </a:r>
          </a:p>
        </p:txBody>
      </p:sp>
      <p:pic>
        <p:nvPicPr>
          <p:cNvPr id="3" name="Picture 2" descr="A close up of a toy&#10;&#10;Description generated with high confidence">
            <a:extLst>
              <a:ext uri="{FF2B5EF4-FFF2-40B4-BE49-F238E27FC236}">
                <a16:creationId xmlns:a16="http://schemas.microsoft.com/office/drawing/2014/main" id="{426B25BF-98F1-4E27-87E3-110AF754855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82730" y="4883946"/>
            <a:ext cx="2020092" cy="151507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4" name="Picture 3" descr="A close up of a toy&#10;&#10;Description generated with high confidence">
            <a:extLst>
              <a:ext uri="{FF2B5EF4-FFF2-40B4-BE49-F238E27FC236}">
                <a16:creationId xmlns:a16="http://schemas.microsoft.com/office/drawing/2014/main" id="{E9FFDE6C-0DC2-4817-921C-F98E5E98BDF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59057" y="3103341"/>
            <a:ext cx="2020092" cy="151506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4" descr="A close up of a toy&#10;&#10;Description generated with high confidence">
            <a:extLst>
              <a:ext uri="{FF2B5EF4-FFF2-40B4-BE49-F238E27FC236}">
                <a16:creationId xmlns:a16="http://schemas.microsoft.com/office/drawing/2014/main" id="{D9FC5B39-A0D7-487C-B6FD-DD94AD5859A7}"/>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59057" y="1355466"/>
            <a:ext cx="2020092" cy="151506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Arrow: Pentagon 8">
            <a:extLst>
              <a:ext uri="{FF2B5EF4-FFF2-40B4-BE49-F238E27FC236}">
                <a16:creationId xmlns:a16="http://schemas.microsoft.com/office/drawing/2014/main" id="{9AEBBC4E-564F-40D8-90CF-934E4456BA6F}"/>
              </a:ext>
            </a:extLst>
          </p:cNvPr>
          <p:cNvSpPr/>
          <p:nvPr/>
        </p:nvSpPr>
        <p:spPr>
          <a:xfrm>
            <a:off x="2179149" y="1362186"/>
            <a:ext cx="2020092" cy="751061"/>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Open</a:t>
            </a:r>
          </a:p>
          <a:p>
            <a:pPr algn="ctr"/>
            <a:r>
              <a:rPr lang="en-IE" dirty="0"/>
              <a:t>Account</a:t>
            </a:r>
          </a:p>
        </p:txBody>
      </p:sp>
      <p:sp>
        <p:nvSpPr>
          <p:cNvPr id="10" name="Arrow: Pentagon 9">
            <a:extLst>
              <a:ext uri="{FF2B5EF4-FFF2-40B4-BE49-F238E27FC236}">
                <a16:creationId xmlns:a16="http://schemas.microsoft.com/office/drawing/2014/main" id="{BC2A5B77-0A8B-44C5-850A-95901233C34E}"/>
              </a:ext>
            </a:extLst>
          </p:cNvPr>
          <p:cNvSpPr/>
          <p:nvPr/>
        </p:nvSpPr>
        <p:spPr>
          <a:xfrm>
            <a:off x="2202822" y="3109814"/>
            <a:ext cx="2020092" cy="751061"/>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Open</a:t>
            </a:r>
          </a:p>
          <a:p>
            <a:pPr algn="ctr"/>
            <a:r>
              <a:rPr lang="en-IE" dirty="0"/>
              <a:t>Account</a:t>
            </a:r>
          </a:p>
        </p:txBody>
      </p:sp>
      <p:sp>
        <p:nvSpPr>
          <p:cNvPr id="11" name="Arrow: Pentagon 10">
            <a:extLst>
              <a:ext uri="{FF2B5EF4-FFF2-40B4-BE49-F238E27FC236}">
                <a16:creationId xmlns:a16="http://schemas.microsoft.com/office/drawing/2014/main" id="{99783DE0-5904-4F48-A957-6D8AED9BBE0C}"/>
              </a:ext>
            </a:extLst>
          </p:cNvPr>
          <p:cNvSpPr/>
          <p:nvPr/>
        </p:nvSpPr>
        <p:spPr>
          <a:xfrm>
            <a:off x="2202822" y="4883946"/>
            <a:ext cx="2020092" cy="751061"/>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Open</a:t>
            </a:r>
          </a:p>
          <a:p>
            <a:pPr algn="ctr"/>
            <a:r>
              <a:rPr lang="en-IE" dirty="0"/>
              <a:t>Account</a:t>
            </a:r>
          </a:p>
        </p:txBody>
      </p:sp>
      <p:sp>
        <p:nvSpPr>
          <p:cNvPr id="12" name="Arrow: Pentagon 11">
            <a:extLst>
              <a:ext uri="{FF2B5EF4-FFF2-40B4-BE49-F238E27FC236}">
                <a16:creationId xmlns:a16="http://schemas.microsoft.com/office/drawing/2014/main" id="{84DAFA74-8BC6-45D8-9866-081C2453330D}"/>
              </a:ext>
            </a:extLst>
          </p:cNvPr>
          <p:cNvSpPr/>
          <p:nvPr/>
        </p:nvSpPr>
        <p:spPr>
          <a:xfrm>
            <a:off x="4399835" y="1362186"/>
            <a:ext cx="2020092" cy="75106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Deposit Money</a:t>
            </a:r>
          </a:p>
        </p:txBody>
      </p:sp>
      <p:sp>
        <p:nvSpPr>
          <p:cNvPr id="13" name="Arrow: Pentagon 12">
            <a:extLst>
              <a:ext uri="{FF2B5EF4-FFF2-40B4-BE49-F238E27FC236}">
                <a16:creationId xmlns:a16="http://schemas.microsoft.com/office/drawing/2014/main" id="{589F810E-6AF6-46F3-90F3-0054350F6FAD}"/>
              </a:ext>
            </a:extLst>
          </p:cNvPr>
          <p:cNvSpPr/>
          <p:nvPr/>
        </p:nvSpPr>
        <p:spPr>
          <a:xfrm>
            <a:off x="4399835" y="3109814"/>
            <a:ext cx="2020092" cy="75106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Deposit Money</a:t>
            </a:r>
          </a:p>
        </p:txBody>
      </p:sp>
      <p:sp>
        <p:nvSpPr>
          <p:cNvPr id="14" name="Arrow: Pentagon 13">
            <a:extLst>
              <a:ext uri="{FF2B5EF4-FFF2-40B4-BE49-F238E27FC236}">
                <a16:creationId xmlns:a16="http://schemas.microsoft.com/office/drawing/2014/main" id="{082894D3-EEBC-4F1C-8A89-6F3BEE6F24A8}"/>
              </a:ext>
            </a:extLst>
          </p:cNvPr>
          <p:cNvSpPr/>
          <p:nvPr/>
        </p:nvSpPr>
        <p:spPr>
          <a:xfrm>
            <a:off x="4455010" y="4883945"/>
            <a:ext cx="2020092" cy="75106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Deposit Money</a:t>
            </a:r>
          </a:p>
        </p:txBody>
      </p:sp>
      <p:sp>
        <p:nvSpPr>
          <p:cNvPr id="15" name="Arrow: Pentagon 14">
            <a:extLst>
              <a:ext uri="{FF2B5EF4-FFF2-40B4-BE49-F238E27FC236}">
                <a16:creationId xmlns:a16="http://schemas.microsoft.com/office/drawing/2014/main" id="{11498F76-040C-49AA-BFE5-C967B2F7EA69}"/>
              </a:ext>
            </a:extLst>
          </p:cNvPr>
          <p:cNvSpPr/>
          <p:nvPr/>
        </p:nvSpPr>
        <p:spPr>
          <a:xfrm>
            <a:off x="6620521" y="1355466"/>
            <a:ext cx="2020092" cy="751061"/>
          </a:xfrm>
          <a:prstGeom prst="homePlat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Withdraw Money</a:t>
            </a:r>
          </a:p>
        </p:txBody>
      </p:sp>
      <p:sp>
        <p:nvSpPr>
          <p:cNvPr id="16" name="Arrow: Pentagon 15">
            <a:extLst>
              <a:ext uri="{FF2B5EF4-FFF2-40B4-BE49-F238E27FC236}">
                <a16:creationId xmlns:a16="http://schemas.microsoft.com/office/drawing/2014/main" id="{65D28857-5EA9-4865-BCEA-78F53CED08EC}"/>
              </a:ext>
            </a:extLst>
          </p:cNvPr>
          <p:cNvSpPr/>
          <p:nvPr/>
        </p:nvSpPr>
        <p:spPr>
          <a:xfrm>
            <a:off x="6620521" y="3053469"/>
            <a:ext cx="2020092" cy="751061"/>
          </a:xfrm>
          <a:prstGeom prst="homePlat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Withdraw Money</a:t>
            </a:r>
          </a:p>
        </p:txBody>
      </p:sp>
      <p:sp>
        <p:nvSpPr>
          <p:cNvPr id="17" name="Arrow: Pentagon 16">
            <a:extLst>
              <a:ext uri="{FF2B5EF4-FFF2-40B4-BE49-F238E27FC236}">
                <a16:creationId xmlns:a16="http://schemas.microsoft.com/office/drawing/2014/main" id="{2633444B-E8A2-4BCE-999B-2EC0A692BE9C}"/>
              </a:ext>
            </a:extLst>
          </p:cNvPr>
          <p:cNvSpPr/>
          <p:nvPr/>
        </p:nvSpPr>
        <p:spPr>
          <a:xfrm>
            <a:off x="8979132" y="3053468"/>
            <a:ext cx="2020092" cy="751061"/>
          </a:xfrm>
          <a:prstGeom prst="homePlat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Close Account</a:t>
            </a:r>
          </a:p>
        </p:txBody>
      </p:sp>
      <p:sp>
        <p:nvSpPr>
          <p:cNvPr id="18" name="TextBox 17">
            <a:extLst>
              <a:ext uri="{FF2B5EF4-FFF2-40B4-BE49-F238E27FC236}">
                <a16:creationId xmlns:a16="http://schemas.microsoft.com/office/drawing/2014/main" id="{ADE9D4E5-4381-4D1D-86A4-DDDD6F1A4F9C}"/>
              </a:ext>
            </a:extLst>
          </p:cNvPr>
          <p:cNvSpPr txBox="1"/>
          <p:nvPr/>
        </p:nvSpPr>
        <p:spPr>
          <a:xfrm>
            <a:off x="4808750" y="2070784"/>
            <a:ext cx="827471" cy="369332"/>
          </a:xfrm>
          <a:prstGeom prst="rect">
            <a:avLst/>
          </a:prstGeom>
          <a:noFill/>
        </p:spPr>
        <p:txBody>
          <a:bodyPr wrap="none" rtlCol="0">
            <a:spAutoFit/>
          </a:bodyPr>
          <a:lstStyle/>
          <a:p>
            <a:r>
              <a:rPr lang="en-IE" dirty="0"/>
              <a:t>$10.00</a:t>
            </a:r>
          </a:p>
        </p:txBody>
      </p:sp>
      <p:sp>
        <p:nvSpPr>
          <p:cNvPr id="19" name="TextBox 18">
            <a:extLst>
              <a:ext uri="{FF2B5EF4-FFF2-40B4-BE49-F238E27FC236}">
                <a16:creationId xmlns:a16="http://schemas.microsoft.com/office/drawing/2014/main" id="{CDC9C251-481F-4658-B0E2-B5802BE5F5D1}"/>
              </a:ext>
            </a:extLst>
          </p:cNvPr>
          <p:cNvSpPr txBox="1"/>
          <p:nvPr/>
        </p:nvSpPr>
        <p:spPr>
          <a:xfrm>
            <a:off x="4796044" y="3860875"/>
            <a:ext cx="827471" cy="369332"/>
          </a:xfrm>
          <a:prstGeom prst="rect">
            <a:avLst/>
          </a:prstGeom>
          <a:noFill/>
        </p:spPr>
        <p:txBody>
          <a:bodyPr wrap="none" rtlCol="0">
            <a:spAutoFit/>
          </a:bodyPr>
          <a:lstStyle/>
          <a:p>
            <a:r>
              <a:rPr lang="en-IE" dirty="0"/>
              <a:t>$10.00</a:t>
            </a:r>
          </a:p>
        </p:txBody>
      </p:sp>
      <p:sp>
        <p:nvSpPr>
          <p:cNvPr id="20" name="TextBox 19">
            <a:extLst>
              <a:ext uri="{FF2B5EF4-FFF2-40B4-BE49-F238E27FC236}">
                <a16:creationId xmlns:a16="http://schemas.microsoft.com/office/drawing/2014/main" id="{E60645FE-0F5A-4DA0-96DF-F4CB6C861529}"/>
              </a:ext>
            </a:extLst>
          </p:cNvPr>
          <p:cNvSpPr txBox="1"/>
          <p:nvPr/>
        </p:nvSpPr>
        <p:spPr>
          <a:xfrm>
            <a:off x="4808750" y="5641481"/>
            <a:ext cx="710451" cy="369332"/>
          </a:xfrm>
          <a:prstGeom prst="rect">
            <a:avLst/>
          </a:prstGeom>
          <a:noFill/>
        </p:spPr>
        <p:txBody>
          <a:bodyPr wrap="none" rtlCol="0">
            <a:spAutoFit/>
          </a:bodyPr>
          <a:lstStyle/>
          <a:p>
            <a:r>
              <a:rPr lang="en-IE" dirty="0"/>
              <a:t>$5.00</a:t>
            </a:r>
          </a:p>
        </p:txBody>
      </p:sp>
      <p:sp>
        <p:nvSpPr>
          <p:cNvPr id="21" name="TextBox 20">
            <a:extLst>
              <a:ext uri="{FF2B5EF4-FFF2-40B4-BE49-F238E27FC236}">
                <a16:creationId xmlns:a16="http://schemas.microsoft.com/office/drawing/2014/main" id="{895124C4-BC87-47EE-ACC7-C38982904C25}"/>
              </a:ext>
            </a:extLst>
          </p:cNvPr>
          <p:cNvSpPr txBox="1"/>
          <p:nvPr/>
        </p:nvSpPr>
        <p:spPr>
          <a:xfrm>
            <a:off x="7029436" y="2117948"/>
            <a:ext cx="710451" cy="369332"/>
          </a:xfrm>
          <a:prstGeom prst="rect">
            <a:avLst/>
          </a:prstGeom>
          <a:noFill/>
        </p:spPr>
        <p:txBody>
          <a:bodyPr wrap="none" rtlCol="0">
            <a:spAutoFit/>
          </a:bodyPr>
          <a:lstStyle/>
          <a:p>
            <a:r>
              <a:rPr lang="en-IE" dirty="0"/>
              <a:t>$5.00</a:t>
            </a:r>
          </a:p>
        </p:txBody>
      </p:sp>
      <p:sp>
        <p:nvSpPr>
          <p:cNvPr id="22" name="TextBox 21">
            <a:extLst>
              <a:ext uri="{FF2B5EF4-FFF2-40B4-BE49-F238E27FC236}">
                <a16:creationId xmlns:a16="http://schemas.microsoft.com/office/drawing/2014/main" id="{ECAD07BA-E072-463F-90EF-B38F6F8F5A7B}"/>
              </a:ext>
            </a:extLst>
          </p:cNvPr>
          <p:cNvSpPr txBox="1"/>
          <p:nvPr/>
        </p:nvSpPr>
        <p:spPr>
          <a:xfrm>
            <a:off x="7029436" y="3860875"/>
            <a:ext cx="827471" cy="369332"/>
          </a:xfrm>
          <a:prstGeom prst="rect">
            <a:avLst/>
          </a:prstGeom>
          <a:noFill/>
        </p:spPr>
        <p:txBody>
          <a:bodyPr wrap="none" rtlCol="0">
            <a:spAutoFit/>
          </a:bodyPr>
          <a:lstStyle/>
          <a:p>
            <a:r>
              <a:rPr lang="en-IE" dirty="0"/>
              <a:t>$10.00</a:t>
            </a:r>
          </a:p>
        </p:txBody>
      </p:sp>
      <p:sp>
        <p:nvSpPr>
          <p:cNvPr id="23" name="TextBox 22">
            <a:extLst>
              <a:ext uri="{FF2B5EF4-FFF2-40B4-BE49-F238E27FC236}">
                <a16:creationId xmlns:a16="http://schemas.microsoft.com/office/drawing/2014/main" id="{A4DD4866-53A7-478C-B0B4-918866543EF5}"/>
              </a:ext>
            </a:extLst>
          </p:cNvPr>
          <p:cNvSpPr txBox="1"/>
          <p:nvPr/>
        </p:nvSpPr>
        <p:spPr>
          <a:xfrm>
            <a:off x="2490875" y="2119967"/>
            <a:ext cx="769763" cy="646331"/>
          </a:xfrm>
          <a:prstGeom prst="rect">
            <a:avLst/>
          </a:prstGeom>
          <a:noFill/>
        </p:spPr>
        <p:txBody>
          <a:bodyPr wrap="none" rtlCol="0">
            <a:spAutoFit/>
          </a:bodyPr>
          <a:lstStyle/>
          <a:p>
            <a:r>
              <a:rPr lang="en-IE" dirty="0"/>
              <a:t>Aidan</a:t>
            </a:r>
          </a:p>
          <a:p>
            <a:r>
              <a:rPr lang="en-IE" dirty="0"/>
              <a:t>00001</a:t>
            </a:r>
          </a:p>
        </p:txBody>
      </p:sp>
      <p:sp>
        <p:nvSpPr>
          <p:cNvPr id="24" name="TextBox 23">
            <a:extLst>
              <a:ext uri="{FF2B5EF4-FFF2-40B4-BE49-F238E27FC236}">
                <a16:creationId xmlns:a16="http://schemas.microsoft.com/office/drawing/2014/main" id="{D48426D8-27CD-4F07-9BB0-734EAD8F23B4}"/>
              </a:ext>
            </a:extLst>
          </p:cNvPr>
          <p:cNvSpPr txBox="1"/>
          <p:nvPr/>
        </p:nvSpPr>
        <p:spPr>
          <a:xfrm>
            <a:off x="2575358" y="3881225"/>
            <a:ext cx="1053045" cy="646331"/>
          </a:xfrm>
          <a:prstGeom prst="rect">
            <a:avLst/>
          </a:prstGeom>
          <a:noFill/>
        </p:spPr>
        <p:txBody>
          <a:bodyPr wrap="none" rtlCol="0">
            <a:spAutoFit/>
          </a:bodyPr>
          <a:lstStyle/>
          <a:p>
            <a:r>
              <a:rPr lang="en-IE" dirty="0"/>
              <a:t>Margaret</a:t>
            </a:r>
          </a:p>
          <a:p>
            <a:r>
              <a:rPr lang="en-IE" dirty="0"/>
              <a:t>00002</a:t>
            </a:r>
          </a:p>
        </p:txBody>
      </p:sp>
      <p:sp>
        <p:nvSpPr>
          <p:cNvPr id="25" name="TextBox 24">
            <a:extLst>
              <a:ext uri="{FF2B5EF4-FFF2-40B4-BE49-F238E27FC236}">
                <a16:creationId xmlns:a16="http://schemas.microsoft.com/office/drawing/2014/main" id="{1516310C-183B-49D0-AD00-ED7456272CDF}"/>
              </a:ext>
            </a:extLst>
          </p:cNvPr>
          <p:cNvSpPr txBox="1"/>
          <p:nvPr/>
        </p:nvSpPr>
        <p:spPr>
          <a:xfrm>
            <a:off x="2575994" y="5635006"/>
            <a:ext cx="984437" cy="646331"/>
          </a:xfrm>
          <a:prstGeom prst="rect">
            <a:avLst/>
          </a:prstGeom>
          <a:noFill/>
        </p:spPr>
        <p:txBody>
          <a:bodyPr wrap="none" rtlCol="0">
            <a:spAutoFit/>
          </a:bodyPr>
          <a:lstStyle/>
          <a:p>
            <a:r>
              <a:rPr lang="en-IE" dirty="0" err="1"/>
              <a:t>Fearghal</a:t>
            </a:r>
            <a:endParaRPr lang="en-IE" dirty="0"/>
          </a:p>
          <a:p>
            <a:r>
              <a:rPr lang="en-IE" dirty="0"/>
              <a:t>00003</a:t>
            </a:r>
          </a:p>
        </p:txBody>
      </p:sp>
    </p:spTree>
    <p:extLst>
      <p:ext uri="{BB962C8B-B14F-4D97-AF65-F5344CB8AC3E}">
        <p14:creationId xmlns:p14="http://schemas.microsoft.com/office/powerpoint/2010/main" val="98169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E6D4-703F-4CEF-A762-AD296D19ACAD}"/>
              </a:ext>
            </a:extLst>
          </p:cNvPr>
          <p:cNvSpPr>
            <a:spLocks noGrp="1"/>
          </p:cNvSpPr>
          <p:nvPr>
            <p:ph type="title"/>
          </p:nvPr>
        </p:nvSpPr>
        <p:spPr/>
        <p:txBody>
          <a:bodyPr/>
          <a:lstStyle/>
          <a:p>
            <a:r>
              <a:rPr lang="en-IE" dirty="0"/>
              <a:t>Projection</a:t>
            </a:r>
          </a:p>
        </p:txBody>
      </p:sp>
      <p:pic>
        <p:nvPicPr>
          <p:cNvPr id="3" name="Picture 2" descr="A close up of a toy&#10;&#10;Description generated with high confidence">
            <a:extLst>
              <a:ext uri="{FF2B5EF4-FFF2-40B4-BE49-F238E27FC236}">
                <a16:creationId xmlns:a16="http://schemas.microsoft.com/office/drawing/2014/main" id="{7A94F350-0F8A-4EA6-8BD7-BEB9B16035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59057" y="1355466"/>
            <a:ext cx="2020092" cy="151506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Arrow: Pentagon 3">
            <a:extLst>
              <a:ext uri="{FF2B5EF4-FFF2-40B4-BE49-F238E27FC236}">
                <a16:creationId xmlns:a16="http://schemas.microsoft.com/office/drawing/2014/main" id="{65A77913-CD2E-46FF-8DD3-5AA566DEA103}"/>
              </a:ext>
            </a:extLst>
          </p:cNvPr>
          <p:cNvSpPr/>
          <p:nvPr/>
        </p:nvSpPr>
        <p:spPr>
          <a:xfrm>
            <a:off x="2179149" y="1362186"/>
            <a:ext cx="2020092" cy="751061"/>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Open</a:t>
            </a:r>
          </a:p>
          <a:p>
            <a:pPr algn="ctr"/>
            <a:r>
              <a:rPr lang="en-IE" dirty="0"/>
              <a:t>Account</a:t>
            </a:r>
          </a:p>
        </p:txBody>
      </p:sp>
      <p:sp>
        <p:nvSpPr>
          <p:cNvPr id="5" name="Arrow: Pentagon 4">
            <a:extLst>
              <a:ext uri="{FF2B5EF4-FFF2-40B4-BE49-F238E27FC236}">
                <a16:creationId xmlns:a16="http://schemas.microsoft.com/office/drawing/2014/main" id="{62CF21C5-C488-4406-AFB9-DA8D85B72F8A}"/>
              </a:ext>
            </a:extLst>
          </p:cNvPr>
          <p:cNvSpPr/>
          <p:nvPr/>
        </p:nvSpPr>
        <p:spPr>
          <a:xfrm>
            <a:off x="4399835" y="1362186"/>
            <a:ext cx="2020092" cy="75106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Deposit Money</a:t>
            </a:r>
          </a:p>
        </p:txBody>
      </p:sp>
      <p:sp>
        <p:nvSpPr>
          <p:cNvPr id="6" name="Arrow: Pentagon 5">
            <a:extLst>
              <a:ext uri="{FF2B5EF4-FFF2-40B4-BE49-F238E27FC236}">
                <a16:creationId xmlns:a16="http://schemas.microsoft.com/office/drawing/2014/main" id="{08A43BDA-4952-4849-B878-EDF608523AAD}"/>
              </a:ext>
            </a:extLst>
          </p:cNvPr>
          <p:cNvSpPr/>
          <p:nvPr/>
        </p:nvSpPr>
        <p:spPr>
          <a:xfrm>
            <a:off x="6620521" y="1355466"/>
            <a:ext cx="2020092" cy="751061"/>
          </a:xfrm>
          <a:prstGeom prst="homePlat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Withdraw Money</a:t>
            </a:r>
          </a:p>
        </p:txBody>
      </p:sp>
      <p:sp>
        <p:nvSpPr>
          <p:cNvPr id="7" name="TextBox 6">
            <a:extLst>
              <a:ext uri="{FF2B5EF4-FFF2-40B4-BE49-F238E27FC236}">
                <a16:creationId xmlns:a16="http://schemas.microsoft.com/office/drawing/2014/main" id="{D34A6B4C-385A-4EFE-A811-60E2FB5F6394}"/>
              </a:ext>
            </a:extLst>
          </p:cNvPr>
          <p:cNvSpPr txBox="1"/>
          <p:nvPr/>
        </p:nvSpPr>
        <p:spPr>
          <a:xfrm>
            <a:off x="4808750" y="2070784"/>
            <a:ext cx="827471" cy="369332"/>
          </a:xfrm>
          <a:prstGeom prst="rect">
            <a:avLst/>
          </a:prstGeom>
          <a:noFill/>
        </p:spPr>
        <p:txBody>
          <a:bodyPr wrap="none" rtlCol="0">
            <a:spAutoFit/>
          </a:bodyPr>
          <a:lstStyle/>
          <a:p>
            <a:r>
              <a:rPr lang="en-IE" dirty="0"/>
              <a:t>$10.00</a:t>
            </a:r>
          </a:p>
        </p:txBody>
      </p:sp>
      <p:sp>
        <p:nvSpPr>
          <p:cNvPr id="8" name="TextBox 7">
            <a:extLst>
              <a:ext uri="{FF2B5EF4-FFF2-40B4-BE49-F238E27FC236}">
                <a16:creationId xmlns:a16="http://schemas.microsoft.com/office/drawing/2014/main" id="{08059748-AB9C-4B8E-BEE7-0B9DFC7A9D48}"/>
              </a:ext>
            </a:extLst>
          </p:cNvPr>
          <p:cNvSpPr txBox="1"/>
          <p:nvPr/>
        </p:nvSpPr>
        <p:spPr>
          <a:xfrm>
            <a:off x="7029436" y="2117948"/>
            <a:ext cx="763351" cy="369332"/>
          </a:xfrm>
          <a:prstGeom prst="rect">
            <a:avLst/>
          </a:prstGeom>
          <a:noFill/>
        </p:spPr>
        <p:txBody>
          <a:bodyPr wrap="none" rtlCol="0">
            <a:spAutoFit/>
          </a:bodyPr>
          <a:lstStyle/>
          <a:p>
            <a:r>
              <a:rPr lang="en-IE" dirty="0"/>
              <a:t>$ 3.00</a:t>
            </a:r>
          </a:p>
        </p:txBody>
      </p:sp>
      <p:graphicFrame>
        <p:nvGraphicFramePr>
          <p:cNvPr id="9" name="Table 8">
            <a:extLst>
              <a:ext uri="{FF2B5EF4-FFF2-40B4-BE49-F238E27FC236}">
                <a16:creationId xmlns:a16="http://schemas.microsoft.com/office/drawing/2014/main" id="{8867502F-DDB2-4BC9-8C1F-ED87BA076ABB}"/>
              </a:ext>
            </a:extLst>
          </p:cNvPr>
          <p:cNvGraphicFramePr>
            <a:graphicFrameLocks noGrp="1"/>
          </p:cNvGraphicFramePr>
          <p:nvPr/>
        </p:nvGraphicFramePr>
        <p:xfrm>
          <a:off x="453504" y="3860876"/>
          <a:ext cx="5182717" cy="2291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31276">
                  <a:extLst>
                    <a:ext uri="{9D8B030D-6E8A-4147-A177-3AD203B41FA5}">
                      <a16:colId xmlns:a16="http://schemas.microsoft.com/office/drawing/2014/main" val="4034995526"/>
                    </a:ext>
                  </a:extLst>
                </a:gridCol>
                <a:gridCol w="3851441">
                  <a:extLst>
                    <a:ext uri="{9D8B030D-6E8A-4147-A177-3AD203B41FA5}">
                      <a16:colId xmlns:a16="http://schemas.microsoft.com/office/drawing/2014/main" val="2850061130"/>
                    </a:ext>
                  </a:extLst>
                </a:gridCol>
              </a:tblGrid>
              <a:tr h="370840">
                <a:tc>
                  <a:txBody>
                    <a:bodyPr/>
                    <a:lstStyle/>
                    <a:p>
                      <a:r>
                        <a:rPr lang="en-IE" dirty="0"/>
                        <a:t>Event Type</a:t>
                      </a:r>
                    </a:p>
                  </a:txBody>
                  <a:tcPr/>
                </a:tc>
                <a:tc>
                  <a:txBody>
                    <a:bodyPr/>
                    <a:lstStyle/>
                    <a:p>
                      <a:r>
                        <a:rPr lang="en-IE" dirty="0"/>
                        <a:t>Action</a:t>
                      </a:r>
                    </a:p>
                  </a:txBody>
                  <a:tcPr/>
                </a:tc>
                <a:extLst>
                  <a:ext uri="{0D108BD9-81ED-4DB2-BD59-A6C34878D82A}">
                    <a16:rowId xmlns:a16="http://schemas.microsoft.com/office/drawing/2014/main" val="375249766"/>
                  </a:ext>
                </a:extLst>
              </a:tr>
              <a:tr h="370840">
                <a:tc>
                  <a:txBody>
                    <a:bodyPr/>
                    <a:lstStyle/>
                    <a:p>
                      <a:r>
                        <a:rPr lang="en-IE" dirty="0"/>
                        <a:t>Open Account</a:t>
                      </a:r>
                    </a:p>
                  </a:txBody>
                  <a:tcPr/>
                </a:tc>
                <a:tc>
                  <a:txBody>
                    <a:bodyPr/>
                    <a:lstStyle/>
                    <a:p>
                      <a:r>
                        <a:rPr lang="en-IE" dirty="0"/>
                        <a:t>Skip</a:t>
                      </a:r>
                    </a:p>
                  </a:txBody>
                  <a:tcPr/>
                </a:tc>
                <a:extLst>
                  <a:ext uri="{0D108BD9-81ED-4DB2-BD59-A6C34878D82A}">
                    <a16:rowId xmlns:a16="http://schemas.microsoft.com/office/drawing/2014/main" val="2664454780"/>
                  </a:ext>
                </a:extLst>
              </a:tr>
              <a:tr h="370840">
                <a:tc>
                  <a:txBody>
                    <a:bodyPr/>
                    <a:lstStyle/>
                    <a:p>
                      <a:r>
                        <a:rPr lang="en-IE" dirty="0"/>
                        <a:t>Deposit Money</a:t>
                      </a:r>
                    </a:p>
                  </a:txBody>
                  <a:tcPr/>
                </a:tc>
                <a:tc>
                  <a:txBody>
                    <a:bodyPr/>
                    <a:lstStyle/>
                    <a:p>
                      <a:r>
                        <a:rPr lang="en-IE" dirty="0"/>
                        <a:t>Increase balance by $</a:t>
                      </a:r>
                    </a:p>
                  </a:txBody>
                  <a:tcPr/>
                </a:tc>
                <a:extLst>
                  <a:ext uri="{0D108BD9-81ED-4DB2-BD59-A6C34878D82A}">
                    <a16:rowId xmlns:a16="http://schemas.microsoft.com/office/drawing/2014/main" val="1164528820"/>
                  </a:ext>
                </a:extLst>
              </a:tr>
              <a:tr h="370840">
                <a:tc>
                  <a:txBody>
                    <a:bodyPr/>
                    <a:lstStyle/>
                    <a:p>
                      <a:r>
                        <a:rPr lang="en-IE" dirty="0"/>
                        <a:t>Withdraw Money</a:t>
                      </a:r>
                    </a:p>
                  </a:txBody>
                  <a:tcPr/>
                </a:tc>
                <a:tc>
                  <a:txBody>
                    <a:bodyPr/>
                    <a:lstStyle/>
                    <a:p>
                      <a:r>
                        <a:rPr lang="en-IE" dirty="0"/>
                        <a:t>Decrease balance by $</a:t>
                      </a:r>
                    </a:p>
                  </a:txBody>
                  <a:tcPr/>
                </a:tc>
                <a:extLst>
                  <a:ext uri="{0D108BD9-81ED-4DB2-BD59-A6C34878D82A}">
                    <a16:rowId xmlns:a16="http://schemas.microsoft.com/office/drawing/2014/main" val="217945244"/>
                  </a:ext>
                </a:extLst>
              </a:tr>
            </a:tbl>
          </a:graphicData>
        </a:graphic>
      </p:graphicFrame>
      <p:sp>
        <p:nvSpPr>
          <p:cNvPr id="10" name="TextBox 9">
            <a:extLst>
              <a:ext uri="{FF2B5EF4-FFF2-40B4-BE49-F238E27FC236}">
                <a16:creationId xmlns:a16="http://schemas.microsoft.com/office/drawing/2014/main" id="{9C064A26-10BE-42CA-A668-6867FB0F2DD3}"/>
              </a:ext>
            </a:extLst>
          </p:cNvPr>
          <p:cNvSpPr txBox="1"/>
          <p:nvPr/>
        </p:nvSpPr>
        <p:spPr>
          <a:xfrm>
            <a:off x="4808750" y="2709821"/>
            <a:ext cx="8274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E" dirty="0"/>
              <a:t>$10.00</a:t>
            </a:r>
          </a:p>
        </p:txBody>
      </p:sp>
      <p:sp>
        <p:nvSpPr>
          <p:cNvPr id="11" name="TextBox 10">
            <a:extLst>
              <a:ext uri="{FF2B5EF4-FFF2-40B4-BE49-F238E27FC236}">
                <a16:creationId xmlns:a16="http://schemas.microsoft.com/office/drawing/2014/main" id="{B220DF7A-1BA2-44C2-BBEF-2A9B663FE6B0}"/>
              </a:ext>
            </a:extLst>
          </p:cNvPr>
          <p:cNvSpPr txBox="1"/>
          <p:nvPr/>
        </p:nvSpPr>
        <p:spPr>
          <a:xfrm>
            <a:off x="7029436" y="2678998"/>
            <a:ext cx="7633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E" dirty="0"/>
              <a:t>$ 7.00</a:t>
            </a:r>
          </a:p>
        </p:txBody>
      </p:sp>
      <p:sp>
        <p:nvSpPr>
          <p:cNvPr id="12" name="TextBox 11">
            <a:extLst>
              <a:ext uri="{FF2B5EF4-FFF2-40B4-BE49-F238E27FC236}">
                <a16:creationId xmlns:a16="http://schemas.microsoft.com/office/drawing/2014/main" id="{CDC9DC84-7989-4E60-948E-27DF7831CED1}"/>
              </a:ext>
            </a:extLst>
          </p:cNvPr>
          <p:cNvSpPr txBox="1"/>
          <p:nvPr/>
        </p:nvSpPr>
        <p:spPr>
          <a:xfrm>
            <a:off x="453504" y="3438317"/>
            <a:ext cx="933269" cy="369332"/>
          </a:xfrm>
          <a:prstGeom prst="rect">
            <a:avLst/>
          </a:prstGeom>
          <a:noFill/>
        </p:spPr>
        <p:txBody>
          <a:bodyPr wrap="none" rtlCol="0">
            <a:spAutoFit/>
          </a:bodyPr>
          <a:lstStyle/>
          <a:p>
            <a:r>
              <a:rPr lang="en-IE" b="1" dirty="0"/>
              <a:t>Balance</a:t>
            </a:r>
            <a:endParaRPr lang="en-GB" b="1" dirty="0"/>
          </a:p>
        </p:txBody>
      </p:sp>
      <p:sp>
        <p:nvSpPr>
          <p:cNvPr id="13" name="TextBox 12">
            <a:extLst>
              <a:ext uri="{FF2B5EF4-FFF2-40B4-BE49-F238E27FC236}">
                <a16:creationId xmlns:a16="http://schemas.microsoft.com/office/drawing/2014/main" id="{F6AD4715-5ACB-4BE7-86DF-0C6B68A52B36}"/>
              </a:ext>
            </a:extLst>
          </p:cNvPr>
          <p:cNvSpPr txBox="1"/>
          <p:nvPr/>
        </p:nvSpPr>
        <p:spPr>
          <a:xfrm>
            <a:off x="7029436" y="3100556"/>
            <a:ext cx="2195216" cy="369332"/>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IE" i="1" dirty="0">
                <a:solidFill>
                  <a:schemeClr val="accent1">
                    <a:lumMod val="75000"/>
                  </a:schemeClr>
                </a:solidFill>
              </a:rPr>
              <a:t>As at event number 2</a:t>
            </a:r>
          </a:p>
        </p:txBody>
      </p:sp>
    </p:spTree>
    <p:extLst>
      <p:ext uri="{BB962C8B-B14F-4D97-AF65-F5344CB8AC3E}">
        <p14:creationId xmlns:p14="http://schemas.microsoft.com/office/powerpoint/2010/main" val="244803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E4D0-86EB-465A-AC2E-0046C9D8090E}"/>
              </a:ext>
            </a:extLst>
          </p:cNvPr>
          <p:cNvSpPr>
            <a:spLocks noGrp="1"/>
          </p:cNvSpPr>
          <p:nvPr>
            <p:ph type="title"/>
          </p:nvPr>
        </p:nvSpPr>
        <p:spPr/>
        <p:txBody>
          <a:bodyPr/>
          <a:lstStyle/>
          <a:p>
            <a:r>
              <a:rPr lang="en-IE" dirty="0"/>
              <a:t>Event sourcing “rules”</a:t>
            </a:r>
            <a:endParaRPr lang="en-GB" dirty="0"/>
          </a:p>
        </p:txBody>
      </p:sp>
      <p:sp>
        <p:nvSpPr>
          <p:cNvPr id="3" name="TextBox 2">
            <a:extLst>
              <a:ext uri="{FF2B5EF4-FFF2-40B4-BE49-F238E27FC236}">
                <a16:creationId xmlns:a16="http://schemas.microsoft.com/office/drawing/2014/main" id="{3FBC3AA4-0BD3-4777-ADD9-383B646B9ABC}"/>
              </a:ext>
            </a:extLst>
          </p:cNvPr>
          <p:cNvSpPr txBox="1"/>
          <p:nvPr/>
        </p:nvSpPr>
        <p:spPr>
          <a:xfrm>
            <a:off x="2589088" y="1880172"/>
            <a:ext cx="6789679" cy="707886"/>
          </a:xfrm>
          <a:prstGeom prst="rect">
            <a:avLst/>
          </a:prstGeom>
          <a:noFill/>
        </p:spPr>
        <p:txBody>
          <a:bodyPr wrap="none" rtlCol="0">
            <a:spAutoFit/>
          </a:bodyPr>
          <a:lstStyle/>
          <a:p>
            <a:r>
              <a:rPr lang="en-IE" sz="4000" dirty="0"/>
              <a:t>Event streams are </a:t>
            </a:r>
            <a:r>
              <a:rPr lang="en-IE" sz="4000" b="1" dirty="0"/>
              <a:t>Append Only</a:t>
            </a:r>
            <a:endParaRPr lang="en-GB" sz="4000" dirty="0"/>
          </a:p>
        </p:txBody>
      </p:sp>
      <p:sp>
        <p:nvSpPr>
          <p:cNvPr id="4" name="TextBox 3">
            <a:extLst>
              <a:ext uri="{FF2B5EF4-FFF2-40B4-BE49-F238E27FC236}">
                <a16:creationId xmlns:a16="http://schemas.microsoft.com/office/drawing/2014/main" id="{3AB66FF4-9E23-4123-911C-5D0E57A58529}"/>
              </a:ext>
            </a:extLst>
          </p:cNvPr>
          <p:cNvSpPr txBox="1"/>
          <p:nvPr/>
        </p:nvSpPr>
        <p:spPr>
          <a:xfrm>
            <a:off x="2589088" y="2766238"/>
            <a:ext cx="4777398" cy="707886"/>
          </a:xfrm>
          <a:prstGeom prst="rect">
            <a:avLst/>
          </a:prstGeom>
          <a:noFill/>
        </p:spPr>
        <p:txBody>
          <a:bodyPr wrap="none" rtlCol="0">
            <a:spAutoFit/>
          </a:bodyPr>
          <a:lstStyle/>
          <a:p>
            <a:r>
              <a:rPr lang="en-IE" sz="4000" dirty="0"/>
              <a:t>Events are </a:t>
            </a:r>
            <a:r>
              <a:rPr lang="en-IE" sz="4000" b="1" dirty="0"/>
              <a:t>Immutable</a:t>
            </a:r>
            <a:endParaRPr lang="en-GB" sz="4000" dirty="0"/>
          </a:p>
        </p:txBody>
      </p:sp>
      <p:sp>
        <p:nvSpPr>
          <p:cNvPr id="5" name="TextBox 4">
            <a:extLst>
              <a:ext uri="{FF2B5EF4-FFF2-40B4-BE49-F238E27FC236}">
                <a16:creationId xmlns:a16="http://schemas.microsoft.com/office/drawing/2014/main" id="{C72AC887-D2FE-46EF-AB6F-A498800D98FC}"/>
              </a:ext>
            </a:extLst>
          </p:cNvPr>
          <p:cNvSpPr txBox="1"/>
          <p:nvPr/>
        </p:nvSpPr>
        <p:spPr>
          <a:xfrm>
            <a:off x="2589088" y="3652304"/>
            <a:ext cx="5930919" cy="707886"/>
          </a:xfrm>
          <a:prstGeom prst="rect">
            <a:avLst/>
          </a:prstGeom>
          <a:noFill/>
        </p:spPr>
        <p:txBody>
          <a:bodyPr wrap="none" rtlCol="0">
            <a:spAutoFit/>
          </a:bodyPr>
          <a:lstStyle/>
          <a:p>
            <a:r>
              <a:rPr lang="en-IE" sz="4000" dirty="0">
                <a:solidFill>
                  <a:schemeClr val="bg1">
                    <a:lumMod val="50000"/>
                  </a:schemeClr>
                </a:solidFill>
              </a:rPr>
              <a:t>Event names are </a:t>
            </a:r>
            <a:r>
              <a:rPr lang="en-IE" sz="4000" b="1" dirty="0">
                <a:solidFill>
                  <a:schemeClr val="bg1">
                    <a:lumMod val="50000"/>
                  </a:schemeClr>
                </a:solidFill>
              </a:rPr>
              <a:t>past tense</a:t>
            </a:r>
            <a:endParaRPr lang="en-GB" sz="4000" dirty="0">
              <a:solidFill>
                <a:schemeClr val="bg1">
                  <a:lumMod val="50000"/>
                </a:schemeClr>
              </a:solidFill>
            </a:endParaRPr>
          </a:p>
        </p:txBody>
      </p:sp>
      <p:sp>
        <p:nvSpPr>
          <p:cNvPr id="6" name="TextBox 5">
            <a:extLst>
              <a:ext uri="{FF2B5EF4-FFF2-40B4-BE49-F238E27FC236}">
                <a16:creationId xmlns:a16="http://schemas.microsoft.com/office/drawing/2014/main" id="{A62E1933-0034-40EA-A8F7-4339BD5489BA}"/>
              </a:ext>
            </a:extLst>
          </p:cNvPr>
          <p:cNvSpPr txBox="1"/>
          <p:nvPr/>
        </p:nvSpPr>
        <p:spPr>
          <a:xfrm>
            <a:off x="2589088" y="4538370"/>
            <a:ext cx="5337551" cy="707886"/>
          </a:xfrm>
          <a:prstGeom prst="rect">
            <a:avLst/>
          </a:prstGeom>
          <a:noFill/>
        </p:spPr>
        <p:txBody>
          <a:bodyPr wrap="none" rtlCol="0">
            <a:spAutoFit/>
          </a:bodyPr>
          <a:lstStyle/>
          <a:p>
            <a:r>
              <a:rPr lang="en-IE" sz="4000" dirty="0">
                <a:solidFill>
                  <a:schemeClr val="bg1">
                    <a:lumMod val="50000"/>
                  </a:schemeClr>
                </a:solidFill>
              </a:rPr>
              <a:t>Events are for </a:t>
            </a:r>
            <a:r>
              <a:rPr lang="en-IE" sz="4000" b="1" dirty="0">
                <a:solidFill>
                  <a:schemeClr val="bg1">
                    <a:lumMod val="50000"/>
                  </a:schemeClr>
                </a:solidFill>
              </a:rPr>
              <a:t>one entity</a:t>
            </a:r>
            <a:endParaRPr lang="en-GB" sz="4000" dirty="0">
              <a:solidFill>
                <a:schemeClr val="bg1">
                  <a:lumMod val="50000"/>
                </a:schemeClr>
              </a:solidFill>
            </a:endParaRPr>
          </a:p>
        </p:txBody>
      </p:sp>
    </p:spTree>
    <p:extLst>
      <p:ext uri="{BB962C8B-B14F-4D97-AF65-F5344CB8AC3E}">
        <p14:creationId xmlns:p14="http://schemas.microsoft.com/office/powerpoint/2010/main" val="357330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E1F9-A77E-4EFD-8831-141165FEF7EC}"/>
              </a:ext>
            </a:extLst>
          </p:cNvPr>
          <p:cNvSpPr>
            <a:spLocks noGrp="1"/>
          </p:cNvSpPr>
          <p:nvPr>
            <p:ph type="title"/>
          </p:nvPr>
        </p:nvSpPr>
        <p:spPr/>
        <p:txBody>
          <a:bodyPr/>
          <a:lstStyle/>
          <a:p>
            <a:r>
              <a:rPr lang="en-IE" b="1" dirty="0">
                <a:solidFill>
                  <a:srgbClr val="00B050"/>
                </a:solidFill>
              </a:rPr>
              <a:t>Q</a:t>
            </a:r>
            <a:r>
              <a:rPr lang="en-IE" dirty="0"/>
              <a:t> &amp; </a:t>
            </a:r>
            <a:r>
              <a:rPr lang="en-IE" b="1" dirty="0">
                <a:solidFill>
                  <a:srgbClr val="0070C0"/>
                </a:solidFill>
              </a:rPr>
              <a:t>A</a:t>
            </a:r>
            <a:endParaRPr lang="en-GB" dirty="0"/>
          </a:p>
        </p:txBody>
      </p:sp>
      <p:pic>
        <p:nvPicPr>
          <p:cNvPr id="4" name="Picture 3" descr="A picture containing drawing&#10;&#10;Description automatically generated">
            <a:extLst>
              <a:ext uri="{FF2B5EF4-FFF2-40B4-BE49-F238E27FC236}">
                <a16:creationId xmlns:a16="http://schemas.microsoft.com/office/drawing/2014/main" id="{FB6651E7-8AF9-4B7E-A7D7-15767D0E322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99982" y="3062689"/>
            <a:ext cx="7784004" cy="3795311"/>
          </a:xfrm>
          <a:prstGeom prst="rect">
            <a:avLst/>
          </a:prstGeom>
        </p:spPr>
      </p:pic>
    </p:spTree>
    <p:extLst>
      <p:ext uri="{BB962C8B-B14F-4D97-AF65-F5344CB8AC3E}">
        <p14:creationId xmlns:p14="http://schemas.microsoft.com/office/powerpoint/2010/main" val="397178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F71B-2492-4B68-AEA4-BB8EE748AA84}"/>
              </a:ext>
            </a:extLst>
          </p:cNvPr>
          <p:cNvSpPr>
            <a:spLocks noGrp="1"/>
          </p:cNvSpPr>
          <p:nvPr>
            <p:ph type="title"/>
          </p:nvPr>
        </p:nvSpPr>
        <p:spPr/>
        <p:txBody>
          <a:bodyPr/>
          <a:lstStyle/>
          <a:p>
            <a:r>
              <a:rPr lang="en-IE" b="1" dirty="0"/>
              <a:t>Event sourcing </a:t>
            </a:r>
            <a:r>
              <a:rPr lang="en-IE" dirty="0"/>
              <a:t>on</a:t>
            </a:r>
            <a:r>
              <a:rPr lang="en-IE" b="1" dirty="0"/>
              <a:t> Azure functions </a:t>
            </a:r>
            <a:br>
              <a:rPr lang="en-IE" b="1" dirty="0"/>
            </a:br>
            <a:r>
              <a:rPr lang="en-IE" dirty="0"/>
              <a:t>walk-though example</a:t>
            </a:r>
            <a:endParaRPr lang="en-US" dirty="0"/>
          </a:p>
        </p:txBody>
      </p:sp>
      <p:pic>
        <p:nvPicPr>
          <p:cNvPr id="5" name="Picture 4" descr="A picture containing indoor, person, sitting&#10;&#10;Description automatically generated">
            <a:extLst>
              <a:ext uri="{FF2B5EF4-FFF2-40B4-BE49-F238E27FC236}">
                <a16:creationId xmlns:a16="http://schemas.microsoft.com/office/drawing/2014/main" id="{C32DEA63-5265-44B5-83CE-DF2551F99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479" y="1808251"/>
            <a:ext cx="2563354" cy="2768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A1D70F8E-CEDE-45A5-BB11-1B285162B3B2}"/>
              </a:ext>
            </a:extLst>
          </p:cNvPr>
          <p:cNvSpPr txBox="1"/>
          <p:nvPr/>
        </p:nvSpPr>
        <p:spPr>
          <a:xfrm>
            <a:off x="172894" y="4838075"/>
            <a:ext cx="9402619" cy="1015663"/>
          </a:xfrm>
          <a:prstGeom prst="rect">
            <a:avLst/>
          </a:prstGeom>
          <a:noFill/>
        </p:spPr>
        <p:txBody>
          <a:bodyPr wrap="square" rtlCol="0">
            <a:spAutoFit/>
          </a:bodyPr>
          <a:lstStyle/>
          <a:p>
            <a:r>
              <a:rPr lang="en-GB" sz="6000" b="1" dirty="0">
                <a:solidFill>
                  <a:srgbClr val="0070C0"/>
                </a:solidFill>
              </a:rPr>
              <a:t>https://tinyurl.com/es-bank</a:t>
            </a:r>
            <a:endParaRPr lang="en-GB" sz="6000" dirty="0">
              <a:solidFill>
                <a:srgbClr val="0070C0"/>
              </a:solidFill>
            </a:endParaRPr>
          </a:p>
        </p:txBody>
      </p:sp>
    </p:spTree>
    <p:extLst>
      <p:ext uri="{BB962C8B-B14F-4D97-AF65-F5344CB8AC3E}">
        <p14:creationId xmlns:p14="http://schemas.microsoft.com/office/powerpoint/2010/main" val="371847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7286</TotalTime>
  <Words>2663</Words>
  <Application>Microsoft Office PowerPoint</Application>
  <PresentationFormat>Widescreen</PresentationFormat>
  <Paragraphs>386</Paragraphs>
  <Slides>41</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Consolas</vt:lpstr>
      <vt:lpstr>OpenSans</vt:lpstr>
      <vt:lpstr>Office Theme</vt:lpstr>
      <vt:lpstr>PowerPoint Presentation</vt:lpstr>
      <vt:lpstr>Agenda</vt:lpstr>
      <vt:lpstr>Caveats</vt:lpstr>
      <vt:lpstr>Motivation: Addressing sources of cost</vt:lpstr>
      <vt:lpstr>Event stream based example</vt:lpstr>
      <vt:lpstr>Projection</vt:lpstr>
      <vt:lpstr>Event sourcing “rules”</vt:lpstr>
      <vt:lpstr>Q &amp; A</vt:lpstr>
      <vt:lpstr>Event sourcing on Azure functions  walk-though example</vt:lpstr>
      <vt:lpstr>Open a new account</vt:lpstr>
      <vt:lpstr>Open a new account</vt:lpstr>
      <vt:lpstr>Open a new account</vt:lpstr>
      <vt:lpstr>Open a new account</vt:lpstr>
      <vt:lpstr>Open a new account</vt:lpstr>
      <vt:lpstr>Make a deposit</vt:lpstr>
      <vt:lpstr>Make a deposit</vt:lpstr>
      <vt:lpstr>Get the balance</vt:lpstr>
      <vt:lpstr>Get the balance</vt:lpstr>
      <vt:lpstr>Balance projection</vt:lpstr>
      <vt:lpstr>Get the balance</vt:lpstr>
      <vt:lpstr>Get the balance</vt:lpstr>
      <vt:lpstr>Make a withdrawal</vt:lpstr>
      <vt:lpstr>Make a withdrawal</vt:lpstr>
      <vt:lpstr>Make a withdrawal</vt:lpstr>
      <vt:lpstr>Make a withdrawal</vt:lpstr>
      <vt:lpstr>Q &amp; A</vt:lpstr>
      <vt:lpstr>Notifications</vt:lpstr>
      <vt:lpstr>Notifications</vt:lpstr>
      <vt:lpstr>Introduction to Event Grid</vt:lpstr>
      <vt:lpstr>Event Grid filtering</vt:lpstr>
      <vt:lpstr>Event grid message content</vt:lpstr>
      <vt:lpstr>Overview of an example system architecture</vt:lpstr>
      <vt:lpstr>Handling a command</vt:lpstr>
      <vt:lpstr>Command – apply interest to all accounts</vt:lpstr>
      <vt:lpstr>Sub-orchestration</vt:lpstr>
      <vt:lpstr>Handling a query</vt:lpstr>
      <vt:lpstr>Query orchestrator</vt:lpstr>
      <vt:lpstr>Query orchestrator</vt:lpstr>
      <vt:lpstr>Code and architecture recap</vt:lpstr>
      <vt:lpstr>Q &amp; A</vt:lpstr>
      <vt:lpstr>Serverless – time to go all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“Boxcar” systems</dc:title>
  <dc:creator>Duncan Jones</dc:creator>
  <cp:lastModifiedBy>Duncan Jones</cp:lastModifiedBy>
  <cp:revision>404</cp:revision>
  <dcterms:created xsi:type="dcterms:W3CDTF">2018-06-08T13:10:43Z</dcterms:created>
  <dcterms:modified xsi:type="dcterms:W3CDTF">2021-01-13T18:27:31Z</dcterms:modified>
</cp:coreProperties>
</file>