
<file path=[Content_Types].xml><?xml version="1.0" encoding="utf-8"?>
<Types xmlns="http://schemas.openxmlformats.org/package/2006/content-types">
  <Default Extension="jpeg" ContentType="image/jpeg"/>
  <Default Extension="jpg" ContentType="image/jpeg"/>
  <Default Extension="jpg&amp;ehk=py4xs5iq"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03531-AC95-4078-93EA-B921C101D2D8}" v="76" dt="2020-12-08T21:57:51.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150" autoAdjust="0"/>
  </p:normalViewPr>
  <p:slideViewPr>
    <p:cSldViewPr snapToGrid="0">
      <p:cViewPr varScale="1">
        <p:scale>
          <a:sx n="82" d="100"/>
          <a:sy n="82" d="100"/>
        </p:scale>
        <p:origin x="159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04432-BAC1-4395-A608-59253830E191}" type="datetimeFigureOut">
              <a:rPr lang="en-GB" smtClean="0"/>
              <a:t>07/09/2021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177E-C38F-4072-AB4F-46BD16343C4A}" type="slidenum">
              <a:rPr lang="en-GB" smtClean="0"/>
              <a:t>‹#›</a:t>
            </a:fld>
            <a:endParaRPr lang="en-GB"/>
          </a:p>
        </p:txBody>
      </p:sp>
    </p:spTree>
    <p:extLst>
      <p:ext uri="{BB962C8B-B14F-4D97-AF65-F5344CB8AC3E}">
        <p14:creationId xmlns:p14="http://schemas.microsoft.com/office/powerpoint/2010/main" val="7848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At the most basic level every business process being executed on a computer program can be distilled down to two parts:</a:t>
            </a:r>
            <a:br>
              <a:rPr lang="en-IE" dirty="0"/>
            </a:br>
            <a:r>
              <a:rPr lang="en-IE" dirty="0"/>
              <a:t>1) Get the current state of something</a:t>
            </a:r>
            <a:br>
              <a:rPr lang="en-IE" dirty="0"/>
            </a:br>
            <a:r>
              <a:rPr lang="en-IE" dirty="0"/>
              <a:t>2) Do some action based on that </a:t>
            </a:r>
            <a:r>
              <a:rPr lang="en-IE"/>
              <a:t>current state</a:t>
            </a:r>
          </a:p>
        </p:txBody>
      </p:sp>
      <p:sp>
        <p:nvSpPr>
          <p:cNvPr id="4" name="Slide Number Placeholder 3"/>
          <p:cNvSpPr>
            <a:spLocks noGrp="1"/>
          </p:cNvSpPr>
          <p:nvPr>
            <p:ph type="sldNum" sz="quarter" idx="5"/>
          </p:nvPr>
        </p:nvSpPr>
        <p:spPr/>
        <p:txBody>
          <a:bodyPr/>
          <a:lstStyle/>
          <a:p>
            <a:fld id="{5A14177E-C38F-4072-AB4F-46BD16343C4A}" type="slidenum">
              <a:rPr lang="en-GB" smtClean="0"/>
              <a:t>2</a:t>
            </a:fld>
            <a:endParaRPr lang="en-GB"/>
          </a:p>
        </p:txBody>
      </p:sp>
    </p:spTree>
    <p:extLst>
      <p:ext uri="{BB962C8B-B14F-4D97-AF65-F5344CB8AC3E}">
        <p14:creationId xmlns:p14="http://schemas.microsoft.com/office/powerpoint/2010/main" val="353219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Transactions – specifically fully ACID database transactions are the most common solution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3</a:t>
            </a:fld>
            <a:endParaRPr lang="en-GB"/>
          </a:p>
        </p:txBody>
      </p:sp>
    </p:spTree>
    <p:extLst>
      <p:ext uri="{BB962C8B-B14F-4D97-AF65-F5344CB8AC3E}">
        <p14:creationId xmlns:p14="http://schemas.microsoft.com/office/powerpoint/2010/main" val="295468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Locking to prevent concurrency errors – this is how many transactions actually work but you can also implement a locking solution of your own.</a:t>
            </a:r>
            <a:br>
              <a:rPr lang="en-IE" dirty="0"/>
            </a:br>
            <a:r>
              <a:rPr lang="en-IE" dirty="0"/>
              <a:t>(Don’t… but you can)</a:t>
            </a:r>
          </a:p>
          <a:p>
            <a:endParaRPr lang="en-GB" dirty="0"/>
          </a:p>
          <a:p>
            <a:r>
              <a:rPr lang="en-GB" dirty="0"/>
              <a:t>However both </a:t>
            </a:r>
            <a:r>
              <a:rPr lang="en-GB" b="1" dirty="0"/>
              <a:t>transactions</a:t>
            </a:r>
            <a:r>
              <a:rPr lang="en-GB" dirty="0"/>
              <a:t> and </a:t>
            </a:r>
            <a:r>
              <a:rPr lang="en-GB" b="1" dirty="0"/>
              <a:t>locks</a:t>
            </a:r>
            <a:r>
              <a:rPr lang="en-GB" dirty="0"/>
              <a:t> solve the concurrency problem by change prevention – which is not always something that your particular business can tolerate.  </a:t>
            </a:r>
          </a:p>
        </p:txBody>
      </p:sp>
      <p:sp>
        <p:nvSpPr>
          <p:cNvPr id="4" name="Slide Number Placeholder 3"/>
          <p:cNvSpPr>
            <a:spLocks noGrp="1"/>
          </p:cNvSpPr>
          <p:nvPr>
            <p:ph type="sldNum" sz="quarter" idx="5"/>
          </p:nvPr>
        </p:nvSpPr>
        <p:spPr/>
        <p:txBody>
          <a:bodyPr/>
          <a:lstStyle/>
          <a:p>
            <a:fld id="{5A14177E-C38F-4072-AB4F-46BD16343C4A}" type="slidenum">
              <a:rPr lang="en-GB" smtClean="0"/>
              <a:t>4</a:t>
            </a:fld>
            <a:endParaRPr lang="en-GB"/>
          </a:p>
        </p:txBody>
      </p:sp>
    </p:spTree>
    <p:extLst>
      <p:ext uri="{BB962C8B-B14F-4D97-AF65-F5344CB8AC3E}">
        <p14:creationId xmlns:p14="http://schemas.microsoft.com/office/powerpoint/2010/main" val="32840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Perform whatever compensating action is needed to undo the state change if it should not have been allowed to happen…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5</a:t>
            </a:fld>
            <a:endParaRPr lang="en-GB"/>
          </a:p>
        </p:txBody>
      </p:sp>
    </p:spTree>
    <p:extLst>
      <p:ext uri="{BB962C8B-B14F-4D97-AF65-F5344CB8AC3E}">
        <p14:creationId xmlns:p14="http://schemas.microsoft.com/office/powerpoint/2010/main" val="178326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Changing business conditions for “is” to “was”</a:t>
            </a:r>
          </a:p>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6</a:t>
            </a:fld>
            <a:endParaRPr lang="en-GB"/>
          </a:p>
        </p:txBody>
      </p:sp>
    </p:spTree>
    <p:extLst>
      <p:ext uri="{BB962C8B-B14F-4D97-AF65-F5344CB8AC3E}">
        <p14:creationId xmlns:p14="http://schemas.microsoft.com/office/powerpoint/2010/main" val="57092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Of course </a:t>
            </a:r>
            <a:r>
              <a:rPr lang="en-IE" b="1" dirty="0"/>
              <a:t>it depends</a:t>
            </a:r>
            <a:r>
              <a:rPr lang="en-IE" b="0" dirty="0"/>
              <a:t>…</a:t>
            </a:r>
          </a:p>
          <a:p>
            <a:endParaRPr lang="en-IE" b="0" dirty="0"/>
          </a:p>
          <a:p>
            <a:r>
              <a:rPr lang="en-IE" b="0" dirty="0"/>
              <a:t>If your system is a </a:t>
            </a:r>
            <a:r>
              <a:rPr lang="en-IE" b="0" i="1" dirty="0"/>
              <a:t>line of business</a:t>
            </a:r>
            <a:r>
              <a:rPr lang="en-IE" b="0" i="0" dirty="0"/>
              <a:t> type of system that has operates synchronously and the user interface is interacting with humans then one of the two </a:t>
            </a:r>
            <a:r>
              <a:rPr lang="en-IE" b="0" i="1" dirty="0"/>
              <a:t>change prevention</a:t>
            </a:r>
            <a:r>
              <a:rPr lang="en-IE" b="0" i="0" dirty="0"/>
              <a:t> strategies will be easiest.  In practice this would nearly always mean relying on </a:t>
            </a:r>
            <a:r>
              <a:rPr lang="en-IE" b="1" i="0" dirty="0"/>
              <a:t>transactions</a:t>
            </a:r>
            <a:r>
              <a:rPr lang="en-IE" b="0" i="0" dirty="0"/>
              <a:t> provided by the underlying storage technology.  </a:t>
            </a:r>
          </a:p>
          <a:p>
            <a:endParaRPr lang="en-IE" b="0" i="0" dirty="0"/>
          </a:p>
          <a:p>
            <a:r>
              <a:rPr lang="en-IE" b="0" i="0" dirty="0"/>
              <a:t>The optimistic concurrency of an </a:t>
            </a:r>
            <a:r>
              <a:rPr lang="en-IE" b="1" i="0" dirty="0"/>
              <a:t>undo-redo-undo</a:t>
            </a:r>
            <a:r>
              <a:rPr lang="en-IE" b="0" i="0" dirty="0"/>
              <a:t> or </a:t>
            </a:r>
            <a:r>
              <a:rPr lang="en-IE" b="1" i="0" dirty="0"/>
              <a:t>saga</a:t>
            </a:r>
            <a:r>
              <a:rPr lang="en-IE" b="0" i="0" dirty="0"/>
              <a:t> process is a better option of asynchronous systems and anything connecting to </a:t>
            </a:r>
            <a:r>
              <a:rPr lang="en-IE" b="1" i="0" dirty="0"/>
              <a:t>wait intolerant</a:t>
            </a:r>
            <a:r>
              <a:rPr lang="en-IE" b="0" i="0" dirty="0"/>
              <a:t> systems.</a:t>
            </a:r>
          </a:p>
          <a:p>
            <a:endParaRPr lang="en-IE" b="0" i="0" dirty="0"/>
          </a:p>
          <a:p>
            <a:r>
              <a:rPr lang="en-IE" b="0" i="0" dirty="0"/>
              <a:t>Rewriting the business rule to work behind the current state is, of course, something that needs to be discussed with the business but there are many business domains that have operated in a distributed model that already cater for this way </a:t>
            </a:r>
            <a:r>
              <a:rPr lang="en-IE" b="0" i="0"/>
              <a:t>of operating.  </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7</a:t>
            </a:fld>
            <a:endParaRPr lang="en-GB"/>
          </a:p>
        </p:txBody>
      </p:sp>
    </p:spTree>
    <p:extLst>
      <p:ext uri="{BB962C8B-B14F-4D97-AF65-F5344CB8AC3E}">
        <p14:creationId xmlns:p14="http://schemas.microsoft.com/office/powerpoint/2010/main" val="96493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8</a:t>
            </a:fld>
            <a:endParaRPr lang="en-GB"/>
          </a:p>
        </p:txBody>
      </p:sp>
    </p:spTree>
    <p:extLst>
      <p:ext uri="{BB962C8B-B14F-4D97-AF65-F5344CB8AC3E}">
        <p14:creationId xmlns:p14="http://schemas.microsoft.com/office/powerpoint/2010/main" val="28948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020C-E442-44AA-A7F6-B2E97969D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6D8001-099B-4B15-BD9E-A4B843E92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E671F3-BF5A-40DC-890E-0ADB49966119}"/>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D50853FB-B0C3-4115-9C81-6D8B2DBC4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03B6D6-A2FA-4010-9200-45C0D7FB417F}"/>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17887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477-B4C4-41D5-9164-E7C7D5328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3AFCB5-8399-4C47-8C13-2B57210E2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F6FB89-9854-4BF7-8737-74BB6C16737C}"/>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788F4478-045E-4B9A-A09E-D7A2C8934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40C75-6686-4481-84A9-B5273D4D2222}"/>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942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0DEA9-6B45-4E1B-A655-B1AB6412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D18090-0D82-483B-A4FE-AF7452B47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D6D05C-5F8E-40BE-8253-7D77F73E79AB}"/>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E71D3F90-87B4-4C81-BBFB-075BCB6C9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1D99F-C7D6-4D9C-8E38-DDA66CBE184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903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0FE0-AE77-45F2-9AA2-4853C5D106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4FC6B9-AA32-431E-B3DE-FE5B65313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D29310-A6EB-4852-BC70-3B1B12C7B1B5}"/>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E8304BAA-C311-4FCB-AF0B-601CA32217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68B09-8AE4-482C-92D6-2FD218FBE5E8}"/>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63968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41BC-63C1-438C-ADDB-31D4C7983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7A1F2-4E8B-4B1A-89D2-38235C945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1D6A4-BA43-4DDF-8CB2-36E061220D45}"/>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458C5DA1-6F1F-491B-9CEA-F5417A80B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D554D0-0FBD-4511-AA5E-FD381EE3954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7662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34-6E51-4806-8232-0E92CC6741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48A4C-E5E1-47FD-B4B4-4C0C6A2E1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C2B6D2-F136-4CDD-BB8F-8E9D23B47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F35136-3CB1-4197-857D-587DC577D6D0}"/>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6" name="Footer Placeholder 5">
            <a:extLst>
              <a:ext uri="{FF2B5EF4-FFF2-40B4-BE49-F238E27FC236}">
                <a16:creationId xmlns:a16="http://schemas.microsoft.com/office/drawing/2014/main" id="{CB3728C6-0794-469B-AF09-FF4A18D49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B8380-DD3C-4A1C-8598-052DB845C89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55519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4A7-D145-4AE3-A9BC-4754888D09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8626C1-CA0E-4435-97AF-CCF93D278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21595-8405-4952-B1C1-908E793B2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13B56-CA0D-480D-978C-45FAE93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BF599-0449-4C3A-9BD8-466094582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3A7049-1EAC-40E8-853C-9803D519E557}"/>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8" name="Footer Placeholder 7">
            <a:extLst>
              <a:ext uri="{FF2B5EF4-FFF2-40B4-BE49-F238E27FC236}">
                <a16:creationId xmlns:a16="http://schemas.microsoft.com/office/drawing/2014/main" id="{476EACEF-11BF-46B7-AC46-85439C3273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C1B97E-4602-4571-AB4F-944CC984BFBD}"/>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12895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6EF-B985-4687-8907-CC984004A7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8F3C5-7357-48BB-9F85-21336B7FAA39}"/>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4" name="Footer Placeholder 3">
            <a:extLst>
              <a:ext uri="{FF2B5EF4-FFF2-40B4-BE49-F238E27FC236}">
                <a16:creationId xmlns:a16="http://schemas.microsoft.com/office/drawing/2014/main" id="{F1E534C6-5AC4-4998-8579-426620C2ED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4E0EE9-FC33-4DBF-89B1-18F73F7C600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8700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4CDAF-D830-4AFA-95C8-7BA24954EEF0}"/>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3" name="Footer Placeholder 2">
            <a:extLst>
              <a:ext uri="{FF2B5EF4-FFF2-40B4-BE49-F238E27FC236}">
                <a16:creationId xmlns:a16="http://schemas.microsoft.com/office/drawing/2014/main" id="{D08CE58C-87AE-41FA-B0FB-6F8660B99E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23B37E-760B-4477-89F6-EA5960A4E67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92566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B93F-1992-42AE-ADFF-19EB3422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87F670-0D21-4EFF-A024-422ED6BD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20306F-B722-4774-9C7E-1124906E1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2724-B711-4659-A69B-9221B5D5698E}"/>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6" name="Footer Placeholder 5">
            <a:extLst>
              <a:ext uri="{FF2B5EF4-FFF2-40B4-BE49-F238E27FC236}">
                <a16:creationId xmlns:a16="http://schemas.microsoft.com/office/drawing/2014/main" id="{572438CC-D192-4105-A521-241931068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232CCB-9FF8-4FCA-AE1E-0842A29FB395}"/>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2572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CC8A-1982-4740-ACD6-DFE3A133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4058D1-5BC9-4E35-B7F9-F7052B50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7FA801-F184-43C3-BD07-CA53A18F0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7BAB-7165-4E2B-9F91-E04FEBBC923C}"/>
              </a:ext>
            </a:extLst>
          </p:cNvPr>
          <p:cNvSpPr>
            <a:spLocks noGrp="1"/>
          </p:cNvSpPr>
          <p:nvPr>
            <p:ph type="dt" sz="half" idx="10"/>
          </p:nvPr>
        </p:nvSpPr>
        <p:spPr/>
        <p:txBody>
          <a:bodyPr/>
          <a:lstStyle/>
          <a:p>
            <a:fld id="{E0B31583-24FC-41E2-9DAA-9F971D55503A}" type="datetimeFigureOut">
              <a:rPr lang="en-GB" smtClean="0"/>
              <a:t>07/09/2021</a:t>
            </a:fld>
            <a:endParaRPr lang="en-GB"/>
          </a:p>
        </p:txBody>
      </p:sp>
      <p:sp>
        <p:nvSpPr>
          <p:cNvPr id="6" name="Footer Placeholder 5">
            <a:extLst>
              <a:ext uri="{FF2B5EF4-FFF2-40B4-BE49-F238E27FC236}">
                <a16:creationId xmlns:a16="http://schemas.microsoft.com/office/drawing/2014/main" id="{3C842019-8432-4A7E-9D0F-4C04CB3E25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24E09D-0943-4C94-A9E9-78CE1BE3AAD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6304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1D099-4670-4A31-AC0A-515CFE896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05A7EF-2985-4943-A869-57EFD48BB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90CCF-8CC5-4D55-92C6-26A39090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31583-24FC-41E2-9DAA-9F971D55503A}" type="datetimeFigureOut">
              <a:rPr lang="en-GB" smtClean="0"/>
              <a:t>07/09/2021</a:t>
            </a:fld>
            <a:endParaRPr lang="en-GB"/>
          </a:p>
        </p:txBody>
      </p:sp>
      <p:sp>
        <p:nvSpPr>
          <p:cNvPr id="5" name="Footer Placeholder 4">
            <a:extLst>
              <a:ext uri="{FF2B5EF4-FFF2-40B4-BE49-F238E27FC236}">
                <a16:creationId xmlns:a16="http://schemas.microsoft.com/office/drawing/2014/main" id="{254CC9D9-0522-4BC9-825F-CC5BFE1F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32525D-E280-423D-921F-83B607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D744A-A176-43C0-BB1F-1061EB4F2CB3}" type="slidenum">
              <a:rPr lang="en-GB" smtClean="0"/>
              <a:t>‹#›</a:t>
            </a:fld>
            <a:endParaRPr lang="en-GB"/>
          </a:p>
        </p:txBody>
      </p:sp>
    </p:spTree>
    <p:extLst>
      <p:ext uri="{BB962C8B-B14F-4D97-AF65-F5344CB8AC3E}">
        <p14:creationId xmlns:p14="http://schemas.microsoft.com/office/powerpoint/2010/main" val="79824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amp;ehk=py4xs5iq"/><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flickr.com/photos/ajc1/1479302705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jpg"/><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kalamitykat.com/2011/08/14/finding-the-best-lock/" TargetMode="External"/><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evergreenleaf.blogspot.com/2013/04/my-first-blog-award-liebst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E568E-3C6A-4105-9D9C-15FB1C5B5FE3}"/>
              </a:ext>
            </a:extLst>
          </p:cNvPr>
          <p:cNvPicPr>
            <a:picLocks noChangeAspect="1"/>
          </p:cNvPicPr>
          <p:nvPr/>
        </p:nvPicPr>
        <p:blipFill>
          <a:blip r:embed="rId2"/>
          <a:stretch>
            <a:fillRect/>
          </a:stretch>
        </p:blipFill>
        <p:spPr>
          <a:xfrm>
            <a:off x="7163672" y="3039629"/>
            <a:ext cx="3642151" cy="3190800"/>
          </a:xfrm>
          <a:prstGeom prst="rect">
            <a:avLst/>
          </a:prstGeom>
        </p:spPr>
      </p:pic>
      <p:sp>
        <p:nvSpPr>
          <p:cNvPr id="2" name="Title 1">
            <a:extLst>
              <a:ext uri="{FF2B5EF4-FFF2-40B4-BE49-F238E27FC236}">
                <a16:creationId xmlns:a16="http://schemas.microsoft.com/office/drawing/2014/main" id="{AEE9422B-577C-4E40-A0EF-3DB02696411E}"/>
              </a:ext>
            </a:extLst>
          </p:cNvPr>
          <p:cNvSpPr>
            <a:spLocks noGrp="1"/>
          </p:cNvSpPr>
          <p:nvPr>
            <p:ph type="ctrTitle"/>
          </p:nvPr>
        </p:nvSpPr>
        <p:spPr/>
        <p:txBody>
          <a:bodyPr/>
          <a:lstStyle/>
          <a:p>
            <a:r>
              <a:rPr lang="en-IE" dirty="0"/>
              <a:t>Taming the </a:t>
            </a:r>
            <a:r>
              <a:rPr lang="en-IE" b="1" dirty="0">
                <a:solidFill>
                  <a:schemeClr val="accent3">
                    <a:lumMod val="75000"/>
                  </a:schemeClr>
                </a:solidFill>
              </a:rPr>
              <a:t>Concurrency</a:t>
            </a:r>
            <a:r>
              <a:rPr lang="en-IE" b="1" dirty="0"/>
              <a:t> </a:t>
            </a:r>
            <a:r>
              <a:rPr lang="en-IE" b="1" dirty="0">
                <a:solidFill>
                  <a:schemeClr val="accent6">
                    <a:lumMod val="75000"/>
                  </a:schemeClr>
                </a:solidFill>
              </a:rPr>
              <a:t>Crocodile</a:t>
            </a:r>
            <a:endParaRPr lang="en-GB" b="1" dirty="0">
              <a:solidFill>
                <a:schemeClr val="accent6">
                  <a:lumMod val="75000"/>
                </a:schemeClr>
              </a:solidFill>
            </a:endParaRPr>
          </a:p>
        </p:txBody>
      </p:sp>
      <p:sp>
        <p:nvSpPr>
          <p:cNvPr id="5" name="TextBox 4">
            <a:extLst>
              <a:ext uri="{FF2B5EF4-FFF2-40B4-BE49-F238E27FC236}">
                <a16:creationId xmlns:a16="http://schemas.microsoft.com/office/drawing/2014/main" id="{96AD5906-D7D1-4232-8CC2-96797E2E5824}"/>
              </a:ext>
            </a:extLst>
          </p:cNvPr>
          <p:cNvSpPr txBox="1"/>
          <p:nvPr/>
        </p:nvSpPr>
        <p:spPr>
          <a:xfrm>
            <a:off x="10114689" y="165906"/>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@Merrion</a:t>
            </a:r>
          </a:p>
          <a:p>
            <a:pPr algn="l"/>
            <a:endParaRPr lang="en-IE" dirty="0"/>
          </a:p>
        </p:txBody>
      </p:sp>
      <p:pic>
        <p:nvPicPr>
          <p:cNvPr id="6" name="Picture 5" descr="A close up of a logo&#10;&#10;Description generated with very high confidence">
            <a:extLst>
              <a:ext uri="{FF2B5EF4-FFF2-40B4-BE49-F238E27FC236}">
                <a16:creationId xmlns:a16="http://schemas.microsoft.com/office/drawing/2014/main" id="{9163B8C8-5043-418F-9EDA-05959154C4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351925" y="311496"/>
            <a:ext cx="316075" cy="316075"/>
          </a:xfrm>
          <a:prstGeom prst="rect">
            <a:avLst/>
          </a:prstGeom>
        </p:spPr>
      </p:pic>
    </p:spTree>
    <p:extLst>
      <p:ext uri="{BB962C8B-B14F-4D97-AF65-F5344CB8AC3E}">
        <p14:creationId xmlns:p14="http://schemas.microsoft.com/office/powerpoint/2010/main" val="29680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What is the </a:t>
            </a:r>
            <a:r>
              <a:rPr lang="en-IE" b="1" dirty="0"/>
              <a:t>problem</a:t>
            </a:r>
            <a:r>
              <a:rPr lang="en-IE" dirty="0"/>
              <a:t>?</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3" name="Flowchart: Process 2">
            <a:extLst>
              <a:ext uri="{FF2B5EF4-FFF2-40B4-BE49-F238E27FC236}">
                <a16:creationId xmlns:a16="http://schemas.microsoft.com/office/drawing/2014/main" id="{9C32ABF1-99C4-4966-BE6A-C4E15650A27E}"/>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5" name="Flowchart: Process 4">
            <a:extLst>
              <a:ext uri="{FF2B5EF4-FFF2-40B4-BE49-F238E27FC236}">
                <a16:creationId xmlns:a16="http://schemas.microsoft.com/office/drawing/2014/main" id="{EEB1A6A8-674E-4E98-9E55-0C44734FEB77}"/>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400504A0-44FD-4344-A9BA-2794AFDB5589}"/>
              </a:ext>
            </a:extLst>
          </p:cNvPr>
          <p:cNvCxnSpPr>
            <a:stCxn id="3" idx="3"/>
            <a:endCxn id="5"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6EE35B9-5D20-442E-8F80-80202D73C3FB}"/>
              </a:ext>
            </a:extLst>
          </p:cNvPr>
          <p:cNvSpPr txBox="1"/>
          <p:nvPr/>
        </p:nvSpPr>
        <p:spPr>
          <a:xfrm>
            <a:off x="5054108" y="3898961"/>
            <a:ext cx="264816" cy="369332"/>
          </a:xfrm>
          <a:prstGeom prst="rect">
            <a:avLst/>
          </a:prstGeom>
          <a:noFill/>
        </p:spPr>
        <p:txBody>
          <a:bodyPr wrap="none" rtlCol="0">
            <a:spAutoFit/>
          </a:bodyPr>
          <a:lstStyle/>
          <a:p>
            <a:r>
              <a:rPr lang="en-IE" b="1" i="1" dirty="0"/>
              <a:t>t</a:t>
            </a:r>
            <a:endParaRPr lang="en-GB" b="1" i="1" dirty="0"/>
          </a:p>
        </p:txBody>
      </p:sp>
      <p:sp>
        <p:nvSpPr>
          <p:cNvPr id="6" name="Isosceles Triangle 5">
            <a:extLst>
              <a:ext uri="{FF2B5EF4-FFF2-40B4-BE49-F238E27FC236}">
                <a16:creationId xmlns:a16="http://schemas.microsoft.com/office/drawing/2014/main" id="{FEB85728-79D7-4AEA-8C04-3025C3850D82}"/>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8">
            <a:extLst>
              <a:ext uri="{FF2B5EF4-FFF2-40B4-BE49-F238E27FC236}">
                <a16:creationId xmlns:a16="http://schemas.microsoft.com/office/drawing/2014/main" id="{BBB86926-F026-468D-AD0D-608131DAAC29}"/>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6758AC5-FEBD-484D-A1DC-3D601EFCBB50}"/>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1A653F38-C8CC-4A5B-90C5-F69B125D6279}"/>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0F75A237-C7D9-4BEC-B1D3-66114A7BF239}"/>
              </a:ext>
            </a:extLst>
          </p:cNvPr>
          <p:cNvCxnSpPr/>
          <p:nvPr/>
        </p:nvCxnSpPr>
        <p:spPr>
          <a:xfrm flipH="1">
            <a:off x="3142034" y="729574"/>
            <a:ext cx="7247106" cy="238327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E6986C-19A0-4479-9DAA-BF5CB1D5E3A2}"/>
              </a:ext>
            </a:extLst>
          </p:cNvPr>
          <p:cNvCxnSpPr>
            <a:cxnSpLocks/>
          </p:cNvCxnSpPr>
          <p:nvPr/>
        </p:nvCxnSpPr>
        <p:spPr>
          <a:xfrm flipH="1">
            <a:off x="3142034" y="764016"/>
            <a:ext cx="7578742" cy="235708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2A56DA-B272-4636-A4D5-E8F779B2B969}"/>
              </a:ext>
            </a:extLst>
          </p:cNvPr>
          <p:cNvSpPr txBox="1"/>
          <p:nvPr/>
        </p:nvSpPr>
        <p:spPr>
          <a:xfrm>
            <a:off x="2055223" y="5286103"/>
            <a:ext cx="1429687" cy="369332"/>
          </a:xfrm>
          <a:prstGeom prst="rect">
            <a:avLst/>
          </a:prstGeom>
          <a:noFill/>
        </p:spPr>
        <p:txBody>
          <a:bodyPr wrap="none" rtlCol="0">
            <a:spAutoFit/>
          </a:bodyPr>
          <a:lstStyle/>
          <a:p>
            <a:r>
              <a:rPr lang="en-IE" dirty="0"/>
              <a:t>&gt;&gt; projection</a:t>
            </a:r>
            <a:endParaRPr lang="en-GB" dirty="0"/>
          </a:p>
        </p:txBody>
      </p:sp>
      <p:sp>
        <p:nvSpPr>
          <p:cNvPr id="15" name="TextBox 14">
            <a:extLst>
              <a:ext uri="{FF2B5EF4-FFF2-40B4-BE49-F238E27FC236}">
                <a16:creationId xmlns:a16="http://schemas.microsoft.com/office/drawing/2014/main" id="{96BBFCBF-07F4-4764-8DE4-1C7BD7575B0F}"/>
              </a:ext>
            </a:extLst>
          </p:cNvPr>
          <p:cNvSpPr txBox="1"/>
          <p:nvPr/>
        </p:nvSpPr>
        <p:spPr>
          <a:xfrm>
            <a:off x="6792513" y="5286103"/>
            <a:ext cx="1409040" cy="369332"/>
          </a:xfrm>
          <a:prstGeom prst="rect">
            <a:avLst/>
          </a:prstGeom>
          <a:noFill/>
        </p:spPr>
        <p:txBody>
          <a:bodyPr wrap="none" rtlCol="0">
            <a:spAutoFit/>
          </a:bodyPr>
          <a:lstStyle/>
          <a:p>
            <a:r>
              <a:rPr lang="en-IE" dirty="0"/>
              <a:t>&gt;&gt; command</a:t>
            </a:r>
            <a:endParaRPr lang="en-GB" dirty="0"/>
          </a:p>
        </p:txBody>
      </p:sp>
    </p:spTree>
    <p:extLst>
      <p:ext uri="{BB962C8B-B14F-4D97-AF65-F5344CB8AC3E}">
        <p14:creationId xmlns:p14="http://schemas.microsoft.com/office/powerpoint/2010/main" val="35897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1: </a:t>
            </a:r>
            <a:r>
              <a:rPr lang="en-IE" b="1" dirty="0"/>
              <a:t>Transactions</a:t>
            </a:r>
            <a:endParaRPr lang="en-GB"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339CF362-5B02-4758-9236-9969C7A58FA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2D1E3F9D-89C5-452F-A5DC-50C9F32EE8D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6CC25698-57D7-400E-B1BE-11582F5E3E7F}"/>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8FE5299-721F-4943-AB4A-523E124931FA}"/>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738FC14-0F57-4C5F-AE04-8D2486E61397}"/>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1C57B820-E73F-4635-878C-4EC09F38E8B2}"/>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7940F999-B35A-4757-8760-61AA07BD00E3}"/>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618824DD-F409-4BE9-AD52-1844210A59B8}"/>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1BFF4308-2D93-4E73-A521-38AD732EC92B}"/>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lose with solid fill">
            <a:extLst>
              <a:ext uri="{FF2B5EF4-FFF2-40B4-BE49-F238E27FC236}">
                <a16:creationId xmlns:a16="http://schemas.microsoft.com/office/drawing/2014/main" id="{3A1C6B98-567B-45FE-A259-2B79F20CF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C28DCC40-2D01-4938-A48E-A81E0EBA89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F6A35C5C-F902-46AE-883C-04D2BE3040CF}"/>
              </a:ext>
            </a:extLst>
          </p:cNvPr>
          <p:cNvSpPr txBox="1"/>
          <p:nvPr/>
        </p:nvSpPr>
        <p:spPr>
          <a:xfrm>
            <a:off x="1858798" y="5781752"/>
            <a:ext cx="2007344" cy="369332"/>
          </a:xfrm>
          <a:prstGeom prst="rect">
            <a:avLst/>
          </a:prstGeom>
          <a:noFill/>
        </p:spPr>
        <p:txBody>
          <a:bodyPr wrap="none" rtlCol="0">
            <a:spAutoFit/>
          </a:bodyPr>
          <a:lstStyle/>
          <a:p>
            <a:r>
              <a:rPr lang="en-IE" dirty="0"/>
              <a:t>‘Solved’ technology</a:t>
            </a:r>
            <a:endParaRPr lang="en-GB" dirty="0"/>
          </a:p>
        </p:txBody>
      </p:sp>
      <p:sp>
        <p:nvSpPr>
          <p:cNvPr id="18" name="TextBox 17">
            <a:extLst>
              <a:ext uri="{FF2B5EF4-FFF2-40B4-BE49-F238E27FC236}">
                <a16:creationId xmlns:a16="http://schemas.microsoft.com/office/drawing/2014/main" id="{ECDD04B9-30F0-4431-B97D-A161F10883BE}"/>
              </a:ext>
            </a:extLst>
          </p:cNvPr>
          <p:cNvSpPr txBox="1"/>
          <p:nvPr/>
        </p:nvSpPr>
        <p:spPr>
          <a:xfrm>
            <a:off x="7141597" y="5781752"/>
            <a:ext cx="1865447" cy="369332"/>
          </a:xfrm>
          <a:prstGeom prst="rect">
            <a:avLst/>
          </a:prstGeom>
          <a:noFill/>
        </p:spPr>
        <p:txBody>
          <a:bodyPr wrap="none" rtlCol="0">
            <a:spAutoFit/>
          </a:bodyPr>
          <a:lstStyle/>
          <a:p>
            <a:r>
              <a:rPr lang="en-IE" dirty="0"/>
              <a:t>Doesn’t scale well</a:t>
            </a:r>
            <a:endParaRPr lang="en-GB" dirty="0"/>
          </a:p>
        </p:txBody>
      </p:sp>
    </p:spTree>
    <p:extLst>
      <p:ext uri="{BB962C8B-B14F-4D97-AF65-F5344CB8AC3E}">
        <p14:creationId xmlns:p14="http://schemas.microsoft.com/office/powerpoint/2010/main" val="385143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lock, metalware&#10;&#10;Description automatically generated">
            <a:extLst>
              <a:ext uri="{FF2B5EF4-FFF2-40B4-BE49-F238E27FC236}">
                <a16:creationId xmlns:a16="http://schemas.microsoft.com/office/drawing/2014/main" id="{AC5869BD-EFFD-45CD-B050-72D45CBC31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0798" y="1975941"/>
            <a:ext cx="1321904" cy="132190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2: </a:t>
            </a:r>
            <a:r>
              <a:rPr lang="en-IE" b="1" dirty="0"/>
              <a:t>Locks</a:t>
            </a:r>
            <a:r>
              <a:rPr lang="en-IE" dirty="0"/>
              <a:t> on crocs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48EF1DDE-821D-42C3-AFCD-73184DBCA9BA}"/>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ACCC161-62A2-4B22-AE16-F9DB7421045B}"/>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D1A19E9C-9C8D-4BFA-8AA8-049E6584387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CFC11B4C-F682-4B89-9274-C3EC2F8E6F49}"/>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F07B7A60-EDD6-4EDD-90A3-E7875FF12CC0}"/>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4E4DB95-CEF1-4BCA-844C-5785422DBC36}"/>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28317DD2-42F0-477E-B86C-C0BAC46D8F6F}"/>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38924C-2D63-4DC7-8E60-94E3EA727A44}"/>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466DA88-DBCF-45BE-B605-C8E979F30332}"/>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Close with solid fill">
            <a:extLst>
              <a:ext uri="{FF2B5EF4-FFF2-40B4-BE49-F238E27FC236}">
                <a16:creationId xmlns:a16="http://schemas.microsoft.com/office/drawing/2014/main" id="{EA6AA54A-9A9D-476E-9B2A-1A7181FE0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68A026F4-30F1-427F-B2DF-AEDD423D89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423D1BE1-DCC1-4BC5-8E69-4BF27252FEC5}"/>
              </a:ext>
            </a:extLst>
          </p:cNvPr>
          <p:cNvSpPr txBox="1"/>
          <p:nvPr/>
        </p:nvSpPr>
        <p:spPr>
          <a:xfrm>
            <a:off x="7141598" y="5781752"/>
            <a:ext cx="3970540" cy="646331"/>
          </a:xfrm>
          <a:prstGeom prst="rect">
            <a:avLst/>
          </a:prstGeom>
          <a:noFill/>
        </p:spPr>
        <p:txBody>
          <a:bodyPr wrap="square" rtlCol="0">
            <a:spAutoFit/>
          </a:bodyPr>
          <a:lstStyle/>
          <a:p>
            <a:r>
              <a:rPr lang="en-IE" dirty="0"/>
              <a:t>Needs safety net to force-unlock in the event of an error</a:t>
            </a:r>
            <a:endParaRPr lang="en-GB" dirty="0"/>
          </a:p>
        </p:txBody>
      </p:sp>
      <p:sp>
        <p:nvSpPr>
          <p:cNvPr id="18" name="TextBox 17">
            <a:extLst>
              <a:ext uri="{FF2B5EF4-FFF2-40B4-BE49-F238E27FC236}">
                <a16:creationId xmlns:a16="http://schemas.microsoft.com/office/drawing/2014/main" id="{FDD21EA0-1F44-4B69-BF39-A1E72C673A28}"/>
              </a:ext>
            </a:extLst>
          </p:cNvPr>
          <p:cNvSpPr txBox="1"/>
          <p:nvPr/>
        </p:nvSpPr>
        <p:spPr>
          <a:xfrm>
            <a:off x="1929746" y="5781752"/>
            <a:ext cx="2850780" cy="369332"/>
          </a:xfrm>
          <a:prstGeom prst="rect">
            <a:avLst/>
          </a:prstGeom>
          <a:noFill/>
        </p:spPr>
        <p:txBody>
          <a:bodyPr wrap="none" rtlCol="0">
            <a:spAutoFit/>
          </a:bodyPr>
          <a:lstStyle/>
          <a:p>
            <a:r>
              <a:rPr lang="en-IE" dirty="0"/>
              <a:t>Relatively simple technology</a:t>
            </a:r>
            <a:endParaRPr lang="en-GB" dirty="0"/>
          </a:p>
        </p:txBody>
      </p:sp>
    </p:spTree>
    <p:extLst>
      <p:ext uri="{BB962C8B-B14F-4D97-AF65-F5344CB8AC3E}">
        <p14:creationId xmlns:p14="http://schemas.microsoft.com/office/powerpoint/2010/main" val="36445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a:t>
            </a:r>
            <a:r>
              <a:rPr lang="en-IE" b="1" dirty="0"/>
              <a:t>Undo</a:t>
            </a:r>
            <a:r>
              <a:rPr lang="en-IE" dirty="0"/>
              <a:t>, redo, undo….</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8680362" y="5224524"/>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UNDO</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9886993" y="3898961"/>
            <a:ext cx="246166" cy="1599803"/>
          </a:xfrm>
          <a:prstGeom prst="bentConnector3">
            <a:avLst>
              <a:gd name="adj1" fmla="val -928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stCxn id="19" idx="2"/>
            <a:endCxn id="6" idx="2"/>
          </p:cNvCxnSpPr>
          <p:nvPr/>
        </p:nvCxnSpPr>
        <p:spPr>
          <a:xfrm rot="10800000">
            <a:off x="7507358" y="4561744"/>
            <a:ext cx="1173005" cy="937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981329" cy="369332"/>
          </a:xfrm>
          <a:prstGeom prst="rect">
            <a:avLst/>
          </a:prstGeom>
          <a:noFill/>
        </p:spPr>
        <p:txBody>
          <a:bodyPr wrap="none" rtlCol="0">
            <a:spAutoFit/>
          </a:bodyPr>
          <a:lstStyle/>
          <a:p>
            <a:r>
              <a:rPr lang="en-IE" dirty="0"/>
              <a:t>Much more complicated code</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Tree>
    <p:extLst>
      <p:ext uri="{BB962C8B-B14F-4D97-AF65-F5344CB8AC3E}">
        <p14:creationId xmlns:p14="http://schemas.microsoft.com/office/powerpoint/2010/main" val="87146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ot;Not Allowed&quot; Symbol 2">
            <a:extLst>
              <a:ext uri="{FF2B5EF4-FFF2-40B4-BE49-F238E27FC236}">
                <a16:creationId xmlns:a16="http://schemas.microsoft.com/office/drawing/2014/main" id="{6D0EF780-65B1-4670-A2F7-060CDA577D92}"/>
              </a:ext>
            </a:extLst>
          </p:cNvPr>
          <p:cNvSpPr/>
          <p:nvPr/>
        </p:nvSpPr>
        <p:spPr>
          <a:xfrm>
            <a:off x="4897396" y="3796110"/>
            <a:ext cx="575034" cy="575034"/>
          </a:xfrm>
          <a:prstGeom prst="noSmoking">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4: Look </a:t>
            </a:r>
            <a:r>
              <a:rPr lang="en-IE" b="1" dirty="0"/>
              <a:t>behind</a:t>
            </a:r>
            <a:r>
              <a:rPr lang="en-IE" dirty="0"/>
              <a:t> you…</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FE497085-156A-4B13-8479-51BAEA4E41D0}"/>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C052706-ED76-4C1E-9066-1812DA8BFA7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prior state</a:t>
            </a:r>
            <a:endParaRPr lang="en-GB" dirty="0"/>
          </a:p>
        </p:txBody>
      </p:sp>
      <p:cxnSp>
        <p:nvCxnSpPr>
          <p:cNvPr id="7" name="Straight Arrow Connector 6">
            <a:extLst>
              <a:ext uri="{FF2B5EF4-FFF2-40B4-BE49-F238E27FC236}">
                <a16:creationId xmlns:a16="http://schemas.microsoft.com/office/drawing/2014/main" id="{C8DAA702-D810-4E7E-ADC3-E6750E5EDB3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3FBDF429-0049-406B-A178-D7AC9A6262E2}"/>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pic>
        <p:nvPicPr>
          <p:cNvPr id="9" name="Graphic 8" descr="Close with solid fill">
            <a:extLst>
              <a:ext uri="{FF2B5EF4-FFF2-40B4-BE49-F238E27FC236}">
                <a16:creationId xmlns:a16="http://schemas.microsoft.com/office/drawing/2014/main" id="{341912D3-1472-4EDF-A35C-8D26AAF20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0" name="Graphic 9" descr="Checkmark with solid fill">
            <a:extLst>
              <a:ext uri="{FF2B5EF4-FFF2-40B4-BE49-F238E27FC236}">
                <a16:creationId xmlns:a16="http://schemas.microsoft.com/office/drawing/2014/main" id="{617535CC-19F7-4FDE-A37E-4DD56E0452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1" name="TextBox 10">
            <a:extLst>
              <a:ext uri="{FF2B5EF4-FFF2-40B4-BE49-F238E27FC236}">
                <a16:creationId xmlns:a16="http://schemas.microsoft.com/office/drawing/2014/main" id="{0C6E290C-A03B-47C7-8813-33026BAF2CB4}"/>
              </a:ext>
            </a:extLst>
          </p:cNvPr>
          <p:cNvSpPr txBox="1"/>
          <p:nvPr/>
        </p:nvSpPr>
        <p:spPr>
          <a:xfrm>
            <a:off x="1929746" y="5781752"/>
            <a:ext cx="3680623" cy="646331"/>
          </a:xfrm>
          <a:prstGeom prst="rect">
            <a:avLst/>
          </a:prstGeom>
          <a:noFill/>
        </p:spPr>
        <p:txBody>
          <a:bodyPr wrap="none" rtlCol="0">
            <a:spAutoFit/>
          </a:bodyPr>
          <a:lstStyle/>
          <a:p>
            <a:r>
              <a:rPr lang="en-IE" dirty="0"/>
              <a:t>Very easily achieved in event sourced</a:t>
            </a:r>
          </a:p>
          <a:p>
            <a:r>
              <a:rPr lang="en-IE" dirty="0"/>
              <a:t>systems</a:t>
            </a:r>
            <a:endParaRPr lang="en-GB" dirty="0"/>
          </a:p>
        </p:txBody>
      </p:sp>
      <p:sp>
        <p:nvSpPr>
          <p:cNvPr id="12" name="TextBox 11">
            <a:extLst>
              <a:ext uri="{FF2B5EF4-FFF2-40B4-BE49-F238E27FC236}">
                <a16:creationId xmlns:a16="http://schemas.microsoft.com/office/drawing/2014/main" id="{395D3328-A23B-4C37-B91D-652C8A8AADFA}"/>
              </a:ext>
            </a:extLst>
          </p:cNvPr>
          <p:cNvSpPr txBox="1"/>
          <p:nvPr/>
        </p:nvSpPr>
        <p:spPr>
          <a:xfrm>
            <a:off x="7362127" y="5735585"/>
            <a:ext cx="4021229" cy="646331"/>
          </a:xfrm>
          <a:prstGeom prst="rect">
            <a:avLst/>
          </a:prstGeom>
          <a:noFill/>
        </p:spPr>
        <p:txBody>
          <a:bodyPr wrap="none" rtlCol="0">
            <a:spAutoFit/>
          </a:bodyPr>
          <a:lstStyle/>
          <a:p>
            <a:r>
              <a:rPr lang="en-IE" dirty="0"/>
              <a:t>Requires understanding of the impact to </a:t>
            </a:r>
          </a:p>
          <a:p>
            <a:r>
              <a:rPr lang="en-IE" dirty="0"/>
              <a:t>The business and not always applicable</a:t>
            </a:r>
            <a:endParaRPr lang="en-GB" dirty="0"/>
          </a:p>
        </p:txBody>
      </p:sp>
    </p:spTree>
    <p:extLst>
      <p:ext uri="{BB962C8B-B14F-4D97-AF65-F5344CB8AC3E}">
        <p14:creationId xmlns:p14="http://schemas.microsoft.com/office/powerpoint/2010/main" val="284417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Wrapping it up</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3873" y="1690688"/>
            <a:ext cx="6689889" cy="4724734"/>
          </a:xfrm>
          <a:prstGeom prst="rect">
            <a:avLst/>
          </a:prstGeom>
        </p:spPr>
      </p:pic>
      <p:sp>
        <p:nvSpPr>
          <p:cNvPr id="6" name="Rectangle 5">
            <a:extLst>
              <a:ext uri="{FF2B5EF4-FFF2-40B4-BE49-F238E27FC236}">
                <a16:creationId xmlns:a16="http://schemas.microsoft.com/office/drawing/2014/main" id="{46FF3974-98D9-421B-BC99-9040A8D793D7}"/>
              </a:ext>
            </a:extLst>
          </p:cNvPr>
          <p:cNvSpPr/>
          <p:nvPr/>
        </p:nvSpPr>
        <p:spPr>
          <a:xfrm>
            <a:off x="7195289" y="4705647"/>
            <a:ext cx="415851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 DEPENDS….</a:t>
            </a:r>
          </a:p>
        </p:txBody>
      </p:sp>
    </p:spTree>
    <p:extLst>
      <p:ext uri="{BB962C8B-B14F-4D97-AF65-F5344CB8AC3E}">
        <p14:creationId xmlns:p14="http://schemas.microsoft.com/office/powerpoint/2010/main" val="177843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3BC839DB-92B4-4F0F-A125-FD0B996E7D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104987"/>
            <a:ext cx="4699867" cy="363046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a:xfrm>
            <a:off x="4130040" y="2074656"/>
            <a:ext cx="3383943" cy="1932802"/>
          </a:xfrm>
        </p:spPr>
        <p:txBody>
          <a:bodyPr>
            <a:normAutofit/>
          </a:bodyPr>
          <a:lstStyle/>
          <a:p>
            <a:r>
              <a:rPr lang="en-IE" sz="8800" b="1" dirty="0"/>
              <a:t>Q</a:t>
            </a:r>
            <a:r>
              <a:rPr lang="en-IE" sz="8800" dirty="0"/>
              <a:t> &amp; </a:t>
            </a:r>
            <a:r>
              <a:rPr lang="en-IE" sz="8800" b="1" dirty="0"/>
              <a:t>A</a:t>
            </a:r>
            <a:endParaRPr lang="en-GB" sz="8800"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Tree>
    <p:extLst>
      <p:ext uri="{BB962C8B-B14F-4D97-AF65-F5344CB8AC3E}">
        <p14:creationId xmlns:p14="http://schemas.microsoft.com/office/powerpoint/2010/main" val="304476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532</Words>
  <Application>Microsoft Office PowerPoint</Application>
  <PresentationFormat>Widescreen</PresentationFormat>
  <Paragraphs>67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Taming the Concurrency Crocodile</vt:lpstr>
      <vt:lpstr>What is the problem?</vt:lpstr>
      <vt:lpstr>Solution 1: Transactions</vt:lpstr>
      <vt:lpstr>Solution 2: Locks on crocs</vt:lpstr>
      <vt:lpstr>Solution 3: Undo, redo, undo….</vt:lpstr>
      <vt:lpstr>Solution 4: Look behind you…</vt:lpstr>
      <vt:lpstr>Wrapping it up</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the Concurrency Crocodile</dc:title>
  <dc:creator>Duncan Jones</dc:creator>
  <cp:lastModifiedBy>Duncan Jones</cp:lastModifiedBy>
  <cp:revision>37</cp:revision>
  <dcterms:created xsi:type="dcterms:W3CDTF">2020-12-08T21:44:42Z</dcterms:created>
  <dcterms:modified xsi:type="dcterms:W3CDTF">2021-09-07T11:31:35Z</dcterms:modified>
</cp:coreProperties>
</file>