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9" r:id="rId5"/>
    <p:sldId id="270" r:id="rId6"/>
    <p:sldId id="259" r:id="rId7"/>
    <p:sldId id="274" r:id="rId8"/>
    <p:sldId id="275" r:id="rId9"/>
    <p:sldId id="260" r:id="rId10"/>
    <p:sldId id="261" r:id="rId11"/>
    <p:sldId id="262" r:id="rId12"/>
    <p:sldId id="263" r:id="rId13"/>
    <p:sldId id="264" r:id="rId14"/>
    <p:sldId id="271" r:id="rId15"/>
    <p:sldId id="272" r:id="rId16"/>
    <p:sldId id="265" r:id="rId17"/>
    <p:sldId id="266" r:id="rId18"/>
    <p:sldId id="267" r:id="rId19"/>
    <p:sldId id="273"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0517CA-646E-4F92-BC77-FB90659F3FBD}"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CC628-4FEB-4E9A-A626-C808C74B96E6}" type="slidenum">
              <a:rPr lang="en-US" smtClean="0"/>
              <a:t>‹#›</a:t>
            </a:fld>
            <a:endParaRPr lang="en-US"/>
          </a:p>
        </p:txBody>
      </p:sp>
    </p:spTree>
    <p:extLst>
      <p:ext uri="{BB962C8B-B14F-4D97-AF65-F5344CB8AC3E}">
        <p14:creationId xmlns:p14="http://schemas.microsoft.com/office/powerpoint/2010/main" val="143884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errionComputing/EventsSourcing-on-Azure-Functions/wiki/Projection"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An account can only be created once - therefore if an event stream already exists for the account, do not create a new one or append an account opened event.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a:t>
            </a:fld>
            <a:endParaRPr lang="en-US"/>
          </a:p>
        </p:txBody>
      </p:sp>
    </p:spTree>
    <p:extLst>
      <p:ext uri="{BB962C8B-B14F-4D97-AF65-F5344CB8AC3E}">
        <p14:creationId xmlns:p14="http://schemas.microsoft.com/office/powerpoint/2010/main" val="359109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deposit event is appended to the stream.</a:t>
            </a:r>
          </a:p>
          <a:p>
            <a:r>
              <a:rPr lang="en-IE" dirty="0"/>
              <a:t>Importantly the state (current balance etc.) of the bank account is </a:t>
            </a:r>
            <a:r>
              <a:rPr lang="en-IE" b="1" dirty="0"/>
              <a:t>not</a:t>
            </a:r>
            <a:r>
              <a:rPr lang="en-IE" b="0" dirty="0"/>
              <a:t> stored in the event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11</a:t>
            </a:fld>
            <a:endParaRPr lang="en-US"/>
          </a:p>
        </p:txBody>
      </p:sp>
    </p:spTree>
    <p:extLst>
      <p:ext uri="{BB962C8B-B14F-4D97-AF65-F5344CB8AC3E}">
        <p14:creationId xmlns:p14="http://schemas.microsoft.com/office/powerpoint/2010/main" val="348249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To get the balance of the account we need to run a </a:t>
            </a:r>
            <a:r>
              <a:rPr lang="en-IE" dirty="0">
                <a:hlinkClick r:id="rId3"/>
              </a:rPr>
              <a:t>projection</a:t>
            </a:r>
            <a:r>
              <a:rPr lang="en-IE" dirty="0"/>
              <a:t> over the bank account event stream which handles the </a:t>
            </a:r>
            <a:r>
              <a:rPr lang="en-IE" b="1" dirty="0"/>
              <a:t>money deposited</a:t>
            </a:r>
            <a:r>
              <a:rPr lang="en-IE" dirty="0"/>
              <a:t> event and the </a:t>
            </a:r>
            <a:r>
              <a:rPr lang="en-IE" b="1" dirty="0"/>
              <a:t>money withdrawn</a:t>
            </a:r>
            <a:r>
              <a:rPr lang="en-IE" dirty="0"/>
              <a:t> event to give the balance as at a given point.</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12</a:t>
            </a:fld>
            <a:endParaRPr lang="en-US"/>
          </a:p>
        </p:txBody>
      </p:sp>
    </p:spTree>
    <p:extLst>
      <p:ext uri="{BB962C8B-B14F-4D97-AF65-F5344CB8AC3E}">
        <p14:creationId xmlns:p14="http://schemas.microsoft.com/office/powerpoint/2010/main" val="383098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13</a:t>
            </a:fld>
            <a:endParaRPr lang="en-US"/>
          </a:p>
        </p:txBody>
      </p:sp>
    </p:spTree>
    <p:extLst>
      <p:ext uri="{BB962C8B-B14F-4D97-AF65-F5344CB8AC3E}">
        <p14:creationId xmlns:p14="http://schemas.microsoft.com/office/powerpoint/2010/main" val="3753462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14</a:t>
            </a:fld>
            <a:endParaRPr lang="en-US"/>
          </a:p>
        </p:txBody>
      </p:sp>
    </p:spTree>
    <p:extLst>
      <p:ext uri="{BB962C8B-B14F-4D97-AF65-F5344CB8AC3E}">
        <p14:creationId xmlns:p14="http://schemas.microsoft.com/office/powerpoint/2010/main" val="126256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projection is run and when it has processed all the events in the event stream the value is returned.</a:t>
            </a:r>
          </a:p>
          <a:p>
            <a:endParaRPr lang="en-IE" dirty="0"/>
          </a:p>
          <a:p>
            <a:r>
              <a:rPr lang="en-IE" dirty="0"/>
              <a:t>1) Every projection also has a </a:t>
            </a:r>
            <a:r>
              <a:rPr lang="en-IE" b="1" dirty="0"/>
              <a:t>Current Sequence Number</a:t>
            </a:r>
            <a:r>
              <a:rPr lang="en-IE" b="0" dirty="0"/>
              <a:t> property that tells you the number of the last event in the stream that it read</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15</a:t>
            </a:fld>
            <a:endParaRPr lang="en-US"/>
          </a:p>
        </p:txBody>
      </p:sp>
    </p:spTree>
    <p:extLst>
      <p:ext uri="{BB962C8B-B14F-4D97-AF65-F5344CB8AC3E}">
        <p14:creationId xmlns:p14="http://schemas.microsoft.com/office/powerpoint/2010/main" val="3817045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16</a:t>
            </a:fld>
            <a:endParaRPr lang="en-US"/>
          </a:p>
        </p:txBody>
      </p:sp>
    </p:spTree>
    <p:extLst>
      <p:ext uri="{BB962C8B-B14F-4D97-AF65-F5344CB8AC3E}">
        <p14:creationId xmlns:p14="http://schemas.microsoft.com/office/powerpoint/2010/main" val="1393497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Withdrawing money requires running the </a:t>
            </a:r>
            <a:r>
              <a:rPr lang="en-IE" b="1" dirty="0"/>
              <a:t>balance</a:t>
            </a:r>
            <a:r>
              <a:rPr lang="en-IE" dirty="0"/>
              <a:t> </a:t>
            </a:r>
            <a:r>
              <a:rPr lang="en-IE" dirty="0">
                <a:hlinkClick r:id="rId3"/>
              </a:rPr>
              <a:t>projection</a:t>
            </a:r>
            <a:r>
              <a:rPr lang="en-IE" dirty="0"/>
              <a:t> to make sure that the account has the funds available to withdraw and only if it does, post the withdrawal event. When posting the withdrawal event we pass in the sequence number returned by the </a:t>
            </a:r>
            <a:r>
              <a:rPr lang="en-IE" dirty="0">
                <a:hlinkClick r:id="rId3"/>
              </a:rPr>
              <a:t>projection</a:t>
            </a:r>
            <a:r>
              <a:rPr lang="en-IE" dirty="0"/>
              <a:t> and if any other events have been written to the event stream since then an error is thrown and our withdrawal event is not appended.</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17</a:t>
            </a:fld>
            <a:endParaRPr lang="en-US"/>
          </a:p>
        </p:txBody>
      </p:sp>
    </p:spTree>
    <p:extLst>
      <p:ext uri="{BB962C8B-B14F-4D97-AF65-F5344CB8AC3E}">
        <p14:creationId xmlns:p14="http://schemas.microsoft.com/office/powerpoint/2010/main" val="4267662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18</a:t>
            </a:fld>
            <a:endParaRPr lang="en-US"/>
          </a:p>
        </p:txBody>
      </p:sp>
    </p:spTree>
    <p:extLst>
      <p:ext uri="{BB962C8B-B14F-4D97-AF65-F5344CB8AC3E}">
        <p14:creationId xmlns:p14="http://schemas.microsoft.com/office/powerpoint/2010/main" val="2984912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19</a:t>
            </a:fld>
            <a:endParaRPr lang="en-US"/>
          </a:p>
        </p:txBody>
      </p:sp>
    </p:spTree>
    <p:extLst>
      <p:ext uri="{BB962C8B-B14F-4D97-AF65-F5344CB8AC3E}">
        <p14:creationId xmlns:p14="http://schemas.microsoft.com/office/powerpoint/2010/main" val="244752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Resulting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20</a:t>
            </a:fld>
            <a:endParaRPr lang="en-US"/>
          </a:p>
        </p:txBody>
      </p:sp>
    </p:spTree>
    <p:extLst>
      <p:ext uri="{BB962C8B-B14F-4D97-AF65-F5344CB8AC3E}">
        <p14:creationId xmlns:p14="http://schemas.microsoft.com/office/powerpoint/2010/main" val="4222215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When the serverless function is triggered the account number is taken from the URL and is used to instantiate a new </a:t>
            </a:r>
            <a:r>
              <a:rPr lang="en-IE" b="1" dirty="0" err="1"/>
              <a:t>eventstream</a:t>
            </a:r>
            <a:r>
              <a:rPr lang="en-IE" b="0" dirty="0"/>
              <a:t> variable for that bank account.</a:t>
            </a:r>
            <a:endParaRPr lang="en-IE"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3</a:t>
            </a:fld>
            <a:endParaRPr lang="en-US"/>
          </a:p>
        </p:txBody>
      </p:sp>
    </p:spTree>
    <p:extLst>
      <p:ext uri="{BB962C8B-B14F-4D97-AF65-F5344CB8AC3E}">
        <p14:creationId xmlns:p14="http://schemas.microsoft.com/office/powerpoint/2010/main" val="214890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4</a:t>
            </a:fld>
            <a:endParaRPr lang="en-US"/>
          </a:p>
        </p:txBody>
      </p:sp>
    </p:spTree>
    <p:extLst>
      <p:ext uri="{BB962C8B-B14F-4D97-AF65-F5344CB8AC3E}">
        <p14:creationId xmlns:p14="http://schemas.microsoft.com/office/powerpoint/2010/main" val="1095400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same command is able to append more than one event onto the event stream if that makes business sense</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5</a:t>
            </a:fld>
            <a:endParaRPr lang="en-US"/>
          </a:p>
        </p:txBody>
      </p:sp>
    </p:spTree>
    <p:extLst>
      <p:ext uri="{BB962C8B-B14F-4D97-AF65-F5344CB8AC3E}">
        <p14:creationId xmlns:p14="http://schemas.microsoft.com/office/powerpoint/2010/main" val="4031375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event stream created is stored in the Azure blob storage under a path made of </a:t>
            </a:r>
            <a:r>
              <a:rPr lang="en-IE" b="1" dirty="0"/>
              <a:t>Domain name</a:t>
            </a:r>
            <a:r>
              <a:rPr lang="en-IE" b="0" dirty="0"/>
              <a:t> -&gt; </a:t>
            </a:r>
            <a:r>
              <a:rPr lang="en-IE" b="1" dirty="0"/>
              <a:t>Entity Type</a:t>
            </a:r>
            <a:endParaRPr lang="en-IE" b="0" dirty="0"/>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6</a:t>
            </a:fld>
            <a:endParaRPr lang="en-US"/>
          </a:p>
        </p:txBody>
      </p:sp>
    </p:spTree>
    <p:extLst>
      <p:ext uri="{BB962C8B-B14F-4D97-AF65-F5344CB8AC3E}">
        <p14:creationId xmlns:p14="http://schemas.microsoft.com/office/powerpoint/2010/main" val="918775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b="0" dirty="0"/>
              <a:t>Each blob also has metadata set for the properties of the event stream</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7</a:t>
            </a:fld>
            <a:endParaRPr lang="en-US"/>
          </a:p>
        </p:txBody>
      </p:sp>
    </p:spTree>
    <p:extLst>
      <p:ext uri="{BB962C8B-B14F-4D97-AF65-F5344CB8AC3E}">
        <p14:creationId xmlns:p14="http://schemas.microsoft.com/office/powerpoint/2010/main" val="869349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E" b="0" dirty="0"/>
              <a:t>The data for each event are in JSON and wrapped in the event </a:t>
            </a:r>
            <a:r>
              <a:rPr lang="en-IE" b="1" dirty="0"/>
              <a:t>context</a:t>
            </a:r>
          </a:p>
          <a:p>
            <a:pPr marL="0" indent="0">
              <a:buNone/>
            </a:pPr>
            <a:r>
              <a:rPr lang="en-IE" b="0" dirty="0"/>
              <a:t>(Projections only access the data inside the event instance but the outer wrapper is useful for debugging etc)</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8</a:t>
            </a:fld>
            <a:endParaRPr lang="en-US"/>
          </a:p>
        </p:txBody>
      </p:sp>
    </p:spTree>
    <p:extLst>
      <p:ext uri="{BB962C8B-B14F-4D97-AF65-F5344CB8AC3E}">
        <p14:creationId xmlns:p14="http://schemas.microsoft.com/office/powerpoint/2010/main" val="697147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Design / constraints</a:t>
            </a:r>
          </a:p>
          <a:p>
            <a:endParaRPr lang="en-IE" dirty="0"/>
          </a:p>
          <a:p>
            <a:r>
              <a:rPr lang="en-IE" dirty="0"/>
              <a:t>Depositing money is the simplest of all operations - we simply need to be sure that the account exists.</a:t>
            </a:r>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9</a:t>
            </a:fld>
            <a:endParaRPr lang="en-US"/>
          </a:p>
        </p:txBody>
      </p:sp>
    </p:spTree>
    <p:extLst>
      <p:ext uri="{BB962C8B-B14F-4D97-AF65-F5344CB8AC3E}">
        <p14:creationId xmlns:p14="http://schemas.microsoft.com/office/powerpoint/2010/main" val="165664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Azure function</a:t>
            </a:r>
          </a:p>
          <a:p>
            <a:endParaRPr lang="en-US" dirty="0"/>
          </a:p>
        </p:txBody>
      </p:sp>
      <p:sp>
        <p:nvSpPr>
          <p:cNvPr id="4" name="Slide Number Placeholder 3"/>
          <p:cNvSpPr>
            <a:spLocks noGrp="1"/>
          </p:cNvSpPr>
          <p:nvPr>
            <p:ph type="sldNum" sz="quarter" idx="5"/>
          </p:nvPr>
        </p:nvSpPr>
        <p:spPr/>
        <p:txBody>
          <a:bodyPr/>
          <a:lstStyle/>
          <a:p>
            <a:fld id="{5BBCC628-4FEB-4E9A-A626-C808C74B96E6}" type="slidenum">
              <a:rPr lang="en-US" smtClean="0"/>
              <a:t>10</a:t>
            </a:fld>
            <a:endParaRPr lang="en-US"/>
          </a:p>
        </p:txBody>
      </p:sp>
    </p:spTree>
    <p:extLst>
      <p:ext uri="{BB962C8B-B14F-4D97-AF65-F5344CB8AC3E}">
        <p14:creationId xmlns:p14="http://schemas.microsoft.com/office/powerpoint/2010/main" val="2025540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135B-6A39-4DA4-8B4B-ECDA6E986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18A539-330C-4709-806C-FA61A815E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6CF0B-49E9-4AB5-B5FE-646932E5A84C}"/>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5" name="Footer Placeholder 4">
            <a:extLst>
              <a:ext uri="{FF2B5EF4-FFF2-40B4-BE49-F238E27FC236}">
                <a16:creationId xmlns:a16="http://schemas.microsoft.com/office/drawing/2014/main" id="{3AB0A93C-A477-4CF7-9403-29A26DC9F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C715A-8A5B-440A-B9BF-ED41C087B960}"/>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502207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8E8-1213-43A4-8CA7-CE802EEB99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A7675-9D58-40B0-9895-26D1C20B8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0E48B-A602-47C3-B0C9-F92E8E760EFF}"/>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5" name="Footer Placeholder 4">
            <a:extLst>
              <a:ext uri="{FF2B5EF4-FFF2-40B4-BE49-F238E27FC236}">
                <a16:creationId xmlns:a16="http://schemas.microsoft.com/office/drawing/2014/main" id="{4FBD5C25-8748-4FBD-B783-414BAE96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FB43B-9709-4C7B-BF06-DC31FD4D5B77}"/>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52085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F610F-1436-42B0-B15A-681889E1C5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5851F3-A117-4450-B5F3-CD3A4B4036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96FA6-F645-468B-8907-504A56B6AA57}"/>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5" name="Footer Placeholder 4">
            <a:extLst>
              <a:ext uri="{FF2B5EF4-FFF2-40B4-BE49-F238E27FC236}">
                <a16:creationId xmlns:a16="http://schemas.microsoft.com/office/drawing/2014/main" id="{5C34A616-8BB5-45F6-9900-5DDAB0E74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61E6E-152D-45A1-907C-063BC405881B}"/>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180360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51938-1934-46DD-9E3A-DAEE4FBC1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36218-F734-4770-976F-20B3420E2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2FA90-E568-439F-89EB-A097504DA420}"/>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5" name="Footer Placeholder 4">
            <a:extLst>
              <a:ext uri="{FF2B5EF4-FFF2-40B4-BE49-F238E27FC236}">
                <a16:creationId xmlns:a16="http://schemas.microsoft.com/office/drawing/2014/main" id="{182F8FA5-020B-4EF7-A4CA-0D1A6FDCA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4F7B3-D1CA-41AB-839F-0D3F8F7E028A}"/>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404065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344C-8F20-4391-A748-D2C188FF3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9D751C-0068-4D33-BCB0-AA30595D62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DD5066-75DD-4F67-B0B5-D2C77ADDEBE5}"/>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5" name="Footer Placeholder 4">
            <a:extLst>
              <a:ext uri="{FF2B5EF4-FFF2-40B4-BE49-F238E27FC236}">
                <a16:creationId xmlns:a16="http://schemas.microsoft.com/office/drawing/2014/main" id="{277670B6-49F4-4012-ABD5-0D10F2BD9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D0AC0-9428-4C28-B760-D0FD88C2F754}"/>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3029869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42F2-B072-4FC3-A469-3A44550AE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4245FF-4109-4928-A0D0-E3A1945D3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496FF-2228-4C31-A38F-2B8ABFDE26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0208C9-727D-4762-868C-8326BB02FC1D}"/>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6" name="Footer Placeholder 5">
            <a:extLst>
              <a:ext uri="{FF2B5EF4-FFF2-40B4-BE49-F238E27FC236}">
                <a16:creationId xmlns:a16="http://schemas.microsoft.com/office/drawing/2014/main" id="{1A25432F-11E9-450A-91EB-AF1DAD0E0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0E538-0803-466F-957F-8619F6AAABDD}"/>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6377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D010-F450-4485-A7D2-E034C26957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9D3B9-E92C-4A2A-AA31-331F4387C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2076F-B4B4-47C1-A0D0-FD17441997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310E6-9B9C-4016-B907-E299C7947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40358B-E643-4AC2-B216-9F28F536D7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D95E02-9789-4636-9D75-6D951A89D83E}"/>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8" name="Footer Placeholder 7">
            <a:extLst>
              <a:ext uri="{FF2B5EF4-FFF2-40B4-BE49-F238E27FC236}">
                <a16:creationId xmlns:a16="http://schemas.microsoft.com/office/drawing/2014/main" id="{520F6616-489B-44E9-994B-EA0FF2E0C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225464-24B1-4444-8A8D-7F333DD1C957}"/>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43124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ED16-57BA-4BE1-8223-A194570D83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83E5BF-4D0E-466E-B5C1-29893D84E20C}"/>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4" name="Footer Placeholder 3">
            <a:extLst>
              <a:ext uri="{FF2B5EF4-FFF2-40B4-BE49-F238E27FC236}">
                <a16:creationId xmlns:a16="http://schemas.microsoft.com/office/drawing/2014/main" id="{AF210BA2-C16C-4589-BAB9-645ABB78CB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F5A9B6-3D40-40AA-B77B-9746E452D4CB}"/>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14973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9C2ABA-7FC2-4874-9C27-B91081526034}"/>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3" name="Footer Placeholder 2">
            <a:extLst>
              <a:ext uri="{FF2B5EF4-FFF2-40B4-BE49-F238E27FC236}">
                <a16:creationId xmlns:a16="http://schemas.microsoft.com/office/drawing/2014/main" id="{1BAE8179-0297-45BF-BD99-9F9D266F86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66E59B-4B70-43F4-ADC1-2E321CCB506F}"/>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44652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B4A7-DA32-4809-85CD-A2C3E3F5B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65FB08-050B-4D20-BEBB-460CA86BC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AF65F0-A94B-4494-B0FF-DB1D505FB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AA535-89FD-4F8A-8366-7E6B9BCF087A}"/>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6" name="Footer Placeholder 5">
            <a:extLst>
              <a:ext uri="{FF2B5EF4-FFF2-40B4-BE49-F238E27FC236}">
                <a16:creationId xmlns:a16="http://schemas.microsoft.com/office/drawing/2014/main" id="{E2B9B0CC-E2AE-42F1-8C35-9F6C3F19D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CD71F3-F854-45E9-8ADD-01A718E99F6C}"/>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280403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9E3B2-77CE-4D51-AD15-C094CA43E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61F6DB-7D09-462A-BCBE-6112725F0E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7E1693-3D49-4C4B-9BE3-3EC866EB0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005E5-4084-4DFA-A508-A482F66DEE9B}"/>
              </a:ext>
            </a:extLst>
          </p:cNvPr>
          <p:cNvSpPr>
            <a:spLocks noGrp="1"/>
          </p:cNvSpPr>
          <p:nvPr>
            <p:ph type="dt" sz="half" idx="10"/>
          </p:nvPr>
        </p:nvSpPr>
        <p:spPr/>
        <p:txBody>
          <a:bodyPr/>
          <a:lstStyle/>
          <a:p>
            <a:fld id="{6BECA975-103C-4A17-81B4-E71ADF563304}" type="datetimeFigureOut">
              <a:rPr lang="en-US" smtClean="0"/>
              <a:t>6/26/2019</a:t>
            </a:fld>
            <a:endParaRPr lang="en-US"/>
          </a:p>
        </p:txBody>
      </p:sp>
      <p:sp>
        <p:nvSpPr>
          <p:cNvPr id="6" name="Footer Placeholder 5">
            <a:extLst>
              <a:ext uri="{FF2B5EF4-FFF2-40B4-BE49-F238E27FC236}">
                <a16:creationId xmlns:a16="http://schemas.microsoft.com/office/drawing/2014/main" id="{CA66DDF7-BADD-4BFE-9934-69332CD2BA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8DE54-2D94-4EEB-B4F0-CB9FBC0F514D}"/>
              </a:ext>
            </a:extLst>
          </p:cNvPr>
          <p:cNvSpPr>
            <a:spLocks noGrp="1"/>
          </p:cNvSpPr>
          <p:nvPr>
            <p:ph type="sldNum" sz="quarter" idx="12"/>
          </p:nvPr>
        </p:nvSpPr>
        <p:spPr/>
        <p:txBody>
          <a:bodyPr/>
          <a:lstStyle/>
          <a:p>
            <a:fld id="{F62192DC-CCF3-44F4-BD33-C83DE7BCD488}" type="slidenum">
              <a:rPr lang="en-US" smtClean="0"/>
              <a:t>‹#›</a:t>
            </a:fld>
            <a:endParaRPr lang="en-US"/>
          </a:p>
        </p:txBody>
      </p:sp>
    </p:spTree>
    <p:extLst>
      <p:ext uri="{BB962C8B-B14F-4D97-AF65-F5344CB8AC3E}">
        <p14:creationId xmlns:p14="http://schemas.microsoft.com/office/powerpoint/2010/main" val="322459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1FB50-BE51-4C44-8C43-5633C66AE3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BFB88F-88E9-40BD-82C5-FAA6CAD8A6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E4DEA-2D15-45A9-9CFE-5F2B0D215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CA975-103C-4A17-81B4-E71ADF563304}" type="datetimeFigureOut">
              <a:rPr lang="en-US" smtClean="0"/>
              <a:t>6/26/2019</a:t>
            </a:fld>
            <a:endParaRPr lang="en-US"/>
          </a:p>
        </p:txBody>
      </p:sp>
      <p:sp>
        <p:nvSpPr>
          <p:cNvPr id="5" name="Footer Placeholder 4">
            <a:extLst>
              <a:ext uri="{FF2B5EF4-FFF2-40B4-BE49-F238E27FC236}">
                <a16:creationId xmlns:a16="http://schemas.microsoft.com/office/drawing/2014/main" id="{BBE6262E-F429-4393-B98E-12703382D1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C4D158-3EF3-4C55-9914-3B370EBAA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2192DC-CCF3-44F4-BD33-C83DE7BCD488}" type="slidenum">
              <a:rPr lang="en-US" smtClean="0"/>
              <a:t>‹#›</a:t>
            </a:fld>
            <a:endParaRPr lang="en-US"/>
          </a:p>
        </p:txBody>
      </p:sp>
    </p:spTree>
    <p:extLst>
      <p:ext uri="{BB962C8B-B14F-4D97-AF65-F5344CB8AC3E}">
        <p14:creationId xmlns:p14="http://schemas.microsoft.com/office/powerpoint/2010/main" val="2922234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johnpapa.net/configuring-azure-functions-intellisense-via-json-schema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johnpapa.net/configuring-azure-functions-intellisense-via-json-schema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johnpapa.net/configuring-azure-functions-intellisense-via-json-schema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johnpapa.net/configuring-azure-functions-intellisense-via-json-schema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johnpapa.net/configuring-azure-functions-intellisense-via-json-schema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hyperlink" Target="https://johnpapa.net/configuring-azure-functions-intellisense-via-json-schema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johnpapa.net/configuring-azure-functions-intellisense-via-json-schem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hyperlink" Target="https://johnpapa.net/configuring-azure-functions-intellisense-via-json-schema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johnpapa.net/configuring-azure-functions-intellisense-via-json-schema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4C6F83-E65B-4BB7-83AB-0BAE73FDBA68}"/>
              </a:ext>
            </a:extLst>
          </p:cNvPr>
          <p:cNvSpPr txBox="1">
            <a:spLocks/>
          </p:cNvSpPr>
          <p:nvPr/>
        </p:nvSpPr>
        <p:spPr>
          <a:xfrm>
            <a:off x="838200" y="365125"/>
            <a:ext cx="10515600" cy="132556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E" b="1"/>
              <a:t>Event sourcing </a:t>
            </a:r>
            <a:r>
              <a:rPr lang="en-IE"/>
              <a:t>on</a:t>
            </a:r>
            <a:r>
              <a:rPr lang="en-IE" b="1"/>
              <a:t> Azure functions </a:t>
            </a:r>
            <a:br>
              <a:rPr lang="en-IE" b="1"/>
            </a:br>
            <a:r>
              <a:rPr lang="en-IE"/>
              <a:t>code example</a:t>
            </a:r>
            <a:endParaRPr lang="en-US" dirty="0"/>
          </a:p>
        </p:txBody>
      </p:sp>
      <p:pic>
        <p:nvPicPr>
          <p:cNvPr id="5" name="Picture 4" descr="A picture containing indoor, person, sitting&#10;&#10;Description automatically generated">
            <a:extLst>
              <a:ext uri="{FF2B5EF4-FFF2-40B4-BE49-F238E27FC236}">
                <a16:creationId xmlns:a16="http://schemas.microsoft.com/office/drawing/2014/main" id="{E54C21E8-86EF-42C8-B0F9-3DDFD4EF2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4067" y="1893023"/>
            <a:ext cx="3968907" cy="428642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Picture 2" descr="A picture containing object&#10;&#10;Description automatically generated">
            <a:extLst>
              <a:ext uri="{FF2B5EF4-FFF2-40B4-BE49-F238E27FC236}">
                <a16:creationId xmlns:a16="http://schemas.microsoft.com/office/drawing/2014/main" id="{4107BBBA-C479-4C66-975D-407B66E8B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689" y="1723335"/>
            <a:ext cx="11434622" cy="3411329"/>
          </a:xfrm>
          <a:prstGeom prst="rect">
            <a:avLst/>
          </a:prstGeom>
        </p:spPr>
      </p:pic>
    </p:spTree>
    <p:extLst>
      <p:ext uri="{BB962C8B-B14F-4D97-AF65-F5344CB8AC3E}">
        <p14:creationId xmlns:p14="http://schemas.microsoft.com/office/powerpoint/2010/main" val="82446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29830141-D514-4A20-87F1-3DEED16DA445}"/>
              </a:ext>
            </a:extLst>
          </p:cNvPr>
          <p:cNvPicPr>
            <a:picLocks noChangeAspect="1"/>
          </p:cNvPicPr>
          <p:nvPr/>
        </p:nvPicPr>
        <p:blipFill>
          <a:blip r:embed="rId5"/>
          <a:stretch>
            <a:fillRect/>
          </a:stretch>
        </p:blipFill>
        <p:spPr>
          <a:xfrm>
            <a:off x="838200" y="1338527"/>
            <a:ext cx="9882692" cy="5519473"/>
          </a:xfrm>
          <a:prstGeom prst="rect">
            <a:avLst/>
          </a:prstGeom>
          <a:ln>
            <a:solidFill>
              <a:schemeClr val="tx1"/>
            </a:solidFill>
          </a:ln>
        </p:spPr>
      </p:pic>
    </p:spTree>
    <p:extLst>
      <p:ext uri="{BB962C8B-B14F-4D97-AF65-F5344CB8AC3E}">
        <p14:creationId xmlns:p14="http://schemas.microsoft.com/office/powerpoint/2010/main" val="41236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1F634144-EADA-4D84-85D7-E91C17F3FAE0}"/>
              </a:ext>
            </a:extLst>
          </p:cNvPr>
          <p:cNvPicPr>
            <a:picLocks noChangeAspect="1"/>
          </p:cNvPicPr>
          <p:nvPr/>
        </p:nvPicPr>
        <p:blipFill>
          <a:blip r:embed="rId4"/>
          <a:stretch>
            <a:fillRect/>
          </a:stretch>
        </p:blipFill>
        <p:spPr>
          <a:xfrm>
            <a:off x="2085060" y="1484910"/>
            <a:ext cx="7600116" cy="5077321"/>
          </a:xfrm>
          <a:prstGeom prst="rect">
            <a:avLst/>
          </a:prstGeom>
          <a:ln>
            <a:solidFill>
              <a:schemeClr val="tx1"/>
            </a:solidFill>
          </a:ln>
        </p:spPr>
      </p:pic>
    </p:spTree>
    <p:extLst>
      <p:ext uri="{BB962C8B-B14F-4D97-AF65-F5344CB8AC3E}">
        <p14:creationId xmlns:p14="http://schemas.microsoft.com/office/powerpoint/2010/main" val="244730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A32C7D29-34DB-4E79-A2CD-9E481D57A11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05E210D5-B5D3-4D0D-B27A-1C4502FC03F7}"/>
              </a:ext>
            </a:extLst>
          </p:cNvPr>
          <p:cNvSpPr txBox="1"/>
          <p:nvPr/>
        </p:nvSpPr>
        <p:spPr>
          <a:xfrm>
            <a:off x="1685676" y="2216494"/>
            <a:ext cx="5391925" cy="369332"/>
          </a:xfrm>
          <a:prstGeom prst="rect">
            <a:avLst/>
          </a:prstGeom>
          <a:noFill/>
        </p:spPr>
        <p:txBody>
          <a:bodyPr wrap="none" rtlCol="0">
            <a:spAutoFit/>
          </a:bodyPr>
          <a:lstStyle/>
          <a:p>
            <a:r>
              <a:rPr lang="en-IE" dirty="0"/>
              <a:t>The account number to get the balance from must exist</a:t>
            </a:r>
            <a:endParaRPr lang="en-GB" dirty="0"/>
          </a:p>
        </p:txBody>
      </p:sp>
      <p:pic>
        <p:nvPicPr>
          <p:cNvPr id="7" name="Picture 6">
            <a:extLst>
              <a:ext uri="{FF2B5EF4-FFF2-40B4-BE49-F238E27FC236}">
                <a16:creationId xmlns:a16="http://schemas.microsoft.com/office/drawing/2014/main" id="{2A0F962D-913C-4D35-AA4C-208814C30878}"/>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9F676E79-B265-404E-A7F4-988408308218}"/>
              </a:ext>
            </a:extLst>
          </p:cNvPr>
          <p:cNvSpPr txBox="1"/>
          <p:nvPr/>
        </p:nvSpPr>
        <p:spPr>
          <a:xfrm>
            <a:off x="1685676" y="3625387"/>
            <a:ext cx="2099421" cy="369332"/>
          </a:xfrm>
          <a:prstGeom prst="rect">
            <a:avLst/>
          </a:prstGeom>
          <a:noFill/>
        </p:spPr>
        <p:txBody>
          <a:bodyPr wrap="none" rtlCol="0">
            <a:spAutoFit/>
          </a:bodyPr>
          <a:lstStyle/>
          <a:p>
            <a:r>
              <a:rPr lang="en-IE" dirty="0"/>
              <a:t>As of date (optional)</a:t>
            </a:r>
            <a:endParaRPr lang="en-GB" dirty="0"/>
          </a:p>
        </p:txBody>
      </p:sp>
    </p:spTree>
    <p:extLst>
      <p:ext uri="{BB962C8B-B14F-4D97-AF65-F5344CB8AC3E}">
        <p14:creationId xmlns:p14="http://schemas.microsoft.com/office/powerpoint/2010/main" val="2578491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751211E-4C23-4CAB-A2DF-E5295DA67574}"/>
              </a:ext>
            </a:extLst>
          </p:cNvPr>
          <p:cNvPicPr>
            <a:picLocks noChangeAspect="1"/>
          </p:cNvPicPr>
          <p:nvPr/>
        </p:nvPicPr>
        <p:blipFill>
          <a:blip r:embed="rId5"/>
          <a:stretch>
            <a:fillRect/>
          </a:stretch>
        </p:blipFill>
        <p:spPr>
          <a:xfrm>
            <a:off x="91751" y="2664674"/>
            <a:ext cx="11760246" cy="1870003"/>
          </a:xfrm>
          <a:prstGeom prst="rect">
            <a:avLst/>
          </a:prstGeom>
          <a:ln>
            <a:solidFill>
              <a:schemeClr val="tx1"/>
            </a:solidFill>
          </a:ln>
        </p:spPr>
      </p:pic>
    </p:spTree>
    <p:extLst>
      <p:ext uri="{BB962C8B-B14F-4D97-AF65-F5344CB8AC3E}">
        <p14:creationId xmlns:p14="http://schemas.microsoft.com/office/powerpoint/2010/main" val="30941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Balance projection</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1BC6AF66-DFC0-4B06-ABFD-42B1C56F5FAD}"/>
              </a:ext>
            </a:extLst>
          </p:cNvPr>
          <p:cNvPicPr>
            <a:picLocks noChangeAspect="1"/>
          </p:cNvPicPr>
          <p:nvPr/>
        </p:nvPicPr>
        <p:blipFill>
          <a:blip r:embed="rId5"/>
          <a:stretch>
            <a:fillRect/>
          </a:stretch>
        </p:blipFill>
        <p:spPr>
          <a:xfrm>
            <a:off x="1314061" y="1379226"/>
            <a:ext cx="8427098" cy="5478774"/>
          </a:xfrm>
          <a:prstGeom prst="rect">
            <a:avLst/>
          </a:prstGeom>
          <a:ln>
            <a:solidFill>
              <a:schemeClr val="tx1"/>
            </a:solidFill>
          </a:ln>
        </p:spPr>
      </p:pic>
    </p:spTree>
    <p:extLst>
      <p:ext uri="{BB962C8B-B14F-4D97-AF65-F5344CB8AC3E}">
        <p14:creationId xmlns:p14="http://schemas.microsoft.com/office/powerpoint/2010/main" val="17982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CD1367F7-9DDA-4CD1-A0B0-E4B03627DC53}"/>
              </a:ext>
            </a:extLst>
          </p:cNvPr>
          <p:cNvPicPr>
            <a:picLocks noChangeAspect="1"/>
          </p:cNvPicPr>
          <p:nvPr/>
        </p:nvPicPr>
        <p:blipFill>
          <a:blip r:embed="rId5"/>
          <a:stretch>
            <a:fillRect/>
          </a:stretch>
        </p:blipFill>
        <p:spPr>
          <a:xfrm>
            <a:off x="268436" y="2301482"/>
            <a:ext cx="11655127" cy="2777675"/>
          </a:xfrm>
          <a:prstGeom prst="rect">
            <a:avLst/>
          </a:prstGeom>
          <a:ln>
            <a:solidFill>
              <a:schemeClr val="tx1"/>
            </a:solidFill>
          </a:ln>
        </p:spPr>
      </p:pic>
    </p:spTree>
    <p:extLst>
      <p:ext uri="{BB962C8B-B14F-4D97-AF65-F5344CB8AC3E}">
        <p14:creationId xmlns:p14="http://schemas.microsoft.com/office/powerpoint/2010/main" val="132929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Get the balance</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DA7ED576-6230-4696-9C61-662D8394624F}"/>
              </a:ext>
            </a:extLst>
          </p:cNvPr>
          <p:cNvPicPr>
            <a:picLocks noChangeAspect="1"/>
          </p:cNvPicPr>
          <p:nvPr/>
        </p:nvPicPr>
        <p:blipFill>
          <a:blip r:embed="rId4"/>
          <a:stretch>
            <a:fillRect/>
          </a:stretch>
        </p:blipFill>
        <p:spPr>
          <a:xfrm>
            <a:off x="364104" y="2453951"/>
            <a:ext cx="11463791" cy="1950098"/>
          </a:xfrm>
          <a:prstGeom prst="rect">
            <a:avLst/>
          </a:prstGeom>
          <a:ln>
            <a:solidFill>
              <a:schemeClr val="tx1"/>
            </a:solidFill>
          </a:ln>
        </p:spPr>
      </p:pic>
    </p:spTree>
    <p:extLst>
      <p:ext uri="{BB962C8B-B14F-4D97-AF65-F5344CB8AC3E}">
        <p14:creationId xmlns:p14="http://schemas.microsoft.com/office/powerpoint/2010/main" val="154059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2EF70141-5317-47B9-9BF5-753F3E2DC7CF}"/>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2ACD1180-1FE0-4999-B8B0-C717E2CDC791}"/>
              </a:ext>
            </a:extLst>
          </p:cNvPr>
          <p:cNvSpPr txBox="1"/>
          <p:nvPr/>
        </p:nvSpPr>
        <p:spPr>
          <a:xfrm>
            <a:off x="1685676" y="2216494"/>
            <a:ext cx="5154553" cy="369332"/>
          </a:xfrm>
          <a:prstGeom prst="rect">
            <a:avLst/>
          </a:prstGeom>
          <a:noFill/>
        </p:spPr>
        <p:txBody>
          <a:bodyPr wrap="none" rtlCol="0">
            <a:spAutoFit/>
          </a:bodyPr>
          <a:lstStyle/>
          <a:p>
            <a:r>
              <a:rPr lang="en-IE" dirty="0"/>
              <a:t>Target account number for the withdrawal must exist</a:t>
            </a:r>
            <a:endParaRPr lang="en-GB" dirty="0"/>
          </a:p>
        </p:txBody>
      </p:sp>
      <p:pic>
        <p:nvPicPr>
          <p:cNvPr id="7" name="Picture 6">
            <a:extLst>
              <a:ext uri="{FF2B5EF4-FFF2-40B4-BE49-F238E27FC236}">
                <a16:creationId xmlns:a16="http://schemas.microsoft.com/office/drawing/2014/main" id="{55147A65-0F03-4870-B202-37110447D46C}"/>
              </a:ext>
            </a:extLst>
          </p:cNvPr>
          <p:cNvPicPr>
            <a:picLocks noChangeAspect="1"/>
          </p:cNvPicPr>
          <p:nvPr/>
        </p:nvPicPr>
        <p:blipFill>
          <a:blip r:embed="rId4"/>
          <a:stretch>
            <a:fillRect/>
          </a:stretch>
        </p:blipFill>
        <p:spPr>
          <a:xfrm>
            <a:off x="955799" y="3014902"/>
            <a:ext cx="626511" cy="828196"/>
          </a:xfrm>
          <a:prstGeom prst="rect">
            <a:avLst/>
          </a:prstGeom>
        </p:spPr>
      </p:pic>
      <p:sp>
        <p:nvSpPr>
          <p:cNvPr id="8" name="TextBox 7">
            <a:extLst>
              <a:ext uri="{FF2B5EF4-FFF2-40B4-BE49-F238E27FC236}">
                <a16:creationId xmlns:a16="http://schemas.microsoft.com/office/drawing/2014/main" id="{D7728E13-AF35-4B74-9120-778C334F66EE}"/>
              </a:ext>
            </a:extLst>
          </p:cNvPr>
          <p:cNvSpPr txBox="1"/>
          <p:nvPr/>
        </p:nvSpPr>
        <p:spPr>
          <a:xfrm>
            <a:off x="1685676" y="3244334"/>
            <a:ext cx="6286273" cy="369332"/>
          </a:xfrm>
          <a:prstGeom prst="rect">
            <a:avLst/>
          </a:prstGeom>
          <a:noFill/>
        </p:spPr>
        <p:txBody>
          <a:bodyPr wrap="none" rtlCol="0">
            <a:spAutoFit/>
          </a:bodyPr>
          <a:lstStyle/>
          <a:p>
            <a:r>
              <a:rPr lang="en-IE" dirty="0"/>
              <a:t>Balance must be greater than or equal to the withdrawal amount</a:t>
            </a:r>
            <a:endParaRPr lang="en-GB" dirty="0"/>
          </a:p>
        </p:txBody>
      </p:sp>
      <p:pic>
        <p:nvPicPr>
          <p:cNvPr id="9" name="Picture 8">
            <a:extLst>
              <a:ext uri="{FF2B5EF4-FFF2-40B4-BE49-F238E27FC236}">
                <a16:creationId xmlns:a16="http://schemas.microsoft.com/office/drawing/2014/main" id="{16B548F9-7B89-42B2-9513-E45694AAB4C9}"/>
              </a:ext>
            </a:extLst>
          </p:cNvPr>
          <p:cNvPicPr>
            <a:picLocks noChangeAspect="1"/>
          </p:cNvPicPr>
          <p:nvPr/>
        </p:nvPicPr>
        <p:blipFill>
          <a:blip r:embed="rId5"/>
          <a:stretch>
            <a:fillRect/>
          </a:stretch>
        </p:blipFill>
        <p:spPr>
          <a:xfrm>
            <a:off x="914043" y="4120553"/>
            <a:ext cx="771633" cy="762106"/>
          </a:xfrm>
          <a:prstGeom prst="rect">
            <a:avLst/>
          </a:prstGeom>
        </p:spPr>
      </p:pic>
      <p:sp>
        <p:nvSpPr>
          <p:cNvPr id="10" name="TextBox 9">
            <a:extLst>
              <a:ext uri="{FF2B5EF4-FFF2-40B4-BE49-F238E27FC236}">
                <a16:creationId xmlns:a16="http://schemas.microsoft.com/office/drawing/2014/main" id="{12801F19-14FD-4970-9DAE-DC2C9CDE3D32}"/>
              </a:ext>
            </a:extLst>
          </p:cNvPr>
          <p:cNvSpPr txBox="1"/>
          <p:nvPr/>
        </p:nvSpPr>
        <p:spPr>
          <a:xfrm>
            <a:off x="1716482" y="4316940"/>
            <a:ext cx="2061975" cy="369332"/>
          </a:xfrm>
          <a:prstGeom prst="rect">
            <a:avLst/>
          </a:prstGeom>
          <a:noFill/>
        </p:spPr>
        <p:txBody>
          <a:bodyPr wrap="none" rtlCol="0">
            <a:spAutoFit/>
          </a:bodyPr>
          <a:lstStyle/>
          <a:p>
            <a:r>
              <a:rPr lang="en-IE" dirty="0"/>
              <a:t>Withdrawal amount</a:t>
            </a:r>
            <a:endParaRPr lang="en-GB" dirty="0"/>
          </a:p>
        </p:txBody>
      </p:sp>
      <p:pic>
        <p:nvPicPr>
          <p:cNvPr id="3" name="Picture 2">
            <a:extLst>
              <a:ext uri="{FF2B5EF4-FFF2-40B4-BE49-F238E27FC236}">
                <a16:creationId xmlns:a16="http://schemas.microsoft.com/office/drawing/2014/main" id="{20F77D92-DE59-437C-8B2A-364AB64D6BD0}"/>
              </a:ext>
            </a:extLst>
          </p:cNvPr>
          <p:cNvPicPr>
            <a:picLocks noChangeAspect="1"/>
          </p:cNvPicPr>
          <p:nvPr/>
        </p:nvPicPr>
        <p:blipFill>
          <a:blip r:embed="rId6"/>
          <a:stretch>
            <a:fillRect/>
          </a:stretch>
        </p:blipFill>
        <p:spPr>
          <a:xfrm>
            <a:off x="8722127" y="2562551"/>
            <a:ext cx="1978023" cy="1732898"/>
          </a:xfrm>
          <a:prstGeom prst="rect">
            <a:avLst/>
          </a:prstGeom>
        </p:spPr>
      </p:pic>
      <p:sp>
        <p:nvSpPr>
          <p:cNvPr id="11" name="TextBox 10">
            <a:extLst>
              <a:ext uri="{FF2B5EF4-FFF2-40B4-BE49-F238E27FC236}">
                <a16:creationId xmlns:a16="http://schemas.microsoft.com/office/drawing/2014/main" id="{365B6052-F0E5-4FBD-B9D9-38C71ADD1A66}"/>
              </a:ext>
            </a:extLst>
          </p:cNvPr>
          <p:cNvSpPr txBox="1"/>
          <p:nvPr/>
        </p:nvSpPr>
        <p:spPr>
          <a:xfrm>
            <a:off x="8610808" y="4143138"/>
            <a:ext cx="2352888" cy="369332"/>
          </a:xfrm>
          <a:prstGeom prst="rect">
            <a:avLst/>
          </a:prstGeom>
          <a:noFill/>
        </p:spPr>
        <p:txBody>
          <a:bodyPr wrap="none" rtlCol="0">
            <a:spAutoFit/>
          </a:bodyPr>
          <a:lstStyle/>
          <a:p>
            <a:r>
              <a:rPr lang="en-IE" dirty="0">
                <a:solidFill>
                  <a:srgbClr val="FF0000"/>
                </a:solidFill>
              </a:rPr>
              <a:t>Concurrency crocodile!</a:t>
            </a:r>
            <a:endParaRPr lang="en-GB" dirty="0">
              <a:solidFill>
                <a:srgbClr val="FF0000"/>
              </a:solidFill>
            </a:endParaRPr>
          </a:p>
        </p:txBody>
      </p:sp>
    </p:spTree>
    <p:extLst>
      <p:ext uri="{BB962C8B-B14F-4D97-AF65-F5344CB8AC3E}">
        <p14:creationId xmlns:p14="http://schemas.microsoft.com/office/powerpoint/2010/main" val="102649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1517D3B-E07C-4E5C-BACD-E9D15529A041}"/>
              </a:ext>
            </a:extLst>
          </p:cNvPr>
          <p:cNvPicPr>
            <a:picLocks noChangeAspect="1"/>
          </p:cNvPicPr>
          <p:nvPr/>
        </p:nvPicPr>
        <p:blipFill>
          <a:blip r:embed="rId5"/>
          <a:stretch>
            <a:fillRect/>
          </a:stretch>
        </p:blipFill>
        <p:spPr>
          <a:xfrm>
            <a:off x="221838" y="3107184"/>
            <a:ext cx="11875656" cy="1615736"/>
          </a:xfrm>
          <a:prstGeom prst="rect">
            <a:avLst/>
          </a:prstGeom>
          <a:ln>
            <a:solidFill>
              <a:schemeClr val="tx1"/>
            </a:solidFill>
          </a:ln>
        </p:spPr>
      </p:pic>
    </p:spTree>
    <p:extLst>
      <p:ext uri="{BB962C8B-B14F-4D97-AF65-F5344CB8AC3E}">
        <p14:creationId xmlns:p14="http://schemas.microsoft.com/office/powerpoint/2010/main" val="28150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6492EE0E-5774-45F5-B01A-054958668E4E}"/>
              </a:ext>
            </a:extLst>
          </p:cNvPr>
          <p:cNvPicPr>
            <a:picLocks noChangeAspect="1"/>
          </p:cNvPicPr>
          <p:nvPr/>
        </p:nvPicPr>
        <p:blipFill>
          <a:blip r:embed="rId5"/>
          <a:stretch>
            <a:fillRect/>
          </a:stretch>
        </p:blipFill>
        <p:spPr>
          <a:xfrm>
            <a:off x="399661" y="1515968"/>
            <a:ext cx="11091546" cy="4502277"/>
          </a:xfrm>
          <a:prstGeom prst="rect">
            <a:avLst/>
          </a:prstGeom>
          <a:ln>
            <a:solidFill>
              <a:schemeClr val="tx1"/>
            </a:solidFill>
          </a:ln>
        </p:spPr>
      </p:pic>
      <p:sp>
        <p:nvSpPr>
          <p:cNvPr id="5" name="Rectangle 4">
            <a:extLst>
              <a:ext uri="{FF2B5EF4-FFF2-40B4-BE49-F238E27FC236}">
                <a16:creationId xmlns:a16="http://schemas.microsoft.com/office/drawing/2014/main" id="{7635E8EF-C31A-4C80-BF27-52BC66E7C15A}"/>
              </a:ext>
            </a:extLst>
          </p:cNvPr>
          <p:cNvSpPr/>
          <p:nvPr/>
        </p:nvSpPr>
        <p:spPr>
          <a:xfrm>
            <a:off x="5379868" y="4509856"/>
            <a:ext cx="3178206" cy="25745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8861A6C-619D-4A6B-8B2F-E13C2FDD7355}"/>
              </a:ext>
            </a:extLst>
          </p:cNvPr>
          <p:cNvPicPr>
            <a:picLocks noChangeAspect="1"/>
          </p:cNvPicPr>
          <p:nvPr/>
        </p:nvPicPr>
        <p:blipFill>
          <a:blip r:embed="rId6"/>
          <a:stretch>
            <a:fillRect/>
          </a:stretch>
        </p:blipFill>
        <p:spPr>
          <a:xfrm>
            <a:off x="8709022" y="3920834"/>
            <a:ext cx="819276" cy="717748"/>
          </a:xfrm>
          <a:prstGeom prst="rect">
            <a:avLst/>
          </a:prstGeom>
        </p:spPr>
      </p:pic>
    </p:spTree>
    <p:extLst>
      <p:ext uri="{BB962C8B-B14F-4D97-AF65-F5344CB8AC3E}">
        <p14:creationId xmlns:p14="http://schemas.microsoft.com/office/powerpoint/2010/main" val="257128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3" name="Picture 2">
            <a:extLst>
              <a:ext uri="{FF2B5EF4-FFF2-40B4-BE49-F238E27FC236}">
                <a16:creationId xmlns:a16="http://schemas.microsoft.com/office/drawing/2014/main" id="{540BE999-9F03-47EC-9123-2F23BCB13B18}"/>
              </a:ext>
            </a:extLst>
          </p:cNvPr>
          <p:cNvPicPr>
            <a:picLocks noChangeAspect="1"/>
          </p:cNvPicPr>
          <p:nvPr/>
        </p:nvPicPr>
        <p:blipFill>
          <a:blip r:embed="rId4"/>
          <a:stretch>
            <a:fillRect/>
          </a:stretch>
        </p:blipFill>
        <p:spPr>
          <a:xfrm>
            <a:off x="955799" y="1987062"/>
            <a:ext cx="626511" cy="828196"/>
          </a:xfrm>
          <a:prstGeom prst="rect">
            <a:avLst/>
          </a:prstGeom>
        </p:spPr>
      </p:pic>
      <p:sp>
        <p:nvSpPr>
          <p:cNvPr id="5" name="TextBox 4">
            <a:extLst>
              <a:ext uri="{FF2B5EF4-FFF2-40B4-BE49-F238E27FC236}">
                <a16:creationId xmlns:a16="http://schemas.microsoft.com/office/drawing/2014/main" id="{877C0F03-748E-40BC-93BC-A386E94AA041}"/>
              </a:ext>
            </a:extLst>
          </p:cNvPr>
          <p:cNvSpPr txBox="1"/>
          <p:nvPr/>
        </p:nvSpPr>
        <p:spPr>
          <a:xfrm>
            <a:off x="1685676" y="2216494"/>
            <a:ext cx="3740896" cy="369332"/>
          </a:xfrm>
          <a:prstGeom prst="rect">
            <a:avLst/>
          </a:prstGeom>
          <a:noFill/>
        </p:spPr>
        <p:txBody>
          <a:bodyPr wrap="none" rtlCol="0">
            <a:spAutoFit/>
          </a:bodyPr>
          <a:lstStyle/>
          <a:p>
            <a:r>
              <a:rPr lang="en-IE" dirty="0"/>
              <a:t>Each account number must be unique</a:t>
            </a:r>
            <a:endParaRPr lang="en-GB" dirty="0"/>
          </a:p>
        </p:txBody>
      </p:sp>
      <p:pic>
        <p:nvPicPr>
          <p:cNvPr id="6" name="Picture 5">
            <a:extLst>
              <a:ext uri="{FF2B5EF4-FFF2-40B4-BE49-F238E27FC236}">
                <a16:creationId xmlns:a16="http://schemas.microsoft.com/office/drawing/2014/main" id="{E018DBB9-173C-4791-B9A4-E6BAB57847EB}"/>
              </a:ext>
            </a:extLst>
          </p:cNvPr>
          <p:cNvPicPr>
            <a:picLocks noChangeAspect="1"/>
          </p:cNvPicPr>
          <p:nvPr/>
        </p:nvPicPr>
        <p:blipFill>
          <a:blip r:embed="rId5"/>
          <a:stretch>
            <a:fillRect/>
          </a:stretch>
        </p:blipFill>
        <p:spPr>
          <a:xfrm>
            <a:off x="883237" y="3429000"/>
            <a:ext cx="771633" cy="762106"/>
          </a:xfrm>
          <a:prstGeom prst="rect">
            <a:avLst/>
          </a:prstGeom>
        </p:spPr>
      </p:pic>
      <p:sp>
        <p:nvSpPr>
          <p:cNvPr id="7" name="TextBox 6">
            <a:extLst>
              <a:ext uri="{FF2B5EF4-FFF2-40B4-BE49-F238E27FC236}">
                <a16:creationId xmlns:a16="http://schemas.microsoft.com/office/drawing/2014/main" id="{573A4031-9B3E-4479-A792-1FF25F2A2F69}"/>
              </a:ext>
            </a:extLst>
          </p:cNvPr>
          <p:cNvSpPr txBox="1"/>
          <p:nvPr/>
        </p:nvSpPr>
        <p:spPr>
          <a:xfrm>
            <a:off x="1685676" y="3625387"/>
            <a:ext cx="3225627" cy="369332"/>
          </a:xfrm>
          <a:prstGeom prst="rect">
            <a:avLst/>
          </a:prstGeom>
          <a:noFill/>
        </p:spPr>
        <p:txBody>
          <a:bodyPr wrap="none" rtlCol="0">
            <a:spAutoFit/>
          </a:bodyPr>
          <a:lstStyle/>
          <a:p>
            <a:r>
              <a:rPr lang="en-IE" dirty="0"/>
              <a:t>Initial deposit amount (optional)</a:t>
            </a:r>
            <a:endParaRPr lang="en-GB" dirty="0"/>
          </a:p>
        </p:txBody>
      </p:sp>
      <p:pic>
        <p:nvPicPr>
          <p:cNvPr id="8" name="Picture 7">
            <a:extLst>
              <a:ext uri="{FF2B5EF4-FFF2-40B4-BE49-F238E27FC236}">
                <a16:creationId xmlns:a16="http://schemas.microsoft.com/office/drawing/2014/main" id="{C15B4EFD-EDA1-40FC-889C-245E52C04376}"/>
              </a:ext>
            </a:extLst>
          </p:cNvPr>
          <p:cNvPicPr>
            <a:picLocks noChangeAspect="1"/>
          </p:cNvPicPr>
          <p:nvPr/>
        </p:nvPicPr>
        <p:blipFill>
          <a:blip r:embed="rId5"/>
          <a:stretch>
            <a:fillRect/>
          </a:stretch>
        </p:blipFill>
        <p:spPr>
          <a:xfrm>
            <a:off x="883237" y="4305357"/>
            <a:ext cx="771633" cy="762106"/>
          </a:xfrm>
          <a:prstGeom prst="rect">
            <a:avLst/>
          </a:prstGeom>
        </p:spPr>
      </p:pic>
      <p:sp>
        <p:nvSpPr>
          <p:cNvPr id="9" name="TextBox 8">
            <a:extLst>
              <a:ext uri="{FF2B5EF4-FFF2-40B4-BE49-F238E27FC236}">
                <a16:creationId xmlns:a16="http://schemas.microsoft.com/office/drawing/2014/main" id="{038ED28D-B52A-43F2-8BF7-63F51A54E050}"/>
              </a:ext>
            </a:extLst>
          </p:cNvPr>
          <p:cNvSpPr txBox="1"/>
          <p:nvPr/>
        </p:nvSpPr>
        <p:spPr>
          <a:xfrm>
            <a:off x="1685676" y="4501744"/>
            <a:ext cx="2789225" cy="369332"/>
          </a:xfrm>
          <a:prstGeom prst="rect">
            <a:avLst/>
          </a:prstGeom>
          <a:noFill/>
        </p:spPr>
        <p:txBody>
          <a:bodyPr wrap="none" rtlCol="0">
            <a:spAutoFit/>
          </a:bodyPr>
          <a:lstStyle/>
          <a:p>
            <a:r>
              <a:rPr lang="en-IE" dirty="0"/>
              <a:t>Beneficiary name (optional)</a:t>
            </a:r>
            <a:endParaRPr lang="en-GB" dirty="0"/>
          </a:p>
        </p:txBody>
      </p:sp>
    </p:spTree>
    <p:extLst>
      <p:ext uri="{BB962C8B-B14F-4D97-AF65-F5344CB8AC3E}">
        <p14:creationId xmlns:p14="http://schemas.microsoft.com/office/powerpoint/2010/main" val="2652793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withdrawal</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80F6A5BD-151B-4CA3-8C97-CBC8E590943F}"/>
              </a:ext>
            </a:extLst>
          </p:cNvPr>
          <p:cNvPicPr>
            <a:picLocks noChangeAspect="1"/>
          </p:cNvPicPr>
          <p:nvPr/>
        </p:nvPicPr>
        <p:blipFill>
          <a:blip r:embed="rId4"/>
          <a:stretch>
            <a:fillRect/>
          </a:stretch>
        </p:blipFill>
        <p:spPr>
          <a:xfrm>
            <a:off x="319274" y="1715119"/>
            <a:ext cx="11216515" cy="3847604"/>
          </a:xfrm>
          <a:prstGeom prst="rect">
            <a:avLst/>
          </a:prstGeom>
          <a:ln>
            <a:solidFill>
              <a:schemeClr val="tx1"/>
            </a:solidFill>
          </a:ln>
        </p:spPr>
      </p:pic>
    </p:spTree>
    <p:extLst>
      <p:ext uri="{BB962C8B-B14F-4D97-AF65-F5344CB8AC3E}">
        <p14:creationId xmlns:p14="http://schemas.microsoft.com/office/powerpoint/2010/main" val="192377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3A849700-E6C5-4C09-9FF3-2356D8A884E1}"/>
              </a:ext>
            </a:extLst>
          </p:cNvPr>
          <p:cNvPicPr>
            <a:picLocks noChangeAspect="1"/>
          </p:cNvPicPr>
          <p:nvPr/>
        </p:nvPicPr>
        <p:blipFill>
          <a:blip r:embed="rId5"/>
          <a:stretch>
            <a:fillRect/>
          </a:stretch>
        </p:blipFill>
        <p:spPr>
          <a:xfrm>
            <a:off x="589293" y="2811076"/>
            <a:ext cx="11013413" cy="2476249"/>
          </a:xfrm>
          <a:prstGeom prst="rect">
            <a:avLst/>
          </a:prstGeom>
          <a:ln>
            <a:solidFill>
              <a:schemeClr val="tx1"/>
            </a:solidFill>
          </a:ln>
        </p:spPr>
      </p:pic>
      <p:sp>
        <p:nvSpPr>
          <p:cNvPr id="5" name="Rectangle 4">
            <a:extLst>
              <a:ext uri="{FF2B5EF4-FFF2-40B4-BE49-F238E27FC236}">
                <a16:creationId xmlns:a16="http://schemas.microsoft.com/office/drawing/2014/main" id="{9B2812DC-FDC9-4407-8EDE-46E03F7820E3}"/>
              </a:ext>
            </a:extLst>
          </p:cNvPr>
          <p:cNvSpPr/>
          <p:nvPr/>
        </p:nvSpPr>
        <p:spPr>
          <a:xfrm>
            <a:off x="1441836" y="1814841"/>
            <a:ext cx="9149301" cy="369332"/>
          </a:xfrm>
          <a:prstGeom prst="rect">
            <a:avLst/>
          </a:prstGeom>
        </p:spPr>
        <p:txBody>
          <a:bodyPr wrap="square">
            <a:spAutoFit/>
          </a:bodyPr>
          <a:lstStyle/>
          <a:p>
            <a:r>
              <a:rPr lang="en-GB" b="1" dirty="0">
                <a:solidFill>
                  <a:srgbClr val="505050"/>
                </a:solidFill>
                <a:latin typeface="OpenSans"/>
              </a:rPr>
              <a:t>https://retailbankazurefunctionapp.azurewebsites.net/api/OpenAccount/</a:t>
            </a:r>
            <a:r>
              <a:rPr lang="en-GB" b="1" dirty="0">
                <a:solidFill>
                  <a:schemeClr val="accent5">
                    <a:lumMod val="75000"/>
                  </a:schemeClr>
                </a:solidFill>
                <a:latin typeface="OpenSans"/>
              </a:rPr>
              <a:t>A001B123456C</a:t>
            </a:r>
            <a:endParaRPr lang="en-GB" b="1" dirty="0">
              <a:solidFill>
                <a:schemeClr val="accent5">
                  <a:lumMod val="75000"/>
                </a:schemeClr>
              </a:solidFill>
            </a:endParaRPr>
          </a:p>
        </p:txBody>
      </p:sp>
    </p:spTree>
    <p:extLst>
      <p:ext uri="{BB962C8B-B14F-4D97-AF65-F5344CB8AC3E}">
        <p14:creationId xmlns:p14="http://schemas.microsoft.com/office/powerpoint/2010/main" val="97624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5" name="Picture 4">
            <a:extLst>
              <a:ext uri="{FF2B5EF4-FFF2-40B4-BE49-F238E27FC236}">
                <a16:creationId xmlns:a16="http://schemas.microsoft.com/office/drawing/2014/main" id="{8806F530-BBDB-41F1-966A-FA87B67AB11D}"/>
              </a:ext>
            </a:extLst>
          </p:cNvPr>
          <p:cNvPicPr>
            <a:picLocks noChangeAspect="1"/>
          </p:cNvPicPr>
          <p:nvPr/>
        </p:nvPicPr>
        <p:blipFill>
          <a:blip r:embed="rId5"/>
          <a:stretch>
            <a:fillRect/>
          </a:stretch>
        </p:blipFill>
        <p:spPr>
          <a:xfrm>
            <a:off x="332550" y="1488630"/>
            <a:ext cx="11526899" cy="4604259"/>
          </a:xfrm>
          <a:prstGeom prst="rect">
            <a:avLst/>
          </a:prstGeom>
          <a:ln>
            <a:solidFill>
              <a:schemeClr val="tx1"/>
            </a:solidFill>
          </a:ln>
        </p:spPr>
      </p:pic>
      <p:sp>
        <p:nvSpPr>
          <p:cNvPr id="9" name="Rectangle 8">
            <a:extLst>
              <a:ext uri="{FF2B5EF4-FFF2-40B4-BE49-F238E27FC236}">
                <a16:creationId xmlns:a16="http://schemas.microsoft.com/office/drawing/2014/main" id="{B0F8A680-6D58-4532-8396-F83BD24D3827}"/>
              </a:ext>
            </a:extLst>
          </p:cNvPr>
          <p:cNvSpPr/>
          <p:nvPr/>
        </p:nvSpPr>
        <p:spPr>
          <a:xfrm>
            <a:off x="1233996" y="4802819"/>
            <a:ext cx="4536489" cy="1953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0ADEA6AF-00C8-431F-B9E8-64BCF25DBEB9}"/>
              </a:ext>
            </a:extLst>
          </p:cNvPr>
          <p:cNvPicPr>
            <a:picLocks noChangeAspect="1"/>
          </p:cNvPicPr>
          <p:nvPr/>
        </p:nvPicPr>
        <p:blipFill>
          <a:blip r:embed="rId6"/>
          <a:stretch>
            <a:fillRect/>
          </a:stretch>
        </p:blipFill>
        <p:spPr>
          <a:xfrm>
            <a:off x="5868842" y="4588720"/>
            <a:ext cx="329856" cy="436042"/>
          </a:xfrm>
          <a:prstGeom prst="rect">
            <a:avLst/>
          </a:prstGeom>
        </p:spPr>
      </p:pic>
      <p:pic>
        <p:nvPicPr>
          <p:cNvPr id="11" name="Picture 10">
            <a:extLst>
              <a:ext uri="{FF2B5EF4-FFF2-40B4-BE49-F238E27FC236}">
                <a16:creationId xmlns:a16="http://schemas.microsoft.com/office/drawing/2014/main" id="{AF0B2A95-ACD1-46C7-BD2A-875183CF19B3}"/>
              </a:ext>
            </a:extLst>
          </p:cNvPr>
          <p:cNvPicPr>
            <a:picLocks noChangeAspect="1"/>
          </p:cNvPicPr>
          <p:nvPr/>
        </p:nvPicPr>
        <p:blipFill>
          <a:blip r:embed="rId6"/>
          <a:stretch>
            <a:fillRect/>
          </a:stretch>
        </p:blipFill>
        <p:spPr>
          <a:xfrm>
            <a:off x="8844341" y="1690688"/>
            <a:ext cx="329856" cy="436042"/>
          </a:xfrm>
          <a:prstGeom prst="rect">
            <a:avLst/>
          </a:prstGeom>
        </p:spPr>
      </p:pic>
    </p:spTree>
    <p:extLst>
      <p:ext uri="{BB962C8B-B14F-4D97-AF65-F5344CB8AC3E}">
        <p14:creationId xmlns:p14="http://schemas.microsoft.com/office/powerpoint/2010/main" val="180096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3" name="Picture 2">
            <a:extLst>
              <a:ext uri="{FF2B5EF4-FFF2-40B4-BE49-F238E27FC236}">
                <a16:creationId xmlns:a16="http://schemas.microsoft.com/office/drawing/2014/main" id="{9C2D67F8-4A34-4A96-959A-97647EF188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949305" y="137344"/>
            <a:ext cx="1148189" cy="1050593"/>
          </a:xfrm>
          <a:prstGeom prst="rect">
            <a:avLst/>
          </a:prstGeom>
        </p:spPr>
      </p:pic>
      <p:pic>
        <p:nvPicPr>
          <p:cNvPr id="4" name="Picture 3">
            <a:extLst>
              <a:ext uri="{FF2B5EF4-FFF2-40B4-BE49-F238E27FC236}">
                <a16:creationId xmlns:a16="http://schemas.microsoft.com/office/drawing/2014/main" id="{74D423CE-3475-4F8E-ADE0-F5C5CE8E88CA}"/>
              </a:ext>
            </a:extLst>
          </p:cNvPr>
          <p:cNvPicPr>
            <a:picLocks noChangeAspect="1"/>
          </p:cNvPicPr>
          <p:nvPr/>
        </p:nvPicPr>
        <p:blipFill>
          <a:blip r:embed="rId5"/>
          <a:stretch>
            <a:fillRect/>
          </a:stretch>
        </p:blipFill>
        <p:spPr>
          <a:xfrm>
            <a:off x="985602" y="1690688"/>
            <a:ext cx="9099431" cy="4523791"/>
          </a:xfrm>
          <a:prstGeom prst="rect">
            <a:avLst/>
          </a:prstGeom>
          <a:ln w="12700">
            <a:solidFill>
              <a:schemeClr val="tx1"/>
            </a:solidFill>
          </a:ln>
        </p:spPr>
      </p:pic>
    </p:spTree>
    <p:extLst>
      <p:ext uri="{BB962C8B-B14F-4D97-AF65-F5344CB8AC3E}">
        <p14:creationId xmlns:p14="http://schemas.microsoft.com/office/powerpoint/2010/main" val="306033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B53C1333-EE80-4635-B13A-8E1DF0C463C1}"/>
              </a:ext>
            </a:extLst>
          </p:cNvPr>
          <p:cNvPicPr>
            <a:picLocks noChangeAspect="1"/>
          </p:cNvPicPr>
          <p:nvPr/>
        </p:nvPicPr>
        <p:blipFill>
          <a:blip r:embed="rId4"/>
          <a:stretch>
            <a:fillRect/>
          </a:stretch>
        </p:blipFill>
        <p:spPr>
          <a:xfrm>
            <a:off x="88776" y="1916778"/>
            <a:ext cx="11683014" cy="2898182"/>
          </a:xfrm>
          <a:prstGeom prst="rect">
            <a:avLst/>
          </a:prstGeom>
          <a:ln>
            <a:solidFill>
              <a:schemeClr val="tx1"/>
            </a:solidFill>
          </a:ln>
        </p:spPr>
      </p:pic>
    </p:spTree>
    <p:extLst>
      <p:ext uri="{BB962C8B-B14F-4D97-AF65-F5344CB8AC3E}">
        <p14:creationId xmlns:p14="http://schemas.microsoft.com/office/powerpoint/2010/main" val="411338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3"/>
          <a:stretch>
            <a:fillRect/>
          </a:stretch>
        </p:blipFill>
        <p:spPr>
          <a:xfrm>
            <a:off x="10610850" y="35352"/>
            <a:ext cx="1581150" cy="1704975"/>
          </a:xfrm>
          <a:prstGeom prst="rect">
            <a:avLst/>
          </a:prstGeom>
        </p:spPr>
      </p:pic>
      <p:pic>
        <p:nvPicPr>
          <p:cNvPr id="3" name="Picture 2">
            <a:extLst>
              <a:ext uri="{FF2B5EF4-FFF2-40B4-BE49-F238E27FC236}">
                <a16:creationId xmlns:a16="http://schemas.microsoft.com/office/drawing/2014/main" id="{B53C1333-EE80-4635-B13A-8E1DF0C463C1}"/>
              </a:ext>
            </a:extLst>
          </p:cNvPr>
          <p:cNvPicPr>
            <a:picLocks noChangeAspect="1"/>
          </p:cNvPicPr>
          <p:nvPr/>
        </p:nvPicPr>
        <p:blipFill>
          <a:blip r:embed="rId4"/>
          <a:stretch>
            <a:fillRect/>
          </a:stretch>
        </p:blipFill>
        <p:spPr>
          <a:xfrm>
            <a:off x="88776" y="1916778"/>
            <a:ext cx="11683014" cy="2898182"/>
          </a:xfrm>
          <a:prstGeom prst="rect">
            <a:avLst/>
          </a:prstGeom>
          <a:ln>
            <a:solidFill>
              <a:schemeClr val="tx1"/>
            </a:solidFill>
          </a:ln>
        </p:spPr>
      </p:pic>
      <p:pic>
        <p:nvPicPr>
          <p:cNvPr id="5" name="Picture 4">
            <a:extLst>
              <a:ext uri="{FF2B5EF4-FFF2-40B4-BE49-F238E27FC236}">
                <a16:creationId xmlns:a16="http://schemas.microsoft.com/office/drawing/2014/main" id="{47F19F31-6216-43F0-901C-0AF5AC6CB0B2}"/>
              </a:ext>
            </a:extLst>
          </p:cNvPr>
          <p:cNvPicPr>
            <a:picLocks noChangeAspect="1"/>
          </p:cNvPicPr>
          <p:nvPr/>
        </p:nvPicPr>
        <p:blipFill>
          <a:blip r:embed="rId5"/>
          <a:stretch>
            <a:fillRect/>
          </a:stretch>
        </p:blipFill>
        <p:spPr>
          <a:xfrm>
            <a:off x="1770914" y="2570588"/>
            <a:ext cx="7754432" cy="2724530"/>
          </a:xfrm>
          <a:prstGeom prst="rect">
            <a:avLst/>
          </a:prstGeom>
          <a:ln>
            <a:solidFill>
              <a:schemeClr val="tx1"/>
            </a:solidFill>
          </a:ln>
        </p:spPr>
      </p:pic>
    </p:spTree>
    <p:extLst>
      <p:ext uri="{BB962C8B-B14F-4D97-AF65-F5344CB8AC3E}">
        <p14:creationId xmlns:p14="http://schemas.microsoft.com/office/powerpoint/2010/main" val="2508611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CFE587-767C-43C0-A908-2A2287FA1782}"/>
              </a:ext>
            </a:extLst>
          </p:cNvPr>
          <p:cNvPicPr>
            <a:picLocks noChangeAspect="1"/>
          </p:cNvPicPr>
          <p:nvPr/>
        </p:nvPicPr>
        <p:blipFill>
          <a:blip r:embed="rId3"/>
          <a:stretch>
            <a:fillRect/>
          </a:stretch>
        </p:blipFill>
        <p:spPr>
          <a:xfrm>
            <a:off x="420210" y="1690688"/>
            <a:ext cx="10753029" cy="4562963"/>
          </a:xfrm>
          <a:prstGeom prst="rect">
            <a:avLst/>
          </a:prstGeom>
          <a:ln>
            <a:solidFill>
              <a:schemeClr val="tx1"/>
            </a:solidFill>
          </a:ln>
        </p:spPr>
      </p:pic>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Open a new account</a:t>
            </a:r>
            <a:endParaRPr lang="en-US" dirty="0"/>
          </a:p>
        </p:txBody>
      </p:sp>
      <p:pic>
        <p:nvPicPr>
          <p:cNvPr id="4" name="Picture 3">
            <a:extLst>
              <a:ext uri="{FF2B5EF4-FFF2-40B4-BE49-F238E27FC236}">
                <a16:creationId xmlns:a16="http://schemas.microsoft.com/office/drawing/2014/main" id="{CB244C52-33DC-4B95-91CD-FC3CE83F3DD2}"/>
              </a:ext>
            </a:extLst>
          </p:cNvPr>
          <p:cNvPicPr>
            <a:picLocks noChangeAspect="1"/>
          </p:cNvPicPr>
          <p:nvPr/>
        </p:nvPicPr>
        <p:blipFill>
          <a:blip r:embed="rId4"/>
          <a:stretch>
            <a:fillRect/>
          </a:stretch>
        </p:blipFill>
        <p:spPr>
          <a:xfrm>
            <a:off x="10610850" y="35352"/>
            <a:ext cx="1581150" cy="1704975"/>
          </a:xfrm>
          <a:prstGeom prst="rect">
            <a:avLst/>
          </a:prstGeom>
        </p:spPr>
      </p:pic>
    </p:spTree>
    <p:extLst>
      <p:ext uri="{BB962C8B-B14F-4D97-AF65-F5344CB8AC3E}">
        <p14:creationId xmlns:p14="http://schemas.microsoft.com/office/powerpoint/2010/main" val="171125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015D-6EE8-4540-8606-15AAF5130827}"/>
              </a:ext>
            </a:extLst>
          </p:cNvPr>
          <p:cNvSpPr>
            <a:spLocks noGrp="1"/>
          </p:cNvSpPr>
          <p:nvPr>
            <p:ph type="title"/>
          </p:nvPr>
        </p:nvSpPr>
        <p:spPr/>
        <p:txBody>
          <a:bodyPr/>
          <a:lstStyle/>
          <a:p>
            <a:r>
              <a:rPr lang="en-IE" dirty="0"/>
              <a:t>Make a deposit</a:t>
            </a:r>
            <a:endParaRPr lang="en-US" dirty="0"/>
          </a:p>
        </p:txBody>
      </p:sp>
      <p:pic>
        <p:nvPicPr>
          <p:cNvPr id="4" name="Picture 3">
            <a:extLst>
              <a:ext uri="{FF2B5EF4-FFF2-40B4-BE49-F238E27FC236}">
                <a16:creationId xmlns:a16="http://schemas.microsoft.com/office/drawing/2014/main" id="{ECADDDDB-0834-4DB5-8FC9-55D9296D98CF}"/>
              </a:ext>
            </a:extLst>
          </p:cNvPr>
          <p:cNvPicPr>
            <a:picLocks noChangeAspect="1"/>
          </p:cNvPicPr>
          <p:nvPr/>
        </p:nvPicPr>
        <p:blipFill>
          <a:blip r:embed="rId3"/>
          <a:stretch>
            <a:fillRect/>
          </a:stretch>
        </p:blipFill>
        <p:spPr>
          <a:xfrm>
            <a:off x="11149989" y="68751"/>
            <a:ext cx="942975" cy="1171575"/>
          </a:xfrm>
          <a:prstGeom prst="rect">
            <a:avLst/>
          </a:prstGeom>
        </p:spPr>
      </p:pic>
      <p:pic>
        <p:nvPicPr>
          <p:cNvPr id="5" name="Picture 4">
            <a:extLst>
              <a:ext uri="{FF2B5EF4-FFF2-40B4-BE49-F238E27FC236}">
                <a16:creationId xmlns:a16="http://schemas.microsoft.com/office/drawing/2014/main" id="{D03CFB2F-930B-4128-948C-EF9FB357F0E2}"/>
              </a:ext>
            </a:extLst>
          </p:cNvPr>
          <p:cNvPicPr>
            <a:picLocks noChangeAspect="1"/>
          </p:cNvPicPr>
          <p:nvPr/>
        </p:nvPicPr>
        <p:blipFill>
          <a:blip r:embed="rId4"/>
          <a:stretch>
            <a:fillRect/>
          </a:stretch>
        </p:blipFill>
        <p:spPr>
          <a:xfrm>
            <a:off x="955799" y="1987062"/>
            <a:ext cx="626511" cy="828196"/>
          </a:xfrm>
          <a:prstGeom prst="rect">
            <a:avLst/>
          </a:prstGeom>
        </p:spPr>
      </p:pic>
      <p:sp>
        <p:nvSpPr>
          <p:cNvPr id="6" name="TextBox 5">
            <a:extLst>
              <a:ext uri="{FF2B5EF4-FFF2-40B4-BE49-F238E27FC236}">
                <a16:creationId xmlns:a16="http://schemas.microsoft.com/office/drawing/2014/main" id="{819D8E7B-1D9C-48EC-9FD7-4B64C17A6DC3}"/>
              </a:ext>
            </a:extLst>
          </p:cNvPr>
          <p:cNvSpPr txBox="1"/>
          <p:nvPr/>
        </p:nvSpPr>
        <p:spPr>
          <a:xfrm>
            <a:off x="1685676" y="2216494"/>
            <a:ext cx="4007700" cy="369332"/>
          </a:xfrm>
          <a:prstGeom prst="rect">
            <a:avLst/>
          </a:prstGeom>
          <a:noFill/>
        </p:spPr>
        <p:txBody>
          <a:bodyPr wrap="none" rtlCol="0">
            <a:spAutoFit/>
          </a:bodyPr>
          <a:lstStyle/>
          <a:p>
            <a:r>
              <a:rPr lang="en-IE" dirty="0"/>
              <a:t>Target account for the deposit must exist</a:t>
            </a:r>
            <a:endParaRPr lang="en-GB" dirty="0"/>
          </a:p>
        </p:txBody>
      </p:sp>
      <p:pic>
        <p:nvPicPr>
          <p:cNvPr id="7" name="Picture 6">
            <a:extLst>
              <a:ext uri="{FF2B5EF4-FFF2-40B4-BE49-F238E27FC236}">
                <a16:creationId xmlns:a16="http://schemas.microsoft.com/office/drawing/2014/main" id="{2619EF60-19E8-48B5-B55A-A59FC8796C59}"/>
              </a:ext>
            </a:extLst>
          </p:cNvPr>
          <p:cNvPicPr>
            <a:picLocks noChangeAspect="1"/>
          </p:cNvPicPr>
          <p:nvPr/>
        </p:nvPicPr>
        <p:blipFill>
          <a:blip r:embed="rId5"/>
          <a:stretch>
            <a:fillRect/>
          </a:stretch>
        </p:blipFill>
        <p:spPr>
          <a:xfrm>
            <a:off x="883237" y="3429000"/>
            <a:ext cx="771633" cy="762106"/>
          </a:xfrm>
          <a:prstGeom prst="rect">
            <a:avLst/>
          </a:prstGeom>
        </p:spPr>
      </p:pic>
      <p:sp>
        <p:nvSpPr>
          <p:cNvPr id="8" name="TextBox 7">
            <a:extLst>
              <a:ext uri="{FF2B5EF4-FFF2-40B4-BE49-F238E27FC236}">
                <a16:creationId xmlns:a16="http://schemas.microsoft.com/office/drawing/2014/main" id="{10F8AE99-7F51-4892-8909-D638947736D7}"/>
              </a:ext>
            </a:extLst>
          </p:cNvPr>
          <p:cNvSpPr txBox="1"/>
          <p:nvPr/>
        </p:nvSpPr>
        <p:spPr>
          <a:xfrm>
            <a:off x="1685676" y="3625387"/>
            <a:ext cx="1747081" cy="369332"/>
          </a:xfrm>
          <a:prstGeom prst="rect">
            <a:avLst/>
          </a:prstGeom>
          <a:noFill/>
        </p:spPr>
        <p:txBody>
          <a:bodyPr wrap="none" rtlCol="0">
            <a:spAutoFit/>
          </a:bodyPr>
          <a:lstStyle/>
          <a:p>
            <a:r>
              <a:rPr lang="en-IE" dirty="0"/>
              <a:t>Deposit amount</a:t>
            </a:r>
            <a:endParaRPr lang="en-GB" dirty="0"/>
          </a:p>
        </p:txBody>
      </p:sp>
      <p:pic>
        <p:nvPicPr>
          <p:cNvPr id="9" name="Picture 8">
            <a:extLst>
              <a:ext uri="{FF2B5EF4-FFF2-40B4-BE49-F238E27FC236}">
                <a16:creationId xmlns:a16="http://schemas.microsoft.com/office/drawing/2014/main" id="{1FE41DB3-0965-492A-81C4-566B9D04FAF2}"/>
              </a:ext>
            </a:extLst>
          </p:cNvPr>
          <p:cNvPicPr>
            <a:picLocks noChangeAspect="1"/>
          </p:cNvPicPr>
          <p:nvPr/>
        </p:nvPicPr>
        <p:blipFill>
          <a:blip r:embed="rId5"/>
          <a:stretch>
            <a:fillRect/>
          </a:stretch>
        </p:blipFill>
        <p:spPr>
          <a:xfrm>
            <a:off x="883237" y="4553570"/>
            <a:ext cx="771633" cy="762106"/>
          </a:xfrm>
          <a:prstGeom prst="rect">
            <a:avLst/>
          </a:prstGeom>
        </p:spPr>
      </p:pic>
      <p:sp>
        <p:nvSpPr>
          <p:cNvPr id="10" name="TextBox 9">
            <a:extLst>
              <a:ext uri="{FF2B5EF4-FFF2-40B4-BE49-F238E27FC236}">
                <a16:creationId xmlns:a16="http://schemas.microsoft.com/office/drawing/2014/main" id="{C36F8906-27A3-46CB-A755-61BDDAD44B27}"/>
              </a:ext>
            </a:extLst>
          </p:cNvPr>
          <p:cNvSpPr txBox="1"/>
          <p:nvPr/>
        </p:nvSpPr>
        <p:spPr>
          <a:xfrm>
            <a:off x="1685676" y="4749957"/>
            <a:ext cx="3163430" cy="369332"/>
          </a:xfrm>
          <a:prstGeom prst="rect">
            <a:avLst/>
          </a:prstGeom>
          <a:noFill/>
        </p:spPr>
        <p:txBody>
          <a:bodyPr wrap="none" rtlCol="0">
            <a:spAutoFit/>
          </a:bodyPr>
          <a:lstStyle/>
          <a:p>
            <a:r>
              <a:rPr lang="en-IE" dirty="0"/>
              <a:t>Source of the deposit (optional)</a:t>
            </a:r>
            <a:endParaRPr lang="en-GB" dirty="0"/>
          </a:p>
        </p:txBody>
      </p:sp>
    </p:spTree>
    <p:extLst>
      <p:ext uri="{BB962C8B-B14F-4D97-AF65-F5344CB8AC3E}">
        <p14:creationId xmlns:p14="http://schemas.microsoft.com/office/powerpoint/2010/main" val="3049804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556</Words>
  <Application>Microsoft Office PowerPoint</Application>
  <PresentationFormat>Widescreen</PresentationFormat>
  <Paragraphs>83</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OpenSans</vt:lpstr>
      <vt:lpstr>Office Theme</vt:lpstr>
      <vt:lpstr>PowerPoint Presentation</vt:lpstr>
      <vt:lpstr>Open a new account</vt:lpstr>
      <vt:lpstr>Open a new account</vt:lpstr>
      <vt:lpstr>Open a new account</vt:lpstr>
      <vt:lpstr>Open a new account</vt:lpstr>
      <vt:lpstr>Open a new account</vt:lpstr>
      <vt:lpstr>Open a new account</vt:lpstr>
      <vt:lpstr>Open a new account</vt:lpstr>
      <vt:lpstr>Make a deposit</vt:lpstr>
      <vt:lpstr>Make a deposit</vt:lpstr>
      <vt:lpstr>Make a deposit</vt:lpstr>
      <vt:lpstr>Get the balance</vt:lpstr>
      <vt:lpstr>Get the balance</vt:lpstr>
      <vt:lpstr>Balance projection</vt:lpstr>
      <vt:lpstr>Get the balance</vt:lpstr>
      <vt:lpstr>Get the balance</vt:lpstr>
      <vt:lpstr>Make a withdrawal</vt:lpstr>
      <vt:lpstr>Make a withdrawal</vt:lpstr>
      <vt:lpstr>Make a withdrawal</vt:lpstr>
      <vt:lpstr>Make a withdrawal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Duncan Jones</dc:creator>
  <cp:lastModifiedBy>Duncan Jones</cp:lastModifiedBy>
  <cp:revision>32</cp:revision>
  <dcterms:created xsi:type="dcterms:W3CDTF">2019-06-19T14:44:37Z</dcterms:created>
  <dcterms:modified xsi:type="dcterms:W3CDTF">2019-06-26T18:32:32Z</dcterms:modified>
</cp:coreProperties>
</file>