
<file path=[Content_Types].xml><?xml version="1.0" encoding="utf-8"?>
<Types xmlns="http://schemas.openxmlformats.org/package/2006/content-types">
  <Default Extension="gif" ContentType="image/gif"/>
  <Default Extension="jpeg" ContentType="image/jpeg"/>
  <Default Extension="jpg" ContentType="image/jpeg"/>
  <Default Extension="jpg&amp;ehk=py4xs5iq" ContentType="image/jpeg"/>
  <Default Extension="PNG" ContentType="image/png"/>
  <Default Extension="png&amp;ehk=O3stGmYokl71Ma16xmwUIQ&amp;r=0&amp;pid=OfficeInsert"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58" r:id="rId5"/>
    <p:sldId id="263"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6" r:id="rId27"/>
    <p:sldId id="261" r:id="rId28"/>
    <p:sldId id="264" r:id="rId29"/>
    <p:sldId id="270" r:id="rId30"/>
    <p:sldId id="293" r:id="rId31"/>
    <p:sldId id="294" r:id="rId32"/>
    <p:sldId id="295" r:id="rId33"/>
    <p:sldId id="265" r:id="rId34"/>
    <p:sldId id="271" r:id="rId35"/>
    <p:sldId id="292" r:id="rId36"/>
    <p:sldId id="266" r:id="rId37"/>
    <p:sldId id="262" r:id="rId38"/>
    <p:sldId id="267" r:id="rId39"/>
    <p:sldId id="269"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81415" autoAdjust="0"/>
  </p:normalViewPr>
  <p:slideViewPr>
    <p:cSldViewPr snapToGrid="0">
      <p:cViewPr varScale="1">
        <p:scale>
          <a:sx n="93" d="100"/>
          <a:sy n="93" d="100"/>
        </p:scale>
        <p:origin x="15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ln w="50800">
          <a:solidFill>
            <a:srgbClr val="FFFF00"/>
          </a:solidFill>
        </a:ln>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5">
            <a:lumMod val="60000"/>
            <a:lumOff val="4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5">
            <a:lumMod val="60000"/>
            <a:lumOff val="40000"/>
          </a:schemeClr>
        </a:solidFill>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5">
            <a:lumMod val="60000"/>
            <a:lumOff val="40000"/>
          </a:schemeClr>
        </a:solidFill>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60000"/>
            <a:lumOff val="4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ln w="50800">
          <a:solidFill>
            <a:srgbClr val="FFFF00"/>
          </a:solidFill>
        </a:ln>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1">
            <a:lumMod val="60000"/>
            <a:lumOff val="40000"/>
          </a:schemeClr>
        </a:solidFill>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60000"/>
            <a:lumOff val="40000"/>
          </a:schemeClr>
        </a:solidFill>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60000"/>
            <a:lumOff val="4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60000"/>
            <a:lumOff val="4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ln w="50800">
          <a:solidFill>
            <a:srgbClr val="FFFF00"/>
          </a:solidFill>
        </a:ln>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60000"/>
            <a:lumOff val="40000"/>
          </a:schemeClr>
        </a:solidFill>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60000"/>
            <a:lumOff val="4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60000"/>
            <a:lumOff val="4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solidFill>
          <a:schemeClr val="accent1">
            <a:lumMod val="60000"/>
            <a:lumOff val="40000"/>
          </a:schemeClr>
        </a:solidFill>
      </dgm:spPr>
      <dgm:t>
        <a:bodyPr/>
        <a:lstStyle/>
        <a:p>
          <a:r>
            <a:rPr lang="en-IE" dirty="0"/>
            <a:t>Append </a:t>
          </a:r>
        </a:p>
        <a:p>
          <a:r>
            <a:rPr lang="en-IE" dirty="0"/>
            <a:t>Event</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ln w="50800">
          <a:solidFill>
            <a:srgbClr val="FFFF00"/>
          </a:solidFill>
        </a:ln>
      </dgm:spPr>
      <dgm:t>
        <a:bodyPr/>
        <a:lstStyle/>
        <a:p>
          <a:r>
            <a:rPr lang="en-IE" dirty="0"/>
            <a:t>Send Notifications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4"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4">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A430F242-D14B-489A-840C-879704E3EC4E}" type="pres">
      <dgm:prSet presAssocID="{5E81A0AD-4F94-4A93-BAB3-40F4BD87A4DF}" presName="parTxOnly" presStyleLbl="node1" presStyleIdx="2" presStyleCnt="4">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3" presStyleCnt="4">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85DA7681-87E9-4FC6-95BC-DEF6E3E2C55A}" srcId="{5C5618F6-5A30-4F7F-9237-428081768069}" destId="{AE9BE031-E27C-4965-B346-A4DD3569502B}" srcOrd="3"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2"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05B72B8D-8282-46C7-8FF0-0B8FAF73CAEE}" type="presParOf" srcId="{58410CFA-25EE-463E-8D8B-F8B534E79D61}" destId="{A430F242-D14B-489A-840C-879704E3EC4E}" srcOrd="4" destOrd="0" presId="urn:microsoft.com/office/officeart/2005/8/layout/chevron1"/>
    <dgm:cxn modelId="{8F2454BB-12FD-4937-9D0C-62481BF4A842}" type="presParOf" srcId="{58410CFA-25EE-463E-8D8B-F8B534E79D61}" destId="{FBA249D1-8D78-45F4-A1FF-DBD0E12AA397}" srcOrd="5" destOrd="0" presId="urn:microsoft.com/office/officeart/2005/8/layout/chevron1"/>
    <dgm:cxn modelId="{209CFC06-AC16-4B8C-B9EF-282638A512F1}" type="presParOf" srcId="{58410CFA-25EE-463E-8D8B-F8B534E79D61}" destId="{3CB2C5D7-B311-43D8-8819-490B72B140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40000"/>
            <a:lumOff val="6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dgm:t>
        <a:bodyPr/>
        <a:lstStyle/>
        <a:p>
          <a:r>
            <a:rPr lang="en-IE" dirty="0"/>
            <a:t>Run Projections</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40000"/>
            <a:lumOff val="60000"/>
          </a:schemeClr>
        </a:solidFill>
      </dgm:spPr>
      <dgm:t>
        <a:bodyPr/>
        <a:lstStyle/>
        <a:p>
          <a:r>
            <a:rPr lang="en-IE" dirty="0"/>
            <a:t>Send Results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309CA529-6129-4A96-8E29-76F187E6E629}">
      <dgm:prSet/>
      <dgm:spPr>
        <a:ln w="38100">
          <a:solidFill>
            <a:srgbClr val="FFFF00"/>
          </a:solidFill>
        </a:ln>
      </dgm:spPr>
      <dgm:t>
        <a:bodyPr/>
        <a:lstStyle/>
        <a:p>
          <a:r>
            <a:rPr lang="en-IE" dirty="0"/>
            <a:t>Request Projections</a:t>
          </a:r>
          <a:endParaRPr lang="en-GB" dirty="0"/>
        </a:p>
      </dgm:t>
    </dgm:pt>
    <dgm:pt modelId="{E0CE4926-FF66-4BB3-9399-4D6BF3531047}" type="parTrans" cxnId="{9F923D3D-7966-414A-B4AA-9CD9374A4CF0}">
      <dgm:prSet/>
      <dgm:spPr/>
      <dgm:t>
        <a:bodyPr/>
        <a:lstStyle/>
        <a:p>
          <a:endParaRPr lang="en-GB"/>
        </a:p>
      </dgm:t>
    </dgm:pt>
    <dgm:pt modelId="{6F379B50-7727-4EBC-A911-F7DBC5DB9AAD}" type="sibTrans" cxnId="{9F923D3D-7966-414A-B4AA-9CD9374A4CF0}">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5"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5">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9DF9394E-DED0-458E-9B10-E6EB1BC889A6}" type="pres">
      <dgm:prSet presAssocID="{309CA529-6129-4A96-8E29-76F187E6E629}" presName="parTxOnly" presStyleLbl="node1" presStyleIdx="2" presStyleCnt="5">
        <dgm:presLayoutVars>
          <dgm:chMax val="0"/>
          <dgm:chPref val="0"/>
          <dgm:bulletEnabled val="1"/>
        </dgm:presLayoutVars>
      </dgm:prSet>
      <dgm:spPr/>
    </dgm:pt>
    <dgm:pt modelId="{08AAB430-5690-44B0-950D-55FE6FEE90E8}" type="pres">
      <dgm:prSet presAssocID="{6F379B50-7727-4EBC-A911-F7DBC5DB9AAD}" presName="parTxOnlySpace" presStyleCnt="0"/>
      <dgm:spPr/>
    </dgm:pt>
    <dgm:pt modelId="{A430F242-D14B-489A-840C-879704E3EC4E}" type="pres">
      <dgm:prSet presAssocID="{5E81A0AD-4F94-4A93-BAB3-40F4BD87A4DF}" presName="parTxOnly" presStyleLbl="node1" presStyleIdx="3" presStyleCnt="5" custLinFactNeighborX="-1640" custLinFactNeighborY="125">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4" presStyleCnt="5">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9F923D3D-7966-414A-B4AA-9CD9374A4CF0}" srcId="{5C5618F6-5A30-4F7F-9237-428081768069}" destId="{309CA529-6129-4A96-8E29-76F187E6E629}" srcOrd="2" destOrd="0" parTransId="{E0CE4926-FF66-4BB3-9399-4D6BF3531047}" sibTransId="{6F379B50-7727-4EBC-A911-F7DBC5DB9AAD}"/>
    <dgm:cxn modelId="{D83FA14C-859B-4450-9C67-8F6945313702}" type="presOf" srcId="{309CA529-6129-4A96-8E29-76F187E6E629}" destId="{9DF9394E-DED0-458E-9B10-E6EB1BC889A6}" srcOrd="0" destOrd="0" presId="urn:microsoft.com/office/officeart/2005/8/layout/chevron1"/>
    <dgm:cxn modelId="{85DA7681-87E9-4FC6-95BC-DEF6E3E2C55A}" srcId="{5C5618F6-5A30-4F7F-9237-428081768069}" destId="{AE9BE031-E27C-4965-B346-A4DD3569502B}" srcOrd="4"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3"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17EB79BF-ABAB-4057-8B7F-3778AE04A210}" type="presParOf" srcId="{58410CFA-25EE-463E-8D8B-F8B534E79D61}" destId="{9DF9394E-DED0-458E-9B10-E6EB1BC889A6}" srcOrd="4" destOrd="0" presId="urn:microsoft.com/office/officeart/2005/8/layout/chevron1"/>
    <dgm:cxn modelId="{E40647B0-C800-47A4-BADD-DD390905F95C}" type="presParOf" srcId="{58410CFA-25EE-463E-8D8B-F8B534E79D61}" destId="{08AAB430-5690-44B0-950D-55FE6FEE90E8}" srcOrd="5" destOrd="0" presId="urn:microsoft.com/office/officeart/2005/8/layout/chevron1"/>
    <dgm:cxn modelId="{05B72B8D-8282-46C7-8FF0-0B8FAF73CAEE}" type="presParOf" srcId="{58410CFA-25EE-463E-8D8B-F8B534E79D61}" destId="{A430F242-D14B-489A-840C-879704E3EC4E}" srcOrd="6" destOrd="0" presId="urn:microsoft.com/office/officeart/2005/8/layout/chevron1"/>
    <dgm:cxn modelId="{8F2454BB-12FD-4937-9D0C-62481BF4A842}" type="presParOf" srcId="{58410CFA-25EE-463E-8D8B-F8B534E79D61}" destId="{FBA249D1-8D78-45F4-A1FF-DBD0E12AA397}" srcOrd="7" destOrd="0" presId="urn:microsoft.com/office/officeart/2005/8/layout/chevron1"/>
    <dgm:cxn modelId="{209CFC06-AC16-4B8C-B9EF-282638A512F1}" type="presParOf" srcId="{58410CFA-25EE-463E-8D8B-F8B534E79D61}" destId="{3CB2C5D7-B311-43D8-8819-490B72B1407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5618F6-5A30-4F7F-9237-428081768069}" type="doc">
      <dgm:prSet loTypeId="urn:microsoft.com/office/officeart/2005/8/layout/chevron1" loCatId="process" qsTypeId="urn:microsoft.com/office/officeart/2005/8/quickstyle/simple1" qsCatId="simple" csTypeId="urn:microsoft.com/office/officeart/2005/8/colors/accent1_2" csCatId="accent1" phldr="1"/>
      <dgm:spPr/>
    </dgm:pt>
    <dgm:pt modelId="{E2582575-759F-4281-AC97-B858A9959F07}">
      <dgm:prSet phldrT="[Text]"/>
      <dgm:spPr>
        <a:solidFill>
          <a:schemeClr val="accent1">
            <a:lumMod val="40000"/>
            <a:lumOff val="60000"/>
          </a:schemeClr>
        </a:solidFill>
      </dgm:spPr>
      <dgm:t>
        <a:bodyPr/>
        <a:lstStyle/>
        <a:p>
          <a:r>
            <a:rPr lang="en-IE" dirty="0"/>
            <a:t>Trigger Orchestration</a:t>
          </a:r>
          <a:endParaRPr lang="en-GB" dirty="0"/>
        </a:p>
      </dgm:t>
    </dgm:pt>
    <dgm:pt modelId="{90D4D166-E640-41BC-9929-8EE3FE1B50FC}" type="parTrans" cxnId="{C4DF38C2-8522-4838-A0B2-631154285E9F}">
      <dgm:prSet/>
      <dgm:spPr/>
      <dgm:t>
        <a:bodyPr/>
        <a:lstStyle/>
        <a:p>
          <a:endParaRPr lang="en-GB"/>
        </a:p>
      </dgm:t>
    </dgm:pt>
    <dgm:pt modelId="{E84383D4-F159-4F40-8305-BD66F91F97A2}" type="sibTrans" cxnId="{C4DF38C2-8522-4838-A0B2-631154285E9F}">
      <dgm:prSet/>
      <dgm:spPr/>
      <dgm:t>
        <a:bodyPr/>
        <a:lstStyle/>
        <a:p>
          <a:endParaRPr lang="en-GB"/>
        </a:p>
      </dgm:t>
    </dgm:pt>
    <dgm:pt modelId="{C74929C1-A400-4889-89A0-B36412AB7187}">
      <dgm:prSet phldrT="[Text]"/>
      <dgm:spPr>
        <a:solidFill>
          <a:schemeClr val="accent1">
            <a:lumMod val="40000"/>
            <a:lumOff val="60000"/>
          </a:schemeClr>
        </a:solidFill>
      </dgm:spPr>
      <dgm:t>
        <a:bodyPr/>
        <a:lstStyle/>
        <a:p>
          <a:r>
            <a:rPr lang="en-IE" dirty="0"/>
            <a:t>Validate Parameters</a:t>
          </a:r>
          <a:endParaRPr lang="en-GB" dirty="0"/>
        </a:p>
      </dgm:t>
    </dgm:pt>
    <dgm:pt modelId="{9EA9C215-FADD-43EA-A44C-82DC30108D22}" type="parTrans" cxnId="{036E6504-9A5C-41D4-9324-4B80EB1FE68E}">
      <dgm:prSet/>
      <dgm:spPr/>
      <dgm:t>
        <a:bodyPr/>
        <a:lstStyle/>
        <a:p>
          <a:endParaRPr lang="en-GB"/>
        </a:p>
      </dgm:t>
    </dgm:pt>
    <dgm:pt modelId="{CBC7C67F-9A95-4471-8845-AF1C85907B57}" type="sibTrans" cxnId="{036E6504-9A5C-41D4-9324-4B80EB1FE68E}">
      <dgm:prSet/>
      <dgm:spPr/>
      <dgm:t>
        <a:bodyPr/>
        <a:lstStyle/>
        <a:p>
          <a:endParaRPr lang="en-GB"/>
        </a:p>
      </dgm:t>
    </dgm:pt>
    <dgm:pt modelId="{5E81A0AD-4F94-4A93-BAB3-40F4BD87A4DF}">
      <dgm:prSet phldrT="[Text]"/>
      <dgm:spPr>
        <a:ln w="38100">
          <a:solidFill>
            <a:srgbClr val="FFFF00"/>
          </a:solidFill>
        </a:ln>
      </dgm:spPr>
      <dgm:t>
        <a:bodyPr/>
        <a:lstStyle/>
        <a:p>
          <a:r>
            <a:rPr lang="en-IE" dirty="0"/>
            <a:t>Run Projections</a:t>
          </a:r>
          <a:endParaRPr lang="en-GB" dirty="0"/>
        </a:p>
      </dgm:t>
    </dgm:pt>
    <dgm:pt modelId="{5D58A32B-4120-4959-94C1-A6B122AF5DF4}" type="parTrans" cxnId="{92797EC8-1800-4441-BBB7-124056AB812A}">
      <dgm:prSet/>
      <dgm:spPr/>
      <dgm:t>
        <a:bodyPr/>
        <a:lstStyle/>
        <a:p>
          <a:endParaRPr lang="en-GB"/>
        </a:p>
      </dgm:t>
    </dgm:pt>
    <dgm:pt modelId="{B3E51CE3-5E0A-41DB-9A8D-AB9D1303C133}" type="sibTrans" cxnId="{92797EC8-1800-4441-BBB7-124056AB812A}">
      <dgm:prSet/>
      <dgm:spPr/>
      <dgm:t>
        <a:bodyPr/>
        <a:lstStyle/>
        <a:p>
          <a:endParaRPr lang="en-GB"/>
        </a:p>
      </dgm:t>
    </dgm:pt>
    <dgm:pt modelId="{AE9BE031-E27C-4965-B346-A4DD3569502B}">
      <dgm:prSet/>
      <dgm:spPr>
        <a:solidFill>
          <a:schemeClr val="accent1">
            <a:lumMod val="40000"/>
            <a:lumOff val="60000"/>
          </a:schemeClr>
        </a:solidFill>
      </dgm:spPr>
      <dgm:t>
        <a:bodyPr/>
        <a:lstStyle/>
        <a:p>
          <a:r>
            <a:rPr lang="en-IE" dirty="0"/>
            <a:t>Send Results</a:t>
          </a:r>
          <a:endParaRPr lang="en-GB" dirty="0"/>
        </a:p>
      </dgm:t>
    </dgm:pt>
    <dgm:pt modelId="{DE8D1910-DF86-47F4-93C4-EC5739307AA5}" type="parTrans" cxnId="{85DA7681-87E9-4FC6-95BC-DEF6E3E2C55A}">
      <dgm:prSet/>
      <dgm:spPr/>
      <dgm:t>
        <a:bodyPr/>
        <a:lstStyle/>
        <a:p>
          <a:endParaRPr lang="en-GB"/>
        </a:p>
      </dgm:t>
    </dgm:pt>
    <dgm:pt modelId="{F960E8EE-92A6-4D59-B0B5-A28591161B29}" type="sibTrans" cxnId="{85DA7681-87E9-4FC6-95BC-DEF6E3E2C55A}">
      <dgm:prSet/>
      <dgm:spPr/>
      <dgm:t>
        <a:bodyPr/>
        <a:lstStyle/>
        <a:p>
          <a:endParaRPr lang="en-GB"/>
        </a:p>
      </dgm:t>
    </dgm:pt>
    <dgm:pt modelId="{309CA529-6129-4A96-8E29-76F187E6E629}">
      <dgm:prSet/>
      <dgm:spPr/>
      <dgm:t>
        <a:bodyPr/>
        <a:lstStyle/>
        <a:p>
          <a:r>
            <a:rPr lang="en-IE" dirty="0"/>
            <a:t>Request Projections</a:t>
          </a:r>
          <a:endParaRPr lang="en-GB" dirty="0"/>
        </a:p>
      </dgm:t>
    </dgm:pt>
    <dgm:pt modelId="{E0CE4926-FF66-4BB3-9399-4D6BF3531047}" type="parTrans" cxnId="{9F923D3D-7966-414A-B4AA-9CD9374A4CF0}">
      <dgm:prSet/>
      <dgm:spPr/>
      <dgm:t>
        <a:bodyPr/>
        <a:lstStyle/>
        <a:p>
          <a:endParaRPr lang="en-GB"/>
        </a:p>
      </dgm:t>
    </dgm:pt>
    <dgm:pt modelId="{6F379B50-7727-4EBC-A911-F7DBC5DB9AAD}" type="sibTrans" cxnId="{9F923D3D-7966-414A-B4AA-9CD9374A4CF0}">
      <dgm:prSet/>
      <dgm:spPr/>
      <dgm:t>
        <a:bodyPr/>
        <a:lstStyle/>
        <a:p>
          <a:endParaRPr lang="en-GB"/>
        </a:p>
      </dgm:t>
    </dgm:pt>
    <dgm:pt modelId="{58410CFA-25EE-463E-8D8B-F8B534E79D61}" type="pres">
      <dgm:prSet presAssocID="{5C5618F6-5A30-4F7F-9237-428081768069}" presName="Name0" presStyleCnt="0">
        <dgm:presLayoutVars>
          <dgm:dir/>
          <dgm:animLvl val="lvl"/>
          <dgm:resizeHandles val="exact"/>
        </dgm:presLayoutVars>
      </dgm:prSet>
      <dgm:spPr/>
    </dgm:pt>
    <dgm:pt modelId="{C682FD04-EE8A-4BF1-A71A-AB6C8A29AED3}" type="pres">
      <dgm:prSet presAssocID="{E2582575-759F-4281-AC97-B858A9959F07}" presName="parTxOnly" presStyleLbl="node1" presStyleIdx="0" presStyleCnt="5" custLinFactNeighborX="3283">
        <dgm:presLayoutVars>
          <dgm:chMax val="0"/>
          <dgm:chPref val="0"/>
          <dgm:bulletEnabled val="1"/>
        </dgm:presLayoutVars>
      </dgm:prSet>
      <dgm:spPr/>
    </dgm:pt>
    <dgm:pt modelId="{3CEAC9FF-9AAA-4541-94ED-942721FAF182}" type="pres">
      <dgm:prSet presAssocID="{E84383D4-F159-4F40-8305-BD66F91F97A2}" presName="parTxOnlySpace" presStyleCnt="0"/>
      <dgm:spPr/>
    </dgm:pt>
    <dgm:pt modelId="{61050E36-0E5E-489A-A26F-734B6580495F}" type="pres">
      <dgm:prSet presAssocID="{C74929C1-A400-4889-89A0-B36412AB7187}" presName="parTxOnly" presStyleLbl="node1" presStyleIdx="1" presStyleCnt="5">
        <dgm:presLayoutVars>
          <dgm:chMax val="0"/>
          <dgm:chPref val="0"/>
          <dgm:bulletEnabled val="1"/>
        </dgm:presLayoutVars>
      </dgm:prSet>
      <dgm:spPr/>
    </dgm:pt>
    <dgm:pt modelId="{E3BFD287-606D-4B2B-A5EF-CB6663887000}" type="pres">
      <dgm:prSet presAssocID="{CBC7C67F-9A95-4471-8845-AF1C85907B57}" presName="parTxOnlySpace" presStyleCnt="0"/>
      <dgm:spPr/>
    </dgm:pt>
    <dgm:pt modelId="{9DF9394E-DED0-458E-9B10-E6EB1BC889A6}" type="pres">
      <dgm:prSet presAssocID="{309CA529-6129-4A96-8E29-76F187E6E629}" presName="parTxOnly" presStyleLbl="node1" presStyleIdx="2" presStyleCnt="5">
        <dgm:presLayoutVars>
          <dgm:chMax val="0"/>
          <dgm:chPref val="0"/>
          <dgm:bulletEnabled val="1"/>
        </dgm:presLayoutVars>
      </dgm:prSet>
      <dgm:spPr/>
    </dgm:pt>
    <dgm:pt modelId="{08AAB430-5690-44B0-950D-55FE6FEE90E8}" type="pres">
      <dgm:prSet presAssocID="{6F379B50-7727-4EBC-A911-F7DBC5DB9AAD}" presName="parTxOnlySpace" presStyleCnt="0"/>
      <dgm:spPr/>
    </dgm:pt>
    <dgm:pt modelId="{A430F242-D14B-489A-840C-879704E3EC4E}" type="pres">
      <dgm:prSet presAssocID="{5E81A0AD-4F94-4A93-BAB3-40F4BD87A4DF}" presName="parTxOnly" presStyleLbl="node1" presStyleIdx="3" presStyleCnt="5" custLinFactNeighborX="-1640" custLinFactNeighborY="125">
        <dgm:presLayoutVars>
          <dgm:chMax val="0"/>
          <dgm:chPref val="0"/>
          <dgm:bulletEnabled val="1"/>
        </dgm:presLayoutVars>
      </dgm:prSet>
      <dgm:spPr/>
    </dgm:pt>
    <dgm:pt modelId="{FBA249D1-8D78-45F4-A1FF-DBD0E12AA397}" type="pres">
      <dgm:prSet presAssocID="{B3E51CE3-5E0A-41DB-9A8D-AB9D1303C133}" presName="parTxOnlySpace" presStyleCnt="0"/>
      <dgm:spPr/>
    </dgm:pt>
    <dgm:pt modelId="{3CB2C5D7-B311-43D8-8819-490B72B14070}" type="pres">
      <dgm:prSet presAssocID="{AE9BE031-E27C-4965-B346-A4DD3569502B}" presName="parTxOnly" presStyleLbl="node1" presStyleIdx="4" presStyleCnt="5">
        <dgm:presLayoutVars>
          <dgm:chMax val="0"/>
          <dgm:chPref val="0"/>
          <dgm:bulletEnabled val="1"/>
        </dgm:presLayoutVars>
      </dgm:prSet>
      <dgm:spPr/>
    </dgm:pt>
  </dgm:ptLst>
  <dgm:cxnLst>
    <dgm:cxn modelId="{036E6504-9A5C-41D4-9324-4B80EB1FE68E}" srcId="{5C5618F6-5A30-4F7F-9237-428081768069}" destId="{C74929C1-A400-4889-89A0-B36412AB7187}" srcOrd="1" destOrd="0" parTransId="{9EA9C215-FADD-43EA-A44C-82DC30108D22}" sibTransId="{CBC7C67F-9A95-4471-8845-AF1C85907B57}"/>
    <dgm:cxn modelId="{F6BA3F15-4DAB-4C48-B966-1AD3A7CB6952}" type="presOf" srcId="{5E81A0AD-4F94-4A93-BAB3-40F4BD87A4DF}" destId="{A430F242-D14B-489A-840C-879704E3EC4E}" srcOrd="0" destOrd="0" presId="urn:microsoft.com/office/officeart/2005/8/layout/chevron1"/>
    <dgm:cxn modelId="{D53D8C30-9F51-4FB9-8B6D-BFCD88C84A1C}" type="presOf" srcId="{C74929C1-A400-4889-89A0-B36412AB7187}" destId="{61050E36-0E5E-489A-A26F-734B6580495F}" srcOrd="0" destOrd="0" presId="urn:microsoft.com/office/officeart/2005/8/layout/chevron1"/>
    <dgm:cxn modelId="{9F923D3D-7966-414A-B4AA-9CD9374A4CF0}" srcId="{5C5618F6-5A30-4F7F-9237-428081768069}" destId="{309CA529-6129-4A96-8E29-76F187E6E629}" srcOrd="2" destOrd="0" parTransId="{E0CE4926-FF66-4BB3-9399-4D6BF3531047}" sibTransId="{6F379B50-7727-4EBC-A911-F7DBC5DB9AAD}"/>
    <dgm:cxn modelId="{D83FA14C-859B-4450-9C67-8F6945313702}" type="presOf" srcId="{309CA529-6129-4A96-8E29-76F187E6E629}" destId="{9DF9394E-DED0-458E-9B10-E6EB1BC889A6}" srcOrd="0" destOrd="0" presId="urn:microsoft.com/office/officeart/2005/8/layout/chevron1"/>
    <dgm:cxn modelId="{85DA7681-87E9-4FC6-95BC-DEF6E3E2C55A}" srcId="{5C5618F6-5A30-4F7F-9237-428081768069}" destId="{AE9BE031-E27C-4965-B346-A4DD3569502B}" srcOrd="4" destOrd="0" parTransId="{DE8D1910-DF86-47F4-93C4-EC5739307AA5}" sibTransId="{F960E8EE-92A6-4D59-B0B5-A28591161B29}"/>
    <dgm:cxn modelId="{9E55A496-7AB1-498C-A948-0725D7FD7AB6}" type="presOf" srcId="{E2582575-759F-4281-AC97-B858A9959F07}" destId="{C682FD04-EE8A-4BF1-A71A-AB6C8A29AED3}" srcOrd="0" destOrd="0" presId="urn:microsoft.com/office/officeart/2005/8/layout/chevron1"/>
    <dgm:cxn modelId="{672309AF-B7AE-4A98-BF92-781DB17F8DC6}" type="presOf" srcId="{5C5618F6-5A30-4F7F-9237-428081768069}" destId="{58410CFA-25EE-463E-8D8B-F8B534E79D61}" srcOrd="0" destOrd="0" presId="urn:microsoft.com/office/officeart/2005/8/layout/chevron1"/>
    <dgm:cxn modelId="{C4DF38C2-8522-4838-A0B2-631154285E9F}" srcId="{5C5618F6-5A30-4F7F-9237-428081768069}" destId="{E2582575-759F-4281-AC97-B858A9959F07}" srcOrd="0" destOrd="0" parTransId="{90D4D166-E640-41BC-9929-8EE3FE1B50FC}" sibTransId="{E84383D4-F159-4F40-8305-BD66F91F97A2}"/>
    <dgm:cxn modelId="{DA385DC6-CDEA-4E4B-9CE1-19A67347F9A7}" type="presOf" srcId="{AE9BE031-E27C-4965-B346-A4DD3569502B}" destId="{3CB2C5D7-B311-43D8-8819-490B72B14070}" srcOrd="0" destOrd="0" presId="urn:microsoft.com/office/officeart/2005/8/layout/chevron1"/>
    <dgm:cxn modelId="{92797EC8-1800-4441-BBB7-124056AB812A}" srcId="{5C5618F6-5A30-4F7F-9237-428081768069}" destId="{5E81A0AD-4F94-4A93-BAB3-40F4BD87A4DF}" srcOrd="3" destOrd="0" parTransId="{5D58A32B-4120-4959-94C1-A6B122AF5DF4}" sibTransId="{B3E51CE3-5E0A-41DB-9A8D-AB9D1303C133}"/>
    <dgm:cxn modelId="{9F3CED32-2EFA-43F3-B1DA-E92B0D847D90}" type="presParOf" srcId="{58410CFA-25EE-463E-8D8B-F8B534E79D61}" destId="{C682FD04-EE8A-4BF1-A71A-AB6C8A29AED3}" srcOrd="0" destOrd="0" presId="urn:microsoft.com/office/officeart/2005/8/layout/chevron1"/>
    <dgm:cxn modelId="{55EC5302-8189-495F-A696-482A313C71E9}" type="presParOf" srcId="{58410CFA-25EE-463E-8D8B-F8B534E79D61}" destId="{3CEAC9FF-9AAA-4541-94ED-942721FAF182}" srcOrd="1" destOrd="0" presId="urn:microsoft.com/office/officeart/2005/8/layout/chevron1"/>
    <dgm:cxn modelId="{D9A4C78F-A880-495B-859F-4AE20E324F35}" type="presParOf" srcId="{58410CFA-25EE-463E-8D8B-F8B534E79D61}" destId="{61050E36-0E5E-489A-A26F-734B6580495F}" srcOrd="2" destOrd="0" presId="urn:microsoft.com/office/officeart/2005/8/layout/chevron1"/>
    <dgm:cxn modelId="{6BE4E286-1E62-4226-A51C-03A1BEB4E638}" type="presParOf" srcId="{58410CFA-25EE-463E-8D8B-F8B534E79D61}" destId="{E3BFD287-606D-4B2B-A5EF-CB6663887000}" srcOrd="3" destOrd="0" presId="urn:microsoft.com/office/officeart/2005/8/layout/chevron1"/>
    <dgm:cxn modelId="{17EB79BF-ABAB-4057-8B7F-3778AE04A210}" type="presParOf" srcId="{58410CFA-25EE-463E-8D8B-F8B534E79D61}" destId="{9DF9394E-DED0-458E-9B10-E6EB1BC889A6}" srcOrd="4" destOrd="0" presId="urn:microsoft.com/office/officeart/2005/8/layout/chevron1"/>
    <dgm:cxn modelId="{E40647B0-C800-47A4-BADD-DD390905F95C}" type="presParOf" srcId="{58410CFA-25EE-463E-8D8B-F8B534E79D61}" destId="{08AAB430-5690-44B0-950D-55FE6FEE90E8}" srcOrd="5" destOrd="0" presId="urn:microsoft.com/office/officeart/2005/8/layout/chevron1"/>
    <dgm:cxn modelId="{05B72B8D-8282-46C7-8FF0-0B8FAF73CAEE}" type="presParOf" srcId="{58410CFA-25EE-463E-8D8B-F8B534E79D61}" destId="{A430F242-D14B-489A-840C-879704E3EC4E}" srcOrd="6" destOrd="0" presId="urn:microsoft.com/office/officeart/2005/8/layout/chevron1"/>
    <dgm:cxn modelId="{8F2454BB-12FD-4937-9D0C-62481BF4A842}" type="presParOf" srcId="{58410CFA-25EE-463E-8D8B-F8B534E79D61}" destId="{FBA249D1-8D78-45F4-A1FF-DBD0E12AA397}" srcOrd="7" destOrd="0" presId="urn:microsoft.com/office/officeart/2005/8/layout/chevron1"/>
    <dgm:cxn modelId="{209CFC06-AC16-4B8C-B9EF-282638A512F1}" type="presParOf" srcId="{58410CFA-25EE-463E-8D8B-F8B534E79D61}" destId="{3CB2C5D7-B311-43D8-8819-490B72B1407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6193"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Trigger Orchestration</a:t>
          </a:r>
          <a:endParaRPr lang="en-GB" sz="2500" kern="1200" dirty="0"/>
        </a:p>
      </dsp:txBody>
      <dsp:txXfrm>
        <a:off x="663824" y="257244"/>
        <a:ext cx="1942893" cy="1295261"/>
      </dsp:txXfrm>
    </dsp:sp>
    <dsp:sp modelId="{61050E36-0E5E-489A-A26F-734B6580495F}">
      <dsp:nvSpPr>
        <dsp:cNvPr id="0" name=""/>
        <dsp:cNvSpPr/>
      </dsp:nvSpPr>
      <dsp:spPr>
        <a:xfrm>
          <a:off x="2919902"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Validate Parameters</a:t>
          </a:r>
          <a:endParaRPr lang="en-GB" sz="2500" kern="1200" dirty="0"/>
        </a:p>
      </dsp:txBody>
      <dsp:txXfrm>
        <a:off x="3567533" y="257244"/>
        <a:ext cx="1942893" cy="1295261"/>
      </dsp:txXfrm>
    </dsp:sp>
    <dsp:sp modelId="{A430F242-D14B-489A-840C-879704E3EC4E}">
      <dsp:nvSpPr>
        <dsp:cNvPr id="0" name=""/>
        <dsp:cNvSpPr/>
      </dsp:nvSpPr>
      <dsp:spPr>
        <a:xfrm>
          <a:off x="5834241" y="257244"/>
          <a:ext cx="3238154" cy="1295261"/>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Append </a:t>
          </a:r>
        </a:p>
        <a:p>
          <a:pPr marL="0" lvl="0" indent="0" algn="ctr" defTabSz="1111250">
            <a:lnSpc>
              <a:spcPct val="90000"/>
            </a:lnSpc>
            <a:spcBef>
              <a:spcPct val="0"/>
            </a:spcBef>
            <a:spcAft>
              <a:spcPct val="35000"/>
            </a:spcAft>
            <a:buNone/>
          </a:pPr>
          <a:r>
            <a:rPr lang="en-IE" sz="2500" kern="1200" dirty="0"/>
            <a:t>Event</a:t>
          </a:r>
          <a:endParaRPr lang="en-GB" sz="2500" kern="1200" dirty="0"/>
        </a:p>
      </dsp:txBody>
      <dsp:txXfrm>
        <a:off x="6481872" y="257244"/>
        <a:ext cx="1942893" cy="1295261"/>
      </dsp:txXfrm>
    </dsp:sp>
    <dsp:sp modelId="{3CB2C5D7-B311-43D8-8819-490B72B14070}">
      <dsp:nvSpPr>
        <dsp:cNvPr id="0" name=""/>
        <dsp:cNvSpPr/>
      </dsp:nvSpPr>
      <dsp:spPr>
        <a:xfrm>
          <a:off x="8748581" y="257244"/>
          <a:ext cx="3238154" cy="1295261"/>
        </a:xfrm>
        <a:prstGeom prst="chevron">
          <a:avLst/>
        </a:prstGeom>
        <a:solidFill>
          <a:schemeClr val="accent1">
            <a:hueOff val="0"/>
            <a:satOff val="0"/>
            <a:lumOff val="0"/>
            <a:alphaOff val="0"/>
          </a:schemeClr>
        </a:solidFill>
        <a:ln w="508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IE" sz="2500" kern="1200" dirty="0"/>
            <a:t>Send Notifications</a:t>
          </a:r>
          <a:endParaRPr lang="en-GB" sz="2500" kern="1200" dirty="0"/>
        </a:p>
      </dsp:txBody>
      <dsp:txXfrm>
        <a:off x="9396212" y="257244"/>
        <a:ext cx="1942893" cy="12952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148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Trigger Orchestration</a:t>
          </a:r>
          <a:endParaRPr lang="en-GB" sz="2000" kern="1200" dirty="0"/>
        </a:p>
      </dsp:txBody>
      <dsp:txXfrm>
        <a:off x="532632" y="383725"/>
        <a:ext cx="1563449" cy="1042299"/>
      </dsp:txXfrm>
    </dsp:sp>
    <dsp:sp modelId="{61050E36-0E5E-489A-A26F-734B6580495F}">
      <dsp:nvSpPr>
        <dsp:cNvPr id="0" name=""/>
        <dsp:cNvSpPr/>
      </dsp:nvSpPr>
      <dsp:spPr>
        <a:xfrm>
          <a:off x="2348101"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Validate Parameters</a:t>
          </a:r>
          <a:endParaRPr lang="en-GB" sz="2000" kern="1200" dirty="0"/>
        </a:p>
      </dsp:txBody>
      <dsp:txXfrm>
        <a:off x="2869251" y="383725"/>
        <a:ext cx="1563449" cy="1042299"/>
      </dsp:txXfrm>
    </dsp:sp>
    <dsp:sp modelId="{9DF9394E-DED0-458E-9B10-E6EB1BC889A6}">
      <dsp:nvSpPr>
        <dsp:cNvPr id="0" name=""/>
        <dsp:cNvSpPr/>
      </dsp:nvSpPr>
      <dsp:spPr>
        <a:xfrm>
          <a:off x="4693275" y="383725"/>
          <a:ext cx="2605748" cy="1042299"/>
        </a:xfrm>
        <a:prstGeom prst="chevron">
          <a:avLst/>
        </a:prstGeom>
        <a:solidFill>
          <a:schemeClr val="accent1">
            <a:hueOff val="0"/>
            <a:satOff val="0"/>
            <a:lumOff val="0"/>
            <a:alphaOff val="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Request Projections</a:t>
          </a:r>
          <a:endParaRPr lang="en-GB" sz="2000" kern="1200" dirty="0"/>
        </a:p>
      </dsp:txBody>
      <dsp:txXfrm>
        <a:off x="5214425" y="383725"/>
        <a:ext cx="1563449" cy="1042299"/>
      </dsp:txXfrm>
    </dsp:sp>
    <dsp:sp modelId="{A430F242-D14B-489A-840C-879704E3EC4E}">
      <dsp:nvSpPr>
        <dsp:cNvPr id="0" name=""/>
        <dsp:cNvSpPr/>
      </dsp:nvSpPr>
      <dsp:spPr>
        <a:xfrm>
          <a:off x="7034175" y="385028"/>
          <a:ext cx="2605748" cy="1042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Run Projections</a:t>
          </a:r>
          <a:endParaRPr lang="en-GB" sz="2000" kern="1200" dirty="0"/>
        </a:p>
      </dsp:txBody>
      <dsp:txXfrm>
        <a:off x="7555325" y="385028"/>
        <a:ext cx="1563449" cy="1042299"/>
      </dsp:txXfrm>
    </dsp:sp>
    <dsp:sp modelId="{3CB2C5D7-B311-43D8-8819-490B72B14070}">
      <dsp:nvSpPr>
        <dsp:cNvPr id="0" name=""/>
        <dsp:cNvSpPr/>
      </dsp:nvSpPr>
      <dsp:spPr>
        <a:xfrm>
          <a:off x="938362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Send Results</a:t>
          </a:r>
          <a:endParaRPr lang="en-GB" sz="2000" kern="1200" dirty="0"/>
        </a:p>
      </dsp:txBody>
      <dsp:txXfrm>
        <a:off x="9904772" y="383725"/>
        <a:ext cx="1563449" cy="1042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FD04-EE8A-4BF1-A71A-AB6C8A29AED3}">
      <dsp:nvSpPr>
        <dsp:cNvPr id="0" name=""/>
        <dsp:cNvSpPr/>
      </dsp:nvSpPr>
      <dsp:spPr>
        <a:xfrm>
          <a:off x="1148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Trigger Orchestration</a:t>
          </a:r>
          <a:endParaRPr lang="en-GB" sz="2000" kern="1200" dirty="0"/>
        </a:p>
      </dsp:txBody>
      <dsp:txXfrm>
        <a:off x="532632" y="383725"/>
        <a:ext cx="1563449" cy="1042299"/>
      </dsp:txXfrm>
    </dsp:sp>
    <dsp:sp modelId="{61050E36-0E5E-489A-A26F-734B6580495F}">
      <dsp:nvSpPr>
        <dsp:cNvPr id="0" name=""/>
        <dsp:cNvSpPr/>
      </dsp:nvSpPr>
      <dsp:spPr>
        <a:xfrm>
          <a:off x="2348101"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Validate Parameters</a:t>
          </a:r>
          <a:endParaRPr lang="en-GB" sz="2000" kern="1200" dirty="0"/>
        </a:p>
      </dsp:txBody>
      <dsp:txXfrm>
        <a:off x="2869251" y="383725"/>
        <a:ext cx="1563449" cy="1042299"/>
      </dsp:txXfrm>
    </dsp:sp>
    <dsp:sp modelId="{9DF9394E-DED0-458E-9B10-E6EB1BC889A6}">
      <dsp:nvSpPr>
        <dsp:cNvPr id="0" name=""/>
        <dsp:cNvSpPr/>
      </dsp:nvSpPr>
      <dsp:spPr>
        <a:xfrm>
          <a:off x="4693275" y="383725"/>
          <a:ext cx="2605748" cy="104229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Request Projections</a:t>
          </a:r>
          <a:endParaRPr lang="en-GB" sz="2000" kern="1200" dirty="0"/>
        </a:p>
      </dsp:txBody>
      <dsp:txXfrm>
        <a:off x="5214425" y="383725"/>
        <a:ext cx="1563449" cy="1042299"/>
      </dsp:txXfrm>
    </dsp:sp>
    <dsp:sp modelId="{A430F242-D14B-489A-840C-879704E3EC4E}">
      <dsp:nvSpPr>
        <dsp:cNvPr id="0" name=""/>
        <dsp:cNvSpPr/>
      </dsp:nvSpPr>
      <dsp:spPr>
        <a:xfrm>
          <a:off x="7034175" y="385028"/>
          <a:ext cx="2605748" cy="1042299"/>
        </a:xfrm>
        <a:prstGeom prst="chevron">
          <a:avLst/>
        </a:prstGeom>
        <a:solidFill>
          <a:schemeClr val="accent1">
            <a:hueOff val="0"/>
            <a:satOff val="0"/>
            <a:lumOff val="0"/>
            <a:alphaOff val="0"/>
          </a:schemeClr>
        </a:solidFill>
        <a:ln w="38100" cap="flat" cmpd="sng" algn="ctr">
          <a:solidFill>
            <a:srgbClr val="FFFF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Run Projections</a:t>
          </a:r>
          <a:endParaRPr lang="en-GB" sz="2000" kern="1200" dirty="0"/>
        </a:p>
      </dsp:txBody>
      <dsp:txXfrm>
        <a:off x="7555325" y="385028"/>
        <a:ext cx="1563449" cy="1042299"/>
      </dsp:txXfrm>
    </dsp:sp>
    <dsp:sp modelId="{3CB2C5D7-B311-43D8-8819-490B72B14070}">
      <dsp:nvSpPr>
        <dsp:cNvPr id="0" name=""/>
        <dsp:cNvSpPr/>
      </dsp:nvSpPr>
      <dsp:spPr>
        <a:xfrm>
          <a:off x="9383622" y="383725"/>
          <a:ext cx="2605748" cy="1042299"/>
        </a:xfrm>
        <a:prstGeom prst="chevron">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E" sz="2000" kern="1200" dirty="0"/>
            <a:t>Send Results</a:t>
          </a:r>
          <a:endParaRPr lang="en-GB" sz="2000" kern="1200" dirty="0"/>
        </a:p>
      </dsp:txBody>
      <dsp:txXfrm>
        <a:off x="9904772" y="383725"/>
        <a:ext cx="1563449" cy="1042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D9653-A29E-48D1-A255-C30702B91C5A}" type="datetimeFigureOut">
              <a:rPr lang="en-IE" smtClean="0"/>
              <a:t>28/08/2019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28922-F286-42E5-8B45-0555F1675A4E}" type="slidenum">
              <a:rPr lang="en-IE" smtClean="0"/>
              <a:t>‹#›</a:t>
            </a:fld>
            <a:endParaRPr lang="en-IE"/>
          </a:p>
        </p:txBody>
      </p:sp>
    </p:spTree>
    <p:extLst>
      <p:ext uri="{BB962C8B-B14F-4D97-AF65-F5344CB8AC3E}">
        <p14:creationId xmlns:p14="http://schemas.microsoft.com/office/powerpoint/2010/main" val="392224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Good afternoon and thank you very much for lending me your time.</a:t>
            </a:r>
          </a:p>
          <a:p>
            <a:endParaRPr lang="en-IE" dirty="0"/>
          </a:p>
          <a:p>
            <a:r>
              <a:rPr lang="en-IE" dirty="0"/>
              <a:t>My name is Duncan Jones and my twitter handle (probably the easiest way to contract me) is @Merrion</a:t>
            </a:r>
          </a:p>
          <a:p>
            <a:endParaRPr lang="en-IE" dirty="0"/>
          </a:p>
          <a:p>
            <a:r>
              <a:rPr lang="en-IE" dirty="0"/>
              <a:t>My thesis is something I am calling “Hitchhiker” systems which is to say systems optimised towards lowering cost </a:t>
            </a:r>
          </a:p>
        </p:txBody>
      </p:sp>
      <p:sp>
        <p:nvSpPr>
          <p:cNvPr id="4" name="Slide Number Placeholder 3"/>
          <p:cNvSpPr>
            <a:spLocks noGrp="1"/>
          </p:cNvSpPr>
          <p:nvPr>
            <p:ph type="sldNum" sz="quarter" idx="5"/>
          </p:nvPr>
        </p:nvSpPr>
        <p:spPr/>
        <p:txBody>
          <a:bodyPr/>
          <a:lstStyle/>
          <a:p>
            <a:fld id="{BEF28922-F286-42E5-8B45-0555F1675A4E}" type="slidenum">
              <a:rPr lang="en-IE" smtClean="0"/>
              <a:t>1</a:t>
            </a:fld>
            <a:endParaRPr lang="en-IE"/>
          </a:p>
        </p:txBody>
      </p:sp>
    </p:spTree>
    <p:extLst>
      <p:ext uri="{BB962C8B-B14F-4D97-AF65-F5344CB8AC3E}">
        <p14:creationId xmlns:p14="http://schemas.microsoft.com/office/powerpoint/2010/main" val="247871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addition, the same function is able to append more than one event onto the event stream if that makes business sense</a:t>
            </a:r>
          </a:p>
          <a:p>
            <a:endParaRPr lang="en-US" dirty="0"/>
          </a:p>
          <a:p>
            <a:r>
              <a:rPr lang="en-US" dirty="0"/>
              <a:t>Here I am adding a </a:t>
            </a:r>
            <a:r>
              <a:rPr lang="en-US" b="1" dirty="0"/>
              <a:t>deposit</a:t>
            </a:r>
            <a:r>
              <a:rPr lang="en-US" b="0" dirty="0"/>
              <a:t> event if the account is opened with an initial deposit and a </a:t>
            </a:r>
            <a:r>
              <a:rPr lang="en-US" b="1" dirty="0"/>
              <a:t>beneficiary set</a:t>
            </a:r>
            <a:r>
              <a:rPr lang="en-US" b="0" dirty="0"/>
              <a:t> event if the beneficiary name is provided to the </a:t>
            </a:r>
            <a:r>
              <a:rPr lang="en-US" b="0" i="1" dirty="0"/>
              <a:t>open new account</a:t>
            </a:r>
            <a:r>
              <a:rPr lang="en-US" b="0" i="0" dirty="0"/>
              <a:t> function</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10</a:t>
            </a:fld>
            <a:endParaRPr lang="en-US"/>
          </a:p>
        </p:txBody>
      </p:sp>
    </p:spTree>
    <p:extLst>
      <p:ext uri="{BB962C8B-B14F-4D97-AF65-F5344CB8AC3E}">
        <p14:creationId xmlns:p14="http://schemas.microsoft.com/office/powerpoint/2010/main" val="403137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event stream created is stored in the Azure blob storage under a path made of </a:t>
            </a:r>
            <a:r>
              <a:rPr lang="en-IE" b="1" dirty="0"/>
              <a:t>Domain name</a:t>
            </a:r>
            <a:r>
              <a:rPr lang="en-IE" b="0" dirty="0"/>
              <a:t> -&gt; </a:t>
            </a:r>
            <a:r>
              <a:rPr lang="en-IE" b="1" dirty="0"/>
              <a:t>Entity Type</a:t>
            </a:r>
            <a:endParaRPr lang="en-IE" b="0"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11</a:t>
            </a:fld>
            <a:endParaRPr lang="en-US"/>
          </a:p>
        </p:txBody>
      </p:sp>
    </p:spTree>
    <p:extLst>
      <p:ext uri="{BB962C8B-B14F-4D97-AF65-F5344CB8AC3E}">
        <p14:creationId xmlns:p14="http://schemas.microsoft.com/office/powerpoint/2010/main" val="91877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b="0" dirty="0"/>
              <a:t>Each blob also has metadata set for the properties of the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12</a:t>
            </a:fld>
            <a:endParaRPr lang="en-US"/>
          </a:p>
        </p:txBody>
      </p:sp>
    </p:spTree>
    <p:extLst>
      <p:ext uri="{BB962C8B-B14F-4D97-AF65-F5344CB8AC3E}">
        <p14:creationId xmlns:p14="http://schemas.microsoft.com/office/powerpoint/2010/main" val="869349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b="0" dirty="0"/>
              <a:t>The data for each event are in JSON and wrapped in the event </a:t>
            </a:r>
            <a:r>
              <a:rPr lang="en-IE" b="1" dirty="0"/>
              <a:t>context</a:t>
            </a:r>
          </a:p>
          <a:p>
            <a:pPr marL="0" indent="0">
              <a:buNone/>
            </a:pPr>
            <a:r>
              <a:rPr lang="en-IE" b="0" dirty="0"/>
              <a:t>(Projections only access the data inside the event instance but the outer wrapper is useful for debugging etc)</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13</a:t>
            </a:fld>
            <a:endParaRPr lang="en-US"/>
          </a:p>
        </p:txBody>
      </p:sp>
    </p:spTree>
    <p:extLst>
      <p:ext uri="{BB962C8B-B14F-4D97-AF65-F5344CB8AC3E}">
        <p14:creationId xmlns:p14="http://schemas.microsoft.com/office/powerpoint/2010/main" val="69714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Next we need to make a deposit.</a:t>
            </a:r>
          </a:p>
          <a:p>
            <a:endParaRPr lang="en-IE" dirty="0"/>
          </a:p>
          <a:p>
            <a:r>
              <a:rPr lang="en-IE" dirty="0"/>
              <a:t>Depositing money is the simplest of all operations - we simply need to be sure that the account exists.</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14</a:t>
            </a:fld>
            <a:endParaRPr lang="en-US"/>
          </a:p>
        </p:txBody>
      </p:sp>
    </p:spTree>
    <p:extLst>
      <p:ext uri="{BB962C8B-B14F-4D97-AF65-F5344CB8AC3E}">
        <p14:creationId xmlns:p14="http://schemas.microsoft.com/office/powerpoint/2010/main" val="1656640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Making a deposit is the simplest function – we simply populate a </a:t>
            </a:r>
            <a:r>
              <a:rPr lang="en-IE" b="1" dirty="0"/>
              <a:t>money deposited</a:t>
            </a:r>
            <a:r>
              <a:rPr lang="en-IE" b="0" dirty="0"/>
              <a:t> event and append it to the event stream for the given bank account.</a:t>
            </a:r>
          </a:p>
          <a:p>
            <a:endParaRPr lang="en-IE" b="0" dirty="0"/>
          </a:p>
          <a:p>
            <a:r>
              <a:rPr lang="en-IE" b="0" dirty="0"/>
              <a:t>We check the bank account exists first in case the user has incorrectly entered their account number</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15</a:t>
            </a:fld>
            <a:endParaRPr lang="en-US"/>
          </a:p>
        </p:txBody>
      </p:sp>
    </p:spTree>
    <p:extLst>
      <p:ext uri="{BB962C8B-B14F-4D97-AF65-F5344CB8AC3E}">
        <p14:creationId xmlns:p14="http://schemas.microsoft.com/office/powerpoint/2010/main" val="202554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deposit event is appended to the stream.</a:t>
            </a:r>
          </a:p>
          <a:p>
            <a:r>
              <a:rPr lang="en-IE" dirty="0"/>
              <a:t>Importantly the state (current balance etc.) of the bank account is </a:t>
            </a:r>
            <a:r>
              <a:rPr lang="en-IE" b="1" dirty="0"/>
              <a:t>not</a:t>
            </a:r>
            <a:r>
              <a:rPr lang="en-IE" b="0" dirty="0"/>
              <a:t> stored in the event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16</a:t>
            </a:fld>
            <a:endParaRPr lang="en-US"/>
          </a:p>
        </p:txBody>
      </p:sp>
    </p:spTree>
    <p:extLst>
      <p:ext uri="{BB962C8B-B14F-4D97-AF65-F5344CB8AC3E}">
        <p14:creationId xmlns:p14="http://schemas.microsoft.com/office/powerpoint/2010/main" val="348249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Getting the balance our of the event stream</a:t>
            </a:r>
          </a:p>
          <a:p>
            <a:endParaRPr lang="en-IE" dirty="0"/>
          </a:p>
          <a:p>
            <a:r>
              <a:rPr lang="en-IE" dirty="0"/>
              <a:t>To get the balance of the account we need to run a </a:t>
            </a:r>
            <a:r>
              <a:rPr lang="en-IE" dirty="0">
                <a:hlinkClick r:id="rId3"/>
              </a:rPr>
              <a:t>projection</a:t>
            </a:r>
            <a:r>
              <a:rPr lang="en-IE" dirty="0"/>
              <a:t> over the bank account event stream which handles the </a:t>
            </a:r>
            <a:r>
              <a:rPr lang="en-IE" b="1" dirty="0"/>
              <a:t>money deposited</a:t>
            </a:r>
            <a:r>
              <a:rPr lang="en-IE" dirty="0"/>
              <a:t> event and the </a:t>
            </a:r>
            <a:r>
              <a:rPr lang="en-IE" b="1" dirty="0"/>
              <a:t>money withdrawn</a:t>
            </a:r>
            <a:r>
              <a:rPr lang="en-IE" dirty="0"/>
              <a:t> event to give the balance as at a given point.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17</a:t>
            </a:fld>
            <a:endParaRPr lang="en-US"/>
          </a:p>
        </p:txBody>
      </p:sp>
    </p:spTree>
    <p:extLst>
      <p:ext uri="{BB962C8B-B14F-4D97-AF65-F5344CB8AC3E}">
        <p14:creationId xmlns:p14="http://schemas.microsoft.com/office/powerpoint/2010/main" val="38309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To run a projection we need to specify the </a:t>
            </a:r>
            <a:r>
              <a:rPr lang="en-IE" b="1" dirty="0"/>
              <a:t>domain, entity type </a:t>
            </a:r>
            <a:r>
              <a:rPr lang="en-IE" b="0" dirty="0"/>
              <a:t> and </a:t>
            </a:r>
            <a:r>
              <a:rPr lang="en-IE" b="1" dirty="0"/>
              <a:t> instance identity</a:t>
            </a:r>
            <a:r>
              <a:rPr lang="en-IE" b="0" dirty="0"/>
              <a:t> of the event stream we are going to run the projection over, and also we need to specify the class of the </a:t>
            </a:r>
            <a:r>
              <a:rPr lang="en-IE" b="1" dirty="0"/>
              <a:t>projection</a:t>
            </a:r>
            <a:r>
              <a:rPr lang="en-IE" b="0" dirty="0"/>
              <a:t> to run.</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18</a:t>
            </a:fld>
            <a:endParaRPr lang="en-US"/>
          </a:p>
        </p:txBody>
      </p:sp>
    </p:spTree>
    <p:extLst>
      <p:ext uri="{BB962C8B-B14F-4D97-AF65-F5344CB8AC3E}">
        <p14:creationId xmlns:p14="http://schemas.microsoft.com/office/powerpoint/2010/main" val="3753462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a very simple piece of code that says what events it will handle (by implementing the </a:t>
            </a:r>
            <a:r>
              <a:rPr lang="en-IE" b="1" dirty="0" err="1"/>
              <a:t>IHandleEventType</a:t>
            </a:r>
            <a:r>
              <a:rPr lang="en-IE" b="0" dirty="0"/>
              <a:t> interface) and then has a method to be called each time an instance of that event type is encountered in the event stream.</a:t>
            </a:r>
          </a:p>
          <a:p>
            <a:endParaRPr lang="en-IE" b="0" dirty="0"/>
          </a:p>
          <a:p>
            <a:r>
              <a:rPr lang="en-IE" b="0" dirty="0"/>
              <a:t>In this case a </a:t>
            </a:r>
            <a:r>
              <a:rPr lang="en-IE" b="1" dirty="0"/>
              <a:t>money deposited</a:t>
            </a:r>
            <a:r>
              <a:rPr lang="en-IE" b="0" dirty="0"/>
              <a:t> event increases the account balance and a </a:t>
            </a:r>
            <a:r>
              <a:rPr lang="en-IE" b="1" dirty="0"/>
              <a:t>money withdrawn</a:t>
            </a:r>
            <a:r>
              <a:rPr lang="en-IE" b="0" dirty="0"/>
              <a:t> event decreases it.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19</a:t>
            </a:fld>
            <a:endParaRPr lang="en-US"/>
          </a:p>
        </p:txBody>
      </p:sp>
    </p:spTree>
    <p:extLst>
      <p:ext uri="{BB962C8B-B14F-4D97-AF65-F5344CB8AC3E}">
        <p14:creationId xmlns:p14="http://schemas.microsoft.com/office/powerpoint/2010/main" val="12625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First I need to discuss where cost comes from, in the context of cloud computing.</a:t>
            </a:r>
          </a:p>
          <a:p>
            <a:endParaRPr lang="en-IE" dirty="0"/>
          </a:p>
          <a:p>
            <a:r>
              <a:rPr lang="en-IE" dirty="0"/>
              <a:t>Then a very high level overview of event sourcing because the solution I have put together makes extensive use of this (and I will explain why at the same time).</a:t>
            </a:r>
          </a:p>
          <a:p>
            <a:r>
              <a:rPr lang="en-IE" dirty="0"/>
              <a:t>I will also show some code to illuminate how I am doing this</a:t>
            </a:r>
          </a:p>
          <a:p>
            <a:endParaRPr lang="en-IE" dirty="0"/>
          </a:p>
          <a:p>
            <a:r>
              <a:rPr lang="en-IE" dirty="0"/>
              <a:t>Then the environment in which this is to be hosted – using the Azure Event Grid, Durable Serverless functions and Azure storage.</a:t>
            </a:r>
          </a:p>
          <a:p>
            <a:endParaRPr lang="en-IE" dirty="0"/>
          </a:p>
          <a:p>
            <a:r>
              <a:rPr lang="en-IE" dirty="0"/>
              <a:t>Then I will walk through an example of the way the architecture hangs together</a:t>
            </a:r>
          </a:p>
          <a:p>
            <a:endParaRPr lang="en-IE" dirty="0"/>
          </a:p>
          <a:p>
            <a:r>
              <a:rPr lang="en-IE" dirty="0"/>
              <a:t>Finally I’ll wrap up with lessons learned and Q&amp;A – hopefully questions form you, probably questions from me and maybe even questions from the crocodile.</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a:t>
            </a:fld>
            <a:endParaRPr lang="en-IE"/>
          </a:p>
        </p:txBody>
      </p:sp>
    </p:spTree>
    <p:extLst>
      <p:ext uri="{BB962C8B-B14F-4D97-AF65-F5344CB8AC3E}">
        <p14:creationId xmlns:p14="http://schemas.microsoft.com/office/powerpoint/2010/main" val="2768699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run and when it has processed all the events in the event stream the value is returned.</a:t>
            </a:r>
          </a:p>
          <a:p>
            <a:endParaRPr lang="en-IE" dirty="0"/>
          </a:p>
          <a:p>
            <a:r>
              <a:rPr lang="en-IE" dirty="0"/>
              <a:t>1) Every projection also has a </a:t>
            </a:r>
            <a:r>
              <a:rPr lang="en-IE" b="1" dirty="0"/>
              <a:t>Current Sequence Number</a:t>
            </a:r>
            <a:r>
              <a:rPr lang="en-IE" b="0" dirty="0"/>
              <a:t> property that tells you the number of the last event in the stream that it read</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20</a:t>
            </a:fld>
            <a:endParaRPr lang="en-US"/>
          </a:p>
        </p:txBody>
      </p:sp>
    </p:spTree>
    <p:extLst>
      <p:ext uri="{BB962C8B-B14F-4D97-AF65-F5344CB8AC3E}">
        <p14:creationId xmlns:p14="http://schemas.microsoft.com/office/powerpoint/2010/main" val="3817045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21</a:t>
            </a:fld>
            <a:endParaRPr lang="en-US"/>
          </a:p>
        </p:txBody>
      </p:sp>
    </p:spTree>
    <p:extLst>
      <p:ext uri="{BB962C8B-B14F-4D97-AF65-F5344CB8AC3E}">
        <p14:creationId xmlns:p14="http://schemas.microsoft.com/office/powerpoint/2010/main" val="1393497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Next making a withdrawal</a:t>
            </a:r>
          </a:p>
          <a:p>
            <a:endParaRPr lang="en-IE" dirty="0"/>
          </a:p>
          <a:p>
            <a:r>
              <a:rPr lang="en-IE" dirty="0"/>
              <a:t>Withdrawing money requires running the </a:t>
            </a:r>
            <a:r>
              <a:rPr lang="en-IE" b="1" dirty="0"/>
              <a:t>balance</a:t>
            </a:r>
            <a:r>
              <a:rPr lang="en-IE" dirty="0"/>
              <a:t> </a:t>
            </a:r>
            <a:r>
              <a:rPr lang="en-IE" dirty="0">
                <a:hlinkClick r:id="rId3"/>
              </a:rPr>
              <a:t>projection</a:t>
            </a:r>
            <a:r>
              <a:rPr lang="en-IE" dirty="0"/>
              <a:t> to make sure that the account has the funds available to withdraw and only if it does, post the withdrawal event. </a:t>
            </a:r>
          </a:p>
          <a:p>
            <a:r>
              <a:rPr lang="en-IE" dirty="0"/>
              <a:t>We need to make sure no events have happened between us getting the balance and applying the withdrawal even as if they have we could have a concurrency error.</a:t>
            </a:r>
          </a:p>
          <a:p>
            <a:endParaRPr lang="en-IE" dirty="0"/>
          </a:p>
          <a:p>
            <a:r>
              <a:rPr lang="en-IE" dirty="0"/>
              <a:t>When posting the withdrawal event we pass in the sequence number returned by the </a:t>
            </a:r>
            <a:r>
              <a:rPr lang="en-IE" dirty="0">
                <a:hlinkClick r:id="rId3"/>
              </a:rPr>
              <a:t>projection</a:t>
            </a:r>
            <a:r>
              <a:rPr lang="en-IE" dirty="0"/>
              <a:t> and if any other events have been written to the event stream since then an error is thrown and our withdrawal event is not appended.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22</a:t>
            </a:fld>
            <a:endParaRPr lang="en-US"/>
          </a:p>
        </p:txBody>
      </p:sp>
    </p:spTree>
    <p:extLst>
      <p:ext uri="{BB962C8B-B14F-4D97-AF65-F5344CB8AC3E}">
        <p14:creationId xmlns:p14="http://schemas.microsoft.com/office/powerpoint/2010/main" val="4267662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withdrawal function has both an event stream parameter and a projection parameter, both pointing at the same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23</a:t>
            </a:fld>
            <a:endParaRPr lang="en-US"/>
          </a:p>
        </p:txBody>
      </p:sp>
    </p:spTree>
    <p:extLst>
      <p:ext uri="{BB962C8B-B14F-4D97-AF65-F5344CB8AC3E}">
        <p14:creationId xmlns:p14="http://schemas.microsoft.com/office/powerpoint/2010/main" val="2984912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By passing in the sequence number we got from the projection we can tell the </a:t>
            </a:r>
            <a:r>
              <a:rPr lang="en-IE" b="1" dirty="0" err="1"/>
              <a:t>AppendEvent</a:t>
            </a:r>
            <a:r>
              <a:rPr lang="en-IE" b="0" dirty="0"/>
              <a:t> method to throw an exception if the actual top sequence of the event stream is higher than that when it comes to write the event – this prevents a concurrency error if another thread appends a withdrawal while you are so doing.</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24</a:t>
            </a:fld>
            <a:endParaRPr lang="en-US"/>
          </a:p>
        </p:txBody>
      </p:sp>
    </p:spTree>
    <p:extLst>
      <p:ext uri="{BB962C8B-B14F-4D97-AF65-F5344CB8AC3E}">
        <p14:creationId xmlns:p14="http://schemas.microsoft.com/office/powerpoint/2010/main" val="244752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result of this is that we are prevented from withdrawing more money than we have in the account.</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25</a:t>
            </a:fld>
            <a:endParaRPr lang="en-US"/>
          </a:p>
        </p:txBody>
      </p:sp>
    </p:spTree>
    <p:extLst>
      <p:ext uri="{BB962C8B-B14F-4D97-AF65-F5344CB8AC3E}">
        <p14:creationId xmlns:p14="http://schemas.microsoft.com/office/powerpoint/2010/main" val="4222215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Event grid is how notifications, commands and queries are passed around my putative system.</a:t>
            </a:r>
          </a:p>
          <a:p>
            <a:endParaRPr lang="en-IE" dirty="0"/>
          </a:p>
          <a:p>
            <a:r>
              <a:rPr lang="en-IE" dirty="0"/>
              <a:t>Event grid is “always listening” – if it receives a notification it can trigger an invocation (“wake up”) of the azure function(s) subscribing to it.</a:t>
            </a:r>
          </a:p>
          <a:p>
            <a:endParaRPr lang="en-IE" dirty="0"/>
          </a:p>
          <a:p>
            <a:r>
              <a:rPr lang="en-GB" dirty="0"/>
              <a:t>Event grid will retry sending to a subscription if the send does not succeed – if they fail for 24 hours then the message will be put in a “deal letter” location.</a:t>
            </a:r>
          </a:p>
          <a:p>
            <a:endParaRPr lang="en-GB" dirty="0"/>
          </a:p>
          <a:p>
            <a:r>
              <a:rPr lang="en-GB" dirty="0"/>
              <a:t>Events will be delivered </a:t>
            </a:r>
            <a:r>
              <a:rPr lang="en-GB" b="1" dirty="0"/>
              <a:t>at least</a:t>
            </a:r>
            <a:r>
              <a:rPr lang="en-GB" b="0" dirty="0"/>
              <a:t> once – but possibly more than once, so you should code defensively for that possibility</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26</a:t>
            </a:fld>
            <a:endParaRPr lang="en-IE"/>
          </a:p>
        </p:txBody>
      </p:sp>
    </p:spTree>
    <p:extLst>
      <p:ext uri="{BB962C8B-B14F-4D97-AF65-F5344CB8AC3E}">
        <p14:creationId xmlns:p14="http://schemas.microsoft.com/office/powerpoint/2010/main" val="2685769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demonstration system is for organising an amateur running organisation.</a:t>
            </a:r>
          </a:p>
          <a:p>
            <a:r>
              <a:rPr lang="en-IE" dirty="0"/>
              <a:t>It is split into three domains – the league domain being anything to do with the overall organisation of leagues,</a:t>
            </a:r>
          </a:p>
          <a:p>
            <a:r>
              <a:rPr lang="en-IE" dirty="0"/>
              <a:t>The race domain being to do with an individual race,</a:t>
            </a:r>
          </a:p>
          <a:p>
            <a:r>
              <a:rPr lang="en-IE" dirty="0"/>
              <a:t>The runner domain being relating to the runner and their interaction with the organisation.</a:t>
            </a:r>
          </a:p>
          <a:p>
            <a:endParaRPr lang="en-IE" dirty="0"/>
          </a:p>
          <a:p>
            <a:r>
              <a:rPr lang="en-IE" dirty="0"/>
              <a:t>Importantly there is no privileged communication between the domains – the interface available to each other is the same interface publicly available outside.</a:t>
            </a:r>
          </a:p>
        </p:txBody>
      </p:sp>
      <p:sp>
        <p:nvSpPr>
          <p:cNvPr id="4" name="Slide Number Placeholder 3"/>
          <p:cNvSpPr>
            <a:spLocks noGrp="1"/>
          </p:cNvSpPr>
          <p:nvPr>
            <p:ph type="sldNum" sz="quarter" idx="5"/>
          </p:nvPr>
        </p:nvSpPr>
        <p:spPr/>
        <p:txBody>
          <a:bodyPr/>
          <a:lstStyle/>
          <a:p>
            <a:fld id="{BEF28922-F286-42E5-8B45-0555F1675A4E}" type="slidenum">
              <a:rPr lang="en-IE" smtClean="0"/>
              <a:t>27</a:t>
            </a:fld>
            <a:endParaRPr lang="en-IE"/>
          </a:p>
        </p:txBody>
      </p:sp>
    </p:spTree>
    <p:extLst>
      <p:ext uri="{BB962C8B-B14F-4D97-AF65-F5344CB8AC3E}">
        <p14:creationId xmlns:p14="http://schemas.microsoft.com/office/powerpoint/2010/main" val="3674388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command is issued to the system through an event grid topic.  </a:t>
            </a:r>
          </a:p>
          <a:p>
            <a:r>
              <a:rPr lang="en-IE" dirty="0"/>
              <a:t>The parameters required to perform the command as well as any authorisation tokens and externally supplied unique identifier are supplied in the payload to this event grid topic.</a:t>
            </a:r>
          </a:p>
          <a:p>
            <a:r>
              <a:rPr lang="en-IE" dirty="0"/>
              <a:t>When a message is received by the topic it triggers a serverless function to handle the command.</a:t>
            </a:r>
          </a:p>
          <a:p>
            <a:r>
              <a:rPr lang="en-IE" dirty="0"/>
              <a:t>This uses the durable function framework to call activities that perform each step in turn and, if all is OK, appends 1 or more events to the event streams of the entities updated by the command.</a:t>
            </a:r>
          </a:p>
          <a:p>
            <a:r>
              <a:rPr lang="en-IE" dirty="0"/>
              <a:t>As well as the built in durable function orchestration which is backed by a table the command has its own event stream in which the progress is logged.</a:t>
            </a:r>
          </a:p>
        </p:txBody>
      </p:sp>
      <p:sp>
        <p:nvSpPr>
          <p:cNvPr id="4" name="Slide Number Placeholder 3"/>
          <p:cNvSpPr>
            <a:spLocks noGrp="1"/>
          </p:cNvSpPr>
          <p:nvPr>
            <p:ph type="sldNum" sz="quarter" idx="5"/>
          </p:nvPr>
        </p:nvSpPr>
        <p:spPr/>
        <p:txBody>
          <a:bodyPr/>
          <a:lstStyle/>
          <a:p>
            <a:fld id="{BEF28922-F286-42E5-8B45-0555F1675A4E}" type="slidenum">
              <a:rPr lang="en-IE" smtClean="0"/>
              <a:t>28</a:t>
            </a:fld>
            <a:endParaRPr lang="en-IE"/>
          </a:p>
        </p:txBody>
      </p:sp>
    </p:spTree>
    <p:extLst>
      <p:ext uri="{BB962C8B-B14F-4D97-AF65-F5344CB8AC3E}">
        <p14:creationId xmlns:p14="http://schemas.microsoft.com/office/powerpoint/2010/main" val="63396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orchestration function has an [</a:t>
            </a:r>
            <a:r>
              <a:rPr lang="en-IE" b="1" dirty="0" err="1"/>
              <a:t>OrchestrationTrigger</a:t>
            </a:r>
            <a:r>
              <a:rPr lang="en-IE" dirty="0"/>
              <a:t>] attribute and durable orchestration through which the details of what kicked off the orchestration can be found</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29</a:t>
            </a:fld>
            <a:endParaRPr lang="en-IE"/>
          </a:p>
        </p:txBody>
      </p:sp>
    </p:spTree>
    <p:extLst>
      <p:ext uri="{BB962C8B-B14F-4D97-AF65-F5344CB8AC3E}">
        <p14:creationId xmlns:p14="http://schemas.microsoft.com/office/powerpoint/2010/main" val="15354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system I am describing here is best suited to non critical or occasional/burst use scenarios rather than enterprise critical systems and is tuned toward minimising cost rather than maximised performance.  If you are having talks with venture capital firms or describing yourself as “the uber of blah” then this may not be ideally suited for you.</a:t>
            </a:r>
          </a:p>
          <a:p>
            <a:endParaRPr lang="en-IE" dirty="0"/>
          </a:p>
          <a:p>
            <a:r>
              <a:rPr lang="en-IE" dirty="0"/>
              <a:t>Also, what I am describing is more of an experiment rather than a definitive textbook example.</a:t>
            </a:r>
          </a:p>
          <a:p>
            <a:endParaRPr lang="en-IE" dirty="0"/>
          </a:p>
          <a:p>
            <a:r>
              <a:rPr lang="en-IE" dirty="0"/>
              <a:t>To manage expectations, what I am looking for is an equivalent to what Blogs did for micropublishing in applications.</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a:t>
            </a:fld>
            <a:endParaRPr lang="en-IE"/>
          </a:p>
        </p:txBody>
      </p:sp>
    </p:spTree>
    <p:extLst>
      <p:ext uri="{BB962C8B-B14F-4D97-AF65-F5344CB8AC3E}">
        <p14:creationId xmlns:p14="http://schemas.microsoft.com/office/powerpoint/2010/main" val="426497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orchestration calls out to </a:t>
            </a:r>
            <a:r>
              <a:rPr lang="en-GB" b="1" dirty="0"/>
              <a:t>Activity</a:t>
            </a:r>
            <a:r>
              <a:rPr lang="en-GB" dirty="0"/>
              <a:t> methods which do the actual work of each step</a:t>
            </a:r>
          </a:p>
          <a:p>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30</a:t>
            </a:fld>
            <a:endParaRPr lang="en-IE"/>
          </a:p>
        </p:txBody>
      </p:sp>
    </p:spTree>
    <p:extLst>
      <p:ext uri="{BB962C8B-B14F-4D97-AF65-F5344CB8AC3E}">
        <p14:creationId xmlns:p14="http://schemas.microsoft.com/office/powerpoint/2010/main" val="4243083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Events are appended to the appropriate </a:t>
            </a:r>
            <a:r>
              <a:rPr lang="en-GB" b="1" dirty="0" err="1"/>
              <a:t>EventStream</a:t>
            </a:r>
            <a:r>
              <a:rPr lang="en-GB" dirty="0"/>
              <a:t> in order to record what the command has done – effectively what has changed</a:t>
            </a:r>
          </a:p>
        </p:txBody>
      </p:sp>
      <p:sp>
        <p:nvSpPr>
          <p:cNvPr id="4" name="Slide Number Placeholder 3"/>
          <p:cNvSpPr>
            <a:spLocks noGrp="1"/>
          </p:cNvSpPr>
          <p:nvPr>
            <p:ph type="sldNum" sz="quarter" idx="5"/>
          </p:nvPr>
        </p:nvSpPr>
        <p:spPr/>
        <p:txBody>
          <a:bodyPr/>
          <a:lstStyle/>
          <a:p>
            <a:fld id="{BEF28922-F286-42E5-8B45-0555F1675A4E}" type="slidenum">
              <a:rPr lang="en-IE" smtClean="0"/>
              <a:t>31</a:t>
            </a:fld>
            <a:endParaRPr lang="en-IE"/>
          </a:p>
        </p:txBody>
      </p:sp>
    </p:spTree>
    <p:extLst>
      <p:ext uri="{BB962C8B-B14F-4D97-AF65-F5344CB8AC3E}">
        <p14:creationId xmlns:p14="http://schemas.microsoft.com/office/powerpoint/2010/main" val="1527452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independent </a:t>
            </a:r>
            <a:r>
              <a:rPr lang="en-GB" b="1" dirty="0"/>
              <a:t>sub orchestration </a:t>
            </a:r>
            <a:r>
              <a:rPr lang="en-GB" dirty="0"/>
              <a:t>is fired off that does all the work to do with notifying other domains of this command’s action</a:t>
            </a:r>
          </a:p>
        </p:txBody>
      </p:sp>
      <p:sp>
        <p:nvSpPr>
          <p:cNvPr id="4" name="Slide Number Placeholder 3"/>
          <p:cNvSpPr>
            <a:spLocks noGrp="1"/>
          </p:cNvSpPr>
          <p:nvPr>
            <p:ph type="sldNum" sz="quarter" idx="5"/>
          </p:nvPr>
        </p:nvSpPr>
        <p:spPr/>
        <p:txBody>
          <a:bodyPr/>
          <a:lstStyle/>
          <a:p>
            <a:fld id="{BEF28922-F286-42E5-8B45-0555F1675A4E}" type="slidenum">
              <a:rPr lang="en-IE" smtClean="0"/>
              <a:t>32</a:t>
            </a:fld>
            <a:endParaRPr lang="en-IE"/>
          </a:p>
        </p:txBody>
      </p:sp>
    </p:spTree>
    <p:extLst>
      <p:ext uri="{BB962C8B-B14F-4D97-AF65-F5344CB8AC3E}">
        <p14:creationId xmlns:p14="http://schemas.microsoft.com/office/powerpoint/2010/main" val="3291864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query is handled in a similar manner but in addition to the parameters you also pass in a return address to which the results of the query should be returned</a:t>
            </a:r>
            <a:r>
              <a:rPr lang="en-IE"/>
              <a:t>.  </a:t>
            </a:r>
          </a:p>
          <a:p>
            <a:endParaRPr lang="en-IE" dirty="0"/>
          </a:p>
          <a:p>
            <a:r>
              <a:rPr lang="en-IE" dirty="0"/>
              <a:t>This could be, for instance, a webhook or an azure storage location to drop a file into.</a:t>
            </a:r>
          </a:p>
          <a:p>
            <a:r>
              <a:rPr lang="en-IE" dirty="0"/>
              <a:t>This allows the query to be executed asynchronously.</a:t>
            </a:r>
          </a:p>
          <a:p>
            <a:r>
              <a:rPr lang="en-IE" dirty="0"/>
              <a:t>The query runs projections over the event streams of the entities it is getting data for and then performs any aggregation needed over these before returning the results.</a:t>
            </a:r>
          </a:p>
        </p:txBody>
      </p:sp>
      <p:sp>
        <p:nvSpPr>
          <p:cNvPr id="4" name="Slide Number Placeholder 3"/>
          <p:cNvSpPr>
            <a:spLocks noGrp="1"/>
          </p:cNvSpPr>
          <p:nvPr>
            <p:ph type="sldNum" sz="quarter" idx="5"/>
          </p:nvPr>
        </p:nvSpPr>
        <p:spPr/>
        <p:txBody>
          <a:bodyPr/>
          <a:lstStyle/>
          <a:p>
            <a:fld id="{BEF28922-F286-42E5-8B45-0555F1675A4E}" type="slidenum">
              <a:rPr lang="en-IE" smtClean="0"/>
              <a:t>33</a:t>
            </a:fld>
            <a:endParaRPr lang="en-IE"/>
          </a:p>
        </p:txBody>
      </p:sp>
    </p:spTree>
    <p:extLst>
      <p:ext uri="{BB962C8B-B14F-4D97-AF65-F5344CB8AC3E}">
        <p14:creationId xmlns:p14="http://schemas.microsoft.com/office/powerpoint/2010/main" val="495532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Projection requests are written to the query event stream so we can see what work has been done and what is outstanding in running the query</a:t>
            </a:r>
          </a:p>
          <a:p>
            <a:endParaRPr lang="en-IE" dirty="0"/>
          </a:p>
          <a:p>
            <a:r>
              <a:rPr lang="en-IE" dirty="0"/>
              <a:t>Projections themselves can then be run in parallel by using durable functions “fan-out” mechanism.</a:t>
            </a:r>
          </a:p>
          <a:p>
            <a:endParaRPr lang="en-IE" dirty="0"/>
          </a:p>
          <a:p>
            <a:r>
              <a:rPr lang="en-IE" dirty="0"/>
              <a:t>Once all the projections are complete any totting up steps could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34</a:t>
            </a:fld>
            <a:endParaRPr lang="en-IE"/>
          </a:p>
        </p:txBody>
      </p:sp>
    </p:spTree>
    <p:extLst>
      <p:ext uri="{BB962C8B-B14F-4D97-AF65-F5344CB8AC3E}">
        <p14:creationId xmlns:p14="http://schemas.microsoft.com/office/powerpoint/2010/main" val="3746087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Projection requests are written to the query event stream so we can see what work has been done and what is outstanding in running the query</a:t>
            </a:r>
          </a:p>
          <a:p>
            <a:endParaRPr lang="en-IE" dirty="0"/>
          </a:p>
          <a:p>
            <a:r>
              <a:rPr lang="en-IE" dirty="0"/>
              <a:t>Projections themselves can then be run in parallel by using durable functions “fan-out” mechanism.</a:t>
            </a:r>
          </a:p>
          <a:p>
            <a:endParaRPr lang="en-IE" dirty="0"/>
          </a:p>
          <a:p>
            <a:r>
              <a:rPr lang="en-IE" dirty="0"/>
              <a:t>Once all the projections are complete any totting up steps could run.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35</a:t>
            </a:fld>
            <a:endParaRPr lang="en-IE"/>
          </a:p>
        </p:txBody>
      </p:sp>
    </p:spTree>
    <p:extLst>
      <p:ext uri="{BB962C8B-B14F-4D97-AF65-F5344CB8AC3E}">
        <p14:creationId xmlns:p14="http://schemas.microsoft.com/office/powerpoint/2010/main" val="2032962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Domains communicate directly with each other by these commands and queries </a:t>
            </a:r>
          </a:p>
          <a:p>
            <a:r>
              <a:rPr lang="en-IE" dirty="0"/>
              <a:t>Domains can also raise notifications that other domains or indeed other processes can subscribe to.  </a:t>
            </a:r>
          </a:p>
          <a:p>
            <a:r>
              <a:rPr lang="en-IE"/>
              <a:t>(These </a:t>
            </a:r>
            <a:r>
              <a:rPr lang="en-IE" dirty="0"/>
              <a:t>notifications are tagged with the “as of date” and “as of sequence number” information so that the subscriber can determine if it has already received this </a:t>
            </a:r>
            <a:r>
              <a:rPr lang="en-IE"/>
              <a:t>notification before.)</a:t>
            </a:r>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36</a:t>
            </a:fld>
            <a:endParaRPr lang="en-IE"/>
          </a:p>
        </p:txBody>
      </p:sp>
    </p:spTree>
    <p:extLst>
      <p:ext uri="{BB962C8B-B14F-4D97-AF65-F5344CB8AC3E}">
        <p14:creationId xmlns:p14="http://schemas.microsoft.com/office/powerpoint/2010/main" val="346201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serverless computing is no less susceptible to the “sunk cost fallacy” it is worth investing time in design before getting started coding.  It is a mistake to allow the rapid spin-up time of serverless functions as an excuse not to do some design work.  I would recommend looking at things like event storming as a way to do this.</a:t>
            </a:r>
          </a:p>
          <a:p>
            <a:endParaRPr lang="en-GB" dirty="0"/>
          </a:p>
          <a:p>
            <a:r>
              <a:rPr lang="en-GB" dirty="0"/>
              <a:t>If you are dealing with a system that needs to be able to survive being spun down without the worry of data loss requires being rigorous about reading your won writes – i.e. making sure any state change is persisted before it is used.</a:t>
            </a:r>
          </a:p>
          <a:p>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37</a:t>
            </a:fld>
            <a:endParaRPr lang="en-IE"/>
          </a:p>
        </p:txBody>
      </p:sp>
    </p:spTree>
    <p:extLst>
      <p:ext uri="{BB962C8B-B14F-4D97-AF65-F5344CB8AC3E}">
        <p14:creationId xmlns:p14="http://schemas.microsoft.com/office/powerpoint/2010/main" val="2467521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Event Grid</a:t>
            </a:r>
            <a:r>
              <a:rPr lang="en-IE" sz="1200" kern="1200" dirty="0">
                <a:solidFill>
                  <a:schemeClr val="tx1"/>
                </a:solidFill>
                <a:effectLst/>
                <a:latin typeface="+mn-lt"/>
                <a:ea typeface="+mn-ea"/>
                <a:cs typeface="+mn-cs"/>
              </a:rPr>
              <a:t> for the reliable messaging between domains (and with the outside world) – this allows us to stitch together domains with publish-subscribe, which means we can easily extend the system.</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Serverless function hosting</a:t>
            </a:r>
            <a:r>
              <a:rPr lang="en-IE" sz="1200" kern="1200" dirty="0">
                <a:solidFill>
                  <a:schemeClr val="tx1"/>
                </a:solidFill>
                <a:effectLst/>
                <a:latin typeface="+mn-lt"/>
                <a:ea typeface="+mn-ea"/>
                <a:cs typeface="+mn-cs"/>
              </a:rPr>
              <a:t> for dynamic scaling.</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Durable Function Orchestration</a:t>
            </a:r>
            <a:r>
              <a:rPr lang="en-IE" sz="1200" kern="1200" dirty="0">
                <a:solidFill>
                  <a:schemeClr val="tx1"/>
                </a:solidFill>
                <a:effectLst/>
                <a:latin typeface="+mn-lt"/>
                <a:ea typeface="+mn-ea"/>
                <a:cs typeface="+mn-cs"/>
              </a:rPr>
              <a:t> for the long running processes that handle the commands and queries.</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Durable functions</a:t>
            </a:r>
            <a:r>
              <a:rPr lang="en-IE" sz="1200" kern="1200" dirty="0">
                <a:solidFill>
                  <a:schemeClr val="tx1"/>
                </a:solidFill>
                <a:effectLst/>
                <a:latin typeface="+mn-lt"/>
                <a:ea typeface="+mn-ea"/>
                <a:cs typeface="+mn-cs"/>
              </a:rPr>
              <a:t> fan out/fan in for processes that can run in parallel.</a:t>
            </a:r>
            <a:endParaRPr lang="en-GB" sz="1200" kern="1200" dirty="0">
              <a:solidFill>
                <a:schemeClr val="tx1"/>
              </a:solidFill>
              <a:effectLst/>
              <a:latin typeface="+mn-lt"/>
              <a:ea typeface="+mn-ea"/>
              <a:cs typeface="+mn-cs"/>
            </a:endParaRP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Event sourcing </a:t>
            </a:r>
            <a:r>
              <a:rPr lang="en-IE" sz="1200" kern="1200" dirty="0">
                <a:solidFill>
                  <a:schemeClr val="tx1"/>
                </a:solidFill>
                <a:effectLst/>
                <a:latin typeface="+mn-lt"/>
                <a:ea typeface="+mn-ea"/>
                <a:cs typeface="+mn-cs"/>
              </a:rPr>
              <a:t>to save on the overhead required </a:t>
            </a:r>
            <a:r>
              <a:rPr lang="en-IE" sz="1200" kern="1200">
                <a:solidFill>
                  <a:schemeClr val="tx1"/>
                </a:solidFill>
                <a:effectLst/>
                <a:latin typeface="+mn-lt"/>
                <a:ea typeface="+mn-ea"/>
                <a:cs typeface="+mn-cs"/>
              </a:rPr>
              <a:t>by using a database</a:t>
            </a:r>
            <a:r>
              <a:rPr lang="en-IE"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40</a:t>
            </a:fld>
            <a:endParaRPr lang="en-IE"/>
          </a:p>
        </p:txBody>
      </p:sp>
    </p:spTree>
    <p:extLst>
      <p:ext uri="{BB962C8B-B14F-4D97-AF65-F5344CB8AC3E}">
        <p14:creationId xmlns:p14="http://schemas.microsoft.com/office/powerpoint/2010/main" val="7979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There are two main sources of cost that we need to address with regard to cloud hosted systems:</a:t>
            </a:r>
          </a:p>
          <a:p>
            <a:endParaRPr lang="en-IE" dirty="0"/>
          </a:p>
          <a:p>
            <a:r>
              <a:rPr lang="en-IE" dirty="0"/>
              <a:t>The first is always-on systems, for example virtual machines, for which a cost arises regardless of use.</a:t>
            </a:r>
          </a:p>
          <a:p>
            <a:r>
              <a:rPr lang="en-IE" dirty="0"/>
              <a:t>The second is overprovisioning, where we have to reserve more processing power than we are using so that we are able to ramp-up to match rapidly increasing demand.</a:t>
            </a:r>
          </a:p>
          <a:p>
            <a:endParaRPr lang="en-IE" dirty="0"/>
          </a:p>
          <a:p>
            <a:r>
              <a:rPr lang="en-IE" dirty="0"/>
              <a:t>Azure serverless functions address these two sources of cost “out of the box”</a:t>
            </a:r>
          </a:p>
          <a:p>
            <a:endParaRPr lang="en-IE" dirty="0"/>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4</a:t>
            </a:fld>
            <a:endParaRPr lang="en-IE"/>
          </a:p>
        </p:txBody>
      </p:sp>
    </p:spTree>
    <p:extLst>
      <p:ext uri="{BB962C8B-B14F-4D97-AF65-F5344CB8AC3E}">
        <p14:creationId xmlns:p14="http://schemas.microsoft.com/office/powerpoint/2010/main" val="10653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Event sourcing is a way of storing data, not as the current state of the entity (as in active state) but rather as a sequential history of all the events that have occurred to an entity.</a:t>
            </a:r>
          </a:p>
          <a:p>
            <a:endParaRPr lang="en-IE" dirty="0"/>
          </a:p>
          <a:p>
            <a:r>
              <a:rPr lang="en-IE" dirty="0"/>
              <a:t>This history is implemented as an append only event stream.  It places the onus on getting “state” onto the system that is reading the data which has to run a projection over the event stream.</a:t>
            </a:r>
          </a:p>
          <a:p>
            <a:r>
              <a:rPr lang="en-IE" dirty="0"/>
              <a:t>This is done by (and is the responsibility of) the process that needs that state, either to report it or to use it in a business decision.</a:t>
            </a:r>
          </a:p>
          <a:p>
            <a:endParaRPr lang="en-IE" dirty="0"/>
          </a:p>
          <a:p>
            <a:r>
              <a:rPr lang="en-IE" dirty="0"/>
              <a:t>This allows us to eliminate one of the “always on” fixed costs – the state consistency management system (or database to use the more common term).</a:t>
            </a:r>
          </a:p>
          <a:p>
            <a:endParaRPr lang="en-IE" dirty="0"/>
          </a:p>
        </p:txBody>
      </p:sp>
      <p:sp>
        <p:nvSpPr>
          <p:cNvPr id="4" name="Slide Number Placeholder 3"/>
          <p:cNvSpPr>
            <a:spLocks noGrp="1"/>
          </p:cNvSpPr>
          <p:nvPr>
            <p:ph type="sldNum" sz="quarter" idx="5"/>
          </p:nvPr>
        </p:nvSpPr>
        <p:spPr/>
        <p:txBody>
          <a:bodyPr/>
          <a:lstStyle/>
          <a:p>
            <a:fld id="{BEF28922-F286-42E5-8B45-0555F1675A4E}" type="slidenum">
              <a:rPr lang="en-IE" smtClean="0"/>
              <a:t>5</a:t>
            </a:fld>
            <a:endParaRPr lang="en-IE"/>
          </a:p>
        </p:txBody>
      </p:sp>
    </p:spTree>
    <p:extLst>
      <p:ext uri="{BB962C8B-B14F-4D97-AF65-F5344CB8AC3E}">
        <p14:creationId xmlns:p14="http://schemas.microsoft.com/office/powerpoint/2010/main" val="368817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 let me show you what the code looks like in practice</a:t>
            </a:r>
          </a:p>
          <a:p>
            <a:endParaRPr lang="en-IE" dirty="0"/>
          </a:p>
          <a:p>
            <a:r>
              <a:rPr lang="en-IE" dirty="0"/>
              <a:t>(Don’t worry – I’m not going to “live code” it.  Even the people who pay me to code don’t actually enjoy watching it happen)</a:t>
            </a:r>
            <a:endParaRPr lang="en-GB" dirty="0"/>
          </a:p>
        </p:txBody>
      </p:sp>
      <p:sp>
        <p:nvSpPr>
          <p:cNvPr id="4" name="Slide Number Placeholder 3"/>
          <p:cNvSpPr>
            <a:spLocks noGrp="1"/>
          </p:cNvSpPr>
          <p:nvPr>
            <p:ph type="sldNum" sz="quarter" idx="5"/>
          </p:nvPr>
        </p:nvSpPr>
        <p:spPr/>
        <p:txBody>
          <a:bodyPr/>
          <a:lstStyle/>
          <a:p>
            <a:fld id="{BEF28922-F286-42E5-8B45-0555F1675A4E}" type="slidenum">
              <a:rPr lang="en-IE" smtClean="0"/>
              <a:t>6</a:t>
            </a:fld>
            <a:endParaRPr lang="en-IE"/>
          </a:p>
        </p:txBody>
      </p:sp>
    </p:spTree>
    <p:extLst>
      <p:ext uri="{BB962C8B-B14F-4D97-AF65-F5344CB8AC3E}">
        <p14:creationId xmlns:p14="http://schemas.microsoft.com/office/powerpoint/2010/main" val="222515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will start with opening a new account.</a:t>
            </a:r>
          </a:p>
          <a:p>
            <a:endParaRPr lang="en-IE" dirty="0"/>
          </a:p>
          <a:p>
            <a:r>
              <a:rPr lang="en-IE" dirty="0"/>
              <a:t>The rules are :-</a:t>
            </a:r>
          </a:p>
          <a:p>
            <a:r>
              <a:rPr lang="en-IE" dirty="0"/>
              <a:t>An account can only be created once - therefore if an event stream already exists for the account, do not create a new one or append an account opened event.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7</a:t>
            </a:fld>
            <a:endParaRPr lang="en-US"/>
          </a:p>
        </p:txBody>
      </p:sp>
    </p:spTree>
    <p:extLst>
      <p:ext uri="{BB962C8B-B14F-4D97-AF65-F5344CB8AC3E}">
        <p14:creationId xmlns:p14="http://schemas.microsoft.com/office/powerpoint/2010/main" val="359109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the serverless function is triggered the account number is taken from the URL and is used to instantiate a new </a:t>
            </a:r>
            <a:r>
              <a:rPr lang="en-IE" b="1" dirty="0" err="1"/>
              <a:t>eventstream</a:t>
            </a:r>
            <a:r>
              <a:rPr lang="en-IE" b="0" dirty="0"/>
              <a:t> variable for that bank account.</a:t>
            </a:r>
            <a:endParaRPr lang="en-IE" dirty="0"/>
          </a:p>
          <a:p>
            <a:endParaRPr lang="en-US" dirty="0"/>
          </a:p>
          <a:p>
            <a:r>
              <a:rPr lang="en-US" dirty="0"/>
              <a:t>Each event stream is uniquely identified by a combination of the domain, entity type and unique identifier of that entity.</a:t>
            </a:r>
          </a:p>
        </p:txBody>
      </p:sp>
      <p:sp>
        <p:nvSpPr>
          <p:cNvPr id="4" name="Slide Number Placeholder 3"/>
          <p:cNvSpPr>
            <a:spLocks noGrp="1"/>
          </p:cNvSpPr>
          <p:nvPr>
            <p:ph type="sldNum" sz="quarter" idx="5"/>
          </p:nvPr>
        </p:nvSpPr>
        <p:spPr/>
        <p:txBody>
          <a:bodyPr/>
          <a:lstStyle/>
          <a:p>
            <a:fld id="{5BBCC628-4FEB-4E9A-A626-C808C74B96E6}" type="slidenum">
              <a:rPr lang="en-US" smtClean="0"/>
              <a:t>8</a:t>
            </a:fld>
            <a:endParaRPr lang="en-US"/>
          </a:p>
        </p:txBody>
      </p:sp>
    </p:spTree>
    <p:extLst>
      <p:ext uri="{BB962C8B-B14F-4D97-AF65-F5344CB8AC3E}">
        <p14:creationId xmlns:p14="http://schemas.microsoft.com/office/powerpoint/2010/main" val="214890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To enforce the constraint that an account must be new we can first check the event stream does not </a:t>
            </a:r>
            <a:r>
              <a:rPr lang="en-US" b="1" dirty="0"/>
              <a:t>exist</a:t>
            </a:r>
            <a:r>
              <a:rPr lang="en-US" dirty="0"/>
              <a:t>, but also we can pass in a constraint that when writing the first event the event stream </a:t>
            </a:r>
            <a:r>
              <a:rPr lang="en-US" b="1" dirty="0"/>
              <a:t>must be new</a:t>
            </a:r>
            <a:r>
              <a:rPr lang="en-US" b="0" dirty="0"/>
              <a: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9</a:t>
            </a:fld>
            <a:endParaRPr lang="en-US"/>
          </a:p>
        </p:txBody>
      </p:sp>
    </p:spTree>
    <p:extLst>
      <p:ext uri="{BB962C8B-B14F-4D97-AF65-F5344CB8AC3E}">
        <p14:creationId xmlns:p14="http://schemas.microsoft.com/office/powerpoint/2010/main" val="109540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7C11-8AF5-4FD5-AD96-1E2C370C7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F4098B-80B6-42DA-BCBB-15CB823A1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66F6BB-87CB-4704-9351-BB556008CC0F}"/>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5" name="Footer Placeholder 4">
            <a:extLst>
              <a:ext uri="{FF2B5EF4-FFF2-40B4-BE49-F238E27FC236}">
                <a16:creationId xmlns:a16="http://schemas.microsoft.com/office/drawing/2014/main" id="{B41319FA-395E-44A9-9620-133BB10B0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2996B-0361-45FA-9B2A-CD047DDB7F3D}"/>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2208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46CE-C6F4-447C-8DDB-AA5AB6147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670593-0F7A-41AD-8A01-CABC37319F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7C06-9681-4A8F-826A-6DDD8B383886}"/>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5" name="Footer Placeholder 4">
            <a:extLst>
              <a:ext uri="{FF2B5EF4-FFF2-40B4-BE49-F238E27FC236}">
                <a16:creationId xmlns:a16="http://schemas.microsoft.com/office/drawing/2014/main" id="{921ECCA9-F2C6-468C-AD1A-3C902B738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FFDAC-A637-4584-B508-1DA0FE474AF5}"/>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4865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57D61-E648-4AED-9AB5-B505B74C5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3E324-F162-4067-8150-55240FA7C7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14D18-94EF-4D65-9856-8C2021E595F7}"/>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5" name="Footer Placeholder 4">
            <a:extLst>
              <a:ext uri="{FF2B5EF4-FFF2-40B4-BE49-F238E27FC236}">
                <a16:creationId xmlns:a16="http://schemas.microsoft.com/office/drawing/2014/main" id="{FE68670E-F8CE-4A3F-9444-8EF78224F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1F8DC-5F4E-4824-B80E-BFD5F2C9896F}"/>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49043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C054-BA83-4235-AA8E-012B990F2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5AEBF-2AAA-47C7-BB35-2520E3262C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43FA3-4241-4C81-8735-64A486B5F435}"/>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5" name="Footer Placeholder 4">
            <a:extLst>
              <a:ext uri="{FF2B5EF4-FFF2-40B4-BE49-F238E27FC236}">
                <a16:creationId xmlns:a16="http://schemas.microsoft.com/office/drawing/2014/main" id="{21278C69-6131-47D4-BD09-914D2A82E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8BFF-BF74-4B3C-A53B-A3394C14A348}"/>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0997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E9D-F815-4252-A86A-56905EAB8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57336-F5C3-4E48-AE69-1EFF86A29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2676D7-458D-4CA2-B8FC-940CAEF023D7}"/>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5" name="Footer Placeholder 4">
            <a:extLst>
              <a:ext uri="{FF2B5EF4-FFF2-40B4-BE49-F238E27FC236}">
                <a16:creationId xmlns:a16="http://schemas.microsoft.com/office/drawing/2014/main" id="{EB9FB6E9-6BD2-41AF-B37B-FB014A561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CE834-ECE2-4A96-9C4B-7B76541BC46C}"/>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03375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49CF-FB9F-47AA-9DB9-B873CA5E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41B37-C9FB-430E-B8A8-2A3858D447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7ABA9-5FCC-4F47-8252-7F0C271C8D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9F0DC-49BC-4C58-979E-7363B5D6B58D}"/>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6" name="Footer Placeholder 5">
            <a:extLst>
              <a:ext uri="{FF2B5EF4-FFF2-40B4-BE49-F238E27FC236}">
                <a16:creationId xmlns:a16="http://schemas.microsoft.com/office/drawing/2014/main" id="{8EF4B3E8-7B0E-426F-A292-EF926B220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57A7D-84C9-4087-A5D4-07724AC2C934}"/>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25583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8EC3-F9DD-4890-95A1-AFD7A35E52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D8833F-33DE-438D-98CE-58239A15B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3F1BA8-CB3D-4133-BD11-48EB65FB72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5B4B1-8B69-402B-9D5E-CCFD7B4CB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E596E4-8AFB-4BA7-ADE3-CF7CD0E478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3ACE11-2AED-4281-9E65-EBA31E32AF25}"/>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8" name="Footer Placeholder 7">
            <a:extLst>
              <a:ext uri="{FF2B5EF4-FFF2-40B4-BE49-F238E27FC236}">
                <a16:creationId xmlns:a16="http://schemas.microsoft.com/office/drawing/2014/main" id="{FDF6D8D3-5C4F-4D10-90FF-E34E9E5FC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CD066C-9E40-4E82-8761-4C7DAC0B8BEF}"/>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9749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9AA-52FD-4B01-8489-E1D73BAD0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8C96F4-79DE-48A0-8526-1B70DF9FF6E0}"/>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4" name="Footer Placeholder 3">
            <a:extLst>
              <a:ext uri="{FF2B5EF4-FFF2-40B4-BE49-F238E27FC236}">
                <a16:creationId xmlns:a16="http://schemas.microsoft.com/office/drawing/2014/main" id="{9E608A88-77B3-40AA-8D5F-916BCCFE9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F3293-26C4-4806-9737-404876751608}"/>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3177570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F9929-679F-4E9C-B7BF-2C01D67F723E}"/>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3" name="Footer Placeholder 2">
            <a:extLst>
              <a:ext uri="{FF2B5EF4-FFF2-40B4-BE49-F238E27FC236}">
                <a16:creationId xmlns:a16="http://schemas.microsoft.com/office/drawing/2014/main" id="{F4AF3BD9-900C-48E2-8FB6-BA1AC64CB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A391B-EEF1-4408-8D12-C42626808CB2}"/>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256574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6CF7-A4A4-450E-8DCF-BDD4B6CA2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19A0D-3F0E-4B44-A30B-0A2C7F995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819DD-16FD-4857-BDC6-551B155D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28BD1E-7967-4CCE-8A1A-76532AF71A11}"/>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6" name="Footer Placeholder 5">
            <a:extLst>
              <a:ext uri="{FF2B5EF4-FFF2-40B4-BE49-F238E27FC236}">
                <a16:creationId xmlns:a16="http://schemas.microsoft.com/office/drawing/2014/main" id="{7CDF6BB4-A87B-4E01-B16A-E5E9AEA3B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9D55B-A874-483B-AF17-063CB5C2C9A9}"/>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85043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723C-39EB-45CD-A7A6-0C82C2030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85640-FAC4-4A8C-A67B-FBDEB486C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761E8-2147-42B8-953C-4B4865843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BFEFE6-E940-4F63-A7F9-D166905D0181}"/>
              </a:ext>
            </a:extLst>
          </p:cNvPr>
          <p:cNvSpPr>
            <a:spLocks noGrp="1"/>
          </p:cNvSpPr>
          <p:nvPr>
            <p:ph type="dt" sz="half" idx="10"/>
          </p:nvPr>
        </p:nvSpPr>
        <p:spPr/>
        <p:txBody>
          <a:bodyPr/>
          <a:lstStyle/>
          <a:p>
            <a:fld id="{793293DD-71E4-48E3-A9B8-5447206001DE}" type="datetimeFigureOut">
              <a:rPr lang="en-US" smtClean="0"/>
              <a:t>8/28/2019</a:t>
            </a:fld>
            <a:endParaRPr lang="en-US"/>
          </a:p>
        </p:txBody>
      </p:sp>
      <p:sp>
        <p:nvSpPr>
          <p:cNvPr id="6" name="Footer Placeholder 5">
            <a:extLst>
              <a:ext uri="{FF2B5EF4-FFF2-40B4-BE49-F238E27FC236}">
                <a16:creationId xmlns:a16="http://schemas.microsoft.com/office/drawing/2014/main" id="{87F2DF2B-BC36-4ED6-91FF-661AC5D2D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7B582-58FA-4A02-91B6-CEF99FF2B531}"/>
              </a:ext>
            </a:extLst>
          </p:cNvPr>
          <p:cNvSpPr>
            <a:spLocks noGrp="1"/>
          </p:cNvSpPr>
          <p:nvPr>
            <p:ph type="sldNum" sz="quarter" idx="12"/>
          </p:nvPr>
        </p:nvSpPr>
        <p:spPr/>
        <p:txBody>
          <a:bodyPr/>
          <a:lstStyle/>
          <a:p>
            <a:fld id="{9D38E09F-98CA-4BCE-920A-DD0C7E9F790A}" type="slidenum">
              <a:rPr lang="en-US" smtClean="0"/>
              <a:t>‹#›</a:t>
            </a:fld>
            <a:endParaRPr lang="en-US"/>
          </a:p>
        </p:txBody>
      </p:sp>
    </p:spTree>
    <p:extLst>
      <p:ext uri="{BB962C8B-B14F-4D97-AF65-F5344CB8AC3E}">
        <p14:creationId xmlns:p14="http://schemas.microsoft.com/office/powerpoint/2010/main" val="101625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6115A7-71F4-42B8-87D4-266A4DE57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FF656-1861-4387-9187-AEA7B675E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4F3BE-5105-4D36-817B-028306327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293DD-71E4-48E3-A9B8-5447206001DE}" type="datetimeFigureOut">
              <a:rPr lang="en-US" smtClean="0"/>
              <a:t>8/28/2019</a:t>
            </a:fld>
            <a:endParaRPr lang="en-US"/>
          </a:p>
        </p:txBody>
      </p:sp>
      <p:sp>
        <p:nvSpPr>
          <p:cNvPr id="5" name="Footer Placeholder 4">
            <a:extLst>
              <a:ext uri="{FF2B5EF4-FFF2-40B4-BE49-F238E27FC236}">
                <a16:creationId xmlns:a16="http://schemas.microsoft.com/office/drawing/2014/main" id="{92D7092C-A02F-40F0-BD0B-4F3277B4C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4239F-99B2-4BA6-BD22-B0B5FDF98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E09F-98CA-4BCE-920A-DD0C7E9F790A}" type="slidenum">
              <a:rPr lang="en-US" smtClean="0"/>
              <a:t>‹#›</a:t>
            </a:fld>
            <a:endParaRPr lang="en-US"/>
          </a:p>
        </p:txBody>
      </p:sp>
    </p:spTree>
    <p:extLst>
      <p:ext uri="{BB962C8B-B14F-4D97-AF65-F5344CB8AC3E}">
        <p14:creationId xmlns:p14="http://schemas.microsoft.com/office/powerpoint/2010/main" val="221479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amp;ehk=py4xs5iq"/><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flickr.com/photos/ajc1/1479302705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johnpapa.net/configuring-azure-functions-intellisense-via-json-schema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johnpapa.net/configuring-azure-functions-intellisense-via-json-schema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johnpapa.net/configuring-azure-functions-intellisense-via-json-schema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johnpapa.net/configuring-azure-functions-intellisense-via-json-schema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johnpapa.net/configuring-azure-functions-intellisense-via-json-schema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johnpapa.net/configuring-azure-functions-intellisense-via-json-schema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hyperlink" Target="https://johnpapa.net/configuring-azure-functions-intellisense-via-json-schema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hyperlink" Target="http://commons.wikimedia.org/wiki/File:Full_Spectrum_Team_Waving.jpg" TargetMode="External"/><Relationship Id="rId3" Type="http://schemas.openxmlformats.org/officeDocument/2006/relationships/image" Target="../media/image35.png"/><Relationship Id="rId7"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juandomingofarnos.wordpress.com/2011/02/19/herramientas-digitales-para-profesores-y-alumnos/" TargetMode="External"/><Relationship Id="rId5" Type="http://schemas.openxmlformats.org/officeDocument/2006/relationships/image" Target="../media/image36.jpg"/><Relationship Id="rId4" Type="http://schemas.openxmlformats.org/officeDocument/2006/relationships/hyperlink" Target="https://pixabay.com/en/silhouette-human-jogging-marathon-3275316/" TargetMode="External"/><Relationship Id="rId9" Type="http://schemas.openxmlformats.org/officeDocument/2006/relationships/image" Target="../media/image38.png&amp;ehk=O3stGmYokl71Ma16xmwUIQ&amp;r=0&amp;pid=OfficeInsert"/></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pixabay.com/en/silhouette-human-jogging-marathon-3275316/" TargetMode="External"/><Relationship Id="rId10" Type="http://schemas.openxmlformats.org/officeDocument/2006/relationships/hyperlink" Target="https://johnpapa.net/configuring-azure-functions-intellisense-via-json-schemas/" TargetMode="External"/><Relationship Id="rId4" Type="http://schemas.openxmlformats.org/officeDocument/2006/relationships/image" Target="../media/image35.png"/><Relationship Id="rId9" Type="http://schemas.openxmlformats.org/officeDocument/2006/relationships/image" Target="../media/image16.gif"/></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2011.igem.org/Team:UNIST_Korea/project/Judging_Form" TargetMode="Externa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jpg"/><Relationship Id="rId12" Type="http://schemas.openxmlformats.org/officeDocument/2006/relationships/hyperlink" Target="http://www.gominolasdepetroleo.com/2015/01/7-experimentos-caseros-con-alimento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ki.sc4devotion.com/index.php?title=Image:Nuclear_Power_Plant.png"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commons.wikimedia.org/wiki/File:Deletion_icon.svg" TargetMode="External"/><Relationship Id="rId4" Type="http://schemas.openxmlformats.org/officeDocument/2006/relationships/hyperlink" Target="http://www.frugal-freebies.com/2012/08/up-to-60-off-dollhouses-decor-by-plan.html" TargetMode="External"/><Relationship Id="rId9" Type="http://schemas.openxmlformats.org/officeDocument/2006/relationships/image" Target="../media/image6.png"/><Relationship Id="rId14" Type="http://schemas.openxmlformats.org/officeDocument/2006/relationships/hyperlink" Target="https://openclipart.org/detail/203701/teacher-color-by-woofer-203701"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5.png"/><Relationship Id="rId7" Type="http://schemas.openxmlformats.org/officeDocument/2006/relationships/diagramColors" Target="../diagrams/colors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6.png"/><Relationship Id="rId7" Type="http://schemas.openxmlformats.org/officeDocument/2006/relationships/diagramColors" Target="../diagrams/colors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pixabay.com/en/silhouette-human-jogging-marathon-3275316/" TargetMode="External"/><Relationship Id="rId10" Type="http://schemas.openxmlformats.org/officeDocument/2006/relationships/hyperlink" Target="https://johnpapa.net/configuring-azure-functions-intellisense-via-json-schemas/" TargetMode="External"/><Relationship Id="rId4" Type="http://schemas.openxmlformats.org/officeDocument/2006/relationships/image" Target="../media/image35.png"/><Relationship Id="rId9" Type="http://schemas.openxmlformats.org/officeDocument/2006/relationships/image" Target="../media/image16.gif"/></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pixabay.com/en/silhouette-human-jogging-marathon-3275316/" TargetMode="External"/><Relationship Id="rId11" Type="http://schemas.openxmlformats.org/officeDocument/2006/relationships/hyperlink" Target="http://juandomingofarnos.wordpress.com/2011/02/19/herramientas-digitales-para-profesores-y-alumnos/" TargetMode="External"/><Relationship Id="rId5" Type="http://schemas.openxmlformats.org/officeDocument/2006/relationships/image" Target="../media/image35.png"/><Relationship Id="rId10" Type="http://schemas.openxmlformats.org/officeDocument/2006/relationships/image" Target="../media/image36.jpg"/><Relationship Id="rId4" Type="http://schemas.openxmlformats.org/officeDocument/2006/relationships/image" Target="../media/image50.png"/><Relationship Id="rId9" Type="http://schemas.openxmlformats.org/officeDocument/2006/relationships/hyperlink" Target="http://commons.wikimedia.org/wiki/File:Full_Spectrum_Team_Waving.jp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53.jp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hyperlink" Target="https://johnpapa.net/configuring-azure-functions-intellisense-via-json-schemas/" TargetMode="External"/><Relationship Id="rId4" Type="http://schemas.openxmlformats.org/officeDocument/2006/relationships/image" Target="../media/image16.gif"/></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johnpapa.net/configuring-azure-functions-intellisense-via-json-schema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hyperlink" Target="https://johnpapa.net/configuring-azure-functions-intellisense-via-json-schem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FE0C-79A2-4B92-8570-C929D2DC568F}"/>
              </a:ext>
            </a:extLst>
          </p:cNvPr>
          <p:cNvSpPr>
            <a:spLocks noGrp="1"/>
          </p:cNvSpPr>
          <p:nvPr>
            <p:ph type="ctrTitle"/>
          </p:nvPr>
        </p:nvSpPr>
        <p:spPr>
          <a:xfrm>
            <a:off x="1598645" y="1236378"/>
            <a:ext cx="9144000" cy="1330325"/>
          </a:xfrm>
        </p:spPr>
        <p:txBody>
          <a:bodyPr/>
          <a:lstStyle/>
          <a:p>
            <a:r>
              <a:rPr lang="en-IE" dirty="0"/>
              <a:t>“</a:t>
            </a:r>
            <a:r>
              <a:rPr lang="en-IE" b="1" dirty="0"/>
              <a:t>Hitchhiker</a:t>
            </a:r>
            <a:r>
              <a:rPr lang="en-IE" dirty="0"/>
              <a:t>” systems</a:t>
            </a:r>
            <a:endParaRPr lang="en-US" dirty="0"/>
          </a:p>
        </p:txBody>
      </p:sp>
      <p:sp>
        <p:nvSpPr>
          <p:cNvPr id="3" name="Subtitle 2">
            <a:extLst>
              <a:ext uri="{FF2B5EF4-FFF2-40B4-BE49-F238E27FC236}">
                <a16:creationId xmlns:a16="http://schemas.microsoft.com/office/drawing/2014/main" id="{156BF21D-A4D7-40A4-9098-CD1FF7ACEC41}"/>
              </a:ext>
            </a:extLst>
          </p:cNvPr>
          <p:cNvSpPr>
            <a:spLocks noGrp="1"/>
          </p:cNvSpPr>
          <p:nvPr>
            <p:ph type="subTitle" idx="1"/>
          </p:nvPr>
        </p:nvSpPr>
        <p:spPr>
          <a:xfrm>
            <a:off x="1524000" y="2566703"/>
            <a:ext cx="9144000" cy="587463"/>
          </a:xfrm>
        </p:spPr>
        <p:txBody>
          <a:bodyPr/>
          <a:lstStyle/>
          <a:p>
            <a:r>
              <a:rPr lang="en-IE" dirty="0"/>
              <a:t>Distributed computing for pennies</a:t>
            </a:r>
            <a:endParaRPr lang="en-US" dirty="0"/>
          </a:p>
        </p:txBody>
      </p:sp>
      <p:sp>
        <p:nvSpPr>
          <p:cNvPr id="6" name="TextBox 5">
            <a:extLst>
              <a:ext uri="{FF2B5EF4-FFF2-40B4-BE49-F238E27FC236}">
                <a16:creationId xmlns:a16="http://schemas.microsoft.com/office/drawing/2014/main" id="{1C800C41-70C5-4C70-A698-BCA9D2744E19}"/>
              </a:ext>
            </a:extLst>
          </p:cNvPr>
          <p:cNvSpPr txBox="1"/>
          <p:nvPr/>
        </p:nvSpPr>
        <p:spPr>
          <a:xfrm>
            <a:off x="10194202" y="103789"/>
            <a:ext cx="1997798" cy="923330"/>
          </a:xfrm>
          <a:prstGeom prst="rect">
            <a:avLst/>
          </a:prstGeom>
          <a:noFill/>
        </p:spPr>
        <p:txBody>
          <a:bodyPr wrap="square" rtlCol="0">
            <a:spAutoFit/>
          </a:bodyPr>
          <a:lstStyle/>
          <a:p>
            <a:pPr algn="r"/>
            <a:r>
              <a:rPr lang="en-IE" dirty="0"/>
              <a:t>Duncan Jones</a:t>
            </a:r>
          </a:p>
          <a:p>
            <a:pPr algn="r"/>
            <a:r>
              <a:rPr lang="en-IE" dirty="0">
                <a:solidFill>
                  <a:schemeClr val="accent1">
                    <a:lumMod val="75000"/>
                  </a:schemeClr>
                </a:solidFill>
              </a:rPr>
              <a:t>💬</a:t>
            </a:r>
            <a:r>
              <a:rPr lang="en-IE" dirty="0"/>
              <a:t> @Merrion</a:t>
            </a:r>
          </a:p>
          <a:p>
            <a:pPr algn="l"/>
            <a:endParaRPr lang="en-IE" dirty="0"/>
          </a:p>
        </p:txBody>
      </p:sp>
      <p:pic>
        <p:nvPicPr>
          <p:cNvPr id="7" name="Picture 6" descr="A close up of a logo&#10;&#10;Description generated with very high confidence">
            <a:extLst>
              <a:ext uri="{FF2B5EF4-FFF2-40B4-BE49-F238E27FC236}">
                <a16:creationId xmlns:a16="http://schemas.microsoft.com/office/drawing/2014/main" id="{0D771C8A-9029-4193-B9F3-1540E12487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0426570" y="407416"/>
            <a:ext cx="316075" cy="316075"/>
          </a:xfrm>
          <a:prstGeom prst="rect">
            <a:avLst/>
          </a:prstGeom>
        </p:spPr>
      </p:pic>
      <p:pic>
        <p:nvPicPr>
          <p:cNvPr id="5" name="Picture 4" descr="A picture containing object&#10;&#10;Description automatically generated">
            <a:extLst>
              <a:ext uri="{FF2B5EF4-FFF2-40B4-BE49-F238E27FC236}">
                <a16:creationId xmlns:a16="http://schemas.microsoft.com/office/drawing/2014/main" id="{10106519-934F-4DF3-9B0D-CB1C47136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801" y="2391155"/>
            <a:ext cx="11434622" cy="3411329"/>
          </a:xfrm>
          <a:prstGeom prst="rect">
            <a:avLst/>
          </a:prstGeom>
        </p:spPr>
      </p:pic>
    </p:spTree>
    <p:extLst>
      <p:ext uri="{BB962C8B-B14F-4D97-AF65-F5344CB8AC3E}">
        <p14:creationId xmlns:p14="http://schemas.microsoft.com/office/powerpoint/2010/main" val="10123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4D423CE-3475-4F8E-ADE0-F5C5CE8E88CA}"/>
              </a:ext>
            </a:extLst>
          </p:cNvPr>
          <p:cNvPicPr>
            <a:picLocks noChangeAspect="1"/>
          </p:cNvPicPr>
          <p:nvPr/>
        </p:nvPicPr>
        <p:blipFill>
          <a:blip r:embed="rId5"/>
          <a:stretch>
            <a:fillRect/>
          </a:stretch>
        </p:blipFill>
        <p:spPr>
          <a:xfrm>
            <a:off x="985602" y="1690688"/>
            <a:ext cx="9099431" cy="4523791"/>
          </a:xfrm>
          <a:prstGeom prst="rect">
            <a:avLst/>
          </a:prstGeom>
          <a:ln w="12700">
            <a:solidFill>
              <a:schemeClr val="tx1"/>
            </a:solidFill>
          </a:ln>
        </p:spPr>
      </p:pic>
    </p:spTree>
    <p:extLst>
      <p:ext uri="{BB962C8B-B14F-4D97-AF65-F5344CB8AC3E}">
        <p14:creationId xmlns:p14="http://schemas.microsoft.com/office/powerpoint/2010/main" val="30603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spTree>
    <p:extLst>
      <p:ext uri="{BB962C8B-B14F-4D97-AF65-F5344CB8AC3E}">
        <p14:creationId xmlns:p14="http://schemas.microsoft.com/office/powerpoint/2010/main" val="411338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pic>
        <p:nvPicPr>
          <p:cNvPr id="5" name="Picture 4">
            <a:extLst>
              <a:ext uri="{FF2B5EF4-FFF2-40B4-BE49-F238E27FC236}">
                <a16:creationId xmlns:a16="http://schemas.microsoft.com/office/drawing/2014/main" id="{47F19F31-6216-43F0-901C-0AF5AC6CB0B2}"/>
              </a:ext>
            </a:extLst>
          </p:cNvPr>
          <p:cNvPicPr>
            <a:picLocks noChangeAspect="1"/>
          </p:cNvPicPr>
          <p:nvPr/>
        </p:nvPicPr>
        <p:blipFill>
          <a:blip r:embed="rId5"/>
          <a:stretch>
            <a:fillRect/>
          </a:stretch>
        </p:blipFill>
        <p:spPr>
          <a:xfrm>
            <a:off x="1770914" y="2570588"/>
            <a:ext cx="7754432" cy="2724530"/>
          </a:xfrm>
          <a:prstGeom prst="rect">
            <a:avLst/>
          </a:prstGeom>
          <a:ln>
            <a:solidFill>
              <a:schemeClr val="tx1"/>
            </a:solidFill>
          </a:ln>
        </p:spPr>
      </p:pic>
    </p:spTree>
    <p:extLst>
      <p:ext uri="{BB962C8B-B14F-4D97-AF65-F5344CB8AC3E}">
        <p14:creationId xmlns:p14="http://schemas.microsoft.com/office/powerpoint/2010/main" val="250861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7" name="Picture 6">
            <a:extLst>
              <a:ext uri="{FF2B5EF4-FFF2-40B4-BE49-F238E27FC236}">
                <a16:creationId xmlns:a16="http://schemas.microsoft.com/office/drawing/2014/main" id="{16CFE587-767C-43C0-A908-2A2287FA1782}"/>
              </a:ext>
            </a:extLst>
          </p:cNvPr>
          <p:cNvPicPr>
            <a:picLocks noChangeAspect="1"/>
          </p:cNvPicPr>
          <p:nvPr/>
        </p:nvPicPr>
        <p:blipFill>
          <a:blip r:embed="rId4"/>
          <a:stretch>
            <a:fillRect/>
          </a:stretch>
        </p:blipFill>
        <p:spPr>
          <a:xfrm>
            <a:off x="420210" y="1690688"/>
            <a:ext cx="10753029" cy="4562963"/>
          </a:xfrm>
          <a:prstGeom prst="rect">
            <a:avLst/>
          </a:prstGeom>
          <a:ln>
            <a:solidFill>
              <a:schemeClr val="tx1"/>
            </a:solidFill>
          </a:ln>
        </p:spPr>
      </p:pic>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spTree>
    <p:extLst>
      <p:ext uri="{BB962C8B-B14F-4D97-AF65-F5344CB8AC3E}">
        <p14:creationId xmlns:p14="http://schemas.microsoft.com/office/powerpoint/2010/main" val="171125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D03CFB2F-930B-4128-948C-EF9FB357F0E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819D8E7B-1D9C-48EC-9FD7-4B64C17A6DC3}"/>
              </a:ext>
            </a:extLst>
          </p:cNvPr>
          <p:cNvSpPr txBox="1"/>
          <p:nvPr/>
        </p:nvSpPr>
        <p:spPr>
          <a:xfrm>
            <a:off x="1685676" y="2216494"/>
            <a:ext cx="4007700" cy="369332"/>
          </a:xfrm>
          <a:prstGeom prst="rect">
            <a:avLst/>
          </a:prstGeom>
          <a:noFill/>
        </p:spPr>
        <p:txBody>
          <a:bodyPr wrap="none" rtlCol="0">
            <a:spAutoFit/>
          </a:bodyPr>
          <a:lstStyle/>
          <a:p>
            <a:r>
              <a:rPr lang="en-IE" dirty="0"/>
              <a:t>Target account for the deposit must exist</a:t>
            </a:r>
            <a:endParaRPr lang="en-GB" dirty="0"/>
          </a:p>
        </p:txBody>
      </p:sp>
      <p:pic>
        <p:nvPicPr>
          <p:cNvPr id="7" name="Picture 6">
            <a:extLst>
              <a:ext uri="{FF2B5EF4-FFF2-40B4-BE49-F238E27FC236}">
                <a16:creationId xmlns:a16="http://schemas.microsoft.com/office/drawing/2014/main" id="{2619EF60-19E8-48B5-B55A-A59FC8796C59}"/>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10F8AE99-7F51-4892-8909-D638947736D7}"/>
              </a:ext>
            </a:extLst>
          </p:cNvPr>
          <p:cNvSpPr txBox="1"/>
          <p:nvPr/>
        </p:nvSpPr>
        <p:spPr>
          <a:xfrm>
            <a:off x="1685676" y="3625387"/>
            <a:ext cx="1747081" cy="369332"/>
          </a:xfrm>
          <a:prstGeom prst="rect">
            <a:avLst/>
          </a:prstGeom>
          <a:noFill/>
        </p:spPr>
        <p:txBody>
          <a:bodyPr wrap="none" rtlCol="0">
            <a:spAutoFit/>
          </a:bodyPr>
          <a:lstStyle/>
          <a:p>
            <a:r>
              <a:rPr lang="en-IE" dirty="0"/>
              <a:t>Deposit amount</a:t>
            </a:r>
            <a:endParaRPr lang="en-GB" dirty="0"/>
          </a:p>
        </p:txBody>
      </p:sp>
      <p:pic>
        <p:nvPicPr>
          <p:cNvPr id="9" name="Picture 8">
            <a:extLst>
              <a:ext uri="{FF2B5EF4-FFF2-40B4-BE49-F238E27FC236}">
                <a16:creationId xmlns:a16="http://schemas.microsoft.com/office/drawing/2014/main" id="{1FE41DB3-0965-492A-81C4-566B9D04FAF2}"/>
              </a:ext>
            </a:extLst>
          </p:cNvPr>
          <p:cNvPicPr>
            <a:picLocks noChangeAspect="1"/>
          </p:cNvPicPr>
          <p:nvPr/>
        </p:nvPicPr>
        <p:blipFill>
          <a:blip r:embed="rId5"/>
          <a:stretch>
            <a:fillRect/>
          </a:stretch>
        </p:blipFill>
        <p:spPr>
          <a:xfrm>
            <a:off x="883237" y="4553570"/>
            <a:ext cx="771633" cy="762106"/>
          </a:xfrm>
          <a:prstGeom prst="rect">
            <a:avLst/>
          </a:prstGeom>
        </p:spPr>
      </p:pic>
      <p:sp>
        <p:nvSpPr>
          <p:cNvPr id="10" name="TextBox 9">
            <a:extLst>
              <a:ext uri="{FF2B5EF4-FFF2-40B4-BE49-F238E27FC236}">
                <a16:creationId xmlns:a16="http://schemas.microsoft.com/office/drawing/2014/main" id="{C36F8906-27A3-46CB-A755-61BDDAD44B27}"/>
              </a:ext>
            </a:extLst>
          </p:cNvPr>
          <p:cNvSpPr txBox="1"/>
          <p:nvPr/>
        </p:nvSpPr>
        <p:spPr>
          <a:xfrm>
            <a:off x="1685676" y="4749957"/>
            <a:ext cx="3163430" cy="369332"/>
          </a:xfrm>
          <a:prstGeom prst="rect">
            <a:avLst/>
          </a:prstGeom>
          <a:noFill/>
        </p:spPr>
        <p:txBody>
          <a:bodyPr wrap="none" rtlCol="0">
            <a:spAutoFit/>
          </a:bodyPr>
          <a:lstStyle/>
          <a:p>
            <a:r>
              <a:rPr lang="en-IE" dirty="0"/>
              <a:t>Source of the deposit (optional)</a:t>
            </a:r>
            <a:endParaRPr lang="en-GB" dirty="0"/>
          </a:p>
        </p:txBody>
      </p:sp>
    </p:spTree>
    <p:extLst>
      <p:ext uri="{BB962C8B-B14F-4D97-AF65-F5344CB8AC3E}">
        <p14:creationId xmlns:p14="http://schemas.microsoft.com/office/powerpoint/2010/main" val="304980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29830141-D514-4A20-87F1-3DEED16DA445}"/>
              </a:ext>
            </a:extLst>
          </p:cNvPr>
          <p:cNvPicPr>
            <a:picLocks noChangeAspect="1"/>
          </p:cNvPicPr>
          <p:nvPr/>
        </p:nvPicPr>
        <p:blipFill>
          <a:blip r:embed="rId5"/>
          <a:stretch>
            <a:fillRect/>
          </a:stretch>
        </p:blipFill>
        <p:spPr>
          <a:xfrm>
            <a:off x="838200" y="1338527"/>
            <a:ext cx="9882692" cy="5519473"/>
          </a:xfrm>
          <a:prstGeom prst="rect">
            <a:avLst/>
          </a:prstGeom>
          <a:ln>
            <a:solidFill>
              <a:schemeClr val="tx1"/>
            </a:solidFill>
          </a:ln>
        </p:spPr>
      </p:pic>
    </p:spTree>
    <p:extLst>
      <p:ext uri="{BB962C8B-B14F-4D97-AF65-F5344CB8AC3E}">
        <p14:creationId xmlns:p14="http://schemas.microsoft.com/office/powerpoint/2010/main" val="41236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1F634144-EADA-4D84-85D7-E91C17F3FAE0}"/>
              </a:ext>
            </a:extLst>
          </p:cNvPr>
          <p:cNvPicPr>
            <a:picLocks noChangeAspect="1"/>
          </p:cNvPicPr>
          <p:nvPr/>
        </p:nvPicPr>
        <p:blipFill>
          <a:blip r:embed="rId4"/>
          <a:stretch>
            <a:fillRect/>
          </a:stretch>
        </p:blipFill>
        <p:spPr>
          <a:xfrm>
            <a:off x="2085060" y="1484910"/>
            <a:ext cx="7600116" cy="5077321"/>
          </a:xfrm>
          <a:prstGeom prst="rect">
            <a:avLst/>
          </a:prstGeom>
          <a:ln>
            <a:solidFill>
              <a:schemeClr val="tx1"/>
            </a:solidFill>
          </a:ln>
        </p:spPr>
      </p:pic>
    </p:spTree>
    <p:extLst>
      <p:ext uri="{BB962C8B-B14F-4D97-AF65-F5344CB8AC3E}">
        <p14:creationId xmlns:p14="http://schemas.microsoft.com/office/powerpoint/2010/main" val="244730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A32C7D29-34DB-4E79-A2CD-9E481D57A11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05E210D5-B5D3-4D0D-B27A-1C4502FC03F7}"/>
              </a:ext>
            </a:extLst>
          </p:cNvPr>
          <p:cNvSpPr txBox="1"/>
          <p:nvPr/>
        </p:nvSpPr>
        <p:spPr>
          <a:xfrm>
            <a:off x="1685676" y="2216494"/>
            <a:ext cx="5391925" cy="369332"/>
          </a:xfrm>
          <a:prstGeom prst="rect">
            <a:avLst/>
          </a:prstGeom>
          <a:noFill/>
        </p:spPr>
        <p:txBody>
          <a:bodyPr wrap="none" rtlCol="0">
            <a:spAutoFit/>
          </a:bodyPr>
          <a:lstStyle/>
          <a:p>
            <a:r>
              <a:rPr lang="en-IE" dirty="0"/>
              <a:t>The account number to get the balance from must exist</a:t>
            </a:r>
            <a:endParaRPr lang="en-GB" dirty="0"/>
          </a:p>
        </p:txBody>
      </p:sp>
      <p:pic>
        <p:nvPicPr>
          <p:cNvPr id="7" name="Picture 6">
            <a:extLst>
              <a:ext uri="{FF2B5EF4-FFF2-40B4-BE49-F238E27FC236}">
                <a16:creationId xmlns:a16="http://schemas.microsoft.com/office/drawing/2014/main" id="{2A0F962D-913C-4D35-AA4C-208814C30878}"/>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9F676E79-B265-404E-A7F4-988408308218}"/>
              </a:ext>
            </a:extLst>
          </p:cNvPr>
          <p:cNvSpPr txBox="1"/>
          <p:nvPr/>
        </p:nvSpPr>
        <p:spPr>
          <a:xfrm>
            <a:off x="1685676" y="3625387"/>
            <a:ext cx="2099421" cy="369332"/>
          </a:xfrm>
          <a:prstGeom prst="rect">
            <a:avLst/>
          </a:prstGeom>
          <a:noFill/>
        </p:spPr>
        <p:txBody>
          <a:bodyPr wrap="none" rtlCol="0">
            <a:spAutoFit/>
          </a:bodyPr>
          <a:lstStyle/>
          <a:p>
            <a:r>
              <a:rPr lang="en-IE" dirty="0"/>
              <a:t>As of date (optional)</a:t>
            </a:r>
            <a:endParaRPr lang="en-GB" dirty="0"/>
          </a:p>
        </p:txBody>
      </p:sp>
    </p:spTree>
    <p:extLst>
      <p:ext uri="{BB962C8B-B14F-4D97-AF65-F5344CB8AC3E}">
        <p14:creationId xmlns:p14="http://schemas.microsoft.com/office/powerpoint/2010/main" val="257849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751211E-4C23-4CAB-A2DF-E5295DA67574}"/>
              </a:ext>
            </a:extLst>
          </p:cNvPr>
          <p:cNvPicPr>
            <a:picLocks noChangeAspect="1"/>
          </p:cNvPicPr>
          <p:nvPr/>
        </p:nvPicPr>
        <p:blipFill>
          <a:blip r:embed="rId5"/>
          <a:stretch>
            <a:fillRect/>
          </a:stretch>
        </p:blipFill>
        <p:spPr>
          <a:xfrm>
            <a:off x="91751" y="2664674"/>
            <a:ext cx="11760246" cy="1870003"/>
          </a:xfrm>
          <a:prstGeom prst="rect">
            <a:avLst/>
          </a:prstGeom>
          <a:ln>
            <a:solidFill>
              <a:schemeClr val="tx1"/>
            </a:solidFill>
          </a:ln>
        </p:spPr>
      </p:pic>
      <p:sp>
        <p:nvSpPr>
          <p:cNvPr id="5" name="TextBox 4">
            <a:extLst>
              <a:ext uri="{FF2B5EF4-FFF2-40B4-BE49-F238E27FC236}">
                <a16:creationId xmlns:a16="http://schemas.microsoft.com/office/drawing/2014/main" id="{4704624C-3952-4393-B6A9-F203DB82F482}"/>
              </a:ext>
            </a:extLst>
          </p:cNvPr>
          <p:cNvSpPr txBox="1"/>
          <p:nvPr/>
        </p:nvSpPr>
        <p:spPr>
          <a:xfrm>
            <a:off x="4616524" y="5404711"/>
            <a:ext cx="2958952" cy="369332"/>
          </a:xfrm>
          <a:prstGeom prst="rect">
            <a:avLst/>
          </a:prstGeom>
          <a:noFill/>
        </p:spPr>
        <p:txBody>
          <a:bodyPr wrap="none" rtlCol="0">
            <a:spAutoFit/>
          </a:bodyPr>
          <a:lstStyle/>
          <a:p>
            <a:r>
              <a:rPr lang="en-IE" dirty="0">
                <a:solidFill>
                  <a:schemeClr val="accent6">
                    <a:lumMod val="50000"/>
                  </a:schemeClr>
                </a:solidFill>
              </a:rPr>
              <a:t>TYPE OF PROJECTION TO RUN</a:t>
            </a:r>
            <a:endParaRPr lang="en-GB" dirty="0">
              <a:solidFill>
                <a:schemeClr val="accent6">
                  <a:lumMod val="50000"/>
                </a:schemeClr>
              </a:solidFill>
            </a:endParaRPr>
          </a:p>
        </p:txBody>
      </p:sp>
      <p:cxnSp>
        <p:nvCxnSpPr>
          <p:cNvPr id="6" name="Straight Arrow Connector 5">
            <a:extLst>
              <a:ext uri="{FF2B5EF4-FFF2-40B4-BE49-F238E27FC236}">
                <a16:creationId xmlns:a16="http://schemas.microsoft.com/office/drawing/2014/main" id="{8E599301-56E5-4B67-AFAA-EF62247887EA}"/>
              </a:ext>
            </a:extLst>
          </p:cNvPr>
          <p:cNvCxnSpPr>
            <a:cxnSpLocks/>
            <a:stCxn id="5" idx="0"/>
          </p:cNvCxnSpPr>
          <p:nvPr/>
        </p:nvCxnSpPr>
        <p:spPr>
          <a:xfrm flipH="1" flipV="1">
            <a:off x="5989856" y="4252965"/>
            <a:ext cx="106144" cy="115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Balance projection</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1BC6AF66-DFC0-4B06-ABFD-42B1C56F5FAD}"/>
              </a:ext>
            </a:extLst>
          </p:cNvPr>
          <p:cNvPicPr>
            <a:picLocks noChangeAspect="1"/>
          </p:cNvPicPr>
          <p:nvPr/>
        </p:nvPicPr>
        <p:blipFill>
          <a:blip r:embed="rId5"/>
          <a:stretch>
            <a:fillRect/>
          </a:stretch>
        </p:blipFill>
        <p:spPr>
          <a:xfrm>
            <a:off x="1314061" y="1379226"/>
            <a:ext cx="8427098" cy="5478774"/>
          </a:xfrm>
          <a:prstGeom prst="rect">
            <a:avLst/>
          </a:prstGeom>
          <a:ln>
            <a:solidFill>
              <a:schemeClr val="tx1"/>
            </a:solidFill>
          </a:ln>
        </p:spPr>
      </p:pic>
    </p:spTree>
    <p:extLst>
      <p:ext uri="{BB962C8B-B14F-4D97-AF65-F5344CB8AC3E}">
        <p14:creationId xmlns:p14="http://schemas.microsoft.com/office/powerpoint/2010/main" val="17982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B85B-284C-4413-87EC-27D6DC51BF08}"/>
              </a:ext>
            </a:extLst>
          </p:cNvPr>
          <p:cNvSpPr>
            <a:spLocks noGrp="1"/>
          </p:cNvSpPr>
          <p:nvPr>
            <p:ph type="title"/>
          </p:nvPr>
        </p:nvSpPr>
        <p:spPr/>
        <p:txBody>
          <a:bodyPr/>
          <a:lstStyle/>
          <a:p>
            <a:r>
              <a:rPr lang="en-IE" b="1" dirty="0"/>
              <a:t>Agenda</a:t>
            </a:r>
            <a:endParaRPr lang="en-US" b="1" dirty="0"/>
          </a:p>
        </p:txBody>
      </p:sp>
      <p:sp>
        <p:nvSpPr>
          <p:cNvPr id="3" name="Content Placeholder 2">
            <a:extLst>
              <a:ext uri="{FF2B5EF4-FFF2-40B4-BE49-F238E27FC236}">
                <a16:creationId xmlns:a16="http://schemas.microsoft.com/office/drawing/2014/main" id="{DF31EE70-A4E2-4E57-AED5-35DC6EA5A898}"/>
              </a:ext>
            </a:extLst>
          </p:cNvPr>
          <p:cNvSpPr>
            <a:spLocks noGrp="1"/>
          </p:cNvSpPr>
          <p:nvPr>
            <p:ph idx="1"/>
          </p:nvPr>
        </p:nvSpPr>
        <p:spPr/>
        <p:txBody>
          <a:bodyPr/>
          <a:lstStyle/>
          <a:p>
            <a:r>
              <a:rPr lang="en-IE" dirty="0"/>
              <a:t>Sources of cost</a:t>
            </a:r>
          </a:p>
          <a:p>
            <a:r>
              <a:rPr lang="en-IE" dirty="0"/>
              <a:t>Introduction to “event sourcing”</a:t>
            </a:r>
          </a:p>
          <a:p>
            <a:pPr lvl="1"/>
            <a:r>
              <a:rPr lang="en-IE" dirty="0"/>
              <a:t>Example code</a:t>
            </a:r>
          </a:p>
          <a:p>
            <a:r>
              <a:rPr lang="en-IE" dirty="0"/>
              <a:t>Introduction to Azure Event Grid </a:t>
            </a:r>
          </a:p>
          <a:p>
            <a:r>
              <a:rPr lang="en-IE" dirty="0"/>
              <a:t>Overview of an example system architecture</a:t>
            </a:r>
          </a:p>
          <a:p>
            <a:pPr lvl="1"/>
            <a:r>
              <a:rPr lang="en-IE" dirty="0"/>
              <a:t>Example code</a:t>
            </a:r>
          </a:p>
          <a:p>
            <a:r>
              <a:rPr lang="en-IE" dirty="0"/>
              <a:t>Lessons learned</a:t>
            </a:r>
          </a:p>
          <a:p>
            <a:r>
              <a:rPr lang="en-IE" dirty="0"/>
              <a:t>Q &amp; A</a:t>
            </a:r>
            <a:endParaRPr lang="en-US" dirty="0"/>
          </a:p>
        </p:txBody>
      </p:sp>
    </p:spTree>
    <p:extLst>
      <p:ext uri="{BB962C8B-B14F-4D97-AF65-F5344CB8AC3E}">
        <p14:creationId xmlns:p14="http://schemas.microsoft.com/office/powerpoint/2010/main" val="316350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CD1367F7-9DDA-4CD1-A0B0-E4B03627DC53}"/>
              </a:ext>
            </a:extLst>
          </p:cNvPr>
          <p:cNvPicPr>
            <a:picLocks noChangeAspect="1"/>
          </p:cNvPicPr>
          <p:nvPr/>
        </p:nvPicPr>
        <p:blipFill>
          <a:blip r:embed="rId5"/>
          <a:stretch>
            <a:fillRect/>
          </a:stretch>
        </p:blipFill>
        <p:spPr>
          <a:xfrm>
            <a:off x="122652" y="1962735"/>
            <a:ext cx="11983129" cy="2855845"/>
          </a:xfrm>
          <a:prstGeom prst="rect">
            <a:avLst/>
          </a:prstGeom>
          <a:ln>
            <a:solidFill>
              <a:schemeClr val="tx1"/>
            </a:solidFill>
          </a:ln>
        </p:spPr>
      </p:pic>
      <p:sp>
        <p:nvSpPr>
          <p:cNvPr id="5" name="TextBox 4">
            <a:extLst>
              <a:ext uri="{FF2B5EF4-FFF2-40B4-BE49-F238E27FC236}">
                <a16:creationId xmlns:a16="http://schemas.microsoft.com/office/drawing/2014/main" id="{2AC18C0B-C9F7-4928-86EF-87C035DF6197}"/>
              </a:ext>
            </a:extLst>
          </p:cNvPr>
          <p:cNvSpPr txBox="1"/>
          <p:nvPr/>
        </p:nvSpPr>
        <p:spPr>
          <a:xfrm>
            <a:off x="6907661" y="5583608"/>
            <a:ext cx="4735527" cy="369332"/>
          </a:xfrm>
          <a:prstGeom prst="rect">
            <a:avLst/>
          </a:prstGeom>
          <a:noFill/>
        </p:spPr>
        <p:txBody>
          <a:bodyPr wrap="none" rtlCol="0">
            <a:spAutoFit/>
          </a:bodyPr>
          <a:lstStyle/>
          <a:p>
            <a:r>
              <a:rPr lang="en-IE" dirty="0">
                <a:solidFill>
                  <a:schemeClr val="accent6">
                    <a:lumMod val="50000"/>
                  </a:schemeClr>
                </a:solidFill>
              </a:rPr>
              <a:t>SEQUENCE NUMBER OF LAST EVENT PROCESSED</a:t>
            </a:r>
            <a:endParaRPr lang="en-GB" dirty="0">
              <a:solidFill>
                <a:schemeClr val="accent6">
                  <a:lumMod val="50000"/>
                </a:schemeClr>
              </a:solidFill>
            </a:endParaRPr>
          </a:p>
        </p:txBody>
      </p:sp>
      <p:cxnSp>
        <p:nvCxnSpPr>
          <p:cNvPr id="6" name="Straight Arrow Connector 5">
            <a:extLst>
              <a:ext uri="{FF2B5EF4-FFF2-40B4-BE49-F238E27FC236}">
                <a16:creationId xmlns:a16="http://schemas.microsoft.com/office/drawing/2014/main" id="{CCD90FAB-26CD-4931-BF04-3AD5E614EB5D}"/>
              </a:ext>
            </a:extLst>
          </p:cNvPr>
          <p:cNvCxnSpPr>
            <a:cxnSpLocks/>
            <a:stCxn id="5" idx="0"/>
          </p:cNvCxnSpPr>
          <p:nvPr/>
        </p:nvCxnSpPr>
        <p:spPr>
          <a:xfrm flipV="1">
            <a:off x="9275425" y="4613098"/>
            <a:ext cx="659685" cy="970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29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DA7ED576-6230-4696-9C61-662D8394624F}"/>
              </a:ext>
            </a:extLst>
          </p:cNvPr>
          <p:cNvPicPr>
            <a:picLocks noChangeAspect="1"/>
          </p:cNvPicPr>
          <p:nvPr/>
        </p:nvPicPr>
        <p:blipFill>
          <a:blip r:embed="rId4"/>
          <a:stretch>
            <a:fillRect/>
          </a:stretch>
        </p:blipFill>
        <p:spPr>
          <a:xfrm>
            <a:off x="364104" y="2453951"/>
            <a:ext cx="11463791" cy="1950098"/>
          </a:xfrm>
          <a:prstGeom prst="rect">
            <a:avLst/>
          </a:prstGeom>
          <a:ln>
            <a:solidFill>
              <a:schemeClr val="tx1"/>
            </a:solidFill>
          </a:ln>
        </p:spPr>
      </p:pic>
    </p:spTree>
    <p:extLst>
      <p:ext uri="{BB962C8B-B14F-4D97-AF65-F5344CB8AC3E}">
        <p14:creationId xmlns:p14="http://schemas.microsoft.com/office/powerpoint/2010/main" val="154059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2EF70141-5317-47B9-9BF5-753F3E2DC7CF}"/>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2ACD1180-1FE0-4999-B8B0-C717E2CDC791}"/>
              </a:ext>
            </a:extLst>
          </p:cNvPr>
          <p:cNvSpPr txBox="1"/>
          <p:nvPr/>
        </p:nvSpPr>
        <p:spPr>
          <a:xfrm>
            <a:off x="1685676" y="2216494"/>
            <a:ext cx="5154553" cy="369332"/>
          </a:xfrm>
          <a:prstGeom prst="rect">
            <a:avLst/>
          </a:prstGeom>
          <a:noFill/>
        </p:spPr>
        <p:txBody>
          <a:bodyPr wrap="none" rtlCol="0">
            <a:spAutoFit/>
          </a:bodyPr>
          <a:lstStyle/>
          <a:p>
            <a:r>
              <a:rPr lang="en-IE" dirty="0"/>
              <a:t>Target account number for the withdrawal must exist</a:t>
            </a:r>
            <a:endParaRPr lang="en-GB" dirty="0"/>
          </a:p>
        </p:txBody>
      </p:sp>
      <p:pic>
        <p:nvPicPr>
          <p:cNvPr id="7" name="Picture 6">
            <a:extLst>
              <a:ext uri="{FF2B5EF4-FFF2-40B4-BE49-F238E27FC236}">
                <a16:creationId xmlns:a16="http://schemas.microsoft.com/office/drawing/2014/main" id="{55147A65-0F03-4870-B202-37110447D46C}"/>
              </a:ext>
            </a:extLst>
          </p:cNvPr>
          <p:cNvPicPr>
            <a:picLocks noChangeAspect="1"/>
          </p:cNvPicPr>
          <p:nvPr/>
        </p:nvPicPr>
        <p:blipFill>
          <a:blip r:embed="rId4"/>
          <a:stretch>
            <a:fillRect/>
          </a:stretch>
        </p:blipFill>
        <p:spPr>
          <a:xfrm>
            <a:off x="955799" y="3014902"/>
            <a:ext cx="626511" cy="828196"/>
          </a:xfrm>
          <a:prstGeom prst="rect">
            <a:avLst/>
          </a:prstGeom>
        </p:spPr>
      </p:pic>
      <p:sp>
        <p:nvSpPr>
          <p:cNvPr id="8" name="TextBox 7">
            <a:extLst>
              <a:ext uri="{FF2B5EF4-FFF2-40B4-BE49-F238E27FC236}">
                <a16:creationId xmlns:a16="http://schemas.microsoft.com/office/drawing/2014/main" id="{D7728E13-AF35-4B74-9120-778C334F66EE}"/>
              </a:ext>
            </a:extLst>
          </p:cNvPr>
          <p:cNvSpPr txBox="1"/>
          <p:nvPr/>
        </p:nvSpPr>
        <p:spPr>
          <a:xfrm>
            <a:off x="1685676" y="3244334"/>
            <a:ext cx="6286273" cy="369332"/>
          </a:xfrm>
          <a:prstGeom prst="rect">
            <a:avLst/>
          </a:prstGeom>
          <a:noFill/>
        </p:spPr>
        <p:txBody>
          <a:bodyPr wrap="none" rtlCol="0">
            <a:spAutoFit/>
          </a:bodyPr>
          <a:lstStyle/>
          <a:p>
            <a:r>
              <a:rPr lang="en-IE" dirty="0"/>
              <a:t>Balance must be greater than or equal to the withdrawal amount</a:t>
            </a:r>
            <a:endParaRPr lang="en-GB" dirty="0"/>
          </a:p>
        </p:txBody>
      </p:sp>
      <p:pic>
        <p:nvPicPr>
          <p:cNvPr id="9" name="Picture 8">
            <a:extLst>
              <a:ext uri="{FF2B5EF4-FFF2-40B4-BE49-F238E27FC236}">
                <a16:creationId xmlns:a16="http://schemas.microsoft.com/office/drawing/2014/main" id="{16B548F9-7B89-42B2-9513-E45694AAB4C9}"/>
              </a:ext>
            </a:extLst>
          </p:cNvPr>
          <p:cNvPicPr>
            <a:picLocks noChangeAspect="1"/>
          </p:cNvPicPr>
          <p:nvPr/>
        </p:nvPicPr>
        <p:blipFill>
          <a:blip r:embed="rId5"/>
          <a:stretch>
            <a:fillRect/>
          </a:stretch>
        </p:blipFill>
        <p:spPr>
          <a:xfrm>
            <a:off x="914043" y="4120553"/>
            <a:ext cx="771633" cy="762106"/>
          </a:xfrm>
          <a:prstGeom prst="rect">
            <a:avLst/>
          </a:prstGeom>
        </p:spPr>
      </p:pic>
      <p:sp>
        <p:nvSpPr>
          <p:cNvPr id="10" name="TextBox 9">
            <a:extLst>
              <a:ext uri="{FF2B5EF4-FFF2-40B4-BE49-F238E27FC236}">
                <a16:creationId xmlns:a16="http://schemas.microsoft.com/office/drawing/2014/main" id="{12801F19-14FD-4970-9DAE-DC2C9CDE3D32}"/>
              </a:ext>
            </a:extLst>
          </p:cNvPr>
          <p:cNvSpPr txBox="1"/>
          <p:nvPr/>
        </p:nvSpPr>
        <p:spPr>
          <a:xfrm>
            <a:off x="1716482" y="4316940"/>
            <a:ext cx="2061975" cy="369332"/>
          </a:xfrm>
          <a:prstGeom prst="rect">
            <a:avLst/>
          </a:prstGeom>
          <a:noFill/>
        </p:spPr>
        <p:txBody>
          <a:bodyPr wrap="none" rtlCol="0">
            <a:spAutoFit/>
          </a:bodyPr>
          <a:lstStyle/>
          <a:p>
            <a:r>
              <a:rPr lang="en-IE" dirty="0"/>
              <a:t>Withdrawal amount</a:t>
            </a:r>
            <a:endParaRPr lang="en-GB" dirty="0"/>
          </a:p>
        </p:txBody>
      </p:sp>
      <p:pic>
        <p:nvPicPr>
          <p:cNvPr id="3" name="Picture 2">
            <a:extLst>
              <a:ext uri="{FF2B5EF4-FFF2-40B4-BE49-F238E27FC236}">
                <a16:creationId xmlns:a16="http://schemas.microsoft.com/office/drawing/2014/main" id="{20F77D92-DE59-437C-8B2A-364AB64D6BD0}"/>
              </a:ext>
            </a:extLst>
          </p:cNvPr>
          <p:cNvPicPr>
            <a:picLocks noChangeAspect="1"/>
          </p:cNvPicPr>
          <p:nvPr/>
        </p:nvPicPr>
        <p:blipFill>
          <a:blip r:embed="rId6"/>
          <a:stretch>
            <a:fillRect/>
          </a:stretch>
        </p:blipFill>
        <p:spPr>
          <a:xfrm>
            <a:off x="8722127" y="2562551"/>
            <a:ext cx="1978023" cy="1732898"/>
          </a:xfrm>
          <a:prstGeom prst="rect">
            <a:avLst/>
          </a:prstGeom>
        </p:spPr>
      </p:pic>
      <p:sp>
        <p:nvSpPr>
          <p:cNvPr id="11" name="TextBox 10">
            <a:extLst>
              <a:ext uri="{FF2B5EF4-FFF2-40B4-BE49-F238E27FC236}">
                <a16:creationId xmlns:a16="http://schemas.microsoft.com/office/drawing/2014/main" id="{365B6052-F0E5-4FBD-B9D9-38C71ADD1A66}"/>
              </a:ext>
            </a:extLst>
          </p:cNvPr>
          <p:cNvSpPr txBox="1"/>
          <p:nvPr/>
        </p:nvSpPr>
        <p:spPr>
          <a:xfrm>
            <a:off x="8610808" y="4143138"/>
            <a:ext cx="2352888" cy="369332"/>
          </a:xfrm>
          <a:prstGeom prst="rect">
            <a:avLst/>
          </a:prstGeom>
          <a:noFill/>
        </p:spPr>
        <p:txBody>
          <a:bodyPr wrap="none" rtlCol="0">
            <a:spAutoFit/>
          </a:bodyPr>
          <a:lstStyle/>
          <a:p>
            <a:r>
              <a:rPr lang="en-IE" dirty="0">
                <a:solidFill>
                  <a:srgbClr val="FF0000"/>
                </a:solidFill>
              </a:rPr>
              <a:t>Concurrency crocodile!</a:t>
            </a:r>
            <a:endParaRPr lang="en-GB" dirty="0">
              <a:solidFill>
                <a:srgbClr val="FF0000"/>
              </a:solidFill>
            </a:endParaRPr>
          </a:p>
        </p:txBody>
      </p:sp>
    </p:spTree>
    <p:extLst>
      <p:ext uri="{BB962C8B-B14F-4D97-AF65-F5344CB8AC3E}">
        <p14:creationId xmlns:p14="http://schemas.microsoft.com/office/powerpoint/2010/main" val="102649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1517D3B-E07C-4E5C-BACD-E9D15529A041}"/>
              </a:ext>
            </a:extLst>
          </p:cNvPr>
          <p:cNvPicPr>
            <a:picLocks noChangeAspect="1"/>
          </p:cNvPicPr>
          <p:nvPr/>
        </p:nvPicPr>
        <p:blipFill>
          <a:blip r:embed="rId5"/>
          <a:stretch>
            <a:fillRect/>
          </a:stretch>
        </p:blipFill>
        <p:spPr>
          <a:xfrm>
            <a:off x="221838" y="2621132"/>
            <a:ext cx="11875656" cy="1615736"/>
          </a:xfrm>
          <a:prstGeom prst="rect">
            <a:avLst/>
          </a:prstGeom>
          <a:ln>
            <a:solidFill>
              <a:schemeClr val="tx1"/>
            </a:solidFill>
          </a:ln>
        </p:spPr>
      </p:pic>
    </p:spTree>
    <p:extLst>
      <p:ext uri="{BB962C8B-B14F-4D97-AF65-F5344CB8AC3E}">
        <p14:creationId xmlns:p14="http://schemas.microsoft.com/office/powerpoint/2010/main" val="28150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492EE0E-5774-45F5-B01A-054958668E4E}"/>
              </a:ext>
            </a:extLst>
          </p:cNvPr>
          <p:cNvPicPr>
            <a:picLocks noChangeAspect="1"/>
          </p:cNvPicPr>
          <p:nvPr/>
        </p:nvPicPr>
        <p:blipFill>
          <a:blip r:embed="rId5"/>
          <a:stretch>
            <a:fillRect/>
          </a:stretch>
        </p:blipFill>
        <p:spPr>
          <a:xfrm>
            <a:off x="399661" y="1515968"/>
            <a:ext cx="11091546" cy="4502277"/>
          </a:xfrm>
          <a:prstGeom prst="rect">
            <a:avLst/>
          </a:prstGeom>
          <a:ln>
            <a:solidFill>
              <a:schemeClr val="tx1"/>
            </a:solidFill>
          </a:ln>
        </p:spPr>
      </p:pic>
      <p:sp>
        <p:nvSpPr>
          <p:cNvPr id="5" name="Rectangle 4">
            <a:extLst>
              <a:ext uri="{FF2B5EF4-FFF2-40B4-BE49-F238E27FC236}">
                <a16:creationId xmlns:a16="http://schemas.microsoft.com/office/drawing/2014/main" id="{7635E8EF-C31A-4C80-BF27-52BC66E7C15A}"/>
              </a:ext>
            </a:extLst>
          </p:cNvPr>
          <p:cNvSpPr/>
          <p:nvPr/>
        </p:nvSpPr>
        <p:spPr>
          <a:xfrm>
            <a:off x="5379868" y="4509856"/>
            <a:ext cx="3178206" cy="2574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8861A6C-619D-4A6B-8B2F-E13C2FDD7355}"/>
              </a:ext>
            </a:extLst>
          </p:cNvPr>
          <p:cNvPicPr>
            <a:picLocks noChangeAspect="1"/>
          </p:cNvPicPr>
          <p:nvPr/>
        </p:nvPicPr>
        <p:blipFill>
          <a:blip r:embed="rId6"/>
          <a:stretch>
            <a:fillRect/>
          </a:stretch>
        </p:blipFill>
        <p:spPr>
          <a:xfrm>
            <a:off x="8709022" y="3920834"/>
            <a:ext cx="819276" cy="717748"/>
          </a:xfrm>
          <a:prstGeom prst="rect">
            <a:avLst/>
          </a:prstGeom>
        </p:spPr>
      </p:pic>
    </p:spTree>
    <p:extLst>
      <p:ext uri="{BB962C8B-B14F-4D97-AF65-F5344CB8AC3E}">
        <p14:creationId xmlns:p14="http://schemas.microsoft.com/office/powerpoint/2010/main" val="25712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80F6A5BD-151B-4CA3-8C97-CBC8E590943F}"/>
              </a:ext>
            </a:extLst>
          </p:cNvPr>
          <p:cNvPicPr>
            <a:picLocks noChangeAspect="1"/>
          </p:cNvPicPr>
          <p:nvPr/>
        </p:nvPicPr>
        <p:blipFill>
          <a:blip r:embed="rId4"/>
          <a:stretch>
            <a:fillRect/>
          </a:stretch>
        </p:blipFill>
        <p:spPr>
          <a:xfrm>
            <a:off x="319274" y="1715119"/>
            <a:ext cx="11216515" cy="3847604"/>
          </a:xfrm>
          <a:prstGeom prst="rect">
            <a:avLst/>
          </a:prstGeom>
          <a:ln>
            <a:solidFill>
              <a:schemeClr val="tx1"/>
            </a:solidFill>
          </a:ln>
        </p:spPr>
      </p:pic>
    </p:spTree>
    <p:extLst>
      <p:ext uri="{BB962C8B-B14F-4D97-AF65-F5344CB8AC3E}">
        <p14:creationId xmlns:p14="http://schemas.microsoft.com/office/powerpoint/2010/main" val="192377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Introduction to </a:t>
            </a:r>
            <a:r>
              <a:rPr lang="en-IE" b="1" dirty="0"/>
              <a:t>Event Grid</a:t>
            </a:r>
          </a:p>
        </p:txBody>
      </p:sp>
      <p:pic>
        <p:nvPicPr>
          <p:cNvPr id="3" name="Picture 2">
            <a:extLst>
              <a:ext uri="{FF2B5EF4-FFF2-40B4-BE49-F238E27FC236}">
                <a16:creationId xmlns:a16="http://schemas.microsoft.com/office/drawing/2014/main" id="{532C9AAE-6EE9-434C-B2A8-FD2D7843516B}"/>
              </a:ext>
            </a:extLst>
          </p:cNvPr>
          <p:cNvPicPr>
            <a:picLocks noChangeAspect="1"/>
          </p:cNvPicPr>
          <p:nvPr/>
        </p:nvPicPr>
        <p:blipFill>
          <a:blip r:embed="rId3"/>
          <a:stretch>
            <a:fillRect/>
          </a:stretch>
        </p:blipFill>
        <p:spPr>
          <a:xfrm>
            <a:off x="9995470" y="4691558"/>
            <a:ext cx="1103615" cy="1088852"/>
          </a:xfrm>
          <a:prstGeom prst="rect">
            <a:avLst/>
          </a:prstGeom>
        </p:spPr>
      </p:pic>
      <p:sp>
        <p:nvSpPr>
          <p:cNvPr id="4" name="TextBox 3">
            <a:extLst>
              <a:ext uri="{FF2B5EF4-FFF2-40B4-BE49-F238E27FC236}">
                <a16:creationId xmlns:a16="http://schemas.microsoft.com/office/drawing/2014/main" id="{28400D33-2F19-434C-BD4A-0E64D5EBF1D8}"/>
              </a:ext>
            </a:extLst>
          </p:cNvPr>
          <p:cNvSpPr txBox="1"/>
          <p:nvPr/>
        </p:nvSpPr>
        <p:spPr>
          <a:xfrm>
            <a:off x="9893636" y="5848120"/>
            <a:ext cx="1136850" cy="369332"/>
          </a:xfrm>
          <a:prstGeom prst="rect">
            <a:avLst/>
          </a:prstGeom>
          <a:noFill/>
        </p:spPr>
        <p:txBody>
          <a:bodyPr wrap="none" rtlCol="0">
            <a:spAutoFit/>
          </a:bodyPr>
          <a:lstStyle/>
          <a:p>
            <a:r>
              <a:rPr lang="en-IE" i="1" dirty="0"/>
              <a:t>Always on</a:t>
            </a:r>
            <a:endParaRPr lang="en-US" i="1" dirty="0"/>
          </a:p>
        </p:txBody>
      </p:sp>
      <p:pic>
        <p:nvPicPr>
          <p:cNvPr id="7" name="Picture 6">
            <a:extLst>
              <a:ext uri="{FF2B5EF4-FFF2-40B4-BE49-F238E27FC236}">
                <a16:creationId xmlns:a16="http://schemas.microsoft.com/office/drawing/2014/main" id="{B14E81A0-8BCB-4B52-9431-8853753A7A23}"/>
              </a:ext>
            </a:extLst>
          </p:cNvPr>
          <p:cNvPicPr>
            <a:picLocks noChangeAspect="1"/>
          </p:cNvPicPr>
          <p:nvPr/>
        </p:nvPicPr>
        <p:blipFill>
          <a:blip r:embed="rId4"/>
          <a:stretch>
            <a:fillRect/>
          </a:stretch>
        </p:blipFill>
        <p:spPr>
          <a:xfrm>
            <a:off x="541106" y="1375622"/>
            <a:ext cx="8491907" cy="4589454"/>
          </a:xfrm>
          <a:prstGeom prst="rect">
            <a:avLst/>
          </a:prstGeom>
        </p:spPr>
      </p:pic>
      <p:sp>
        <p:nvSpPr>
          <p:cNvPr id="8" name="Rectangle 7">
            <a:extLst>
              <a:ext uri="{FF2B5EF4-FFF2-40B4-BE49-F238E27FC236}">
                <a16:creationId xmlns:a16="http://schemas.microsoft.com/office/drawing/2014/main" id="{0C57AA79-20B6-4F8D-A55E-FE89A17FE2DE}"/>
              </a:ext>
            </a:extLst>
          </p:cNvPr>
          <p:cNvSpPr/>
          <p:nvPr/>
        </p:nvSpPr>
        <p:spPr>
          <a:xfrm>
            <a:off x="1222625" y="3863083"/>
            <a:ext cx="1890445" cy="9041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9A35AD2-F493-42BF-A776-8CE642C6E66C}"/>
              </a:ext>
            </a:extLst>
          </p:cNvPr>
          <p:cNvSpPr/>
          <p:nvPr/>
        </p:nvSpPr>
        <p:spPr>
          <a:xfrm>
            <a:off x="6627657" y="2701184"/>
            <a:ext cx="1890445" cy="45206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E14E7907-23DB-4A27-B215-3E67E14EC8D5}"/>
              </a:ext>
            </a:extLst>
          </p:cNvPr>
          <p:cNvPicPr>
            <a:picLocks noChangeAspect="1"/>
          </p:cNvPicPr>
          <p:nvPr/>
        </p:nvPicPr>
        <p:blipFill>
          <a:blip r:embed="rId5"/>
          <a:stretch>
            <a:fillRect/>
          </a:stretch>
        </p:blipFill>
        <p:spPr>
          <a:xfrm>
            <a:off x="9856211" y="2064395"/>
            <a:ext cx="1242874" cy="1088852"/>
          </a:xfrm>
          <a:prstGeom prst="rect">
            <a:avLst/>
          </a:prstGeom>
        </p:spPr>
      </p:pic>
      <p:sp>
        <p:nvSpPr>
          <p:cNvPr id="11" name="TextBox 10">
            <a:extLst>
              <a:ext uri="{FF2B5EF4-FFF2-40B4-BE49-F238E27FC236}">
                <a16:creationId xmlns:a16="http://schemas.microsoft.com/office/drawing/2014/main" id="{E769EE70-94CE-406D-9769-45457B645E4D}"/>
              </a:ext>
            </a:extLst>
          </p:cNvPr>
          <p:cNvSpPr txBox="1"/>
          <p:nvPr/>
        </p:nvSpPr>
        <p:spPr>
          <a:xfrm>
            <a:off x="9791804" y="3153247"/>
            <a:ext cx="2206886" cy="369332"/>
          </a:xfrm>
          <a:prstGeom prst="rect">
            <a:avLst/>
          </a:prstGeom>
          <a:noFill/>
        </p:spPr>
        <p:txBody>
          <a:bodyPr wrap="none" rtlCol="0">
            <a:spAutoFit/>
          </a:bodyPr>
          <a:lstStyle/>
          <a:p>
            <a:r>
              <a:rPr lang="en-IE" b="1" i="1" dirty="0"/>
              <a:t>At-least</a:t>
            </a:r>
            <a:r>
              <a:rPr lang="en-IE" i="1" dirty="0"/>
              <a:t> once delivery</a:t>
            </a:r>
            <a:endParaRPr lang="en-US" i="1" dirty="0"/>
          </a:p>
        </p:txBody>
      </p:sp>
    </p:spTree>
    <p:extLst>
      <p:ext uri="{BB962C8B-B14F-4D97-AF65-F5344CB8AC3E}">
        <p14:creationId xmlns:p14="http://schemas.microsoft.com/office/powerpoint/2010/main" val="732634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Overview of an example system architecture</a:t>
            </a:r>
          </a:p>
        </p:txBody>
      </p:sp>
      <p:pic>
        <p:nvPicPr>
          <p:cNvPr id="5" name="Picture 4">
            <a:extLst>
              <a:ext uri="{FF2B5EF4-FFF2-40B4-BE49-F238E27FC236}">
                <a16:creationId xmlns:a16="http://schemas.microsoft.com/office/drawing/2014/main" id="{6C454A7E-6ECD-46BB-B39A-1A50B4484F0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43475" y="4780703"/>
            <a:ext cx="1152525" cy="163914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8E50E8ED-E187-4635-B4E4-980B235BD33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39365" y="2278802"/>
            <a:ext cx="2461760" cy="1325563"/>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ACF81463-FBC8-4319-AB74-42F87621806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714500" y="2278802"/>
            <a:ext cx="2286000" cy="2286000"/>
          </a:xfrm>
          <a:prstGeom prst="rect">
            <a:avLst/>
          </a:prstGeom>
        </p:spPr>
        <p:style>
          <a:lnRef idx="2">
            <a:schemeClr val="dk1"/>
          </a:lnRef>
          <a:fillRef idx="1">
            <a:schemeClr val="lt1"/>
          </a:fillRef>
          <a:effectRef idx="0">
            <a:schemeClr val="dk1"/>
          </a:effectRef>
          <a:fontRef idx="minor">
            <a:schemeClr val="dk1"/>
          </a:fontRef>
        </p:style>
      </p:pic>
      <p:sp>
        <p:nvSpPr>
          <p:cNvPr id="12" name="TextBox 11">
            <a:extLst>
              <a:ext uri="{FF2B5EF4-FFF2-40B4-BE49-F238E27FC236}">
                <a16:creationId xmlns:a16="http://schemas.microsoft.com/office/drawing/2014/main" id="{A2DAFFCB-49CF-48DA-9BBB-1A1250F299F0}"/>
              </a:ext>
            </a:extLst>
          </p:cNvPr>
          <p:cNvSpPr txBox="1"/>
          <p:nvPr/>
        </p:nvSpPr>
        <p:spPr>
          <a:xfrm>
            <a:off x="1714500" y="1909470"/>
            <a:ext cx="854721" cy="369332"/>
          </a:xfrm>
          <a:prstGeom prst="rect">
            <a:avLst/>
          </a:prstGeom>
          <a:noFill/>
        </p:spPr>
        <p:txBody>
          <a:bodyPr wrap="none" rtlCol="0">
            <a:spAutoFit/>
          </a:bodyPr>
          <a:lstStyle/>
          <a:p>
            <a:r>
              <a:rPr lang="en-IE" dirty="0"/>
              <a:t>League</a:t>
            </a:r>
            <a:endParaRPr lang="en-US" dirty="0"/>
          </a:p>
        </p:txBody>
      </p:sp>
      <p:sp>
        <p:nvSpPr>
          <p:cNvPr id="13" name="TextBox 12">
            <a:extLst>
              <a:ext uri="{FF2B5EF4-FFF2-40B4-BE49-F238E27FC236}">
                <a16:creationId xmlns:a16="http://schemas.microsoft.com/office/drawing/2014/main" id="{C1684709-C9E9-4471-8971-1F14F71E2B8E}"/>
              </a:ext>
            </a:extLst>
          </p:cNvPr>
          <p:cNvSpPr txBox="1"/>
          <p:nvPr/>
        </p:nvSpPr>
        <p:spPr>
          <a:xfrm>
            <a:off x="6539365" y="1909470"/>
            <a:ext cx="633507" cy="369332"/>
          </a:xfrm>
          <a:prstGeom prst="rect">
            <a:avLst/>
          </a:prstGeom>
          <a:noFill/>
        </p:spPr>
        <p:txBody>
          <a:bodyPr wrap="none" rtlCol="0">
            <a:spAutoFit/>
          </a:bodyPr>
          <a:lstStyle/>
          <a:p>
            <a:r>
              <a:rPr lang="en-IE" dirty="0"/>
              <a:t>Race</a:t>
            </a:r>
            <a:endParaRPr lang="en-US" dirty="0"/>
          </a:p>
        </p:txBody>
      </p:sp>
      <p:sp>
        <p:nvSpPr>
          <p:cNvPr id="14" name="TextBox 13">
            <a:extLst>
              <a:ext uri="{FF2B5EF4-FFF2-40B4-BE49-F238E27FC236}">
                <a16:creationId xmlns:a16="http://schemas.microsoft.com/office/drawing/2014/main" id="{A5592F36-DDA1-499A-BAC9-C009F45D398A}"/>
              </a:ext>
            </a:extLst>
          </p:cNvPr>
          <p:cNvSpPr txBox="1"/>
          <p:nvPr/>
        </p:nvSpPr>
        <p:spPr>
          <a:xfrm>
            <a:off x="4943475" y="4411371"/>
            <a:ext cx="870751" cy="369332"/>
          </a:xfrm>
          <a:prstGeom prst="rect">
            <a:avLst/>
          </a:prstGeom>
          <a:noFill/>
        </p:spPr>
        <p:txBody>
          <a:bodyPr wrap="none" rtlCol="0">
            <a:spAutoFit/>
          </a:bodyPr>
          <a:lstStyle/>
          <a:p>
            <a:r>
              <a:rPr lang="en-IE" dirty="0"/>
              <a:t>Runner</a:t>
            </a:r>
            <a:endParaRPr lang="en-US" dirty="0"/>
          </a:p>
        </p:txBody>
      </p:sp>
      <p:pic>
        <p:nvPicPr>
          <p:cNvPr id="11" name="Picture 10">
            <a:extLst>
              <a:ext uri="{FF2B5EF4-FFF2-40B4-BE49-F238E27FC236}">
                <a16:creationId xmlns:a16="http://schemas.microsoft.com/office/drawing/2014/main" id="{2257E5D1-2ACD-4377-BC2A-1958DE5D2921}"/>
              </a:ext>
            </a:extLst>
          </p:cNvPr>
          <p:cNvPicPr>
            <a:picLocks noChangeAspect="1"/>
          </p:cNvPicPr>
          <p:nvPr/>
        </p:nvPicPr>
        <p:blipFill>
          <a:blip r:embed="rId9"/>
          <a:stretch>
            <a:fillRect/>
          </a:stretch>
        </p:blipFill>
        <p:spPr>
          <a:xfrm>
            <a:off x="6757201" y="4596037"/>
            <a:ext cx="810667" cy="437760"/>
          </a:xfrm>
          <a:prstGeom prst="rect">
            <a:avLst/>
          </a:prstGeom>
        </p:spPr>
      </p:pic>
      <p:pic>
        <p:nvPicPr>
          <p:cNvPr id="15" name="Picture 14">
            <a:extLst>
              <a:ext uri="{FF2B5EF4-FFF2-40B4-BE49-F238E27FC236}">
                <a16:creationId xmlns:a16="http://schemas.microsoft.com/office/drawing/2014/main" id="{EAE827B4-E5E3-4470-B62D-1658A56EAA2E}"/>
              </a:ext>
            </a:extLst>
          </p:cNvPr>
          <p:cNvPicPr>
            <a:picLocks noChangeAspect="1"/>
          </p:cNvPicPr>
          <p:nvPr/>
        </p:nvPicPr>
        <p:blipFill>
          <a:blip r:embed="rId9"/>
          <a:stretch>
            <a:fillRect/>
          </a:stretch>
        </p:blipFill>
        <p:spPr>
          <a:xfrm>
            <a:off x="4864599" y="2094136"/>
            <a:ext cx="810667" cy="437760"/>
          </a:xfrm>
          <a:prstGeom prst="rect">
            <a:avLst/>
          </a:prstGeom>
        </p:spPr>
      </p:pic>
      <p:pic>
        <p:nvPicPr>
          <p:cNvPr id="16" name="Picture 15">
            <a:extLst>
              <a:ext uri="{FF2B5EF4-FFF2-40B4-BE49-F238E27FC236}">
                <a16:creationId xmlns:a16="http://schemas.microsoft.com/office/drawing/2014/main" id="{414C23F2-314F-446D-9523-04F0169333DF}"/>
              </a:ext>
            </a:extLst>
          </p:cNvPr>
          <p:cNvPicPr>
            <a:picLocks noChangeAspect="1"/>
          </p:cNvPicPr>
          <p:nvPr/>
        </p:nvPicPr>
        <p:blipFill>
          <a:blip r:embed="rId9"/>
          <a:stretch>
            <a:fillRect/>
          </a:stretch>
        </p:blipFill>
        <p:spPr>
          <a:xfrm>
            <a:off x="2488380" y="5572825"/>
            <a:ext cx="738240" cy="398650"/>
          </a:xfrm>
          <a:prstGeom prst="rect">
            <a:avLst/>
          </a:prstGeom>
        </p:spPr>
      </p:pic>
      <p:sp>
        <p:nvSpPr>
          <p:cNvPr id="17" name="TextBox 16">
            <a:extLst>
              <a:ext uri="{FF2B5EF4-FFF2-40B4-BE49-F238E27FC236}">
                <a16:creationId xmlns:a16="http://schemas.microsoft.com/office/drawing/2014/main" id="{5C8E88E3-30C5-4360-9A3D-BED80C86B5DB}"/>
              </a:ext>
            </a:extLst>
          </p:cNvPr>
          <p:cNvSpPr txBox="1"/>
          <p:nvPr/>
        </p:nvSpPr>
        <p:spPr>
          <a:xfrm>
            <a:off x="2422124" y="5971475"/>
            <a:ext cx="762901" cy="369332"/>
          </a:xfrm>
          <a:prstGeom prst="rect">
            <a:avLst/>
          </a:prstGeom>
          <a:noFill/>
        </p:spPr>
        <p:txBody>
          <a:bodyPr wrap="none" rtlCol="0">
            <a:spAutoFit/>
          </a:bodyPr>
          <a:lstStyle/>
          <a:p>
            <a:r>
              <a:rPr lang="en-IE" i="1" dirty="0"/>
              <a:t>Query</a:t>
            </a:r>
            <a:endParaRPr lang="en-US" i="1" dirty="0"/>
          </a:p>
        </p:txBody>
      </p:sp>
      <p:sp>
        <p:nvSpPr>
          <p:cNvPr id="18" name="TextBox 17">
            <a:extLst>
              <a:ext uri="{FF2B5EF4-FFF2-40B4-BE49-F238E27FC236}">
                <a16:creationId xmlns:a16="http://schemas.microsoft.com/office/drawing/2014/main" id="{E8825ED5-060B-47B8-9884-F9E4EF7C1311}"/>
              </a:ext>
            </a:extLst>
          </p:cNvPr>
          <p:cNvSpPr txBox="1"/>
          <p:nvPr/>
        </p:nvSpPr>
        <p:spPr>
          <a:xfrm>
            <a:off x="4864599" y="2402892"/>
            <a:ext cx="762901" cy="369332"/>
          </a:xfrm>
          <a:prstGeom prst="rect">
            <a:avLst/>
          </a:prstGeom>
          <a:noFill/>
        </p:spPr>
        <p:txBody>
          <a:bodyPr wrap="none" rtlCol="0">
            <a:spAutoFit/>
          </a:bodyPr>
          <a:lstStyle/>
          <a:p>
            <a:r>
              <a:rPr lang="en-IE" i="1" dirty="0"/>
              <a:t>Query</a:t>
            </a:r>
            <a:endParaRPr lang="en-US" i="1" dirty="0"/>
          </a:p>
        </p:txBody>
      </p:sp>
      <p:sp>
        <p:nvSpPr>
          <p:cNvPr id="19" name="TextBox 18">
            <a:extLst>
              <a:ext uri="{FF2B5EF4-FFF2-40B4-BE49-F238E27FC236}">
                <a16:creationId xmlns:a16="http://schemas.microsoft.com/office/drawing/2014/main" id="{F467E1F9-AF3C-44E0-8FC0-88CC399C9FC1}"/>
              </a:ext>
            </a:extLst>
          </p:cNvPr>
          <p:cNvSpPr txBox="1"/>
          <p:nvPr/>
        </p:nvSpPr>
        <p:spPr>
          <a:xfrm>
            <a:off x="6856118" y="4957549"/>
            <a:ext cx="762901" cy="369332"/>
          </a:xfrm>
          <a:prstGeom prst="rect">
            <a:avLst/>
          </a:prstGeom>
          <a:noFill/>
        </p:spPr>
        <p:txBody>
          <a:bodyPr wrap="none" rtlCol="0">
            <a:spAutoFit/>
          </a:bodyPr>
          <a:lstStyle/>
          <a:p>
            <a:r>
              <a:rPr lang="en-IE" i="1" dirty="0"/>
              <a:t>Query</a:t>
            </a:r>
            <a:endParaRPr lang="en-US" i="1" dirty="0"/>
          </a:p>
        </p:txBody>
      </p:sp>
      <p:pic>
        <p:nvPicPr>
          <p:cNvPr id="20" name="Picture 19">
            <a:extLst>
              <a:ext uri="{FF2B5EF4-FFF2-40B4-BE49-F238E27FC236}">
                <a16:creationId xmlns:a16="http://schemas.microsoft.com/office/drawing/2014/main" id="{276AD4F1-83CD-48CF-B978-A31C1E2908B2}"/>
              </a:ext>
            </a:extLst>
          </p:cNvPr>
          <p:cNvPicPr>
            <a:picLocks noChangeAspect="1"/>
          </p:cNvPicPr>
          <p:nvPr/>
        </p:nvPicPr>
        <p:blipFill>
          <a:blip r:embed="rId9"/>
          <a:stretch>
            <a:fillRect/>
          </a:stretch>
        </p:blipFill>
        <p:spPr>
          <a:xfrm>
            <a:off x="7869735" y="5135065"/>
            <a:ext cx="810667" cy="437760"/>
          </a:xfrm>
          <a:prstGeom prst="rect">
            <a:avLst/>
          </a:prstGeom>
        </p:spPr>
      </p:pic>
      <p:sp>
        <p:nvSpPr>
          <p:cNvPr id="21" name="TextBox 20">
            <a:extLst>
              <a:ext uri="{FF2B5EF4-FFF2-40B4-BE49-F238E27FC236}">
                <a16:creationId xmlns:a16="http://schemas.microsoft.com/office/drawing/2014/main" id="{A0963FB6-0417-4F4D-A6F3-D822024F3ADF}"/>
              </a:ext>
            </a:extLst>
          </p:cNvPr>
          <p:cNvSpPr txBox="1"/>
          <p:nvPr/>
        </p:nvSpPr>
        <p:spPr>
          <a:xfrm>
            <a:off x="7968652" y="5496577"/>
            <a:ext cx="1144865" cy="369332"/>
          </a:xfrm>
          <a:prstGeom prst="rect">
            <a:avLst/>
          </a:prstGeom>
          <a:noFill/>
        </p:spPr>
        <p:txBody>
          <a:bodyPr wrap="none" rtlCol="0">
            <a:spAutoFit/>
          </a:bodyPr>
          <a:lstStyle/>
          <a:p>
            <a:r>
              <a:rPr lang="en-IE" i="1" dirty="0"/>
              <a:t>Command</a:t>
            </a:r>
            <a:endParaRPr lang="en-US" i="1" dirty="0"/>
          </a:p>
        </p:txBody>
      </p:sp>
      <p:pic>
        <p:nvPicPr>
          <p:cNvPr id="22" name="Picture 21">
            <a:extLst>
              <a:ext uri="{FF2B5EF4-FFF2-40B4-BE49-F238E27FC236}">
                <a16:creationId xmlns:a16="http://schemas.microsoft.com/office/drawing/2014/main" id="{656561E2-8DD5-4B96-A59D-D493687606FA}"/>
              </a:ext>
            </a:extLst>
          </p:cNvPr>
          <p:cNvPicPr>
            <a:picLocks noChangeAspect="1"/>
          </p:cNvPicPr>
          <p:nvPr/>
        </p:nvPicPr>
        <p:blipFill>
          <a:blip r:embed="rId9"/>
          <a:stretch>
            <a:fillRect/>
          </a:stretch>
        </p:blipFill>
        <p:spPr>
          <a:xfrm>
            <a:off x="3321522" y="4740493"/>
            <a:ext cx="810667" cy="437760"/>
          </a:xfrm>
          <a:prstGeom prst="rect">
            <a:avLst/>
          </a:prstGeom>
        </p:spPr>
      </p:pic>
      <p:sp>
        <p:nvSpPr>
          <p:cNvPr id="23" name="TextBox 22">
            <a:extLst>
              <a:ext uri="{FF2B5EF4-FFF2-40B4-BE49-F238E27FC236}">
                <a16:creationId xmlns:a16="http://schemas.microsoft.com/office/drawing/2014/main" id="{A2CBB5B0-F42D-46C9-800E-061008FE7542}"/>
              </a:ext>
            </a:extLst>
          </p:cNvPr>
          <p:cNvSpPr txBox="1"/>
          <p:nvPr/>
        </p:nvSpPr>
        <p:spPr>
          <a:xfrm>
            <a:off x="3070823" y="5121378"/>
            <a:ext cx="1144865" cy="369332"/>
          </a:xfrm>
          <a:prstGeom prst="rect">
            <a:avLst/>
          </a:prstGeom>
          <a:noFill/>
        </p:spPr>
        <p:txBody>
          <a:bodyPr wrap="none" rtlCol="0">
            <a:spAutoFit/>
          </a:bodyPr>
          <a:lstStyle/>
          <a:p>
            <a:r>
              <a:rPr lang="en-IE" i="1" dirty="0"/>
              <a:t>Command</a:t>
            </a:r>
            <a:endParaRPr lang="en-US" i="1" dirty="0"/>
          </a:p>
        </p:txBody>
      </p:sp>
      <p:pic>
        <p:nvPicPr>
          <p:cNvPr id="24" name="Picture 23">
            <a:extLst>
              <a:ext uri="{FF2B5EF4-FFF2-40B4-BE49-F238E27FC236}">
                <a16:creationId xmlns:a16="http://schemas.microsoft.com/office/drawing/2014/main" id="{8ABCF868-DCEA-4B9B-BC33-C716C56C88E5}"/>
              </a:ext>
            </a:extLst>
          </p:cNvPr>
          <p:cNvPicPr>
            <a:picLocks noChangeAspect="1"/>
          </p:cNvPicPr>
          <p:nvPr/>
        </p:nvPicPr>
        <p:blipFill>
          <a:blip r:embed="rId9"/>
          <a:stretch>
            <a:fillRect/>
          </a:stretch>
        </p:blipFill>
        <p:spPr>
          <a:xfrm>
            <a:off x="4762306" y="2892075"/>
            <a:ext cx="810667" cy="437760"/>
          </a:xfrm>
          <a:prstGeom prst="rect">
            <a:avLst/>
          </a:prstGeom>
        </p:spPr>
      </p:pic>
      <p:sp>
        <p:nvSpPr>
          <p:cNvPr id="25" name="TextBox 24">
            <a:extLst>
              <a:ext uri="{FF2B5EF4-FFF2-40B4-BE49-F238E27FC236}">
                <a16:creationId xmlns:a16="http://schemas.microsoft.com/office/drawing/2014/main" id="{65A9BD8C-693F-45B5-94EB-5612E9E45C0D}"/>
              </a:ext>
            </a:extLst>
          </p:cNvPr>
          <p:cNvSpPr txBox="1"/>
          <p:nvPr/>
        </p:nvSpPr>
        <p:spPr>
          <a:xfrm>
            <a:off x="4669361" y="3286967"/>
            <a:ext cx="1144865" cy="369332"/>
          </a:xfrm>
          <a:prstGeom prst="rect">
            <a:avLst/>
          </a:prstGeom>
          <a:noFill/>
        </p:spPr>
        <p:txBody>
          <a:bodyPr wrap="none" rtlCol="0">
            <a:spAutoFit/>
          </a:bodyPr>
          <a:lstStyle/>
          <a:p>
            <a:r>
              <a:rPr lang="en-IE" i="1" dirty="0"/>
              <a:t>Command</a:t>
            </a:r>
            <a:endParaRPr lang="en-US" i="1" dirty="0"/>
          </a:p>
        </p:txBody>
      </p:sp>
      <p:sp>
        <p:nvSpPr>
          <p:cNvPr id="26" name="Arrow: Right 25">
            <a:extLst>
              <a:ext uri="{FF2B5EF4-FFF2-40B4-BE49-F238E27FC236}">
                <a16:creationId xmlns:a16="http://schemas.microsoft.com/office/drawing/2014/main" id="{FB9C682A-D2C4-481A-9237-C0D95399630D}"/>
              </a:ext>
            </a:extLst>
          </p:cNvPr>
          <p:cNvSpPr/>
          <p:nvPr/>
        </p:nvSpPr>
        <p:spPr>
          <a:xfrm rot="10800000">
            <a:off x="4043812" y="3045333"/>
            <a:ext cx="681827"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Arrow: Right 26">
            <a:extLst>
              <a:ext uri="{FF2B5EF4-FFF2-40B4-BE49-F238E27FC236}">
                <a16:creationId xmlns:a16="http://schemas.microsoft.com/office/drawing/2014/main" id="{7D185C62-0BD2-4D37-AF6C-4A5FF79D6D30}"/>
              </a:ext>
            </a:extLst>
          </p:cNvPr>
          <p:cNvSpPr/>
          <p:nvPr/>
        </p:nvSpPr>
        <p:spPr>
          <a:xfrm>
            <a:off x="5589738" y="3045333"/>
            <a:ext cx="906315"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Arrow: Right 27">
            <a:extLst>
              <a:ext uri="{FF2B5EF4-FFF2-40B4-BE49-F238E27FC236}">
                <a16:creationId xmlns:a16="http://schemas.microsoft.com/office/drawing/2014/main" id="{1104FEF3-D0B1-4274-A76C-91DBE81BE8EA}"/>
              </a:ext>
            </a:extLst>
          </p:cNvPr>
          <p:cNvSpPr/>
          <p:nvPr/>
        </p:nvSpPr>
        <p:spPr>
          <a:xfrm>
            <a:off x="4136290" y="5217539"/>
            <a:ext cx="681827" cy="19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Arrow: Right 28">
            <a:extLst>
              <a:ext uri="{FF2B5EF4-FFF2-40B4-BE49-F238E27FC236}">
                <a16:creationId xmlns:a16="http://schemas.microsoft.com/office/drawing/2014/main" id="{9591DEDE-3058-4B52-B355-13462427A364}"/>
              </a:ext>
            </a:extLst>
          </p:cNvPr>
          <p:cNvSpPr/>
          <p:nvPr/>
        </p:nvSpPr>
        <p:spPr>
          <a:xfrm rot="10800000">
            <a:off x="6134482" y="5498184"/>
            <a:ext cx="1678373" cy="190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Arrow: Right 29">
            <a:extLst>
              <a:ext uri="{FF2B5EF4-FFF2-40B4-BE49-F238E27FC236}">
                <a16:creationId xmlns:a16="http://schemas.microsoft.com/office/drawing/2014/main" id="{CD847CEC-15EA-4D97-971A-D2E6500089C0}"/>
              </a:ext>
            </a:extLst>
          </p:cNvPr>
          <p:cNvSpPr/>
          <p:nvPr/>
        </p:nvSpPr>
        <p:spPr>
          <a:xfrm rot="16200000">
            <a:off x="7488565" y="4295641"/>
            <a:ext cx="1447178" cy="231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Arrow: Right 30">
            <a:extLst>
              <a:ext uri="{FF2B5EF4-FFF2-40B4-BE49-F238E27FC236}">
                <a16:creationId xmlns:a16="http://schemas.microsoft.com/office/drawing/2014/main" id="{3CB9B0D1-F7E9-4D9F-9BDB-FB00A2C1CB8C}"/>
              </a:ext>
            </a:extLst>
          </p:cNvPr>
          <p:cNvSpPr/>
          <p:nvPr/>
        </p:nvSpPr>
        <p:spPr>
          <a:xfrm rot="13792244">
            <a:off x="2941783" y="4695294"/>
            <a:ext cx="455914" cy="176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Arrow: Left-Right 2">
            <a:extLst>
              <a:ext uri="{FF2B5EF4-FFF2-40B4-BE49-F238E27FC236}">
                <a16:creationId xmlns:a16="http://schemas.microsoft.com/office/drawing/2014/main" id="{85C68629-E345-460F-B217-250E946BE8FC}"/>
              </a:ext>
            </a:extLst>
          </p:cNvPr>
          <p:cNvSpPr/>
          <p:nvPr/>
        </p:nvSpPr>
        <p:spPr>
          <a:xfrm rot="3415279">
            <a:off x="1750248" y="5056753"/>
            <a:ext cx="1161364" cy="187701"/>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Arrow: Left-Right 31">
            <a:extLst>
              <a:ext uri="{FF2B5EF4-FFF2-40B4-BE49-F238E27FC236}">
                <a16:creationId xmlns:a16="http://schemas.microsoft.com/office/drawing/2014/main" id="{41630045-2341-4359-958A-3F46FF3E9A15}"/>
              </a:ext>
            </a:extLst>
          </p:cNvPr>
          <p:cNvSpPr/>
          <p:nvPr/>
        </p:nvSpPr>
        <p:spPr>
          <a:xfrm>
            <a:off x="3321522" y="5741822"/>
            <a:ext cx="1483097"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Arrow: Left-Right 32">
            <a:extLst>
              <a:ext uri="{FF2B5EF4-FFF2-40B4-BE49-F238E27FC236}">
                <a16:creationId xmlns:a16="http://schemas.microsoft.com/office/drawing/2014/main" id="{75FA4937-D2F3-4E9E-9110-4AE1FB6D60A8}"/>
              </a:ext>
            </a:extLst>
          </p:cNvPr>
          <p:cNvSpPr/>
          <p:nvPr/>
        </p:nvSpPr>
        <p:spPr>
          <a:xfrm>
            <a:off x="4063071" y="2301655"/>
            <a:ext cx="699236"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Arrow: Left-Right 33">
            <a:extLst>
              <a:ext uri="{FF2B5EF4-FFF2-40B4-BE49-F238E27FC236}">
                <a16:creationId xmlns:a16="http://schemas.microsoft.com/office/drawing/2014/main" id="{052E7D77-6CFC-4C92-B3B8-182A0853ACFC}"/>
              </a:ext>
            </a:extLst>
          </p:cNvPr>
          <p:cNvSpPr/>
          <p:nvPr/>
        </p:nvSpPr>
        <p:spPr>
          <a:xfrm>
            <a:off x="5757697" y="2325054"/>
            <a:ext cx="699236" cy="190362"/>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Arrow: Left-Right 34">
            <a:extLst>
              <a:ext uri="{FF2B5EF4-FFF2-40B4-BE49-F238E27FC236}">
                <a16:creationId xmlns:a16="http://schemas.microsoft.com/office/drawing/2014/main" id="{5F90D465-25F5-4D3F-A16E-3A9C1C6D4363}"/>
              </a:ext>
            </a:extLst>
          </p:cNvPr>
          <p:cNvSpPr/>
          <p:nvPr/>
        </p:nvSpPr>
        <p:spPr>
          <a:xfrm>
            <a:off x="6146861" y="4814889"/>
            <a:ext cx="559189" cy="187673"/>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Arrow: Left-Right 35">
            <a:extLst>
              <a:ext uri="{FF2B5EF4-FFF2-40B4-BE49-F238E27FC236}">
                <a16:creationId xmlns:a16="http://schemas.microsoft.com/office/drawing/2014/main" id="{00E07E11-96A8-4C3E-B417-BCBD2135A2A4}"/>
              </a:ext>
            </a:extLst>
          </p:cNvPr>
          <p:cNvSpPr/>
          <p:nvPr/>
        </p:nvSpPr>
        <p:spPr>
          <a:xfrm rot="16200000">
            <a:off x="6800236" y="4005097"/>
            <a:ext cx="901856" cy="217554"/>
          </a:xfrm>
          <a:prstGeom prst="lef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73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0E653C-8590-4E50-BDE4-BF8D4C8CB34E}"/>
              </a:ext>
            </a:extLst>
          </p:cNvPr>
          <p:cNvPicPr>
            <a:picLocks noChangeAspect="1"/>
          </p:cNvPicPr>
          <p:nvPr/>
        </p:nvPicPr>
        <p:blipFill>
          <a:blip r:embed="rId3"/>
          <a:stretch>
            <a:fillRect/>
          </a:stretch>
        </p:blipFill>
        <p:spPr>
          <a:xfrm>
            <a:off x="60531" y="894191"/>
            <a:ext cx="9897856" cy="4972744"/>
          </a:xfrm>
          <a:prstGeom prst="rect">
            <a:avLst/>
          </a:prstGeom>
        </p:spPr>
      </p:pic>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Handling a </a:t>
            </a:r>
            <a:r>
              <a:rPr lang="en-IE" b="1" dirty="0"/>
              <a:t>command</a:t>
            </a:r>
          </a:p>
        </p:txBody>
      </p:sp>
      <p:pic>
        <p:nvPicPr>
          <p:cNvPr id="5" name="Picture 4">
            <a:extLst>
              <a:ext uri="{FF2B5EF4-FFF2-40B4-BE49-F238E27FC236}">
                <a16:creationId xmlns:a16="http://schemas.microsoft.com/office/drawing/2014/main" id="{15DA0511-59DB-4F76-BE5A-653BA8C22E6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9047" y="1690688"/>
            <a:ext cx="743694" cy="1057699"/>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3351CD77-A2E5-453F-AAE3-E6DE00F4CFE7}"/>
              </a:ext>
            </a:extLst>
          </p:cNvPr>
          <p:cNvPicPr>
            <a:picLocks noChangeAspect="1"/>
          </p:cNvPicPr>
          <p:nvPr/>
        </p:nvPicPr>
        <p:blipFill>
          <a:blip r:embed="rId6"/>
          <a:stretch>
            <a:fillRect/>
          </a:stretch>
        </p:blipFill>
        <p:spPr>
          <a:xfrm>
            <a:off x="2233613" y="1690688"/>
            <a:ext cx="1100870" cy="1057699"/>
          </a:xfrm>
          <a:prstGeom prst="rect">
            <a:avLst/>
          </a:prstGeom>
        </p:spPr>
      </p:pic>
      <p:pic>
        <p:nvPicPr>
          <p:cNvPr id="8" name="Picture 7">
            <a:extLst>
              <a:ext uri="{FF2B5EF4-FFF2-40B4-BE49-F238E27FC236}">
                <a16:creationId xmlns:a16="http://schemas.microsoft.com/office/drawing/2014/main" id="{39FCDC84-65E6-44EB-B1CA-3D1C43F1D9F5}"/>
              </a:ext>
            </a:extLst>
          </p:cNvPr>
          <p:cNvPicPr>
            <a:picLocks noChangeAspect="1"/>
          </p:cNvPicPr>
          <p:nvPr/>
        </p:nvPicPr>
        <p:blipFill>
          <a:blip r:embed="rId7"/>
          <a:stretch>
            <a:fillRect/>
          </a:stretch>
        </p:blipFill>
        <p:spPr>
          <a:xfrm>
            <a:off x="5169703" y="1490004"/>
            <a:ext cx="3924300" cy="457200"/>
          </a:xfrm>
          <a:prstGeom prst="rect">
            <a:avLst/>
          </a:prstGeom>
        </p:spPr>
      </p:pic>
      <p:pic>
        <p:nvPicPr>
          <p:cNvPr id="9" name="Picture 8">
            <a:extLst>
              <a:ext uri="{FF2B5EF4-FFF2-40B4-BE49-F238E27FC236}">
                <a16:creationId xmlns:a16="http://schemas.microsoft.com/office/drawing/2014/main" id="{588B7FC5-333A-4500-9412-2327BF780450}"/>
              </a:ext>
            </a:extLst>
          </p:cNvPr>
          <p:cNvPicPr>
            <a:picLocks noChangeAspect="1"/>
          </p:cNvPicPr>
          <p:nvPr/>
        </p:nvPicPr>
        <p:blipFill>
          <a:blip r:embed="rId8"/>
          <a:stretch>
            <a:fillRect/>
          </a:stretch>
        </p:blipFill>
        <p:spPr>
          <a:xfrm>
            <a:off x="8060842" y="5359746"/>
            <a:ext cx="1270084" cy="412404"/>
          </a:xfrm>
          <a:prstGeom prst="rect">
            <a:avLst/>
          </a:prstGeom>
        </p:spPr>
      </p:pic>
      <p:pic>
        <p:nvPicPr>
          <p:cNvPr id="13" name="Picture 12">
            <a:extLst>
              <a:ext uri="{FF2B5EF4-FFF2-40B4-BE49-F238E27FC236}">
                <a16:creationId xmlns:a16="http://schemas.microsoft.com/office/drawing/2014/main" id="{92854988-37DC-4DBA-9799-653711A9E25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724153" y="3289913"/>
            <a:ext cx="743694" cy="680480"/>
          </a:xfrm>
          <a:prstGeom prst="rect">
            <a:avLst/>
          </a:prstGeom>
        </p:spPr>
      </p:pic>
      <p:pic>
        <p:nvPicPr>
          <p:cNvPr id="14" name="Picture 13">
            <a:extLst>
              <a:ext uri="{FF2B5EF4-FFF2-40B4-BE49-F238E27FC236}">
                <a16:creationId xmlns:a16="http://schemas.microsoft.com/office/drawing/2014/main" id="{1D7FC6B3-3CDD-4B3B-B009-00934C59BD4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688995" y="3266425"/>
            <a:ext cx="743694" cy="680480"/>
          </a:xfrm>
          <a:prstGeom prst="rect">
            <a:avLst/>
          </a:prstGeom>
        </p:spPr>
      </p:pic>
      <p:pic>
        <p:nvPicPr>
          <p:cNvPr id="15" name="Picture 14">
            <a:extLst>
              <a:ext uri="{FF2B5EF4-FFF2-40B4-BE49-F238E27FC236}">
                <a16:creationId xmlns:a16="http://schemas.microsoft.com/office/drawing/2014/main" id="{F2AB3961-04D5-4B8F-A2CE-B51F407AC44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987785" y="2138083"/>
            <a:ext cx="743694" cy="680480"/>
          </a:xfrm>
          <a:prstGeom prst="rect">
            <a:avLst/>
          </a:prstGeom>
        </p:spPr>
      </p:pic>
      <p:sp>
        <p:nvSpPr>
          <p:cNvPr id="16" name="Rectangle 15">
            <a:extLst>
              <a:ext uri="{FF2B5EF4-FFF2-40B4-BE49-F238E27FC236}">
                <a16:creationId xmlns:a16="http://schemas.microsoft.com/office/drawing/2014/main" id="{A5F79188-7F09-462A-9AC7-3352EA00E880}"/>
              </a:ext>
            </a:extLst>
          </p:cNvPr>
          <p:cNvSpPr/>
          <p:nvPr/>
        </p:nvSpPr>
        <p:spPr>
          <a:xfrm>
            <a:off x="3625516" y="2097813"/>
            <a:ext cx="5342021" cy="761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4E59B3-F0A6-4DD2-8D1C-18BF6E418E54}"/>
              </a:ext>
            </a:extLst>
          </p:cNvPr>
          <p:cNvSpPr txBox="1"/>
          <p:nvPr/>
        </p:nvSpPr>
        <p:spPr>
          <a:xfrm>
            <a:off x="5829421" y="2137299"/>
            <a:ext cx="3137462" cy="369332"/>
          </a:xfrm>
          <a:prstGeom prst="rect">
            <a:avLst/>
          </a:prstGeom>
          <a:noFill/>
        </p:spPr>
        <p:txBody>
          <a:bodyPr wrap="none" rtlCol="0">
            <a:spAutoFit/>
          </a:bodyPr>
          <a:lstStyle/>
          <a:p>
            <a:r>
              <a:rPr lang="en-IE" dirty="0"/>
              <a:t>Durable Function Orchestration</a:t>
            </a:r>
            <a:endParaRPr lang="en-US" dirty="0"/>
          </a:p>
        </p:txBody>
      </p:sp>
      <p:cxnSp>
        <p:nvCxnSpPr>
          <p:cNvPr id="18" name="Straight Arrow Connector 17">
            <a:extLst>
              <a:ext uri="{FF2B5EF4-FFF2-40B4-BE49-F238E27FC236}">
                <a16:creationId xmlns:a16="http://schemas.microsoft.com/office/drawing/2014/main" id="{89E01B64-3A25-4FD4-99F7-F2EDAA7942AB}"/>
              </a:ext>
            </a:extLst>
          </p:cNvPr>
          <p:cNvCxnSpPr>
            <a:cxnSpLocks/>
            <a:endCxn id="9" idx="0"/>
          </p:cNvCxnSpPr>
          <p:nvPr/>
        </p:nvCxnSpPr>
        <p:spPr>
          <a:xfrm>
            <a:off x="8189495" y="3946905"/>
            <a:ext cx="506389" cy="141284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CB60DC8C-1DC9-425A-A9BE-72C786DD4E1F}"/>
              </a:ext>
            </a:extLst>
          </p:cNvPr>
          <p:cNvSpPr txBox="1"/>
          <p:nvPr/>
        </p:nvSpPr>
        <p:spPr>
          <a:xfrm>
            <a:off x="5594224" y="3998701"/>
            <a:ext cx="1213281" cy="646331"/>
          </a:xfrm>
          <a:prstGeom prst="rect">
            <a:avLst/>
          </a:prstGeom>
          <a:noFill/>
        </p:spPr>
        <p:txBody>
          <a:bodyPr wrap="none" rtlCol="0">
            <a:spAutoFit/>
          </a:bodyPr>
          <a:lstStyle/>
          <a:p>
            <a:r>
              <a:rPr lang="en-IE" dirty="0"/>
              <a:t>Command</a:t>
            </a:r>
          </a:p>
          <a:p>
            <a:r>
              <a:rPr lang="en-IE" dirty="0"/>
              <a:t>Validations</a:t>
            </a:r>
            <a:endParaRPr lang="en-US" dirty="0"/>
          </a:p>
        </p:txBody>
      </p:sp>
      <p:cxnSp>
        <p:nvCxnSpPr>
          <p:cNvPr id="22" name="Straight Arrow Connector 21">
            <a:extLst>
              <a:ext uri="{FF2B5EF4-FFF2-40B4-BE49-F238E27FC236}">
                <a16:creationId xmlns:a16="http://schemas.microsoft.com/office/drawing/2014/main" id="{7B2959F3-78B0-46A2-B6F9-2A2531A01C2D}"/>
              </a:ext>
            </a:extLst>
          </p:cNvPr>
          <p:cNvCxnSpPr/>
          <p:nvPr/>
        </p:nvCxnSpPr>
        <p:spPr>
          <a:xfrm>
            <a:off x="5953849" y="2506630"/>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392F6948-B3D9-4CF3-B95E-C31619A9EE82}"/>
              </a:ext>
            </a:extLst>
          </p:cNvPr>
          <p:cNvCxnSpPr/>
          <p:nvPr/>
        </p:nvCxnSpPr>
        <p:spPr>
          <a:xfrm flipV="1">
            <a:off x="6296526" y="1810388"/>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B4BF3B-9BAB-43EF-9E52-4AF3339ADFBF}"/>
              </a:ext>
            </a:extLst>
          </p:cNvPr>
          <p:cNvCxnSpPr/>
          <p:nvPr/>
        </p:nvCxnSpPr>
        <p:spPr>
          <a:xfrm>
            <a:off x="7903552" y="248857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5399014E-A319-43D2-A033-6E86E905BCC3}"/>
              </a:ext>
            </a:extLst>
          </p:cNvPr>
          <p:cNvCxnSpPr/>
          <p:nvPr/>
        </p:nvCxnSpPr>
        <p:spPr>
          <a:xfrm flipV="1">
            <a:off x="8246229" y="1792329"/>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38B961-31D4-4EEB-BD0C-3123FEF3E239}"/>
              </a:ext>
            </a:extLst>
          </p:cNvPr>
          <p:cNvSpPr txBox="1"/>
          <p:nvPr/>
        </p:nvSpPr>
        <p:spPr>
          <a:xfrm>
            <a:off x="8454775" y="3380563"/>
            <a:ext cx="936347" cy="646331"/>
          </a:xfrm>
          <a:prstGeom prst="rect">
            <a:avLst/>
          </a:prstGeom>
          <a:noFill/>
        </p:spPr>
        <p:txBody>
          <a:bodyPr wrap="none" rtlCol="0">
            <a:spAutoFit/>
          </a:bodyPr>
          <a:lstStyle/>
          <a:p>
            <a:r>
              <a:rPr lang="en-IE" dirty="0"/>
              <a:t>Append</a:t>
            </a:r>
          </a:p>
          <a:p>
            <a:r>
              <a:rPr lang="en-IE" dirty="0"/>
              <a:t>Event(s)</a:t>
            </a:r>
            <a:endParaRPr lang="en-US" dirty="0"/>
          </a:p>
        </p:txBody>
      </p:sp>
      <p:cxnSp>
        <p:nvCxnSpPr>
          <p:cNvPr id="20" name="Straight Arrow Connector 19">
            <a:extLst>
              <a:ext uri="{FF2B5EF4-FFF2-40B4-BE49-F238E27FC236}">
                <a16:creationId xmlns:a16="http://schemas.microsoft.com/office/drawing/2014/main" id="{B2732B3A-1CA7-4AA5-A146-99A39DDE6CCC}"/>
              </a:ext>
            </a:extLst>
          </p:cNvPr>
          <p:cNvCxnSpPr>
            <a:cxnSpLocks/>
          </p:cNvCxnSpPr>
          <p:nvPr/>
        </p:nvCxnSpPr>
        <p:spPr>
          <a:xfrm>
            <a:off x="1595135" y="2216234"/>
            <a:ext cx="638478" cy="33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7238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1"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4225527858"/>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8396915-4242-40AC-A3B2-4C4A0B36AE3E}"/>
              </a:ext>
            </a:extLst>
          </p:cNvPr>
          <p:cNvPicPr>
            <a:picLocks noChangeAspect="1"/>
          </p:cNvPicPr>
          <p:nvPr/>
        </p:nvPicPr>
        <p:blipFill>
          <a:blip r:embed="rId8"/>
          <a:stretch>
            <a:fillRect/>
          </a:stretch>
        </p:blipFill>
        <p:spPr>
          <a:xfrm>
            <a:off x="443164" y="1856792"/>
            <a:ext cx="11626737" cy="2553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654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Caveats</a:t>
            </a:r>
          </a:p>
        </p:txBody>
      </p:sp>
      <p:pic>
        <p:nvPicPr>
          <p:cNvPr id="5" name="Picture 4">
            <a:extLst>
              <a:ext uri="{FF2B5EF4-FFF2-40B4-BE49-F238E27FC236}">
                <a16:creationId xmlns:a16="http://schemas.microsoft.com/office/drawing/2014/main" id="{5B5E5C5F-C430-43B5-B32F-19E3577BAE5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7610" y="2027911"/>
            <a:ext cx="2162175" cy="2895600"/>
          </a:xfrm>
          <a:prstGeom prst="rect">
            <a:avLst/>
          </a:prstGeom>
        </p:spPr>
      </p:pic>
      <p:pic>
        <p:nvPicPr>
          <p:cNvPr id="8" name="Picture 7">
            <a:extLst>
              <a:ext uri="{FF2B5EF4-FFF2-40B4-BE49-F238E27FC236}">
                <a16:creationId xmlns:a16="http://schemas.microsoft.com/office/drawing/2014/main" id="{8F4FC1FF-52A2-4246-885F-FDE595F3C12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610743" y="2340956"/>
            <a:ext cx="2330226" cy="2176087"/>
          </a:xfrm>
          <a:prstGeom prst="rect">
            <a:avLst/>
          </a:prstGeom>
        </p:spPr>
      </p:pic>
      <p:pic>
        <p:nvPicPr>
          <p:cNvPr id="11" name="Picture 10">
            <a:extLst>
              <a:ext uri="{FF2B5EF4-FFF2-40B4-BE49-F238E27FC236}">
                <a16:creationId xmlns:a16="http://schemas.microsoft.com/office/drawing/2014/main" id="{3D5622CA-A39B-465E-A8DD-0B7BDE74B51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870459" y="4328951"/>
            <a:ext cx="530536" cy="515799"/>
          </a:xfrm>
          <a:prstGeom prst="rect">
            <a:avLst/>
          </a:prstGeom>
        </p:spPr>
      </p:pic>
      <p:pic>
        <p:nvPicPr>
          <p:cNvPr id="14" name="Picture 13">
            <a:extLst>
              <a:ext uri="{FF2B5EF4-FFF2-40B4-BE49-F238E27FC236}">
                <a16:creationId xmlns:a16="http://schemas.microsoft.com/office/drawing/2014/main" id="{F2BE05D4-FB55-435A-A405-0F7FDAC3D3C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801745" y="4409161"/>
            <a:ext cx="514350" cy="514350"/>
          </a:xfrm>
          <a:prstGeom prst="rect">
            <a:avLst/>
          </a:prstGeom>
        </p:spPr>
      </p:pic>
      <p:pic>
        <p:nvPicPr>
          <p:cNvPr id="17" name="Picture 16">
            <a:extLst>
              <a:ext uri="{FF2B5EF4-FFF2-40B4-BE49-F238E27FC236}">
                <a16:creationId xmlns:a16="http://schemas.microsoft.com/office/drawing/2014/main" id="{DA9763D4-2021-45FC-83EA-BE4108B782A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907107" y="798471"/>
            <a:ext cx="2674150" cy="1784433"/>
          </a:xfrm>
          <a:prstGeom prst="rect">
            <a:avLst/>
          </a:prstGeom>
        </p:spPr>
      </p:pic>
      <p:pic>
        <p:nvPicPr>
          <p:cNvPr id="19" name="Picture 18">
            <a:extLst>
              <a:ext uri="{FF2B5EF4-FFF2-40B4-BE49-F238E27FC236}">
                <a16:creationId xmlns:a16="http://schemas.microsoft.com/office/drawing/2014/main" id="{E0C1A7C4-006B-490D-9914-E2D30864C9E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570979" y="1620996"/>
            <a:ext cx="530536" cy="515799"/>
          </a:xfrm>
          <a:prstGeom prst="rect">
            <a:avLst/>
          </a:prstGeom>
        </p:spPr>
      </p:pic>
      <p:pic>
        <p:nvPicPr>
          <p:cNvPr id="21" name="Picture 20">
            <a:extLst>
              <a:ext uri="{FF2B5EF4-FFF2-40B4-BE49-F238E27FC236}">
                <a16:creationId xmlns:a16="http://schemas.microsoft.com/office/drawing/2014/main" id="{974C0ECD-A4ED-4844-903E-AE7AAFC020FA}"/>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7251033" y="2589510"/>
            <a:ext cx="2147133" cy="1382217"/>
          </a:xfrm>
          <a:prstGeom prst="rect">
            <a:avLst/>
          </a:prstGeom>
        </p:spPr>
      </p:pic>
      <p:pic>
        <p:nvPicPr>
          <p:cNvPr id="22" name="Picture 21">
            <a:extLst>
              <a:ext uri="{FF2B5EF4-FFF2-40B4-BE49-F238E27FC236}">
                <a16:creationId xmlns:a16="http://schemas.microsoft.com/office/drawing/2014/main" id="{8D54779F-60AA-46C0-B28E-96A42B0DF56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581257" y="3428999"/>
            <a:ext cx="514350" cy="514350"/>
          </a:xfrm>
          <a:prstGeom prst="rect">
            <a:avLst/>
          </a:prstGeom>
        </p:spPr>
      </p:pic>
    </p:spTree>
    <p:extLst>
      <p:ext uri="{BB962C8B-B14F-4D97-AF65-F5344CB8AC3E}">
        <p14:creationId xmlns:p14="http://schemas.microsoft.com/office/powerpoint/2010/main" val="3518940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1821286165"/>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C62517D-57DA-4FA0-817D-C2271EA55C14}"/>
              </a:ext>
            </a:extLst>
          </p:cNvPr>
          <p:cNvPicPr>
            <a:picLocks noChangeAspect="1"/>
          </p:cNvPicPr>
          <p:nvPr/>
        </p:nvPicPr>
        <p:blipFill>
          <a:blip r:embed="rId8"/>
          <a:stretch>
            <a:fillRect/>
          </a:stretch>
        </p:blipFill>
        <p:spPr>
          <a:xfrm>
            <a:off x="608859" y="1366549"/>
            <a:ext cx="10612331" cy="4124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5234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A3E4F8-A795-46DE-9316-35E003C92DD9}"/>
              </a:ext>
            </a:extLst>
          </p:cNvPr>
          <p:cNvPicPr>
            <a:picLocks noChangeAspect="1"/>
          </p:cNvPicPr>
          <p:nvPr/>
        </p:nvPicPr>
        <p:blipFill>
          <a:blip r:embed="rId3"/>
          <a:stretch>
            <a:fillRect/>
          </a:stretch>
        </p:blipFill>
        <p:spPr>
          <a:xfrm>
            <a:off x="248898" y="1474238"/>
            <a:ext cx="11926344" cy="38348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269051553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5307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483B55-7AB7-4FE5-8E02-DD1393DDE894}"/>
              </a:ext>
            </a:extLst>
          </p:cNvPr>
          <p:cNvPicPr>
            <a:picLocks noChangeAspect="1"/>
          </p:cNvPicPr>
          <p:nvPr/>
        </p:nvPicPr>
        <p:blipFill>
          <a:blip r:embed="rId3"/>
          <a:stretch>
            <a:fillRect/>
          </a:stretch>
        </p:blipFill>
        <p:spPr>
          <a:xfrm>
            <a:off x="174761" y="1954074"/>
            <a:ext cx="11842478" cy="2148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3FC686C3-2E45-4441-8C8B-DE1211D93D8B}"/>
              </a:ext>
            </a:extLst>
          </p:cNvPr>
          <p:cNvSpPr>
            <a:spLocks noGrp="1"/>
          </p:cNvSpPr>
          <p:nvPr>
            <p:ph type="title"/>
          </p:nvPr>
        </p:nvSpPr>
        <p:spPr/>
        <p:txBody>
          <a:bodyPr/>
          <a:lstStyle/>
          <a:p>
            <a:r>
              <a:rPr lang="en-IE" dirty="0"/>
              <a:t>Command orchestrator</a:t>
            </a:r>
            <a:endParaRPr lang="en-GB" dirty="0"/>
          </a:p>
        </p:txBody>
      </p:sp>
      <p:graphicFrame>
        <p:nvGraphicFramePr>
          <p:cNvPr id="4" name="Diagram 3">
            <a:extLst>
              <a:ext uri="{FF2B5EF4-FFF2-40B4-BE49-F238E27FC236}">
                <a16:creationId xmlns:a16="http://schemas.microsoft.com/office/drawing/2014/main" id="{DF566D95-6532-4121-B981-DBB130720481}"/>
              </a:ext>
            </a:extLst>
          </p:cNvPr>
          <p:cNvGraphicFramePr/>
          <p:nvPr>
            <p:extLst>
              <p:ext uri="{D42A27DB-BD31-4B8C-83A1-F6EECF244321}">
                <p14:modId xmlns:p14="http://schemas.microsoft.com/office/powerpoint/2010/main" val="1116623767"/>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21129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BFFA5-ED0C-43C0-A7CA-10B0628EFD85}"/>
              </a:ext>
            </a:extLst>
          </p:cNvPr>
          <p:cNvPicPr>
            <a:picLocks noChangeAspect="1"/>
          </p:cNvPicPr>
          <p:nvPr/>
        </p:nvPicPr>
        <p:blipFill>
          <a:blip r:embed="rId3"/>
          <a:stretch>
            <a:fillRect/>
          </a:stretch>
        </p:blipFill>
        <p:spPr>
          <a:xfrm>
            <a:off x="429311" y="3436886"/>
            <a:ext cx="9583487" cy="25816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Handling a </a:t>
            </a:r>
            <a:r>
              <a:rPr lang="en-IE" b="1" dirty="0"/>
              <a:t>query</a:t>
            </a:r>
          </a:p>
        </p:txBody>
      </p:sp>
      <p:pic>
        <p:nvPicPr>
          <p:cNvPr id="5" name="Picture 4">
            <a:extLst>
              <a:ext uri="{FF2B5EF4-FFF2-40B4-BE49-F238E27FC236}">
                <a16:creationId xmlns:a16="http://schemas.microsoft.com/office/drawing/2014/main" id="{B1584464-D7CD-4A8E-976C-C644687C45C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9047" y="1690688"/>
            <a:ext cx="743694" cy="1057699"/>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E0D2D5F5-6605-4DD2-B472-56E092FE593A}"/>
              </a:ext>
            </a:extLst>
          </p:cNvPr>
          <p:cNvPicPr>
            <a:picLocks noChangeAspect="1"/>
          </p:cNvPicPr>
          <p:nvPr/>
        </p:nvPicPr>
        <p:blipFill>
          <a:blip r:embed="rId6"/>
          <a:stretch>
            <a:fillRect/>
          </a:stretch>
        </p:blipFill>
        <p:spPr>
          <a:xfrm>
            <a:off x="2233613" y="1690688"/>
            <a:ext cx="1100870" cy="1057699"/>
          </a:xfrm>
          <a:prstGeom prst="rect">
            <a:avLst/>
          </a:prstGeom>
        </p:spPr>
      </p:pic>
      <p:pic>
        <p:nvPicPr>
          <p:cNvPr id="7" name="Picture 6">
            <a:extLst>
              <a:ext uri="{FF2B5EF4-FFF2-40B4-BE49-F238E27FC236}">
                <a16:creationId xmlns:a16="http://schemas.microsoft.com/office/drawing/2014/main" id="{84DF0B94-5C2C-42AA-839B-DE72FFF882AA}"/>
              </a:ext>
            </a:extLst>
          </p:cNvPr>
          <p:cNvPicPr>
            <a:picLocks noChangeAspect="1"/>
          </p:cNvPicPr>
          <p:nvPr/>
        </p:nvPicPr>
        <p:blipFill>
          <a:blip r:embed="rId7"/>
          <a:stretch>
            <a:fillRect/>
          </a:stretch>
        </p:blipFill>
        <p:spPr>
          <a:xfrm>
            <a:off x="5042583" y="1546430"/>
            <a:ext cx="3924300" cy="457200"/>
          </a:xfrm>
          <a:prstGeom prst="rect">
            <a:avLst/>
          </a:prstGeom>
        </p:spPr>
      </p:pic>
      <p:pic>
        <p:nvPicPr>
          <p:cNvPr id="9" name="Picture 8">
            <a:extLst>
              <a:ext uri="{FF2B5EF4-FFF2-40B4-BE49-F238E27FC236}">
                <a16:creationId xmlns:a16="http://schemas.microsoft.com/office/drawing/2014/main" id="{1DFBC734-3D6D-4207-9985-B135AAC8D4CD}"/>
              </a:ext>
            </a:extLst>
          </p:cNvPr>
          <p:cNvPicPr>
            <a:picLocks noChangeAspect="1"/>
          </p:cNvPicPr>
          <p:nvPr/>
        </p:nvPicPr>
        <p:blipFill>
          <a:blip r:embed="rId8"/>
          <a:stretch>
            <a:fillRect/>
          </a:stretch>
        </p:blipFill>
        <p:spPr>
          <a:xfrm>
            <a:off x="6705284" y="5237130"/>
            <a:ext cx="1270084" cy="412404"/>
          </a:xfrm>
          <a:prstGeom prst="rect">
            <a:avLst/>
          </a:prstGeom>
        </p:spPr>
      </p:pic>
      <p:pic>
        <p:nvPicPr>
          <p:cNvPr id="10" name="Picture 9">
            <a:extLst>
              <a:ext uri="{FF2B5EF4-FFF2-40B4-BE49-F238E27FC236}">
                <a16:creationId xmlns:a16="http://schemas.microsoft.com/office/drawing/2014/main" id="{F716A0FC-9E85-43E0-93E3-D191B92C2B3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223189" y="3333815"/>
            <a:ext cx="743694" cy="680480"/>
          </a:xfrm>
          <a:prstGeom prst="rect">
            <a:avLst/>
          </a:prstGeom>
        </p:spPr>
      </p:pic>
      <p:pic>
        <p:nvPicPr>
          <p:cNvPr id="11" name="Picture 10">
            <a:extLst>
              <a:ext uri="{FF2B5EF4-FFF2-40B4-BE49-F238E27FC236}">
                <a16:creationId xmlns:a16="http://schemas.microsoft.com/office/drawing/2014/main" id="{AF951774-9806-46CA-872B-C0508F836DE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987785" y="2138083"/>
            <a:ext cx="743694" cy="680480"/>
          </a:xfrm>
          <a:prstGeom prst="rect">
            <a:avLst/>
          </a:prstGeom>
        </p:spPr>
      </p:pic>
      <p:sp>
        <p:nvSpPr>
          <p:cNvPr id="12" name="Rectangle 11">
            <a:extLst>
              <a:ext uri="{FF2B5EF4-FFF2-40B4-BE49-F238E27FC236}">
                <a16:creationId xmlns:a16="http://schemas.microsoft.com/office/drawing/2014/main" id="{CDF15BAD-78C8-471C-BAC8-C579DD2905AF}"/>
              </a:ext>
            </a:extLst>
          </p:cNvPr>
          <p:cNvSpPr/>
          <p:nvPr/>
        </p:nvSpPr>
        <p:spPr>
          <a:xfrm>
            <a:off x="3625516" y="2097813"/>
            <a:ext cx="5342021" cy="761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B17E81B-7996-435E-9E3D-AE4AF7F19D9E}"/>
              </a:ext>
            </a:extLst>
          </p:cNvPr>
          <p:cNvSpPr txBox="1"/>
          <p:nvPr/>
        </p:nvSpPr>
        <p:spPr>
          <a:xfrm>
            <a:off x="5829421" y="2137299"/>
            <a:ext cx="3137462" cy="369332"/>
          </a:xfrm>
          <a:prstGeom prst="rect">
            <a:avLst/>
          </a:prstGeom>
          <a:noFill/>
        </p:spPr>
        <p:txBody>
          <a:bodyPr wrap="none" rtlCol="0">
            <a:spAutoFit/>
          </a:bodyPr>
          <a:lstStyle/>
          <a:p>
            <a:r>
              <a:rPr lang="en-IE" dirty="0"/>
              <a:t>Durable Function Orchestration</a:t>
            </a:r>
            <a:endParaRPr lang="en-US" dirty="0"/>
          </a:p>
        </p:txBody>
      </p:sp>
      <p:pic>
        <p:nvPicPr>
          <p:cNvPr id="14" name="Picture 13">
            <a:extLst>
              <a:ext uri="{FF2B5EF4-FFF2-40B4-BE49-F238E27FC236}">
                <a16:creationId xmlns:a16="http://schemas.microsoft.com/office/drawing/2014/main" id="{9A4FAEC5-F700-4434-B077-B6EAAED2005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523404" y="3333815"/>
            <a:ext cx="743694" cy="680480"/>
          </a:xfrm>
          <a:prstGeom prst="rect">
            <a:avLst/>
          </a:prstGeom>
        </p:spPr>
      </p:pic>
      <p:sp>
        <p:nvSpPr>
          <p:cNvPr id="15" name="TextBox 14">
            <a:extLst>
              <a:ext uri="{FF2B5EF4-FFF2-40B4-BE49-F238E27FC236}">
                <a16:creationId xmlns:a16="http://schemas.microsoft.com/office/drawing/2014/main" id="{5C5A0D3B-977A-4644-8839-00F9F8107BF6}"/>
              </a:ext>
            </a:extLst>
          </p:cNvPr>
          <p:cNvSpPr txBox="1"/>
          <p:nvPr/>
        </p:nvSpPr>
        <p:spPr>
          <a:xfrm>
            <a:off x="6509017" y="3979381"/>
            <a:ext cx="1373581" cy="646331"/>
          </a:xfrm>
          <a:prstGeom prst="rect">
            <a:avLst/>
          </a:prstGeom>
          <a:noFill/>
        </p:spPr>
        <p:txBody>
          <a:bodyPr wrap="none" rtlCol="0">
            <a:spAutoFit/>
          </a:bodyPr>
          <a:lstStyle/>
          <a:p>
            <a:r>
              <a:rPr lang="en-IE" dirty="0"/>
              <a:t>Run </a:t>
            </a:r>
          </a:p>
          <a:p>
            <a:r>
              <a:rPr lang="en-IE" dirty="0"/>
              <a:t>Projection(s)</a:t>
            </a:r>
            <a:endParaRPr lang="en-US" dirty="0"/>
          </a:p>
        </p:txBody>
      </p:sp>
      <p:sp>
        <p:nvSpPr>
          <p:cNvPr id="16" name="TextBox 15">
            <a:extLst>
              <a:ext uri="{FF2B5EF4-FFF2-40B4-BE49-F238E27FC236}">
                <a16:creationId xmlns:a16="http://schemas.microsoft.com/office/drawing/2014/main" id="{BF72E700-7477-4B96-86D0-ECEA76B6FCC7}"/>
              </a:ext>
            </a:extLst>
          </p:cNvPr>
          <p:cNvSpPr txBox="1"/>
          <p:nvPr/>
        </p:nvSpPr>
        <p:spPr>
          <a:xfrm>
            <a:off x="8223189" y="3998700"/>
            <a:ext cx="852285" cy="646331"/>
          </a:xfrm>
          <a:prstGeom prst="rect">
            <a:avLst/>
          </a:prstGeom>
          <a:noFill/>
        </p:spPr>
        <p:txBody>
          <a:bodyPr wrap="none" rtlCol="0">
            <a:spAutoFit/>
          </a:bodyPr>
          <a:lstStyle/>
          <a:p>
            <a:r>
              <a:rPr lang="en-IE" dirty="0"/>
              <a:t>Return</a:t>
            </a:r>
          </a:p>
          <a:p>
            <a:r>
              <a:rPr lang="en-IE" dirty="0"/>
              <a:t>Results</a:t>
            </a:r>
            <a:endParaRPr lang="en-US" dirty="0"/>
          </a:p>
        </p:txBody>
      </p:sp>
      <p:pic>
        <p:nvPicPr>
          <p:cNvPr id="17" name="Picture 16">
            <a:extLst>
              <a:ext uri="{FF2B5EF4-FFF2-40B4-BE49-F238E27FC236}">
                <a16:creationId xmlns:a16="http://schemas.microsoft.com/office/drawing/2014/main" id="{B8B99C40-FDAA-4C6A-A3CE-D6EAE125908C}"/>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993587" y="3391179"/>
            <a:ext cx="743694" cy="680480"/>
          </a:xfrm>
          <a:prstGeom prst="rect">
            <a:avLst/>
          </a:prstGeom>
        </p:spPr>
      </p:pic>
      <p:sp>
        <p:nvSpPr>
          <p:cNvPr id="18" name="TextBox 17">
            <a:extLst>
              <a:ext uri="{FF2B5EF4-FFF2-40B4-BE49-F238E27FC236}">
                <a16:creationId xmlns:a16="http://schemas.microsoft.com/office/drawing/2014/main" id="{53E1792F-1077-4102-B081-912154AB9DB9}"/>
              </a:ext>
            </a:extLst>
          </p:cNvPr>
          <p:cNvSpPr txBox="1"/>
          <p:nvPr/>
        </p:nvSpPr>
        <p:spPr>
          <a:xfrm>
            <a:off x="4976603" y="4067407"/>
            <a:ext cx="1213281" cy="646331"/>
          </a:xfrm>
          <a:prstGeom prst="rect">
            <a:avLst/>
          </a:prstGeom>
          <a:noFill/>
        </p:spPr>
        <p:txBody>
          <a:bodyPr wrap="none" rtlCol="0">
            <a:spAutoFit/>
          </a:bodyPr>
          <a:lstStyle/>
          <a:p>
            <a:r>
              <a:rPr lang="en-IE" dirty="0"/>
              <a:t>Query</a:t>
            </a:r>
          </a:p>
          <a:p>
            <a:r>
              <a:rPr lang="en-IE" dirty="0"/>
              <a:t>Validations</a:t>
            </a:r>
            <a:endParaRPr lang="en-US" dirty="0"/>
          </a:p>
        </p:txBody>
      </p:sp>
      <p:cxnSp>
        <p:nvCxnSpPr>
          <p:cNvPr id="19" name="Straight Arrow Connector 18">
            <a:extLst>
              <a:ext uri="{FF2B5EF4-FFF2-40B4-BE49-F238E27FC236}">
                <a16:creationId xmlns:a16="http://schemas.microsoft.com/office/drawing/2014/main" id="{E5275F1D-3E5F-4774-981F-3917DCEF7858}"/>
              </a:ext>
            </a:extLst>
          </p:cNvPr>
          <p:cNvCxnSpPr/>
          <p:nvPr/>
        </p:nvCxnSpPr>
        <p:spPr>
          <a:xfrm>
            <a:off x="5221055" y="250663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245FA91-179F-4D64-94BD-A2F4699FDD17}"/>
              </a:ext>
            </a:extLst>
          </p:cNvPr>
          <p:cNvCxnSpPr/>
          <p:nvPr/>
        </p:nvCxnSpPr>
        <p:spPr>
          <a:xfrm>
            <a:off x="6720676" y="2506631"/>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30B322A5-A05D-4E58-A990-7D67AE3305B0}"/>
              </a:ext>
            </a:extLst>
          </p:cNvPr>
          <p:cNvCxnSpPr/>
          <p:nvPr/>
        </p:nvCxnSpPr>
        <p:spPr>
          <a:xfrm>
            <a:off x="8437497" y="2478323"/>
            <a:ext cx="0" cy="8271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963EA603-24ED-45F1-83F8-97FD9D3B31D9}"/>
              </a:ext>
            </a:extLst>
          </p:cNvPr>
          <p:cNvCxnSpPr/>
          <p:nvPr/>
        </p:nvCxnSpPr>
        <p:spPr>
          <a:xfrm flipV="1">
            <a:off x="5422232" y="1849470"/>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59994DA-020E-4421-AA25-795E63357A50}"/>
              </a:ext>
            </a:extLst>
          </p:cNvPr>
          <p:cNvCxnSpPr/>
          <p:nvPr/>
        </p:nvCxnSpPr>
        <p:spPr>
          <a:xfrm flipV="1">
            <a:off x="6937876" y="1877778"/>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E3D47D-6C2A-4883-8441-844ED33FA9B9}"/>
              </a:ext>
            </a:extLst>
          </p:cNvPr>
          <p:cNvCxnSpPr/>
          <p:nvPr/>
        </p:nvCxnSpPr>
        <p:spPr>
          <a:xfrm flipV="1">
            <a:off x="8591403" y="1849470"/>
            <a:ext cx="232610" cy="145603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E5E562-2A98-4A56-8086-D64735A3C736}"/>
              </a:ext>
            </a:extLst>
          </p:cNvPr>
          <p:cNvCxnSpPr>
            <a:cxnSpLocks/>
          </p:cNvCxnSpPr>
          <p:nvPr/>
        </p:nvCxnSpPr>
        <p:spPr>
          <a:xfrm>
            <a:off x="8966883" y="3674055"/>
            <a:ext cx="1292816" cy="21146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77ED9D0D-8074-4CA4-B049-51AB2489D60D}"/>
              </a:ext>
            </a:extLst>
          </p:cNvPr>
          <p:cNvCxnSpPr>
            <a:cxnSpLocks/>
            <a:endCxn id="6" idx="1"/>
          </p:cNvCxnSpPr>
          <p:nvPr/>
        </p:nvCxnSpPr>
        <p:spPr>
          <a:xfrm>
            <a:off x="1595135" y="2216234"/>
            <a:ext cx="638478" cy="330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5A3178B9-F098-4188-91BA-F52807002DAA}"/>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324387" y="4648567"/>
            <a:ext cx="412175" cy="377140"/>
          </a:xfrm>
          <a:prstGeom prst="rect">
            <a:avLst/>
          </a:prstGeom>
        </p:spPr>
      </p:pic>
      <p:pic>
        <p:nvPicPr>
          <p:cNvPr id="29" name="Picture 28">
            <a:extLst>
              <a:ext uri="{FF2B5EF4-FFF2-40B4-BE49-F238E27FC236}">
                <a16:creationId xmlns:a16="http://schemas.microsoft.com/office/drawing/2014/main" id="{5A778779-7572-44C7-89BA-3EE87F904152}"/>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848093" y="4642656"/>
            <a:ext cx="412175" cy="377140"/>
          </a:xfrm>
          <a:prstGeom prst="rect">
            <a:avLst/>
          </a:prstGeom>
        </p:spPr>
      </p:pic>
      <p:pic>
        <p:nvPicPr>
          <p:cNvPr id="30" name="Picture 29">
            <a:extLst>
              <a:ext uri="{FF2B5EF4-FFF2-40B4-BE49-F238E27FC236}">
                <a16:creationId xmlns:a16="http://schemas.microsoft.com/office/drawing/2014/main" id="{59034534-5CC5-4499-ADFD-DD012CCAAA0B}"/>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394771" y="4654476"/>
            <a:ext cx="412175" cy="377140"/>
          </a:xfrm>
          <a:prstGeom prst="rect">
            <a:avLst/>
          </a:prstGeom>
        </p:spPr>
      </p:pic>
    </p:spTree>
    <p:extLst>
      <p:ext uri="{BB962C8B-B14F-4D97-AF65-F5344CB8AC3E}">
        <p14:creationId xmlns:p14="http://schemas.microsoft.com/office/powerpoint/2010/main" val="270496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16"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E96-5443-4DEA-8390-BB4897AE53BB}"/>
              </a:ext>
            </a:extLst>
          </p:cNvPr>
          <p:cNvSpPr>
            <a:spLocks noGrp="1"/>
          </p:cNvSpPr>
          <p:nvPr>
            <p:ph type="title"/>
          </p:nvPr>
        </p:nvSpPr>
        <p:spPr/>
        <p:txBody>
          <a:bodyPr/>
          <a:lstStyle/>
          <a:p>
            <a:r>
              <a:rPr lang="en-IE" dirty="0"/>
              <a:t>Query orchestrator</a:t>
            </a:r>
            <a:endParaRPr lang="en-GB" dirty="0"/>
          </a:p>
        </p:txBody>
      </p:sp>
      <p:graphicFrame>
        <p:nvGraphicFramePr>
          <p:cNvPr id="4" name="Diagram 3">
            <a:extLst>
              <a:ext uri="{FF2B5EF4-FFF2-40B4-BE49-F238E27FC236}">
                <a16:creationId xmlns:a16="http://schemas.microsoft.com/office/drawing/2014/main" id="{32F4825F-0FBB-4C86-9978-95F24217A9D3}"/>
              </a:ext>
            </a:extLst>
          </p:cNvPr>
          <p:cNvGraphicFramePr/>
          <p:nvPr>
            <p:extLst>
              <p:ext uri="{D42A27DB-BD31-4B8C-83A1-F6EECF244321}">
                <p14:modId xmlns:p14="http://schemas.microsoft.com/office/powerpoint/2010/main" val="305588300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81398B9-4125-432B-BDC5-2575F117E976}"/>
              </a:ext>
            </a:extLst>
          </p:cNvPr>
          <p:cNvPicPr>
            <a:picLocks noChangeAspect="1"/>
          </p:cNvPicPr>
          <p:nvPr/>
        </p:nvPicPr>
        <p:blipFill>
          <a:blip r:embed="rId8"/>
          <a:stretch>
            <a:fillRect/>
          </a:stretch>
        </p:blipFill>
        <p:spPr>
          <a:xfrm>
            <a:off x="274921" y="1539551"/>
            <a:ext cx="11511954" cy="3675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1555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E96-5443-4DEA-8390-BB4897AE53BB}"/>
              </a:ext>
            </a:extLst>
          </p:cNvPr>
          <p:cNvSpPr>
            <a:spLocks noGrp="1"/>
          </p:cNvSpPr>
          <p:nvPr>
            <p:ph type="title"/>
          </p:nvPr>
        </p:nvSpPr>
        <p:spPr/>
        <p:txBody>
          <a:bodyPr/>
          <a:lstStyle/>
          <a:p>
            <a:r>
              <a:rPr lang="en-IE" dirty="0"/>
              <a:t>Query orchestrator</a:t>
            </a:r>
            <a:endParaRPr lang="en-GB" dirty="0"/>
          </a:p>
        </p:txBody>
      </p:sp>
      <p:graphicFrame>
        <p:nvGraphicFramePr>
          <p:cNvPr id="4" name="Diagram 3">
            <a:extLst>
              <a:ext uri="{FF2B5EF4-FFF2-40B4-BE49-F238E27FC236}">
                <a16:creationId xmlns:a16="http://schemas.microsoft.com/office/drawing/2014/main" id="{32F4825F-0FBB-4C86-9978-95F24217A9D3}"/>
              </a:ext>
            </a:extLst>
          </p:cNvPr>
          <p:cNvGraphicFramePr/>
          <p:nvPr>
            <p:extLst>
              <p:ext uri="{D42A27DB-BD31-4B8C-83A1-F6EECF244321}">
                <p14:modId xmlns:p14="http://schemas.microsoft.com/office/powerpoint/2010/main" val="2586339252"/>
              </p:ext>
            </p:extLst>
          </p:nvPr>
        </p:nvGraphicFramePr>
        <p:xfrm>
          <a:off x="199701" y="5214840"/>
          <a:ext cx="11992299" cy="180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8932642E-76D5-4EA2-BE90-48191CBD06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913" y="1643160"/>
            <a:ext cx="11703971" cy="30458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8804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Notifications and inter-domain communication</a:t>
            </a:r>
            <a:endParaRPr lang="en-IE" b="1" dirty="0"/>
          </a:p>
        </p:txBody>
      </p:sp>
      <p:pic>
        <p:nvPicPr>
          <p:cNvPr id="6" name="Picture 5">
            <a:extLst>
              <a:ext uri="{FF2B5EF4-FFF2-40B4-BE49-F238E27FC236}">
                <a16:creationId xmlns:a16="http://schemas.microsoft.com/office/drawing/2014/main" id="{7C1FCD6D-5FCA-4720-A1DE-EBE343BE794C}"/>
              </a:ext>
            </a:extLst>
          </p:cNvPr>
          <p:cNvPicPr>
            <a:picLocks noChangeAspect="1"/>
          </p:cNvPicPr>
          <p:nvPr/>
        </p:nvPicPr>
        <p:blipFill>
          <a:blip r:embed="rId3"/>
          <a:stretch>
            <a:fillRect/>
          </a:stretch>
        </p:blipFill>
        <p:spPr>
          <a:xfrm>
            <a:off x="2738438" y="4714451"/>
            <a:ext cx="1100870" cy="1057699"/>
          </a:xfrm>
          <a:prstGeom prst="rect">
            <a:avLst/>
          </a:prstGeom>
        </p:spPr>
      </p:pic>
      <p:pic>
        <p:nvPicPr>
          <p:cNvPr id="3" name="Picture 2">
            <a:extLst>
              <a:ext uri="{FF2B5EF4-FFF2-40B4-BE49-F238E27FC236}">
                <a16:creationId xmlns:a16="http://schemas.microsoft.com/office/drawing/2014/main" id="{16D6FE79-6692-4648-B2F1-7B137B2A4344}"/>
              </a:ext>
            </a:extLst>
          </p:cNvPr>
          <p:cNvPicPr>
            <a:picLocks noChangeAspect="1"/>
          </p:cNvPicPr>
          <p:nvPr/>
        </p:nvPicPr>
        <p:blipFill>
          <a:blip r:embed="rId4"/>
          <a:stretch>
            <a:fillRect/>
          </a:stretch>
        </p:blipFill>
        <p:spPr>
          <a:xfrm>
            <a:off x="3839308" y="4016486"/>
            <a:ext cx="3157537" cy="2453627"/>
          </a:xfrm>
          <a:prstGeom prst="rect">
            <a:avLst/>
          </a:prstGeom>
        </p:spPr>
      </p:pic>
      <p:pic>
        <p:nvPicPr>
          <p:cNvPr id="7" name="Picture 6">
            <a:extLst>
              <a:ext uri="{FF2B5EF4-FFF2-40B4-BE49-F238E27FC236}">
                <a16:creationId xmlns:a16="http://schemas.microsoft.com/office/drawing/2014/main" id="{C0A0080F-C4D3-42C5-A4C5-30C77A3F44A9}"/>
              </a:ext>
            </a:extLst>
          </p:cNvPr>
          <p:cNvPicPr>
            <a:picLocks noChangeAspect="1"/>
          </p:cNvPicPr>
          <p:nvPr/>
        </p:nvPicPr>
        <p:blipFill>
          <a:blip r:embed="rId3"/>
          <a:stretch>
            <a:fillRect/>
          </a:stretch>
        </p:blipFill>
        <p:spPr>
          <a:xfrm>
            <a:off x="8366836" y="1383191"/>
            <a:ext cx="421856" cy="405313"/>
          </a:xfrm>
          <a:prstGeom prst="rect">
            <a:avLst/>
          </a:prstGeom>
        </p:spPr>
      </p:pic>
      <p:pic>
        <p:nvPicPr>
          <p:cNvPr id="8" name="Picture 7">
            <a:extLst>
              <a:ext uri="{FF2B5EF4-FFF2-40B4-BE49-F238E27FC236}">
                <a16:creationId xmlns:a16="http://schemas.microsoft.com/office/drawing/2014/main" id="{B208FC84-EA9C-468A-8792-B3210040EC97}"/>
              </a:ext>
            </a:extLst>
          </p:cNvPr>
          <p:cNvPicPr>
            <a:picLocks noChangeAspect="1"/>
          </p:cNvPicPr>
          <p:nvPr/>
        </p:nvPicPr>
        <p:blipFill>
          <a:blip r:embed="rId3"/>
          <a:stretch>
            <a:fillRect/>
          </a:stretch>
        </p:blipFill>
        <p:spPr>
          <a:xfrm>
            <a:off x="8313070" y="3461419"/>
            <a:ext cx="421856" cy="405313"/>
          </a:xfrm>
          <a:prstGeom prst="rect">
            <a:avLst/>
          </a:prstGeom>
        </p:spPr>
      </p:pic>
      <p:pic>
        <p:nvPicPr>
          <p:cNvPr id="9" name="Picture 8">
            <a:extLst>
              <a:ext uri="{FF2B5EF4-FFF2-40B4-BE49-F238E27FC236}">
                <a16:creationId xmlns:a16="http://schemas.microsoft.com/office/drawing/2014/main" id="{723021B0-C7D5-48AA-83DB-244A0B1654E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6353" y="4714449"/>
            <a:ext cx="743694" cy="1057699"/>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68992922-72F4-491E-80E4-3A9F323E5DDD}"/>
              </a:ext>
            </a:extLst>
          </p:cNvPr>
          <p:cNvPicPr>
            <a:picLocks noChangeAspect="1"/>
          </p:cNvPicPr>
          <p:nvPr/>
        </p:nvPicPr>
        <p:blipFill>
          <a:blip r:embed="rId7"/>
          <a:stretch>
            <a:fillRect/>
          </a:stretch>
        </p:blipFill>
        <p:spPr>
          <a:xfrm>
            <a:off x="1339200" y="5109589"/>
            <a:ext cx="1270084" cy="412404"/>
          </a:xfrm>
          <a:prstGeom prst="rect">
            <a:avLst/>
          </a:prstGeom>
        </p:spPr>
      </p:pic>
      <p:pic>
        <p:nvPicPr>
          <p:cNvPr id="11" name="Picture 10">
            <a:extLst>
              <a:ext uri="{FF2B5EF4-FFF2-40B4-BE49-F238E27FC236}">
                <a16:creationId xmlns:a16="http://schemas.microsoft.com/office/drawing/2014/main" id="{1E888724-CFE1-4F24-B907-AC1F67E8F17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886018" y="1383191"/>
            <a:ext cx="1084150" cy="1084150"/>
          </a:xfrm>
          <a:prstGeom prst="rect">
            <a:avLst/>
          </a:prstGeom>
        </p:spPr>
        <p:style>
          <a:lnRef idx="2">
            <a:schemeClr val="dk1"/>
          </a:lnRef>
          <a:fillRef idx="1">
            <a:schemeClr val="lt1"/>
          </a:fillRef>
          <a:effectRef idx="0">
            <a:schemeClr val="dk1"/>
          </a:effectRef>
          <a:fontRef idx="minor">
            <a:schemeClr val="dk1"/>
          </a:fontRef>
        </p:style>
      </p:pic>
      <p:pic>
        <p:nvPicPr>
          <p:cNvPr id="12" name="Picture 11">
            <a:extLst>
              <a:ext uri="{FF2B5EF4-FFF2-40B4-BE49-F238E27FC236}">
                <a16:creationId xmlns:a16="http://schemas.microsoft.com/office/drawing/2014/main" id="{5CC53AB9-55DB-4327-A44E-E746C5C897B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856245" y="3461419"/>
            <a:ext cx="1539722" cy="829081"/>
          </a:xfrm>
          <a:prstGeom prst="rect">
            <a:avLst/>
          </a:prstGeom>
        </p:spPr>
        <p:style>
          <a:lnRef idx="2">
            <a:schemeClr val="dk1"/>
          </a:lnRef>
          <a:fillRef idx="1">
            <a:schemeClr val="lt1"/>
          </a:fillRef>
          <a:effectRef idx="0">
            <a:schemeClr val="dk1"/>
          </a:effectRef>
          <a:fontRef idx="minor">
            <a:schemeClr val="dk1"/>
          </a:fontRef>
        </p:style>
      </p:pic>
      <p:cxnSp>
        <p:nvCxnSpPr>
          <p:cNvPr id="5" name="Straight Arrow Connector 4">
            <a:extLst>
              <a:ext uri="{FF2B5EF4-FFF2-40B4-BE49-F238E27FC236}">
                <a16:creationId xmlns:a16="http://schemas.microsoft.com/office/drawing/2014/main" id="{8F9951F1-EFE8-495B-A736-38AC22DECB23}"/>
              </a:ext>
            </a:extLst>
          </p:cNvPr>
          <p:cNvCxnSpPr/>
          <p:nvPr/>
        </p:nvCxnSpPr>
        <p:spPr>
          <a:xfrm flipV="1">
            <a:off x="3396343" y="1614196"/>
            <a:ext cx="4814596" cy="28644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892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Lessons learned</a:t>
            </a:r>
            <a:endParaRPr lang="en-US" dirty="0"/>
          </a:p>
        </p:txBody>
      </p:sp>
      <p:pic>
        <p:nvPicPr>
          <p:cNvPr id="3" name="Picture 2">
            <a:extLst>
              <a:ext uri="{FF2B5EF4-FFF2-40B4-BE49-F238E27FC236}">
                <a16:creationId xmlns:a16="http://schemas.microsoft.com/office/drawing/2014/main" id="{895DB543-AAA9-4C9B-8B36-47A4D9F9544A}"/>
              </a:ext>
            </a:extLst>
          </p:cNvPr>
          <p:cNvPicPr>
            <a:picLocks noChangeAspect="1"/>
          </p:cNvPicPr>
          <p:nvPr/>
        </p:nvPicPr>
        <p:blipFill>
          <a:blip r:embed="rId3"/>
          <a:stretch>
            <a:fillRect/>
          </a:stretch>
        </p:blipFill>
        <p:spPr>
          <a:xfrm>
            <a:off x="10308006" y="1484115"/>
            <a:ext cx="1577435" cy="1062763"/>
          </a:xfrm>
          <a:prstGeom prst="rect">
            <a:avLst/>
          </a:prstGeom>
        </p:spPr>
      </p:pic>
      <p:pic>
        <p:nvPicPr>
          <p:cNvPr id="5" name="Picture 4">
            <a:extLst>
              <a:ext uri="{FF2B5EF4-FFF2-40B4-BE49-F238E27FC236}">
                <a16:creationId xmlns:a16="http://schemas.microsoft.com/office/drawing/2014/main" id="{C05189B1-8A53-4094-9098-3595422B81C8}"/>
              </a:ext>
            </a:extLst>
          </p:cNvPr>
          <p:cNvPicPr>
            <a:picLocks noChangeAspect="1"/>
          </p:cNvPicPr>
          <p:nvPr/>
        </p:nvPicPr>
        <p:blipFill>
          <a:blip r:embed="rId4"/>
          <a:stretch>
            <a:fillRect/>
          </a:stretch>
        </p:blipFill>
        <p:spPr>
          <a:xfrm>
            <a:off x="8421473" y="1484115"/>
            <a:ext cx="1577435" cy="1058826"/>
          </a:xfrm>
          <a:prstGeom prst="rect">
            <a:avLst/>
          </a:prstGeom>
        </p:spPr>
      </p:pic>
      <p:sp>
        <p:nvSpPr>
          <p:cNvPr id="6" name="TextBox 5">
            <a:extLst>
              <a:ext uri="{FF2B5EF4-FFF2-40B4-BE49-F238E27FC236}">
                <a16:creationId xmlns:a16="http://schemas.microsoft.com/office/drawing/2014/main" id="{C8EB5204-E865-4525-9FF3-18807BD09DB6}"/>
              </a:ext>
            </a:extLst>
          </p:cNvPr>
          <p:cNvSpPr txBox="1"/>
          <p:nvPr/>
        </p:nvSpPr>
        <p:spPr>
          <a:xfrm>
            <a:off x="8545600" y="2542941"/>
            <a:ext cx="3314497" cy="461665"/>
          </a:xfrm>
          <a:prstGeom prst="rect">
            <a:avLst/>
          </a:prstGeom>
          <a:noFill/>
        </p:spPr>
        <p:txBody>
          <a:bodyPr wrap="none" rtlCol="0">
            <a:spAutoFit/>
          </a:bodyPr>
          <a:lstStyle/>
          <a:p>
            <a:r>
              <a:rPr lang="en-IE" sz="2400" dirty="0"/>
              <a:t>Don’t assume.  Measure!</a:t>
            </a:r>
            <a:endParaRPr lang="en-US" sz="2400" dirty="0"/>
          </a:p>
        </p:txBody>
      </p:sp>
      <p:pic>
        <p:nvPicPr>
          <p:cNvPr id="8" name="Picture 7">
            <a:extLst>
              <a:ext uri="{FF2B5EF4-FFF2-40B4-BE49-F238E27FC236}">
                <a16:creationId xmlns:a16="http://schemas.microsoft.com/office/drawing/2014/main" id="{2ABE73AE-263B-4576-B35E-C504DE4A0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599" y="1893685"/>
            <a:ext cx="5366711" cy="3898232"/>
          </a:xfrm>
          <a:prstGeom prst="rect">
            <a:avLst/>
          </a:prstGeom>
        </p:spPr>
      </p:pic>
      <p:sp>
        <p:nvSpPr>
          <p:cNvPr id="9" name="TextBox 8">
            <a:extLst>
              <a:ext uri="{FF2B5EF4-FFF2-40B4-BE49-F238E27FC236}">
                <a16:creationId xmlns:a16="http://schemas.microsoft.com/office/drawing/2014/main" id="{9248C5EA-C8AB-4D8C-837F-2A71C8F9CDB5}"/>
              </a:ext>
            </a:extLst>
          </p:cNvPr>
          <p:cNvSpPr txBox="1"/>
          <p:nvPr/>
        </p:nvSpPr>
        <p:spPr>
          <a:xfrm>
            <a:off x="2392809" y="5994914"/>
            <a:ext cx="2752292" cy="461665"/>
          </a:xfrm>
          <a:prstGeom prst="rect">
            <a:avLst/>
          </a:prstGeom>
          <a:noFill/>
        </p:spPr>
        <p:txBody>
          <a:bodyPr wrap="none" rtlCol="0">
            <a:spAutoFit/>
          </a:bodyPr>
          <a:lstStyle/>
          <a:p>
            <a:r>
              <a:rPr lang="en-IE" sz="2400" dirty="0"/>
              <a:t>Invest time in design</a:t>
            </a:r>
            <a:endParaRPr lang="en-US" sz="2400" dirty="0"/>
          </a:p>
        </p:txBody>
      </p:sp>
      <p:pic>
        <p:nvPicPr>
          <p:cNvPr id="10" name="Picture 9">
            <a:extLst>
              <a:ext uri="{FF2B5EF4-FFF2-40B4-BE49-F238E27FC236}">
                <a16:creationId xmlns:a16="http://schemas.microsoft.com/office/drawing/2014/main" id="{867A91D2-3883-472E-9606-AAFBBB8C9FC3}"/>
              </a:ext>
            </a:extLst>
          </p:cNvPr>
          <p:cNvPicPr>
            <a:picLocks noChangeAspect="1"/>
          </p:cNvPicPr>
          <p:nvPr/>
        </p:nvPicPr>
        <p:blipFill>
          <a:blip r:embed="rId6"/>
          <a:stretch>
            <a:fillRect/>
          </a:stretch>
        </p:blipFill>
        <p:spPr>
          <a:xfrm>
            <a:off x="9315037" y="4063432"/>
            <a:ext cx="2310905" cy="750365"/>
          </a:xfrm>
          <a:prstGeom prst="rect">
            <a:avLst/>
          </a:prstGeom>
        </p:spPr>
      </p:pic>
      <p:sp>
        <p:nvSpPr>
          <p:cNvPr id="11" name="TextBox 10">
            <a:extLst>
              <a:ext uri="{FF2B5EF4-FFF2-40B4-BE49-F238E27FC236}">
                <a16:creationId xmlns:a16="http://schemas.microsoft.com/office/drawing/2014/main" id="{ADB1A84F-5C07-451E-B8BE-DD86DBF39EE7}"/>
              </a:ext>
            </a:extLst>
          </p:cNvPr>
          <p:cNvSpPr txBox="1"/>
          <p:nvPr/>
        </p:nvSpPr>
        <p:spPr>
          <a:xfrm>
            <a:off x="9290215" y="4878133"/>
            <a:ext cx="2285113" cy="461665"/>
          </a:xfrm>
          <a:prstGeom prst="rect">
            <a:avLst/>
          </a:prstGeom>
          <a:noFill/>
        </p:spPr>
        <p:txBody>
          <a:bodyPr wrap="none" rtlCol="0">
            <a:spAutoFit/>
          </a:bodyPr>
          <a:lstStyle/>
          <a:p>
            <a:r>
              <a:rPr lang="en-IE" sz="2400" dirty="0"/>
              <a:t>Read your writes</a:t>
            </a:r>
            <a:endParaRPr lang="en-US" sz="2400" dirty="0"/>
          </a:p>
        </p:txBody>
      </p:sp>
    </p:spTree>
    <p:extLst>
      <p:ext uri="{BB962C8B-B14F-4D97-AF65-F5344CB8AC3E}">
        <p14:creationId xmlns:p14="http://schemas.microsoft.com/office/powerpoint/2010/main" val="4104132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Questions?</a:t>
            </a:r>
            <a:endParaRPr lang="en-US" dirty="0"/>
          </a:p>
        </p:txBody>
      </p:sp>
      <p:pic>
        <p:nvPicPr>
          <p:cNvPr id="3" name="Picture 2">
            <a:extLst>
              <a:ext uri="{FF2B5EF4-FFF2-40B4-BE49-F238E27FC236}">
                <a16:creationId xmlns:a16="http://schemas.microsoft.com/office/drawing/2014/main" id="{E722314E-2EC5-4FCA-B025-B321D12E9800}"/>
              </a:ext>
            </a:extLst>
          </p:cNvPr>
          <p:cNvPicPr>
            <a:picLocks noChangeAspect="1"/>
          </p:cNvPicPr>
          <p:nvPr/>
        </p:nvPicPr>
        <p:blipFill>
          <a:blip r:embed="rId2"/>
          <a:stretch>
            <a:fillRect/>
          </a:stretch>
        </p:blipFill>
        <p:spPr>
          <a:xfrm>
            <a:off x="838200" y="5957955"/>
            <a:ext cx="352425" cy="295275"/>
          </a:xfrm>
          <a:prstGeom prst="rect">
            <a:avLst/>
          </a:prstGeom>
        </p:spPr>
      </p:pic>
      <p:sp>
        <p:nvSpPr>
          <p:cNvPr id="5" name="TextBox 4">
            <a:extLst>
              <a:ext uri="{FF2B5EF4-FFF2-40B4-BE49-F238E27FC236}">
                <a16:creationId xmlns:a16="http://schemas.microsoft.com/office/drawing/2014/main" id="{8832890B-EF50-4D6A-8D05-5AE6FD9687F9}"/>
              </a:ext>
            </a:extLst>
          </p:cNvPr>
          <p:cNvSpPr txBox="1"/>
          <p:nvPr/>
        </p:nvSpPr>
        <p:spPr>
          <a:xfrm>
            <a:off x="1106654" y="5920927"/>
            <a:ext cx="1160895" cy="369332"/>
          </a:xfrm>
          <a:prstGeom prst="rect">
            <a:avLst/>
          </a:prstGeom>
          <a:noFill/>
        </p:spPr>
        <p:txBody>
          <a:bodyPr wrap="none" rtlCol="0">
            <a:spAutoFit/>
          </a:bodyPr>
          <a:lstStyle/>
          <a:p>
            <a:r>
              <a:rPr lang="en-IE" dirty="0"/>
              <a:t>@Merrion</a:t>
            </a:r>
            <a:endParaRPr lang="en-US" dirty="0"/>
          </a:p>
        </p:txBody>
      </p:sp>
      <p:pic>
        <p:nvPicPr>
          <p:cNvPr id="7" name="Picture 6">
            <a:extLst>
              <a:ext uri="{FF2B5EF4-FFF2-40B4-BE49-F238E27FC236}">
                <a16:creationId xmlns:a16="http://schemas.microsoft.com/office/drawing/2014/main" id="{B70F8BDB-BC51-48E0-BC5E-ACAA9BD9D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497" y="1747603"/>
            <a:ext cx="4525006" cy="3362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591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1E9B-6290-4A0F-9CD0-4BF7AA6C2C78}"/>
              </a:ext>
            </a:extLst>
          </p:cNvPr>
          <p:cNvSpPr>
            <a:spLocks noGrp="1"/>
          </p:cNvSpPr>
          <p:nvPr>
            <p:ph type="title"/>
          </p:nvPr>
        </p:nvSpPr>
        <p:spPr/>
        <p:txBody>
          <a:bodyPr/>
          <a:lstStyle/>
          <a:p>
            <a:r>
              <a:rPr lang="en-IE" dirty="0"/>
              <a:t>Costs</a:t>
            </a:r>
            <a:endParaRPr lang="en-GB" dirty="0"/>
          </a:p>
        </p:txBody>
      </p:sp>
      <p:pic>
        <p:nvPicPr>
          <p:cNvPr id="4" name="Picture 3">
            <a:extLst>
              <a:ext uri="{FF2B5EF4-FFF2-40B4-BE49-F238E27FC236}">
                <a16:creationId xmlns:a16="http://schemas.microsoft.com/office/drawing/2014/main" id="{AFC242AA-6425-46ED-946F-5903A2C4741C}"/>
              </a:ext>
            </a:extLst>
          </p:cNvPr>
          <p:cNvPicPr>
            <a:picLocks noChangeAspect="1"/>
          </p:cNvPicPr>
          <p:nvPr/>
        </p:nvPicPr>
        <p:blipFill>
          <a:blip r:embed="rId2"/>
          <a:stretch>
            <a:fillRect/>
          </a:stretch>
        </p:blipFill>
        <p:spPr>
          <a:xfrm>
            <a:off x="506708" y="2357288"/>
            <a:ext cx="3658111" cy="2143424"/>
          </a:xfrm>
          <a:prstGeom prst="rect">
            <a:avLst/>
          </a:prstGeom>
        </p:spPr>
      </p:pic>
      <p:sp>
        <p:nvSpPr>
          <p:cNvPr id="3" name="Rectangle 2">
            <a:extLst>
              <a:ext uri="{FF2B5EF4-FFF2-40B4-BE49-F238E27FC236}">
                <a16:creationId xmlns:a16="http://schemas.microsoft.com/office/drawing/2014/main" id="{DA74F32A-1EC4-401E-82B8-B92268AC1EF1}"/>
              </a:ext>
            </a:extLst>
          </p:cNvPr>
          <p:cNvSpPr/>
          <p:nvPr/>
        </p:nvSpPr>
        <p:spPr>
          <a:xfrm>
            <a:off x="2920482" y="2276669"/>
            <a:ext cx="1763485" cy="2224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&lt;</a:t>
            </a:r>
            <a:endParaRPr lang="en-GB" dirty="0"/>
          </a:p>
        </p:txBody>
      </p:sp>
      <p:pic>
        <p:nvPicPr>
          <p:cNvPr id="9" name="Picture 8">
            <a:extLst>
              <a:ext uri="{FF2B5EF4-FFF2-40B4-BE49-F238E27FC236}">
                <a16:creationId xmlns:a16="http://schemas.microsoft.com/office/drawing/2014/main" id="{35DD5A85-A0A6-4DF1-BE76-45ECC01FE70A}"/>
              </a:ext>
            </a:extLst>
          </p:cNvPr>
          <p:cNvPicPr>
            <a:picLocks noChangeAspect="1"/>
          </p:cNvPicPr>
          <p:nvPr/>
        </p:nvPicPr>
        <p:blipFill>
          <a:blip r:embed="rId3"/>
          <a:stretch>
            <a:fillRect/>
          </a:stretch>
        </p:blipFill>
        <p:spPr>
          <a:xfrm>
            <a:off x="506708" y="5371620"/>
            <a:ext cx="7607217" cy="1085751"/>
          </a:xfrm>
          <a:prstGeom prst="rect">
            <a:avLst/>
          </a:prstGeom>
        </p:spPr>
      </p:pic>
      <p:sp>
        <p:nvSpPr>
          <p:cNvPr id="10" name="TextBox 9">
            <a:extLst>
              <a:ext uri="{FF2B5EF4-FFF2-40B4-BE49-F238E27FC236}">
                <a16:creationId xmlns:a16="http://schemas.microsoft.com/office/drawing/2014/main" id="{F5C9ED0E-414E-49B7-880D-E2C883E9DC1F}"/>
              </a:ext>
            </a:extLst>
          </p:cNvPr>
          <p:cNvSpPr txBox="1"/>
          <p:nvPr/>
        </p:nvSpPr>
        <p:spPr>
          <a:xfrm>
            <a:off x="506708" y="4982646"/>
            <a:ext cx="1650452" cy="369332"/>
          </a:xfrm>
          <a:prstGeom prst="rect">
            <a:avLst/>
          </a:prstGeom>
          <a:noFill/>
        </p:spPr>
        <p:txBody>
          <a:bodyPr wrap="none" rtlCol="0">
            <a:spAutoFit/>
          </a:bodyPr>
          <a:lstStyle/>
          <a:p>
            <a:r>
              <a:rPr lang="en-IE" dirty="0"/>
              <a:t>Azure functions</a:t>
            </a:r>
            <a:endParaRPr lang="en-GB" dirty="0"/>
          </a:p>
        </p:txBody>
      </p:sp>
      <p:pic>
        <p:nvPicPr>
          <p:cNvPr id="11" name="Picture 10">
            <a:extLst>
              <a:ext uri="{FF2B5EF4-FFF2-40B4-BE49-F238E27FC236}">
                <a16:creationId xmlns:a16="http://schemas.microsoft.com/office/drawing/2014/main" id="{633FB4CE-6271-419D-92BD-261210AD910E}"/>
              </a:ext>
            </a:extLst>
          </p:cNvPr>
          <p:cNvPicPr>
            <a:picLocks noChangeAspect="1"/>
          </p:cNvPicPr>
          <p:nvPr/>
        </p:nvPicPr>
        <p:blipFill>
          <a:blip r:embed="rId4"/>
          <a:stretch>
            <a:fillRect/>
          </a:stretch>
        </p:blipFill>
        <p:spPr>
          <a:xfrm>
            <a:off x="5687382" y="3915300"/>
            <a:ext cx="4853085" cy="1436678"/>
          </a:xfrm>
          <a:prstGeom prst="rect">
            <a:avLst/>
          </a:prstGeom>
        </p:spPr>
      </p:pic>
      <p:pic>
        <p:nvPicPr>
          <p:cNvPr id="12" name="Picture 11">
            <a:extLst>
              <a:ext uri="{FF2B5EF4-FFF2-40B4-BE49-F238E27FC236}">
                <a16:creationId xmlns:a16="http://schemas.microsoft.com/office/drawing/2014/main" id="{193BB47B-C68E-48B5-8554-E1FC3FCEC8A9}"/>
              </a:ext>
            </a:extLst>
          </p:cNvPr>
          <p:cNvPicPr>
            <a:picLocks noChangeAspect="1"/>
          </p:cNvPicPr>
          <p:nvPr/>
        </p:nvPicPr>
        <p:blipFill>
          <a:blip r:embed="rId5"/>
          <a:stretch>
            <a:fillRect/>
          </a:stretch>
        </p:blipFill>
        <p:spPr>
          <a:xfrm>
            <a:off x="5690501" y="1866301"/>
            <a:ext cx="4853085" cy="2330332"/>
          </a:xfrm>
          <a:prstGeom prst="rect">
            <a:avLst/>
          </a:prstGeom>
        </p:spPr>
      </p:pic>
      <p:sp>
        <p:nvSpPr>
          <p:cNvPr id="13" name="TextBox 12">
            <a:extLst>
              <a:ext uri="{FF2B5EF4-FFF2-40B4-BE49-F238E27FC236}">
                <a16:creationId xmlns:a16="http://schemas.microsoft.com/office/drawing/2014/main" id="{AEDFA7C8-CAB7-47D5-BAEA-82EE9F06A15D}"/>
              </a:ext>
            </a:extLst>
          </p:cNvPr>
          <p:cNvSpPr txBox="1"/>
          <p:nvPr/>
        </p:nvSpPr>
        <p:spPr>
          <a:xfrm>
            <a:off x="4008269" y="3161822"/>
            <a:ext cx="1351396" cy="369332"/>
          </a:xfrm>
          <a:prstGeom prst="rect">
            <a:avLst/>
          </a:prstGeom>
          <a:noFill/>
        </p:spPr>
        <p:txBody>
          <a:bodyPr wrap="none" rtlCol="0">
            <a:spAutoFit/>
          </a:bodyPr>
          <a:lstStyle/>
          <a:p>
            <a:r>
              <a:rPr lang="en-IE" dirty="0"/>
              <a:t>Blob storage</a:t>
            </a:r>
            <a:endParaRPr lang="en-GB" dirty="0"/>
          </a:p>
        </p:txBody>
      </p:sp>
      <p:pic>
        <p:nvPicPr>
          <p:cNvPr id="14" name="Picture 13">
            <a:extLst>
              <a:ext uri="{FF2B5EF4-FFF2-40B4-BE49-F238E27FC236}">
                <a16:creationId xmlns:a16="http://schemas.microsoft.com/office/drawing/2014/main" id="{262024FF-638E-4B7C-84DA-C1694D529D99}"/>
              </a:ext>
            </a:extLst>
          </p:cNvPr>
          <p:cNvPicPr>
            <a:picLocks noChangeAspect="1"/>
          </p:cNvPicPr>
          <p:nvPr/>
        </p:nvPicPr>
        <p:blipFill>
          <a:blip r:embed="rId6"/>
          <a:stretch>
            <a:fillRect/>
          </a:stretch>
        </p:blipFill>
        <p:spPr>
          <a:xfrm>
            <a:off x="6096000" y="13047"/>
            <a:ext cx="4853085" cy="1689520"/>
          </a:xfrm>
          <a:prstGeom prst="rect">
            <a:avLst/>
          </a:prstGeom>
        </p:spPr>
      </p:pic>
      <p:sp>
        <p:nvSpPr>
          <p:cNvPr id="15" name="TextBox 14">
            <a:extLst>
              <a:ext uri="{FF2B5EF4-FFF2-40B4-BE49-F238E27FC236}">
                <a16:creationId xmlns:a16="http://schemas.microsoft.com/office/drawing/2014/main" id="{BFFA6851-2961-4C59-A9EC-664726B5ED3A}"/>
              </a:ext>
            </a:extLst>
          </p:cNvPr>
          <p:cNvSpPr txBox="1"/>
          <p:nvPr/>
        </p:nvSpPr>
        <p:spPr>
          <a:xfrm>
            <a:off x="4840720" y="47275"/>
            <a:ext cx="1159163" cy="369332"/>
          </a:xfrm>
          <a:prstGeom prst="rect">
            <a:avLst/>
          </a:prstGeom>
          <a:noFill/>
        </p:spPr>
        <p:txBody>
          <a:bodyPr wrap="none" rtlCol="0">
            <a:spAutoFit/>
          </a:bodyPr>
          <a:lstStyle/>
          <a:p>
            <a:r>
              <a:rPr lang="en-IE" dirty="0"/>
              <a:t>Event Grid</a:t>
            </a:r>
            <a:endParaRPr lang="en-GB" dirty="0"/>
          </a:p>
        </p:txBody>
      </p:sp>
      <p:sp>
        <p:nvSpPr>
          <p:cNvPr id="16" name="TextBox 15">
            <a:extLst>
              <a:ext uri="{FF2B5EF4-FFF2-40B4-BE49-F238E27FC236}">
                <a16:creationId xmlns:a16="http://schemas.microsoft.com/office/drawing/2014/main" id="{7AB89917-86DF-4B6D-909C-2B8C1E6E076E}"/>
              </a:ext>
            </a:extLst>
          </p:cNvPr>
          <p:cNvSpPr txBox="1"/>
          <p:nvPr/>
        </p:nvSpPr>
        <p:spPr>
          <a:xfrm>
            <a:off x="748782" y="1598668"/>
            <a:ext cx="1980672"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E" sz="3600" dirty="0">
                <a:effectLst/>
              </a:rPr>
              <a:t>&lt;£1 / day</a:t>
            </a:r>
            <a:endParaRPr lang="en-GB" sz="3600" dirty="0">
              <a:effectLst/>
            </a:endParaRPr>
          </a:p>
        </p:txBody>
      </p:sp>
    </p:spTree>
    <p:extLst>
      <p:ext uri="{BB962C8B-B14F-4D97-AF65-F5344CB8AC3E}">
        <p14:creationId xmlns:p14="http://schemas.microsoft.com/office/powerpoint/2010/main" val="18372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Sources of cost</a:t>
            </a:r>
            <a:endParaRPr lang="en-US" dirty="0"/>
          </a:p>
        </p:txBody>
      </p:sp>
      <p:pic>
        <p:nvPicPr>
          <p:cNvPr id="3" name="Picture 2">
            <a:extLst>
              <a:ext uri="{FF2B5EF4-FFF2-40B4-BE49-F238E27FC236}">
                <a16:creationId xmlns:a16="http://schemas.microsoft.com/office/drawing/2014/main" id="{7CCDAD99-0FFA-45AC-9D13-07C42C01F46D}"/>
              </a:ext>
            </a:extLst>
          </p:cNvPr>
          <p:cNvPicPr>
            <a:picLocks noChangeAspect="1"/>
          </p:cNvPicPr>
          <p:nvPr/>
        </p:nvPicPr>
        <p:blipFill>
          <a:blip r:embed="rId3"/>
          <a:stretch>
            <a:fillRect/>
          </a:stretch>
        </p:blipFill>
        <p:spPr>
          <a:xfrm>
            <a:off x="838200" y="1927809"/>
            <a:ext cx="2847975" cy="2809875"/>
          </a:xfrm>
          <a:prstGeom prst="rect">
            <a:avLst/>
          </a:prstGeom>
        </p:spPr>
      </p:pic>
      <p:sp>
        <p:nvSpPr>
          <p:cNvPr id="5" name="TextBox 4">
            <a:extLst>
              <a:ext uri="{FF2B5EF4-FFF2-40B4-BE49-F238E27FC236}">
                <a16:creationId xmlns:a16="http://schemas.microsoft.com/office/drawing/2014/main" id="{53A71BD5-B545-42CC-AB47-688787420041}"/>
              </a:ext>
            </a:extLst>
          </p:cNvPr>
          <p:cNvSpPr txBox="1"/>
          <p:nvPr/>
        </p:nvSpPr>
        <p:spPr>
          <a:xfrm>
            <a:off x="1662984" y="4790139"/>
            <a:ext cx="1198405" cy="369332"/>
          </a:xfrm>
          <a:prstGeom prst="rect">
            <a:avLst/>
          </a:prstGeom>
          <a:noFill/>
        </p:spPr>
        <p:txBody>
          <a:bodyPr wrap="none" rtlCol="0">
            <a:spAutoFit/>
          </a:bodyPr>
          <a:lstStyle/>
          <a:p>
            <a:r>
              <a:rPr lang="en-IE" dirty="0"/>
              <a:t>Fixed costs</a:t>
            </a:r>
            <a:endParaRPr lang="en-US" dirty="0"/>
          </a:p>
        </p:txBody>
      </p:sp>
      <p:sp>
        <p:nvSpPr>
          <p:cNvPr id="6" name="TextBox 5">
            <a:extLst>
              <a:ext uri="{FF2B5EF4-FFF2-40B4-BE49-F238E27FC236}">
                <a16:creationId xmlns:a16="http://schemas.microsoft.com/office/drawing/2014/main" id="{7FB8103D-29E8-49F3-9982-DC9FFF985348}"/>
              </a:ext>
            </a:extLst>
          </p:cNvPr>
          <p:cNvSpPr txBox="1"/>
          <p:nvPr/>
        </p:nvSpPr>
        <p:spPr>
          <a:xfrm>
            <a:off x="7328863" y="4790139"/>
            <a:ext cx="1780680" cy="369332"/>
          </a:xfrm>
          <a:prstGeom prst="rect">
            <a:avLst/>
          </a:prstGeom>
          <a:noFill/>
        </p:spPr>
        <p:txBody>
          <a:bodyPr wrap="none" rtlCol="0">
            <a:spAutoFit/>
          </a:bodyPr>
          <a:lstStyle/>
          <a:p>
            <a:r>
              <a:rPr lang="en-IE" dirty="0"/>
              <a:t>Overprovisioning</a:t>
            </a:r>
            <a:endParaRPr lang="en-US" dirty="0"/>
          </a:p>
        </p:txBody>
      </p:sp>
      <p:pic>
        <p:nvPicPr>
          <p:cNvPr id="10" name="Picture 9">
            <a:extLst>
              <a:ext uri="{FF2B5EF4-FFF2-40B4-BE49-F238E27FC236}">
                <a16:creationId xmlns:a16="http://schemas.microsoft.com/office/drawing/2014/main" id="{6E927F3C-5F8F-470D-BEEA-6CEE4516D347}"/>
              </a:ext>
            </a:extLst>
          </p:cNvPr>
          <p:cNvPicPr>
            <a:picLocks noChangeAspect="1"/>
          </p:cNvPicPr>
          <p:nvPr/>
        </p:nvPicPr>
        <p:blipFill>
          <a:blip r:embed="rId4"/>
          <a:stretch>
            <a:fillRect/>
          </a:stretch>
        </p:blipFill>
        <p:spPr>
          <a:xfrm>
            <a:off x="6172365" y="1980625"/>
            <a:ext cx="3726364" cy="2604837"/>
          </a:xfrm>
          <a:prstGeom prst="rect">
            <a:avLst/>
          </a:prstGeom>
        </p:spPr>
      </p:pic>
    </p:spTree>
    <p:extLst>
      <p:ext uri="{BB962C8B-B14F-4D97-AF65-F5344CB8AC3E}">
        <p14:creationId xmlns:p14="http://schemas.microsoft.com/office/powerpoint/2010/main" val="450531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90AC-4EE1-424B-9579-B6B282DDEDFB}"/>
              </a:ext>
            </a:extLst>
          </p:cNvPr>
          <p:cNvSpPr>
            <a:spLocks noGrp="1"/>
          </p:cNvSpPr>
          <p:nvPr>
            <p:ph type="title"/>
          </p:nvPr>
        </p:nvSpPr>
        <p:spPr/>
        <p:txBody>
          <a:bodyPr/>
          <a:lstStyle/>
          <a:p>
            <a:r>
              <a:rPr lang="en-IE" dirty="0"/>
              <a:t>Code and architecture recap</a:t>
            </a:r>
          </a:p>
        </p:txBody>
      </p:sp>
      <p:pic>
        <p:nvPicPr>
          <p:cNvPr id="8" name="Picture 7">
            <a:extLst>
              <a:ext uri="{FF2B5EF4-FFF2-40B4-BE49-F238E27FC236}">
                <a16:creationId xmlns:a16="http://schemas.microsoft.com/office/drawing/2014/main" id="{CC0AAA83-3E34-4492-B8CE-F3E236CC5B78}"/>
              </a:ext>
            </a:extLst>
          </p:cNvPr>
          <p:cNvPicPr>
            <a:picLocks noChangeAspect="1"/>
          </p:cNvPicPr>
          <p:nvPr/>
        </p:nvPicPr>
        <p:blipFill>
          <a:blip r:embed="rId3"/>
          <a:stretch>
            <a:fillRect/>
          </a:stretch>
        </p:blipFill>
        <p:spPr>
          <a:xfrm>
            <a:off x="2024063" y="1439813"/>
            <a:ext cx="519112" cy="498755"/>
          </a:xfrm>
          <a:prstGeom prst="rect">
            <a:avLst/>
          </a:prstGeom>
        </p:spPr>
      </p:pic>
      <p:sp>
        <p:nvSpPr>
          <p:cNvPr id="9" name="TextBox 8">
            <a:extLst>
              <a:ext uri="{FF2B5EF4-FFF2-40B4-BE49-F238E27FC236}">
                <a16:creationId xmlns:a16="http://schemas.microsoft.com/office/drawing/2014/main" id="{C425F47F-C8C4-4F32-846E-3CF5A6800770}"/>
              </a:ext>
            </a:extLst>
          </p:cNvPr>
          <p:cNvSpPr txBox="1"/>
          <p:nvPr/>
        </p:nvSpPr>
        <p:spPr>
          <a:xfrm>
            <a:off x="2714625" y="1489958"/>
            <a:ext cx="2759986" cy="369332"/>
          </a:xfrm>
          <a:prstGeom prst="rect">
            <a:avLst/>
          </a:prstGeom>
          <a:noFill/>
        </p:spPr>
        <p:txBody>
          <a:bodyPr wrap="none" rtlCol="0">
            <a:spAutoFit/>
          </a:bodyPr>
          <a:lstStyle/>
          <a:p>
            <a:r>
              <a:rPr lang="en-IE" dirty="0"/>
              <a:t>Event Grid function triggers</a:t>
            </a:r>
          </a:p>
        </p:txBody>
      </p:sp>
      <p:pic>
        <p:nvPicPr>
          <p:cNvPr id="10" name="Picture 9">
            <a:extLst>
              <a:ext uri="{FF2B5EF4-FFF2-40B4-BE49-F238E27FC236}">
                <a16:creationId xmlns:a16="http://schemas.microsoft.com/office/drawing/2014/main" id="{AB50216C-E7A1-4D39-8C22-0DE1ED82909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24063" y="2892985"/>
            <a:ext cx="585809" cy="536015"/>
          </a:xfrm>
          <a:prstGeom prst="rect">
            <a:avLst/>
          </a:prstGeom>
        </p:spPr>
      </p:pic>
      <p:sp>
        <p:nvSpPr>
          <p:cNvPr id="11" name="TextBox 10">
            <a:extLst>
              <a:ext uri="{FF2B5EF4-FFF2-40B4-BE49-F238E27FC236}">
                <a16:creationId xmlns:a16="http://schemas.microsoft.com/office/drawing/2014/main" id="{91381C76-654C-458B-9BBA-EDBA63E809D2}"/>
              </a:ext>
            </a:extLst>
          </p:cNvPr>
          <p:cNvSpPr txBox="1"/>
          <p:nvPr/>
        </p:nvSpPr>
        <p:spPr>
          <a:xfrm>
            <a:off x="2714625" y="2976326"/>
            <a:ext cx="2070952" cy="369332"/>
          </a:xfrm>
          <a:prstGeom prst="rect">
            <a:avLst/>
          </a:prstGeom>
          <a:noFill/>
        </p:spPr>
        <p:txBody>
          <a:bodyPr wrap="none" rtlCol="0">
            <a:spAutoFit/>
          </a:bodyPr>
          <a:lstStyle/>
          <a:p>
            <a:r>
              <a:rPr lang="en-IE" dirty="0"/>
              <a:t>Query orchestration</a:t>
            </a:r>
          </a:p>
        </p:txBody>
      </p:sp>
      <p:pic>
        <p:nvPicPr>
          <p:cNvPr id="12" name="Picture 11">
            <a:extLst>
              <a:ext uri="{FF2B5EF4-FFF2-40B4-BE49-F238E27FC236}">
                <a16:creationId xmlns:a16="http://schemas.microsoft.com/office/drawing/2014/main" id="{F4A89C67-D605-45B4-A311-3C81B6FA8C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5963" y="2892985"/>
            <a:ext cx="585809" cy="536015"/>
          </a:xfrm>
          <a:prstGeom prst="rect">
            <a:avLst/>
          </a:prstGeom>
        </p:spPr>
      </p:pic>
      <p:sp>
        <p:nvSpPr>
          <p:cNvPr id="13" name="TextBox 12">
            <a:extLst>
              <a:ext uri="{FF2B5EF4-FFF2-40B4-BE49-F238E27FC236}">
                <a16:creationId xmlns:a16="http://schemas.microsoft.com/office/drawing/2014/main" id="{A846F46A-D9B1-4098-A2D9-45C60E55CF65}"/>
              </a:ext>
            </a:extLst>
          </p:cNvPr>
          <p:cNvSpPr txBox="1"/>
          <p:nvPr/>
        </p:nvSpPr>
        <p:spPr>
          <a:xfrm>
            <a:off x="6486525" y="2976326"/>
            <a:ext cx="2460930" cy="369332"/>
          </a:xfrm>
          <a:prstGeom prst="rect">
            <a:avLst/>
          </a:prstGeom>
          <a:noFill/>
        </p:spPr>
        <p:txBody>
          <a:bodyPr wrap="none" rtlCol="0">
            <a:spAutoFit/>
          </a:bodyPr>
          <a:lstStyle/>
          <a:p>
            <a:r>
              <a:rPr lang="en-IE" dirty="0"/>
              <a:t>Command orchestration</a:t>
            </a:r>
          </a:p>
        </p:txBody>
      </p:sp>
      <p:pic>
        <p:nvPicPr>
          <p:cNvPr id="14" name="Picture 13">
            <a:extLst>
              <a:ext uri="{FF2B5EF4-FFF2-40B4-BE49-F238E27FC236}">
                <a16:creationId xmlns:a16="http://schemas.microsoft.com/office/drawing/2014/main" id="{DAA2DA21-B9FB-4345-A21C-3444D2021792}"/>
              </a:ext>
            </a:extLst>
          </p:cNvPr>
          <p:cNvPicPr>
            <a:picLocks noChangeAspect="1"/>
          </p:cNvPicPr>
          <p:nvPr/>
        </p:nvPicPr>
        <p:blipFill>
          <a:blip r:embed="rId6"/>
          <a:stretch>
            <a:fillRect/>
          </a:stretch>
        </p:blipFill>
        <p:spPr>
          <a:xfrm>
            <a:off x="1958749" y="5155675"/>
            <a:ext cx="3924300" cy="457200"/>
          </a:xfrm>
          <a:prstGeom prst="rect">
            <a:avLst/>
          </a:prstGeom>
        </p:spPr>
      </p:pic>
      <p:sp>
        <p:nvSpPr>
          <p:cNvPr id="15" name="TextBox 14">
            <a:extLst>
              <a:ext uri="{FF2B5EF4-FFF2-40B4-BE49-F238E27FC236}">
                <a16:creationId xmlns:a16="http://schemas.microsoft.com/office/drawing/2014/main" id="{E2D735FA-F14F-450E-8F5D-EFE04174B398}"/>
              </a:ext>
            </a:extLst>
          </p:cNvPr>
          <p:cNvSpPr txBox="1"/>
          <p:nvPr/>
        </p:nvSpPr>
        <p:spPr>
          <a:xfrm>
            <a:off x="6023553" y="5199609"/>
            <a:ext cx="3010952" cy="369332"/>
          </a:xfrm>
          <a:prstGeom prst="rect">
            <a:avLst/>
          </a:prstGeom>
          <a:noFill/>
        </p:spPr>
        <p:txBody>
          <a:bodyPr wrap="none" rtlCol="0">
            <a:spAutoFit/>
          </a:bodyPr>
          <a:lstStyle/>
          <a:p>
            <a:r>
              <a:rPr lang="en-IE" dirty="0"/>
              <a:t>Event streams and projections</a:t>
            </a:r>
          </a:p>
        </p:txBody>
      </p:sp>
      <p:pic>
        <p:nvPicPr>
          <p:cNvPr id="16" name="Picture 15">
            <a:extLst>
              <a:ext uri="{FF2B5EF4-FFF2-40B4-BE49-F238E27FC236}">
                <a16:creationId xmlns:a16="http://schemas.microsoft.com/office/drawing/2014/main" id="{235AF1FC-26C0-42DF-A897-D35C6ED9BE7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09872" y="3924760"/>
            <a:ext cx="412175" cy="377140"/>
          </a:xfrm>
          <a:prstGeom prst="rect">
            <a:avLst/>
          </a:prstGeom>
        </p:spPr>
      </p:pic>
      <p:pic>
        <p:nvPicPr>
          <p:cNvPr id="17" name="Picture 16">
            <a:extLst>
              <a:ext uri="{FF2B5EF4-FFF2-40B4-BE49-F238E27FC236}">
                <a16:creationId xmlns:a16="http://schemas.microsoft.com/office/drawing/2014/main" id="{7013BCBA-38A7-4943-8796-CAE93CB9A2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8" y="3526223"/>
            <a:ext cx="412175" cy="377140"/>
          </a:xfrm>
          <a:prstGeom prst="rect">
            <a:avLst/>
          </a:prstGeom>
        </p:spPr>
      </p:pic>
      <p:pic>
        <p:nvPicPr>
          <p:cNvPr id="18" name="Picture 17">
            <a:extLst>
              <a:ext uri="{FF2B5EF4-FFF2-40B4-BE49-F238E27FC236}">
                <a16:creationId xmlns:a16="http://schemas.microsoft.com/office/drawing/2014/main" id="{C6134C61-E8F1-4869-8F64-1B0D1B041F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7" y="3924760"/>
            <a:ext cx="412175" cy="377140"/>
          </a:xfrm>
          <a:prstGeom prst="rect">
            <a:avLst/>
          </a:prstGeom>
        </p:spPr>
      </p:pic>
      <p:pic>
        <p:nvPicPr>
          <p:cNvPr id="19" name="Picture 18">
            <a:extLst>
              <a:ext uri="{FF2B5EF4-FFF2-40B4-BE49-F238E27FC236}">
                <a16:creationId xmlns:a16="http://schemas.microsoft.com/office/drawing/2014/main" id="{56CB4973-C80B-4DD2-B2DF-9F79126C0B1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51747" y="4323297"/>
            <a:ext cx="412175" cy="377140"/>
          </a:xfrm>
          <a:prstGeom prst="rect">
            <a:avLst/>
          </a:prstGeom>
        </p:spPr>
      </p:pic>
      <p:sp>
        <p:nvSpPr>
          <p:cNvPr id="20" name="TextBox 19">
            <a:extLst>
              <a:ext uri="{FF2B5EF4-FFF2-40B4-BE49-F238E27FC236}">
                <a16:creationId xmlns:a16="http://schemas.microsoft.com/office/drawing/2014/main" id="{9017F1CF-5E50-4F31-81EC-53747A6A7688}"/>
              </a:ext>
            </a:extLst>
          </p:cNvPr>
          <p:cNvSpPr txBox="1"/>
          <p:nvPr/>
        </p:nvSpPr>
        <p:spPr>
          <a:xfrm>
            <a:off x="4518077" y="3830101"/>
            <a:ext cx="907813" cy="369332"/>
          </a:xfrm>
          <a:prstGeom prst="rect">
            <a:avLst/>
          </a:prstGeom>
          <a:noFill/>
        </p:spPr>
        <p:txBody>
          <a:bodyPr wrap="none" rtlCol="0">
            <a:spAutoFit/>
          </a:bodyPr>
          <a:lstStyle/>
          <a:p>
            <a:r>
              <a:rPr lang="en-IE" dirty="0"/>
              <a:t>Fan-out</a:t>
            </a:r>
          </a:p>
        </p:txBody>
      </p:sp>
      <p:cxnSp>
        <p:nvCxnSpPr>
          <p:cNvPr id="21" name="Straight Arrow Connector 20">
            <a:extLst>
              <a:ext uri="{FF2B5EF4-FFF2-40B4-BE49-F238E27FC236}">
                <a16:creationId xmlns:a16="http://schemas.microsoft.com/office/drawing/2014/main" id="{A2634B2E-06BC-437B-BC3D-8BD9E886AFAD}"/>
              </a:ext>
            </a:extLst>
          </p:cNvPr>
          <p:cNvCxnSpPr>
            <a:cxnSpLocks/>
          </p:cNvCxnSpPr>
          <p:nvPr/>
        </p:nvCxnSpPr>
        <p:spPr>
          <a:xfrm flipV="1">
            <a:off x="3003877" y="3800896"/>
            <a:ext cx="345813" cy="2115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A83E9295-41B4-47CC-BD40-B264D601A910}"/>
              </a:ext>
            </a:extLst>
          </p:cNvPr>
          <p:cNvCxnSpPr>
            <a:cxnSpLocks/>
          </p:cNvCxnSpPr>
          <p:nvPr/>
        </p:nvCxnSpPr>
        <p:spPr>
          <a:xfrm>
            <a:off x="3022047" y="4219588"/>
            <a:ext cx="345813" cy="2295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B78BFF77-908A-48F1-A82C-9A71BA64D5D2}"/>
              </a:ext>
            </a:extLst>
          </p:cNvPr>
          <p:cNvCxnSpPr>
            <a:cxnSpLocks/>
            <a:stCxn id="16" idx="3"/>
          </p:cNvCxnSpPr>
          <p:nvPr/>
        </p:nvCxnSpPr>
        <p:spPr>
          <a:xfrm flipV="1">
            <a:off x="3022047" y="4110471"/>
            <a:ext cx="344172" cy="28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CCBA0D50-2709-464F-8FE7-527CD5C59424}"/>
              </a:ext>
            </a:extLst>
          </p:cNvPr>
          <p:cNvSpPr txBox="1"/>
          <p:nvPr/>
        </p:nvSpPr>
        <p:spPr>
          <a:xfrm>
            <a:off x="60702" y="6440327"/>
            <a:ext cx="7468327" cy="369332"/>
          </a:xfrm>
          <a:prstGeom prst="rect">
            <a:avLst/>
          </a:prstGeom>
          <a:noFill/>
        </p:spPr>
        <p:txBody>
          <a:bodyPr wrap="none" rtlCol="0">
            <a:spAutoFit/>
          </a:bodyPr>
          <a:lstStyle/>
          <a:p>
            <a:r>
              <a:rPr lang="en-GB" u="sng" dirty="0">
                <a:solidFill>
                  <a:schemeClr val="accent1">
                    <a:lumMod val="75000"/>
                  </a:schemeClr>
                </a:solidFill>
              </a:rPr>
              <a:t>https://github.com/MerrionComputing/AzureFunctions-TheLongRun-Leagues</a:t>
            </a:r>
          </a:p>
        </p:txBody>
      </p:sp>
      <p:sp>
        <p:nvSpPr>
          <p:cNvPr id="24" name="TextBox 23">
            <a:extLst>
              <a:ext uri="{FF2B5EF4-FFF2-40B4-BE49-F238E27FC236}">
                <a16:creationId xmlns:a16="http://schemas.microsoft.com/office/drawing/2014/main" id="{4FDA6B8B-91B9-45B7-BF99-D0E4085AD712}"/>
              </a:ext>
            </a:extLst>
          </p:cNvPr>
          <p:cNvSpPr txBox="1"/>
          <p:nvPr/>
        </p:nvSpPr>
        <p:spPr>
          <a:xfrm>
            <a:off x="60702" y="6123543"/>
            <a:ext cx="7468327" cy="369332"/>
          </a:xfrm>
          <a:prstGeom prst="rect">
            <a:avLst/>
          </a:prstGeom>
          <a:noFill/>
        </p:spPr>
        <p:txBody>
          <a:bodyPr wrap="none" rtlCol="0">
            <a:spAutoFit/>
          </a:bodyPr>
          <a:lstStyle/>
          <a:p>
            <a:r>
              <a:rPr lang="en-GB" u="sng" dirty="0">
                <a:solidFill>
                  <a:schemeClr val="accent1">
                    <a:lumMod val="75000"/>
                  </a:schemeClr>
                </a:solidFill>
              </a:rPr>
              <a:t>https://github.com/MerrionComputing/EventsSourcing-on-Azure-Functions</a:t>
            </a:r>
          </a:p>
        </p:txBody>
      </p:sp>
      <p:pic>
        <p:nvPicPr>
          <p:cNvPr id="25" name="Picture 24">
            <a:extLst>
              <a:ext uri="{FF2B5EF4-FFF2-40B4-BE49-F238E27FC236}">
                <a16:creationId xmlns:a16="http://schemas.microsoft.com/office/drawing/2014/main" id="{DDA475C6-A860-480B-87DC-6D1954D3D86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901" y="2150567"/>
            <a:ext cx="585809" cy="536015"/>
          </a:xfrm>
          <a:prstGeom prst="rect">
            <a:avLst/>
          </a:prstGeom>
        </p:spPr>
      </p:pic>
      <p:sp>
        <p:nvSpPr>
          <p:cNvPr id="26" name="TextBox 25">
            <a:extLst>
              <a:ext uri="{FF2B5EF4-FFF2-40B4-BE49-F238E27FC236}">
                <a16:creationId xmlns:a16="http://schemas.microsoft.com/office/drawing/2014/main" id="{0975BC0E-A3D8-4EF2-9C8C-34EFD8DCBC65}"/>
              </a:ext>
            </a:extLst>
          </p:cNvPr>
          <p:cNvSpPr txBox="1"/>
          <p:nvPr/>
        </p:nvSpPr>
        <p:spPr>
          <a:xfrm>
            <a:off x="2783992" y="2152745"/>
            <a:ext cx="3538469" cy="369332"/>
          </a:xfrm>
          <a:prstGeom prst="rect">
            <a:avLst/>
          </a:prstGeom>
          <a:noFill/>
        </p:spPr>
        <p:txBody>
          <a:bodyPr wrap="none" rtlCol="0">
            <a:spAutoFit/>
          </a:bodyPr>
          <a:lstStyle/>
          <a:p>
            <a:r>
              <a:rPr lang="en-IE" dirty="0"/>
              <a:t>Event sourcing with Azure functions</a:t>
            </a:r>
          </a:p>
        </p:txBody>
      </p:sp>
    </p:spTree>
    <p:extLst>
      <p:ext uri="{BB962C8B-B14F-4D97-AF65-F5344CB8AC3E}">
        <p14:creationId xmlns:p14="http://schemas.microsoft.com/office/powerpoint/2010/main" val="391303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FB5D-BA2B-45D2-9F5C-6EB92558CD80}"/>
              </a:ext>
            </a:extLst>
          </p:cNvPr>
          <p:cNvSpPr>
            <a:spLocks noGrp="1"/>
          </p:cNvSpPr>
          <p:nvPr>
            <p:ph type="title"/>
          </p:nvPr>
        </p:nvSpPr>
        <p:spPr/>
        <p:txBody>
          <a:bodyPr/>
          <a:lstStyle/>
          <a:p>
            <a:r>
              <a:rPr lang="en-IE" dirty="0"/>
              <a:t>Introduction to “</a:t>
            </a:r>
            <a:r>
              <a:rPr lang="en-IE" b="1" dirty="0"/>
              <a:t>event sourcing</a:t>
            </a:r>
            <a:r>
              <a:rPr lang="en-IE" dirty="0"/>
              <a:t>”</a:t>
            </a:r>
          </a:p>
        </p:txBody>
      </p:sp>
      <p:pic>
        <p:nvPicPr>
          <p:cNvPr id="5" name="Picture 4" descr="lego-blocks-1.jpg">
            <a:extLst>
              <a:ext uri="{FF2B5EF4-FFF2-40B4-BE49-F238E27FC236}">
                <a16:creationId xmlns:a16="http://schemas.microsoft.com/office/drawing/2014/main" id="{6CDE1276-C09F-4766-989C-52E9A5C33478}"/>
              </a:ext>
            </a:extLst>
          </p:cNvPr>
          <p:cNvPicPr>
            <a:picLocks noChangeAspect="1"/>
          </p:cNvPicPr>
          <p:nvPr/>
        </p:nvPicPr>
        <p:blipFill>
          <a:blip r:embed="rId3"/>
          <a:stretch>
            <a:fillRect/>
          </a:stretch>
        </p:blipFill>
        <p:spPr>
          <a:xfrm>
            <a:off x="9808599" y="71770"/>
            <a:ext cx="2381250" cy="1428750"/>
          </a:xfrm>
          <a:prstGeom prst="rect">
            <a:avLst/>
          </a:prstGeom>
          <a:effectLst>
            <a:reflection blurRad="6350" stA="50000" endA="300" endPos="55000" dir="5400000" sy="-100000" algn="bl" rotWithShape="0"/>
          </a:effectLst>
        </p:spPr>
      </p:pic>
      <p:sp>
        <p:nvSpPr>
          <p:cNvPr id="6" name="Arrow: Pentagon 5">
            <a:extLst>
              <a:ext uri="{FF2B5EF4-FFF2-40B4-BE49-F238E27FC236}">
                <a16:creationId xmlns:a16="http://schemas.microsoft.com/office/drawing/2014/main" id="{624A8150-8218-434A-85F9-F929B11443B4}"/>
              </a:ext>
            </a:extLst>
          </p:cNvPr>
          <p:cNvSpPr/>
          <p:nvPr/>
        </p:nvSpPr>
        <p:spPr>
          <a:xfrm>
            <a:off x="1192776" y="2829896"/>
            <a:ext cx="2020092" cy="751061"/>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Opened</a:t>
            </a:r>
          </a:p>
          <a:p>
            <a:pPr algn="ctr"/>
            <a:r>
              <a:rPr lang="en-IE" dirty="0"/>
              <a:t>Account</a:t>
            </a:r>
          </a:p>
        </p:txBody>
      </p:sp>
      <p:sp>
        <p:nvSpPr>
          <p:cNvPr id="7" name="Arrow: Pentagon 6">
            <a:extLst>
              <a:ext uri="{FF2B5EF4-FFF2-40B4-BE49-F238E27FC236}">
                <a16:creationId xmlns:a16="http://schemas.microsoft.com/office/drawing/2014/main" id="{3FE9D9AB-B2F5-49B2-BD2B-597CA770E486}"/>
              </a:ext>
            </a:extLst>
          </p:cNvPr>
          <p:cNvSpPr/>
          <p:nvPr/>
        </p:nvSpPr>
        <p:spPr>
          <a:xfrm>
            <a:off x="3389789" y="2829896"/>
            <a:ext cx="2020092" cy="7510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Deposited Money</a:t>
            </a:r>
          </a:p>
        </p:txBody>
      </p:sp>
      <p:sp>
        <p:nvSpPr>
          <p:cNvPr id="8" name="Arrow: Pentagon 7">
            <a:extLst>
              <a:ext uri="{FF2B5EF4-FFF2-40B4-BE49-F238E27FC236}">
                <a16:creationId xmlns:a16="http://schemas.microsoft.com/office/drawing/2014/main" id="{5E6D9EF0-A68F-4C43-8C1A-E5BD24DEC88D}"/>
              </a:ext>
            </a:extLst>
          </p:cNvPr>
          <p:cNvSpPr/>
          <p:nvPr/>
        </p:nvSpPr>
        <p:spPr>
          <a:xfrm>
            <a:off x="5610475" y="2773551"/>
            <a:ext cx="2020092" cy="751061"/>
          </a:xfrm>
          <a:prstGeom prst="homePlat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Withdrew Money</a:t>
            </a:r>
          </a:p>
        </p:txBody>
      </p:sp>
      <p:sp>
        <p:nvSpPr>
          <p:cNvPr id="9" name="Arrow: Pentagon 8">
            <a:extLst>
              <a:ext uri="{FF2B5EF4-FFF2-40B4-BE49-F238E27FC236}">
                <a16:creationId xmlns:a16="http://schemas.microsoft.com/office/drawing/2014/main" id="{CF015F27-8ADB-4773-913C-77D08B2032F0}"/>
              </a:ext>
            </a:extLst>
          </p:cNvPr>
          <p:cNvSpPr/>
          <p:nvPr/>
        </p:nvSpPr>
        <p:spPr>
          <a:xfrm>
            <a:off x="7831161" y="2773550"/>
            <a:ext cx="2020092" cy="751061"/>
          </a:xfrm>
          <a:prstGeom prst="homePlat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Closed Account</a:t>
            </a:r>
          </a:p>
        </p:txBody>
      </p:sp>
      <p:sp>
        <p:nvSpPr>
          <p:cNvPr id="10" name="TextBox 9">
            <a:extLst>
              <a:ext uri="{FF2B5EF4-FFF2-40B4-BE49-F238E27FC236}">
                <a16:creationId xmlns:a16="http://schemas.microsoft.com/office/drawing/2014/main" id="{C248C5F4-81FC-486D-9BC7-FC116C8857C3}"/>
              </a:ext>
            </a:extLst>
          </p:cNvPr>
          <p:cNvSpPr txBox="1"/>
          <p:nvPr/>
        </p:nvSpPr>
        <p:spPr>
          <a:xfrm>
            <a:off x="3785998" y="3580957"/>
            <a:ext cx="827471" cy="369332"/>
          </a:xfrm>
          <a:prstGeom prst="rect">
            <a:avLst/>
          </a:prstGeom>
          <a:noFill/>
        </p:spPr>
        <p:txBody>
          <a:bodyPr wrap="none" rtlCol="0">
            <a:spAutoFit/>
          </a:bodyPr>
          <a:lstStyle/>
          <a:p>
            <a:r>
              <a:rPr lang="en-IE" dirty="0"/>
              <a:t>$10.00</a:t>
            </a:r>
          </a:p>
        </p:txBody>
      </p:sp>
      <p:sp>
        <p:nvSpPr>
          <p:cNvPr id="11" name="TextBox 10">
            <a:extLst>
              <a:ext uri="{FF2B5EF4-FFF2-40B4-BE49-F238E27FC236}">
                <a16:creationId xmlns:a16="http://schemas.microsoft.com/office/drawing/2014/main" id="{B7A11217-DE21-41E7-BAEC-285099E190EB}"/>
              </a:ext>
            </a:extLst>
          </p:cNvPr>
          <p:cNvSpPr txBox="1"/>
          <p:nvPr/>
        </p:nvSpPr>
        <p:spPr>
          <a:xfrm>
            <a:off x="6019390" y="3580957"/>
            <a:ext cx="827471" cy="369332"/>
          </a:xfrm>
          <a:prstGeom prst="rect">
            <a:avLst/>
          </a:prstGeom>
          <a:noFill/>
        </p:spPr>
        <p:txBody>
          <a:bodyPr wrap="none" rtlCol="0">
            <a:spAutoFit/>
          </a:bodyPr>
          <a:lstStyle/>
          <a:p>
            <a:r>
              <a:rPr lang="en-IE" dirty="0"/>
              <a:t>$10.00</a:t>
            </a:r>
          </a:p>
        </p:txBody>
      </p:sp>
      <p:sp>
        <p:nvSpPr>
          <p:cNvPr id="12" name="TextBox 11">
            <a:extLst>
              <a:ext uri="{FF2B5EF4-FFF2-40B4-BE49-F238E27FC236}">
                <a16:creationId xmlns:a16="http://schemas.microsoft.com/office/drawing/2014/main" id="{68C69177-8DB7-4CD0-A812-A6A9EFDAC814}"/>
              </a:ext>
            </a:extLst>
          </p:cNvPr>
          <p:cNvSpPr txBox="1"/>
          <p:nvPr/>
        </p:nvSpPr>
        <p:spPr>
          <a:xfrm>
            <a:off x="1565312" y="3601307"/>
            <a:ext cx="1053045" cy="646331"/>
          </a:xfrm>
          <a:prstGeom prst="rect">
            <a:avLst/>
          </a:prstGeom>
          <a:noFill/>
        </p:spPr>
        <p:txBody>
          <a:bodyPr wrap="none" rtlCol="0">
            <a:spAutoFit/>
          </a:bodyPr>
          <a:lstStyle/>
          <a:p>
            <a:r>
              <a:rPr lang="en-IE" dirty="0"/>
              <a:t>Margaret</a:t>
            </a:r>
          </a:p>
          <a:p>
            <a:r>
              <a:rPr lang="en-IE" dirty="0"/>
              <a:t>00002</a:t>
            </a:r>
          </a:p>
        </p:txBody>
      </p:sp>
      <p:graphicFrame>
        <p:nvGraphicFramePr>
          <p:cNvPr id="13" name="Table 12">
            <a:extLst>
              <a:ext uri="{FF2B5EF4-FFF2-40B4-BE49-F238E27FC236}">
                <a16:creationId xmlns:a16="http://schemas.microsoft.com/office/drawing/2014/main" id="{6899AC59-E412-4BEE-9C48-CF51FA1DCD8F}"/>
              </a:ext>
            </a:extLst>
          </p:cNvPr>
          <p:cNvGraphicFramePr>
            <a:graphicFrameLocks noGrp="1"/>
          </p:cNvGraphicFramePr>
          <p:nvPr>
            <p:extLst>
              <p:ext uri="{D42A27DB-BD31-4B8C-83A1-F6EECF244321}">
                <p14:modId xmlns:p14="http://schemas.microsoft.com/office/powerpoint/2010/main" val="3551934708"/>
              </p:ext>
            </p:extLst>
          </p:nvPr>
        </p:nvGraphicFramePr>
        <p:xfrm>
          <a:off x="3019116" y="4201795"/>
          <a:ext cx="5182717" cy="2291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31276">
                  <a:extLst>
                    <a:ext uri="{9D8B030D-6E8A-4147-A177-3AD203B41FA5}">
                      <a16:colId xmlns:a16="http://schemas.microsoft.com/office/drawing/2014/main" val="4034995526"/>
                    </a:ext>
                  </a:extLst>
                </a:gridCol>
                <a:gridCol w="3851441">
                  <a:extLst>
                    <a:ext uri="{9D8B030D-6E8A-4147-A177-3AD203B41FA5}">
                      <a16:colId xmlns:a16="http://schemas.microsoft.com/office/drawing/2014/main" val="2850061130"/>
                    </a:ext>
                  </a:extLst>
                </a:gridCol>
              </a:tblGrid>
              <a:tr h="370840">
                <a:tc>
                  <a:txBody>
                    <a:bodyPr/>
                    <a:lstStyle/>
                    <a:p>
                      <a:r>
                        <a:rPr lang="en-IE" dirty="0"/>
                        <a:t>Event Type</a:t>
                      </a:r>
                    </a:p>
                  </a:txBody>
                  <a:tcPr/>
                </a:tc>
                <a:tc>
                  <a:txBody>
                    <a:bodyPr/>
                    <a:lstStyle/>
                    <a:p>
                      <a:r>
                        <a:rPr lang="en-IE" dirty="0"/>
                        <a:t>Action</a:t>
                      </a:r>
                    </a:p>
                  </a:txBody>
                  <a:tcPr/>
                </a:tc>
                <a:extLst>
                  <a:ext uri="{0D108BD9-81ED-4DB2-BD59-A6C34878D82A}">
                    <a16:rowId xmlns:a16="http://schemas.microsoft.com/office/drawing/2014/main" val="375249766"/>
                  </a:ext>
                </a:extLst>
              </a:tr>
              <a:tr h="370840">
                <a:tc>
                  <a:txBody>
                    <a:bodyPr/>
                    <a:lstStyle/>
                    <a:p>
                      <a:r>
                        <a:rPr lang="en-IE" dirty="0"/>
                        <a:t>Opened Account</a:t>
                      </a:r>
                    </a:p>
                  </a:txBody>
                  <a:tcPr/>
                </a:tc>
                <a:tc>
                  <a:txBody>
                    <a:bodyPr/>
                    <a:lstStyle/>
                    <a:p>
                      <a:r>
                        <a:rPr lang="en-IE" dirty="0"/>
                        <a:t>Skip</a:t>
                      </a:r>
                    </a:p>
                  </a:txBody>
                  <a:tcPr/>
                </a:tc>
                <a:extLst>
                  <a:ext uri="{0D108BD9-81ED-4DB2-BD59-A6C34878D82A}">
                    <a16:rowId xmlns:a16="http://schemas.microsoft.com/office/drawing/2014/main" val="2664454780"/>
                  </a:ext>
                </a:extLst>
              </a:tr>
              <a:tr h="370840">
                <a:tc>
                  <a:txBody>
                    <a:bodyPr/>
                    <a:lstStyle/>
                    <a:p>
                      <a:r>
                        <a:rPr lang="en-IE"/>
                        <a:t>Deposited </a:t>
                      </a:r>
                      <a:r>
                        <a:rPr lang="en-IE" dirty="0"/>
                        <a:t>Money</a:t>
                      </a:r>
                    </a:p>
                  </a:txBody>
                  <a:tcPr/>
                </a:tc>
                <a:tc>
                  <a:txBody>
                    <a:bodyPr/>
                    <a:lstStyle/>
                    <a:p>
                      <a:r>
                        <a:rPr lang="en-IE" dirty="0"/>
                        <a:t>Increase balance by $</a:t>
                      </a:r>
                    </a:p>
                  </a:txBody>
                  <a:tcPr/>
                </a:tc>
                <a:extLst>
                  <a:ext uri="{0D108BD9-81ED-4DB2-BD59-A6C34878D82A}">
                    <a16:rowId xmlns:a16="http://schemas.microsoft.com/office/drawing/2014/main" val="1164528820"/>
                  </a:ext>
                </a:extLst>
              </a:tr>
              <a:tr h="370840">
                <a:tc>
                  <a:txBody>
                    <a:bodyPr/>
                    <a:lstStyle/>
                    <a:p>
                      <a:r>
                        <a:rPr lang="en-IE" dirty="0"/>
                        <a:t>Withdrew Money</a:t>
                      </a:r>
                    </a:p>
                  </a:txBody>
                  <a:tcPr/>
                </a:tc>
                <a:tc>
                  <a:txBody>
                    <a:bodyPr/>
                    <a:lstStyle/>
                    <a:p>
                      <a:r>
                        <a:rPr lang="en-IE" dirty="0"/>
                        <a:t>Decrease balance by $</a:t>
                      </a:r>
                    </a:p>
                  </a:txBody>
                  <a:tcPr/>
                </a:tc>
                <a:extLst>
                  <a:ext uri="{0D108BD9-81ED-4DB2-BD59-A6C34878D82A}">
                    <a16:rowId xmlns:a16="http://schemas.microsoft.com/office/drawing/2014/main" val="217945244"/>
                  </a:ext>
                </a:extLst>
              </a:tr>
            </a:tbl>
          </a:graphicData>
        </a:graphic>
      </p:graphicFrame>
    </p:spTree>
    <p:extLst>
      <p:ext uri="{BB962C8B-B14F-4D97-AF65-F5344CB8AC3E}">
        <p14:creationId xmlns:p14="http://schemas.microsoft.com/office/powerpoint/2010/main" val="158037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F71B-2492-4B68-AEA4-BB8EE748AA84}"/>
              </a:ext>
            </a:extLst>
          </p:cNvPr>
          <p:cNvSpPr>
            <a:spLocks noGrp="1"/>
          </p:cNvSpPr>
          <p:nvPr>
            <p:ph type="title"/>
          </p:nvPr>
        </p:nvSpPr>
        <p:spPr/>
        <p:txBody>
          <a:bodyPr/>
          <a:lstStyle/>
          <a:p>
            <a:r>
              <a:rPr lang="en-IE" b="1" dirty="0"/>
              <a:t>Event sourcing </a:t>
            </a:r>
            <a:r>
              <a:rPr lang="en-IE" dirty="0"/>
              <a:t>on</a:t>
            </a:r>
            <a:r>
              <a:rPr lang="en-IE" b="1" dirty="0"/>
              <a:t> Azure functions </a:t>
            </a:r>
            <a:br>
              <a:rPr lang="en-IE" b="1" dirty="0"/>
            </a:br>
            <a:r>
              <a:rPr lang="en-IE" dirty="0"/>
              <a:t>code example</a:t>
            </a:r>
            <a:endParaRPr lang="en-US" dirty="0"/>
          </a:p>
        </p:txBody>
      </p:sp>
      <p:pic>
        <p:nvPicPr>
          <p:cNvPr id="5" name="Picture 4" descr="A picture containing indoor, person, sitting&#10;&#10;Description automatically generated">
            <a:extLst>
              <a:ext uri="{FF2B5EF4-FFF2-40B4-BE49-F238E27FC236}">
                <a16:creationId xmlns:a16="http://schemas.microsoft.com/office/drawing/2014/main" id="{C32DEA63-5265-44B5-83CE-DF2551F99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067" y="1893023"/>
            <a:ext cx="3968907" cy="42864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847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3" name="Picture 2">
            <a:extLst>
              <a:ext uri="{FF2B5EF4-FFF2-40B4-BE49-F238E27FC236}">
                <a16:creationId xmlns:a16="http://schemas.microsoft.com/office/drawing/2014/main" id="{540BE999-9F03-47EC-9123-2F23BCB13B18}"/>
              </a:ext>
            </a:extLst>
          </p:cNvPr>
          <p:cNvPicPr>
            <a:picLocks noChangeAspect="1"/>
          </p:cNvPicPr>
          <p:nvPr/>
        </p:nvPicPr>
        <p:blipFill>
          <a:blip r:embed="rId4"/>
          <a:stretch>
            <a:fillRect/>
          </a:stretch>
        </p:blipFill>
        <p:spPr>
          <a:xfrm>
            <a:off x="955799" y="1987062"/>
            <a:ext cx="626511" cy="828196"/>
          </a:xfrm>
          <a:prstGeom prst="rect">
            <a:avLst/>
          </a:prstGeom>
        </p:spPr>
      </p:pic>
      <p:sp>
        <p:nvSpPr>
          <p:cNvPr id="5" name="TextBox 4">
            <a:extLst>
              <a:ext uri="{FF2B5EF4-FFF2-40B4-BE49-F238E27FC236}">
                <a16:creationId xmlns:a16="http://schemas.microsoft.com/office/drawing/2014/main" id="{877C0F03-748E-40BC-93BC-A386E94AA041}"/>
              </a:ext>
            </a:extLst>
          </p:cNvPr>
          <p:cNvSpPr txBox="1"/>
          <p:nvPr/>
        </p:nvSpPr>
        <p:spPr>
          <a:xfrm>
            <a:off x="1685676" y="2216494"/>
            <a:ext cx="3740896" cy="369332"/>
          </a:xfrm>
          <a:prstGeom prst="rect">
            <a:avLst/>
          </a:prstGeom>
          <a:noFill/>
        </p:spPr>
        <p:txBody>
          <a:bodyPr wrap="none" rtlCol="0">
            <a:spAutoFit/>
          </a:bodyPr>
          <a:lstStyle/>
          <a:p>
            <a:r>
              <a:rPr lang="en-IE" dirty="0"/>
              <a:t>Each account number must be unique</a:t>
            </a:r>
            <a:endParaRPr lang="en-GB" dirty="0"/>
          </a:p>
        </p:txBody>
      </p:sp>
      <p:pic>
        <p:nvPicPr>
          <p:cNvPr id="6" name="Picture 5">
            <a:extLst>
              <a:ext uri="{FF2B5EF4-FFF2-40B4-BE49-F238E27FC236}">
                <a16:creationId xmlns:a16="http://schemas.microsoft.com/office/drawing/2014/main" id="{E018DBB9-173C-4791-B9A4-E6BAB57847EB}"/>
              </a:ext>
            </a:extLst>
          </p:cNvPr>
          <p:cNvPicPr>
            <a:picLocks noChangeAspect="1"/>
          </p:cNvPicPr>
          <p:nvPr/>
        </p:nvPicPr>
        <p:blipFill>
          <a:blip r:embed="rId5"/>
          <a:stretch>
            <a:fillRect/>
          </a:stretch>
        </p:blipFill>
        <p:spPr>
          <a:xfrm>
            <a:off x="883237" y="3429000"/>
            <a:ext cx="771633" cy="762106"/>
          </a:xfrm>
          <a:prstGeom prst="rect">
            <a:avLst/>
          </a:prstGeom>
        </p:spPr>
      </p:pic>
      <p:sp>
        <p:nvSpPr>
          <p:cNvPr id="7" name="TextBox 6">
            <a:extLst>
              <a:ext uri="{FF2B5EF4-FFF2-40B4-BE49-F238E27FC236}">
                <a16:creationId xmlns:a16="http://schemas.microsoft.com/office/drawing/2014/main" id="{573A4031-9B3E-4479-A792-1FF25F2A2F69}"/>
              </a:ext>
            </a:extLst>
          </p:cNvPr>
          <p:cNvSpPr txBox="1"/>
          <p:nvPr/>
        </p:nvSpPr>
        <p:spPr>
          <a:xfrm>
            <a:off x="1685676" y="3625387"/>
            <a:ext cx="3225627" cy="369332"/>
          </a:xfrm>
          <a:prstGeom prst="rect">
            <a:avLst/>
          </a:prstGeom>
          <a:noFill/>
        </p:spPr>
        <p:txBody>
          <a:bodyPr wrap="none" rtlCol="0">
            <a:spAutoFit/>
          </a:bodyPr>
          <a:lstStyle/>
          <a:p>
            <a:r>
              <a:rPr lang="en-IE" dirty="0"/>
              <a:t>Initial deposit amount (optional)</a:t>
            </a:r>
            <a:endParaRPr lang="en-GB" dirty="0"/>
          </a:p>
        </p:txBody>
      </p:sp>
      <p:pic>
        <p:nvPicPr>
          <p:cNvPr id="8" name="Picture 7">
            <a:extLst>
              <a:ext uri="{FF2B5EF4-FFF2-40B4-BE49-F238E27FC236}">
                <a16:creationId xmlns:a16="http://schemas.microsoft.com/office/drawing/2014/main" id="{C15B4EFD-EDA1-40FC-889C-245E52C04376}"/>
              </a:ext>
            </a:extLst>
          </p:cNvPr>
          <p:cNvPicPr>
            <a:picLocks noChangeAspect="1"/>
          </p:cNvPicPr>
          <p:nvPr/>
        </p:nvPicPr>
        <p:blipFill>
          <a:blip r:embed="rId5"/>
          <a:stretch>
            <a:fillRect/>
          </a:stretch>
        </p:blipFill>
        <p:spPr>
          <a:xfrm>
            <a:off x="883237" y="4305357"/>
            <a:ext cx="771633" cy="762106"/>
          </a:xfrm>
          <a:prstGeom prst="rect">
            <a:avLst/>
          </a:prstGeom>
        </p:spPr>
      </p:pic>
      <p:sp>
        <p:nvSpPr>
          <p:cNvPr id="9" name="TextBox 8">
            <a:extLst>
              <a:ext uri="{FF2B5EF4-FFF2-40B4-BE49-F238E27FC236}">
                <a16:creationId xmlns:a16="http://schemas.microsoft.com/office/drawing/2014/main" id="{038ED28D-B52A-43F2-8BF7-63F51A54E050}"/>
              </a:ext>
            </a:extLst>
          </p:cNvPr>
          <p:cNvSpPr txBox="1"/>
          <p:nvPr/>
        </p:nvSpPr>
        <p:spPr>
          <a:xfrm>
            <a:off x="1685676" y="4501744"/>
            <a:ext cx="2789225" cy="369332"/>
          </a:xfrm>
          <a:prstGeom prst="rect">
            <a:avLst/>
          </a:prstGeom>
          <a:noFill/>
        </p:spPr>
        <p:txBody>
          <a:bodyPr wrap="none" rtlCol="0">
            <a:spAutoFit/>
          </a:bodyPr>
          <a:lstStyle/>
          <a:p>
            <a:r>
              <a:rPr lang="en-IE" dirty="0"/>
              <a:t>Beneficiary name (optional)</a:t>
            </a:r>
            <a:endParaRPr lang="en-GB" dirty="0"/>
          </a:p>
        </p:txBody>
      </p:sp>
    </p:spTree>
    <p:extLst>
      <p:ext uri="{BB962C8B-B14F-4D97-AF65-F5344CB8AC3E}">
        <p14:creationId xmlns:p14="http://schemas.microsoft.com/office/powerpoint/2010/main" val="265279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3A849700-E6C5-4C09-9FF3-2356D8A884E1}"/>
              </a:ext>
            </a:extLst>
          </p:cNvPr>
          <p:cNvPicPr>
            <a:picLocks noChangeAspect="1"/>
          </p:cNvPicPr>
          <p:nvPr/>
        </p:nvPicPr>
        <p:blipFill>
          <a:blip r:embed="rId5"/>
          <a:stretch>
            <a:fillRect/>
          </a:stretch>
        </p:blipFill>
        <p:spPr>
          <a:xfrm>
            <a:off x="146586" y="2410383"/>
            <a:ext cx="11898827" cy="2675325"/>
          </a:xfrm>
          <a:prstGeom prst="rect">
            <a:avLst/>
          </a:prstGeom>
          <a:ln>
            <a:solidFill>
              <a:schemeClr val="tx1"/>
            </a:solidFill>
          </a:ln>
        </p:spPr>
      </p:pic>
      <p:sp>
        <p:nvSpPr>
          <p:cNvPr id="5" name="Rectangle 4">
            <a:extLst>
              <a:ext uri="{FF2B5EF4-FFF2-40B4-BE49-F238E27FC236}">
                <a16:creationId xmlns:a16="http://schemas.microsoft.com/office/drawing/2014/main" id="{9B2812DC-FDC9-4407-8EDE-46E03F7820E3}"/>
              </a:ext>
            </a:extLst>
          </p:cNvPr>
          <p:cNvSpPr/>
          <p:nvPr/>
        </p:nvSpPr>
        <p:spPr>
          <a:xfrm>
            <a:off x="1441836" y="1814841"/>
            <a:ext cx="9149301" cy="369332"/>
          </a:xfrm>
          <a:prstGeom prst="rect">
            <a:avLst/>
          </a:prstGeom>
        </p:spPr>
        <p:txBody>
          <a:bodyPr wrap="square">
            <a:spAutoFit/>
          </a:bodyPr>
          <a:lstStyle/>
          <a:p>
            <a:r>
              <a:rPr lang="en-GB" b="1" dirty="0">
                <a:solidFill>
                  <a:srgbClr val="505050"/>
                </a:solidFill>
                <a:latin typeface="OpenSans"/>
              </a:rPr>
              <a:t>https://retailbankazurefunctionapp.azurewebsites.net/api/OpenAccount/</a:t>
            </a:r>
            <a:r>
              <a:rPr lang="en-GB" b="1" dirty="0">
                <a:solidFill>
                  <a:schemeClr val="accent5">
                    <a:lumMod val="75000"/>
                  </a:schemeClr>
                </a:solidFill>
                <a:latin typeface="OpenSans"/>
              </a:rPr>
              <a:t>A001B123456C</a:t>
            </a:r>
            <a:endParaRPr lang="en-GB" b="1" dirty="0">
              <a:solidFill>
                <a:schemeClr val="accent5">
                  <a:lumMod val="75000"/>
                </a:schemeClr>
              </a:solidFill>
            </a:endParaRPr>
          </a:p>
        </p:txBody>
      </p:sp>
      <p:sp>
        <p:nvSpPr>
          <p:cNvPr id="6" name="TextBox 5">
            <a:extLst>
              <a:ext uri="{FF2B5EF4-FFF2-40B4-BE49-F238E27FC236}">
                <a16:creationId xmlns:a16="http://schemas.microsoft.com/office/drawing/2014/main" id="{AB7D5BD9-23BC-4BB4-91AE-8687D8284E08}"/>
              </a:ext>
            </a:extLst>
          </p:cNvPr>
          <p:cNvSpPr txBox="1"/>
          <p:nvPr/>
        </p:nvSpPr>
        <p:spPr>
          <a:xfrm>
            <a:off x="1912330" y="5805403"/>
            <a:ext cx="1016625" cy="369332"/>
          </a:xfrm>
          <a:prstGeom prst="rect">
            <a:avLst/>
          </a:prstGeom>
          <a:noFill/>
        </p:spPr>
        <p:txBody>
          <a:bodyPr wrap="none" rtlCol="0">
            <a:spAutoFit/>
          </a:bodyPr>
          <a:lstStyle/>
          <a:p>
            <a:r>
              <a:rPr lang="en-IE" dirty="0">
                <a:solidFill>
                  <a:schemeClr val="accent6">
                    <a:lumMod val="50000"/>
                  </a:schemeClr>
                </a:solidFill>
              </a:rPr>
              <a:t>DOMAIN</a:t>
            </a:r>
            <a:endParaRPr lang="en-GB" dirty="0">
              <a:solidFill>
                <a:schemeClr val="accent6">
                  <a:lumMod val="50000"/>
                </a:schemeClr>
              </a:solidFill>
            </a:endParaRPr>
          </a:p>
        </p:txBody>
      </p:sp>
      <p:sp>
        <p:nvSpPr>
          <p:cNvPr id="7" name="TextBox 6">
            <a:extLst>
              <a:ext uri="{FF2B5EF4-FFF2-40B4-BE49-F238E27FC236}">
                <a16:creationId xmlns:a16="http://schemas.microsoft.com/office/drawing/2014/main" id="{F1E0726E-33A2-48B1-8B19-DB1748522F98}"/>
              </a:ext>
            </a:extLst>
          </p:cNvPr>
          <p:cNvSpPr txBox="1"/>
          <p:nvPr/>
        </p:nvSpPr>
        <p:spPr>
          <a:xfrm>
            <a:off x="3080535" y="5805907"/>
            <a:ext cx="1348446" cy="369332"/>
          </a:xfrm>
          <a:prstGeom prst="rect">
            <a:avLst/>
          </a:prstGeom>
          <a:noFill/>
        </p:spPr>
        <p:txBody>
          <a:bodyPr wrap="none" rtlCol="0">
            <a:spAutoFit/>
          </a:bodyPr>
          <a:lstStyle/>
          <a:p>
            <a:r>
              <a:rPr lang="en-IE" dirty="0">
                <a:solidFill>
                  <a:schemeClr val="accent6">
                    <a:lumMod val="50000"/>
                  </a:schemeClr>
                </a:solidFill>
              </a:rPr>
              <a:t>ENTITY TYPE</a:t>
            </a:r>
            <a:endParaRPr lang="en-GB" dirty="0">
              <a:solidFill>
                <a:schemeClr val="accent6">
                  <a:lumMod val="50000"/>
                </a:schemeClr>
              </a:solidFill>
            </a:endParaRPr>
          </a:p>
        </p:txBody>
      </p:sp>
      <p:sp>
        <p:nvSpPr>
          <p:cNvPr id="8" name="TextBox 7">
            <a:extLst>
              <a:ext uri="{FF2B5EF4-FFF2-40B4-BE49-F238E27FC236}">
                <a16:creationId xmlns:a16="http://schemas.microsoft.com/office/drawing/2014/main" id="{17395A7C-46D5-4F33-9740-BAFFE5FAF1A3}"/>
              </a:ext>
            </a:extLst>
          </p:cNvPr>
          <p:cNvSpPr txBox="1"/>
          <p:nvPr/>
        </p:nvSpPr>
        <p:spPr>
          <a:xfrm>
            <a:off x="4580561" y="5805403"/>
            <a:ext cx="1107611" cy="369332"/>
          </a:xfrm>
          <a:prstGeom prst="rect">
            <a:avLst/>
          </a:prstGeom>
          <a:noFill/>
        </p:spPr>
        <p:txBody>
          <a:bodyPr wrap="none" rtlCol="0">
            <a:spAutoFit/>
          </a:bodyPr>
          <a:lstStyle/>
          <a:p>
            <a:r>
              <a:rPr lang="en-IE" dirty="0">
                <a:solidFill>
                  <a:schemeClr val="accent6">
                    <a:lumMod val="50000"/>
                  </a:schemeClr>
                </a:solidFill>
              </a:rPr>
              <a:t>INSTANCE</a:t>
            </a:r>
            <a:endParaRPr lang="en-GB" dirty="0">
              <a:solidFill>
                <a:schemeClr val="accent6">
                  <a:lumMod val="50000"/>
                </a:schemeClr>
              </a:solidFill>
            </a:endParaRPr>
          </a:p>
        </p:txBody>
      </p:sp>
      <p:cxnSp>
        <p:nvCxnSpPr>
          <p:cNvPr id="10" name="Straight Arrow Connector 9">
            <a:extLst>
              <a:ext uri="{FF2B5EF4-FFF2-40B4-BE49-F238E27FC236}">
                <a16:creationId xmlns:a16="http://schemas.microsoft.com/office/drawing/2014/main" id="{772D3067-8B31-4256-A0C9-F6384A1577C9}"/>
              </a:ext>
            </a:extLst>
          </p:cNvPr>
          <p:cNvCxnSpPr>
            <a:stCxn id="6" idx="0"/>
          </p:cNvCxnSpPr>
          <p:nvPr/>
        </p:nvCxnSpPr>
        <p:spPr>
          <a:xfrm flipV="1">
            <a:off x="2420643" y="5085708"/>
            <a:ext cx="384202" cy="7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025C46-5F64-4369-938C-1FE68EE83C6F}"/>
              </a:ext>
            </a:extLst>
          </p:cNvPr>
          <p:cNvCxnSpPr>
            <a:stCxn id="7" idx="0"/>
          </p:cNvCxnSpPr>
          <p:nvPr/>
        </p:nvCxnSpPr>
        <p:spPr>
          <a:xfrm flipV="1">
            <a:off x="3754758" y="5085708"/>
            <a:ext cx="0" cy="72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5AD551-0FCC-4D14-8087-BD78D7E5EC70}"/>
              </a:ext>
            </a:extLst>
          </p:cNvPr>
          <p:cNvCxnSpPr>
            <a:cxnSpLocks/>
            <a:stCxn id="8" idx="0"/>
          </p:cNvCxnSpPr>
          <p:nvPr/>
        </p:nvCxnSpPr>
        <p:spPr>
          <a:xfrm flipH="1" flipV="1">
            <a:off x="5103204" y="5085708"/>
            <a:ext cx="31163" cy="7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2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8806F530-BBDB-41F1-966A-FA87B67AB11D}"/>
              </a:ext>
            </a:extLst>
          </p:cNvPr>
          <p:cNvPicPr>
            <a:picLocks noChangeAspect="1"/>
          </p:cNvPicPr>
          <p:nvPr/>
        </p:nvPicPr>
        <p:blipFill>
          <a:blip r:embed="rId5"/>
          <a:stretch>
            <a:fillRect/>
          </a:stretch>
        </p:blipFill>
        <p:spPr>
          <a:xfrm>
            <a:off x="92467" y="1392732"/>
            <a:ext cx="12049135" cy="4812859"/>
          </a:xfrm>
          <a:prstGeom prst="rect">
            <a:avLst/>
          </a:prstGeom>
          <a:ln>
            <a:solidFill>
              <a:schemeClr val="tx1"/>
            </a:solidFill>
          </a:ln>
        </p:spPr>
      </p:pic>
      <p:sp>
        <p:nvSpPr>
          <p:cNvPr id="9" name="Rectangle 8">
            <a:extLst>
              <a:ext uri="{FF2B5EF4-FFF2-40B4-BE49-F238E27FC236}">
                <a16:creationId xmlns:a16="http://schemas.microsoft.com/office/drawing/2014/main" id="{B0F8A680-6D58-4532-8396-F83BD24D3827}"/>
              </a:ext>
            </a:extLst>
          </p:cNvPr>
          <p:cNvSpPr/>
          <p:nvPr/>
        </p:nvSpPr>
        <p:spPr>
          <a:xfrm>
            <a:off x="1058238" y="4829453"/>
            <a:ext cx="4722521" cy="2870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ADEA6AF-00C8-431F-B9E8-64BCF25DBEB9}"/>
              </a:ext>
            </a:extLst>
          </p:cNvPr>
          <p:cNvPicPr>
            <a:picLocks noChangeAspect="1"/>
          </p:cNvPicPr>
          <p:nvPr/>
        </p:nvPicPr>
        <p:blipFill>
          <a:blip r:embed="rId6"/>
          <a:stretch>
            <a:fillRect/>
          </a:stretch>
        </p:blipFill>
        <p:spPr>
          <a:xfrm>
            <a:off x="5931072" y="4737685"/>
            <a:ext cx="329856" cy="436042"/>
          </a:xfrm>
          <a:prstGeom prst="rect">
            <a:avLst/>
          </a:prstGeom>
        </p:spPr>
      </p:pic>
      <p:pic>
        <p:nvPicPr>
          <p:cNvPr id="11" name="Picture 10">
            <a:extLst>
              <a:ext uri="{FF2B5EF4-FFF2-40B4-BE49-F238E27FC236}">
                <a16:creationId xmlns:a16="http://schemas.microsoft.com/office/drawing/2014/main" id="{AF0B2A95-ACD1-46C7-BD2A-875183CF19B3}"/>
              </a:ext>
            </a:extLst>
          </p:cNvPr>
          <p:cNvPicPr>
            <a:picLocks noChangeAspect="1"/>
          </p:cNvPicPr>
          <p:nvPr/>
        </p:nvPicPr>
        <p:blipFill>
          <a:blip r:embed="rId6"/>
          <a:stretch>
            <a:fillRect/>
          </a:stretch>
        </p:blipFill>
        <p:spPr>
          <a:xfrm>
            <a:off x="8916260" y="1577673"/>
            <a:ext cx="329856" cy="436042"/>
          </a:xfrm>
          <a:prstGeom prst="rect">
            <a:avLst/>
          </a:prstGeom>
        </p:spPr>
      </p:pic>
    </p:spTree>
    <p:extLst>
      <p:ext uri="{BB962C8B-B14F-4D97-AF65-F5344CB8AC3E}">
        <p14:creationId xmlns:p14="http://schemas.microsoft.com/office/powerpoint/2010/main" val="180096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3901</TotalTime>
  <Words>2671</Words>
  <Application>Microsoft Office PowerPoint</Application>
  <PresentationFormat>Widescreen</PresentationFormat>
  <Paragraphs>328</Paragraphs>
  <Slides>40</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OpenSans</vt:lpstr>
      <vt:lpstr>Office Theme</vt:lpstr>
      <vt:lpstr>“Hitchhiker” systems</vt:lpstr>
      <vt:lpstr>Agenda</vt:lpstr>
      <vt:lpstr>Caveats</vt:lpstr>
      <vt:lpstr>Sources of cost</vt:lpstr>
      <vt:lpstr>Introduction to “event sourcing”</vt:lpstr>
      <vt:lpstr>Event sourcing on Azure functions  code example</vt:lpstr>
      <vt:lpstr>Open a new account</vt:lpstr>
      <vt:lpstr>Open a new account</vt:lpstr>
      <vt:lpstr>Open a new account</vt:lpstr>
      <vt:lpstr>Open a new account</vt:lpstr>
      <vt:lpstr>Open a new account</vt:lpstr>
      <vt:lpstr>Open a new account</vt:lpstr>
      <vt:lpstr>Open a new account</vt:lpstr>
      <vt:lpstr>Make a deposit</vt:lpstr>
      <vt:lpstr>Make a deposit</vt:lpstr>
      <vt:lpstr>Make a deposit</vt:lpstr>
      <vt:lpstr>Get the balance</vt:lpstr>
      <vt:lpstr>Get the balance</vt:lpstr>
      <vt:lpstr>Balance projection</vt:lpstr>
      <vt:lpstr>Get the balance</vt:lpstr>
      <vt:lpstr>Get the balance</vt:lpstr>
      <vt:lpstr>Make a withdrawal</vt:lpstr>
      <vt:lpstr>Make a withdrawal</vt:lpstr>
      <vt:lpstr>Make a withdrawal</vt:lpstr>
      <vt:lpstr>Make a withdrawal</vt:lpstr>
      <vt:lpstr>Introduction to Event Grid</vt:lpstr>
      <vt:lpstr>Overview of an example system architecture</vt:lpstr>
      <vt:lpstr>Handling a command</vt:lpstr>
      <vt:lpstr>Command orchestrator</vt:lpstr>
      <vt:lpstr>Command orchestrator</vt:lpstr>
      <vt:lpstr>Command orchestrator</vt:lpstr>
      <vt:lpstr>Command orchestrator</vt:lpstr>
      <vt:lpstr>Handling a query</vt:lpstr>
      <vt:lpstr>Query orchestrator</vt:lpstr>
      <vt:lpstr>Query orchestrator</vt:lpstr>
      <vt:lpstr>Notifications and inter-domain communication</vt:lpstr>
      <vt:lpstr>Lessons learned</vt:lpstr>
      <vt:lpstr>Questions?</vt:lpstr>
      <vt:lpstr>Costs</vt:lpstr>
      <vt:lpstr>Code and architecture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“Boxcar” systems</dc:title>
  <dc:creator>Duncan Jones</dc:creator>
  <cp:lastModifiedBy>Duncan Jones</cp:lastModifiedBy>
  <cp:revision>217</cp:revision>
  <dcterms:created xsi:type="dcterms:W3CDTF">2018-06-08T13:10:43Z</dcterms:created>
  <dcterms:modified xsi:type="dcterms:W3CDTF">2019-08-28T22:32:58Z</dcterms:modified>
</cp:coreProperties>
</file>