
<file path=[Content_Types].xml><?xml version="1.0" encoding="utf-8"?>
<Types xmlns="http://schemas.openxmlformats.org/package/2006/content-types">
  <Default Extension="jpeg" ContentType="image/jpeg"/>
  <Default Extension="jpg" ContentType="image/jpeg"/>
  <Default Extension="jpg&amp;ehk=py4xs5iq"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63" r:id="rId4"/>
    <p:sldId id="258" r:id="rId5"/>
    <p:sldId id="259" r:id="rId6"/>
    <p:sldId id="264" r:id="rId7"/>
    <p:sldId id="260" r:id="rId8"/>
    <p:sldId id="261" r:id="rId9"/>
    <p:sldId id="265"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8403531-AC95-4078-93EA-B921C101D2D8}" v="76" dt="2020-12-08T21:57:51.2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72150" autoAdjust="0"/>
  </p:normalViewPr>
  <p:slideViewPr>
    <p:cSldViewPr snapToGrid="0">
      <p:cViewPr varScale="1">
        <p:scale>
          <a:sx n="82" d="100"/>
          <a:sy n="82" d="100"/>
        </p:scale>
        <p:origin x="1596" y="9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504432-BAC1-4395-A608-59253830E191}" type="datetimeFigureOut">
              <a:rPr lang="en-GB" smtClean="0"/>
              <a:t>07/10/2021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14177E-C38F-4072-AB4F-46BD16343C4A}" type="slidenum">
              <a:rPr lang="en-GB" smtClean="0"/>
              <a:t>‹#›</a:t>
            </a:fld>
            <a:endParaRPr lang="en-GB"/>
          </a:p>
        </p:txBody>
      </p:sp>
    </p:spTree>
    <p:extLst>
      <p:ext uri="{BB962C8B-B14F-4D97-AF65-F5344CB8AC3E}">
        <p14:creationId xmlns:p14="http://schemas.microsoft.com/office/powerpoint/2010/main" val="784895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At the most basic level nearly every business process being executed on a computer program can be distilled down to two parts:</a:t>
            </a:r>
            <a:br>
              <a:rPr lang="en-IE" dirty="0"/>
            </a:br>
            <a:r>
              <a:rPr lang="en-IE" dirty="0"/>
              <a:t>1) Get the current state of something</a:t>
            </a:r>
            <a:br>
              <a:rPr lang="en-IE" dirty="0"/>
            </a:br>
            <a:r>
              <a:rPr lang="en-IE" dirty="0"/>
              <a:t>2) Do some action based on that current state</a:t>
            </a:r>
          </a:p>
          <a:p>
            <a:endParaRPr lang="en-IE" dirty="0"/>
          </a:p>
          <a:p>
            <a:r>
              <a:rPr lang="en-IE" dirty="0"/>
              <a:t>The problem is that in a multi-threaded, multi user, multi everything world the state may change </a:t>
            </a:r>
            <a:r>
              <a:rPr lang="en-IE" i="1" dirty="0"/>
              <a:t>in the </a:t>
            </a:r>
            <a:r>
              <a:rPr lang="en-IE" i="1"/>
              <a:t>time it takes us to act on it.</a:t>
            </a:r>
            <a:endParaRPr lang="en-IE" dirty="0"/>
          </a:p>
        </p:txBody>
      </p:sp>
      <p:sp>
        <p:nvSpPr>
          <p:cNvPr id="4" name="Slide Number Placeholder 3"/>
          <p:cNvSpPr>
            <a:spLocks noGrp="1"/>
          </p:cNvSpPr>
          <p:nvPr>
            <p:ph type="sldNum" sz="quarter" idx="5"/>
          </p:nvPr>
        </p:nvSpPr>
        <p:spPr/>
        <p:txBody>
          <a:bodyPr/>
          <a:lstStyle/>
          <a:p>
            <a:fld id="{5A14177E-C38F-4072-AB4F-46BD16343C4A}" type="slidenum">
              <a:rPr lang="en-GB" smtClean="0"/>
              <a:t>2</a:t>
            </a:fld>
            <a:endParaRPr lang="en-GB"/>
          </a:p>
        </p:txBody>
      </p:sp>
    </p:spTree>
    <p:extLst>
      <p:ext uri="{BB962C8B-B14F-4D97-AF65-F5344CB8AC3E}">
        <p14:creationId xmlns:p14="http://schemas.microsoft.com/office/powerpoint/2010/main" val="35321954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Transactions – specifically fully ACID database transactions are the most common solution</a:t>
            </a:r>
            <a:endParaRPr lang="en-GB" dirty="0"/>
          </a:p>
        </p:txBody>
      </p:sp>
      <p:sp>
        <p:nvSpPr>
          <p:cNvPr id="4" name="Slide Number Placeholder 3"/>
          <p:cNvSpPr>
            <a:spLocks noGrp="1"/>
          </p:cNvSpPr>
          <p:nvPr>
            <p:ph type="sldNum" sz="quarter" idx="5"/>
          </p:nvPr>
        </p:nvSpPr>
        <p:spPr/>
        <p:txBody>
          <a:bodyPr/>
          <a:lstStyle/>
          <a:p>
            <a:fld id="{5A14177E-C38F-4072-AB4F-46BD16343C4A}" type="slidenum">
              <a:rPr lang="en-GB" smtClean="0"/>
              <a:t>3</a:t>
            </a:fld>
            <a:endParaRPr lang="en-GB"/>
          </a:p>
        </p:txBody>
      </p:sp>
    </p:spTree>
    <p:extLst>
      <p:ext uri="{BB962C8B-B14F-4D97-AF65-F5344CB8AC3E}">
        <p14:creationId xmlns:p14="http://schemas.microsoft.com/office/powerpoint/2010/main" val="2954688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Locking to prevent concurrency errors – this is how many transactions actually work but you can also implement a locking solution of your own.</a:t>
            </a:r>
            <a:br>
              <a:rPr lang="en-IE" dirty="0"/>
            </a:br>
            <a:r>
              <a:rPr lang="en-IE" dirty="0"/>
              <a:t>(Don’t… but you can)</a:t>
            </a:r>
          </a:p>
          <a:p>
            <a:endParaRPr lang="en-GB" dirty="0"/>
          </a:p>
          <a:p>
            <a:r>
              <a:rPr lang="en-GB" dirty="0"/>
              <a:t>However both </a:t>
            </a:r>
            <a:r>
              <a:rPr lang="en-GB" b="1" dirty="0"/>
              <a:t>transactions</a:t>
            </a:r>
            <a:r>
              <a:rPr lang="en-GB" dirty="0"/>
              <a:t> and </a:t>
            </a:r>
            <a:r>
              <a:rPr lang="en-GB" b="1" dirty="0"/>
              <a:t>locks</a:t>
            </a:r>
            <a:r>
              <a:rPr lang="en-GB" dirty="0"/>
              <a:t> solve the concurrency problem by change prevention – which is not always something that your particular business can tolerate.  </a:t>
            </a:r>
          </a:p>
        </p:txBody>
      </p:sp>
      <p:sp>
        <p:nvSpPr>
          <p:cNvPr id="4" name="Slide Number Placeholder 3"/>
          <p:cNvSpPr>
            <a:spLocks noGrp="1"/>
          </p:cNvSpPr>
          <p:nvPr>
            <p:ph type="sldNum" sz="quarter" idx="5"/>
          </p:nvPr>
        </p:nvSpPr>
        <p:spPr/>
        <p:txBody>
          <a:bodyPr/>
          <a:lstStyle/>
          <a:p>
            <a:fld id="{5A14177E-C38F-4072-AB4F-46BD16343C4A}" type="slidenum">
              <a:rPr lang="en-GB" smtClean="0"/>
              <a:t>4</a:t>
            </a:fld>
            <a:endParaRPr lang="en-GB"/>
          </a:p>
        </p:txBody>
      </p:sp>
    </p:spTree>
    <p:extLst>
      <p:ext uri="{BB962C8B-B14F-4D97-AF65-F5344CB8AC3E}">
        <p14:creationId xmlns:p14="http://schemas.microsoft.com/office/powerpoint/2010/main" val="32840541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An alternative is to allow the arrow of time to continue and check as, or after you have acted on the state whether that state was still valid.</a:t>
            </a:r>
          </a:p>
          <a:p>
            <a:endParaRPr lang="en-IE" dirty="0"/>
          </a:p>
          <a:p>
            <a:r>
              <a:rPr lang="en-IE" dirty="0"/>
              <a:t>Step 1: Check if the state has changed.  In an event sourced system you can do this by retrieving the event number of the top event read while projecting the state and then comparing it against the top event when you come to write the event(s) that are the action and if they do not match you know that some concurrency issue has occurred.</a:t>
            </a:r>
          </a:p>
          <a:p>
            <a:endParaRPr lang="en-IE" dirty="0"/>
          </a:p>
          <a:p>
            <a:r>
              <a:rPr lang="en-IE" dirty="0"/>
              <a:t>Step 2: Perform whatever compensating action is needed to undo the state change if it should not have been allowed to happen…</a:t>
            </a:r>
            <a:endParaRPr lang="en-GB" dirty="0"/>
          </a:p>
        </p:txBody>
      </p:sp>
      <p:sp>
        <p:nvSpPr>
          <p:cNvPr id="4" name="Slide Number Placeholder 3"/>
          <p:cNvSpPr>
            <a:spLocks noGrp="1"/>
          </p:cNvSpPr>
          <p:nvPr>
            <p:ph type="sldNum" sz="quarter" idx="5"/>
          </p:nvPr>
        </p:nvSpPr>
        <p:spPr/>
        <p:txBody>
          <a:bodyPr/>
          <a:lstStyle/>
          <a:p>
            <a:fld id="{5A14177E-C38F-4072-AB4F-46BD16343C4A}" type="slidenum">
              <a:rPr lang="en-GB" smtClean="0"/>
              <a:t>5</a:t>
            </a:fld>
            <a:endParaRPr lang="en-GB"/>
          </a:p>
        </p:txBody>
      </p:sp>
    </p:spTree>
    <p:extLst>
      <p:ext uri="{BB962C8B-B14F-4D97-AF65-F5344CB8AC3E}">
        <p14:creationId xmlns:p14="http://schemas.microsoft.com/office/powerpoint/2010/main" val="17832618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An alternative is to allow the arrow of time to continue and check as, or after you have acted on the state whether that state was still valid.</a:t>
            </a:r>
          </a:p>
          <a:p>
            <a:endParaRPr lang="en-IE" dirty="0"/>
          </a:p>
          <a:p>
            <a:r>
              <a:rPr lang="en-IE" dirty="0"/>
              <a:t>Step 1: Check if the state has changed.  In an event sourced system you can do this by retrieving the event number of the top event read while projecting the state and then comparing it against the top event when you come to write the event(s) that are the action and if they do not match you know that some concurrency issue has occurred.</a:t>
            </a:r>
          </a:p>
          <a:p>
            <a:endParaRPr lang="en-IE" dirty="0"/>
          </a:p>
          <a:p>
            <a:r>
              <a:rPr lang="en-IE" dirty="0"/>
              <a:t>Step 2: If the state has changed, don’t apply the action but rather try the whole command again</a:t>
            </a:r>
            <a:endParaRPr lang="en-GB" dirty="0"/>
          </a:p>
        </p:txBody>
      </p:sp>
      <p:sp>
        <p:nvSpPr>
          <p:cNvPr id="4" name="Slide Number Placeholder 3"/>
          <p:cNvSpPr>
            <a:spLocks noGrp="1"/>
          </p:cNvSpPr>
          <p:nvPr>
            <p:ph type="sldNum" sz="quarter" idx="5"/>
          </p:nvPr>
        </p:nvSpPr>
        <p:spPr/>
        <p:txBody>
          <a:bodyPr/>
          <a:lstStyle/>
          <a:p>
            <a:fld id="{5A14177E-C38F-4072-AB4F-46BD16343C4A}" type="slidenum">
              <a:rPr lang="en-GB" smtClean="0"/>
              <a:t>6</a:t>
            </a:fld>
            <a:endParaRPr lang="en-GB"/>
          </a:p>
        </p:txBody>
      </p:sp>
    </p:spTree>
    <p:extLst>
      <p:ext uri="{BB962C8B-B14F-4D97-AF65-F5344CB8AC3E}">
        <p14:creationId xmlns:p14="http://schemas.microsoft.com/office/powerpoint/2010/main" val="13720944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Changing business conditions for “is” to “was”</a:t>
            </a:r>
          </a:p>
          <a:p>
            <a:endParaRPr lang="en-GB" dirty="0"/>
          </a:p>
        </p:txBody>
      </p:sp>
      <p:sp>
        <p:nvSpPr>
          <p:cNvPr id="4" name="Slide Number Placeholder 3"/>
          <p:cNvSpPr>
            <a:spLocks noGrp="1"/>
          </p:cNvSpPr>
          <p:nvPr>
            <p:ph type="sldNum" sz="quarter" idx="5"/>
          </p:nvPr>
        </p:nvSpPr>
        <p:spPr/>
        <p:txBody>
          <a:bodyPr/>
          <a:lstStyle/>
          <a:p>
            <a:fld id="{5A14177E-C38F-4072-AB4F-46BD16343C4A}" type="slidenum">
              <a:rPr lang="en-GB" smtClean="0"/>
              <a:t>7</a:t>
            </a:fld>
            <a:endParaRPr lang="en-GB"/>
          </a:p>
        </p:txBody>
      </p:sp>
    </p:spTree>
    <p:extLst>
      <p:ext uri="{BB962C8B-B14F-4D97-AF65-F5344CB8AC3E}">
        <p14:creationId xmlns:p14="http://schemas.microsoft.com/office/powerpoint/2010/main" val="5709221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Of course </a:t>
            </a:r>
            <a:r>
              <a:rPr lang="en-IE" b="1" dirty="0"/>
              <a:t>it depends</a:t>
            </a:r>
            <a:r>
              <a:rPr lang="en-IE" b="0" dirty="0"/>
              <a:t>…</a:t>
            </a:r>
          </a:p>
          <a:p>
            <a:endParaRPr lang="en-IE" b="0" dirty="0"/>
          </a:p>
          <a:p>
            <a:r>
              <a:rPr lang="en-IE" b="0" dirty="0"/>
              <a:t>If your system is a </a:t>
            </a:r>
            <a:r>
              <a:rPr lang="en-IE" b="0" i="1" dirty="0"/>
              <a:t>line of business</a:t>
            </a:r>
            <a:r>
              <a:rPr lang="en-IE" b="0" i="0" dirty="0"/>
              <a:t> type of system that has operates synchronously and the user interface is interacting with humans then one of the two </a:t>
            </a:r>
            <a:r>
              <a:rPr lang="en-IE" b="0" i="1" dirty="0"/>
              <a:t>change prevention</a:t>
            </a:r>
            <a:r>
              <a:rPr lang="en-IE" b="0" i="0" dirty="0"/>
              <a:t> strategies will be easiest.  In practice this would nearly always mean relying on </a:t>
            </a:r>
            <a:r>
              <a:rPr lang="en-IE" b="1" i="0" dirty="0"/>
              <a:t>transactions</a:t>
            </a:r>
            <a:r>
              <a:rPr lang="en-IE" b="0" i="0" dirty="0"/>
              <a:t> provided by the underlying storage technology.  </a:t>
            </a:r>
          </a:p>
          <a:p>
            <a:endParaRPr lang="en-IE" b="0" i="0" dirty="0"/>
          </a:p>
          <a:p>
            <a:r>
              <a:rPr lang="en-IE" b="0" i="0" dirty="0"/>
              <a:t>The optimistic concurrency of an </a:t>
            </a:r>
            <a:r>
              <a:rPr lang="en-IE" b="1" i="0" dirty="0"/>
              <a:t>undo-redo-undo</a:t>
            </a:r>
            <a:r>
              <a:rPr lang="en-IE" b="0" i="0" dirty="0"/>
              <a:t> or </a:t>
            </a:r>
            <a:r>
              <a:rPr lang="en-IE" b="1" i="0" dirty="0"/>
              <a:t>saga</a:t>
            </a:r>
            <a:r>
              <a:rPr lang="en-IE" b="0" i="0" dirty="0"/>
              <a:t> process is a better option of asynchronous systems and anything connecting to </a:t>
            </a:r>
            <a:r>
              <a:rPr lang="en-IE" b="1" i="0" dirty="0"/>
              <a:t>wait intolerant</a:t>
            </a:r>
            <a:r>
              <a:rPr lang="en-IE" b="0" i="0" dirty="0"/>
              <a:t> systems.</a:t>
            </a:r>
          </a:p>
          <a:p>
            <a:endParaRPr lang="en-IE" b="0" i="0" dirty="0"/>
          </a:p>
          <a:p>
            <a:r>
              <a:rPr lang="en-IE" b="0" i="0" dirty="0"/>
              <a:t>Rewriting the business rule to work behind the current state is, of course, something that needs to be discussed with the business but there are many business domains that have operated in a distributed model that already cater for this way </a:t>
            </a:r>
            <a:r>
              <a:rPr lang="en-IE" b="0" i="0"/>
              <a:t>of operating.  </a:t>
            </a:r>
            <a:endParaRPr lang="en-GB" dirty="0"/>
          </a:p>
        </p:txBody>
      </p:sp>
      <p:sp>
        <p:nvSpPr>
          <p:cNvPr id="4" name="Slide Number Placeholder 3"/>
          <p:cNvSpPr>
            <a:spLocks noGrp="1"/>
          </p:cNvSpPr>
          <p:nvPr>
            <p:ph type="sldNum" sz="quarter" idx="5"/>
          </p:nvPr>
        </p:nvSpPr>
        <p:spPr/>
        <p:txBody>
          <a:bodyPr/>
          <a:lstStyle/>
          <a:p>
            <a:fld id="{5A14177E-C38F-4072-AB4F-46BD16343C4A}" type="slidenum">
              <a:rPr lang="en-GB" smtClean="0"/>
              <a:t>8</a:t>
            </a:fld>
            <a:endParaRPr lang="en-GB"/>
          </a:p>
        </p:txBody>
      </p:sp>
    </p:spTree>
    <p:extLst>
      <p:ext uri="{BB962C8B-B14F-4D97-AF65-F5344CB8AC3E}">
        <p14:creationId xmlns:p14="http://schemas.microsoft.com/office/powerpoint/2010/main" val="9649353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A14177E-C38F-4072-AB4F-46BD16343C4A}" type="slidenum">
              <a:rPr lang="en-GB" smtClean="0"/>
              <a:t>9</a:t>
            </a:fld>
            <a:endParaRPr lang="en-GB"/>
          </a:p>
        </p:txBody>
      </p:sp>
    </p:spTree>
    <p:extLst>
      <p:ext uri="{BB962C8B-B14F-4D97-AF65-F5344CB8AC3E}">
        <p14:creationId xmlns:p14="http://schemas.microsoft.com/office/powerpoint/2010/main" val="645365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A14177E-C38F-4072-AB4F-46BD16343C4A}" type="slidenum">
              <a:rPr lang="en-GB" smtClean="0"/>
              <a:t>10</a:t>
            </a:fld>
            <a:endParaRPr lang="en-GB"/>
          </a:p>
        </p:txBody>
      </p:sp>
    </p:spTree>
    <p:extLst>
      <p:ext uri="{BB962C8B-B14F-4D97-AF65-F5344CB8AC3E}">
        <p14:creationId xmlns:p14="http://schemas.microsoft.com/office/powerpoint/2010/main" val="28948611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D020C-E442-44AA-A7F6-B2E97969DE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96D8001-099B-4B15-BD9E-A4B843E92C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3E671F3-BF5A-40DC-890E-0ADB49966119}"/>
              </a:ext>
            </a:extLst>
          </p:cNvPr>
          <p:cNvSpPr>
            <a:spLocks noGrp="1"/>
          </p:cNvSpPr>
          <p:nvPr>
            <p:ph type="dt" sz="half" idx="10"/>
          </p:nvPr>
        </p:nvSpPr>
        <p:spPr/>
        <p:txBody>
          <a:bodyPr/>
          <a:lstStyle/>
          <a:p>
            <a:fld id="{E0B31583-24FC-41E2-9DAA-9F971D55503A}" type="datetimeFigureOut">
              <a:rPr lang="en-GB" smtClean="0"/>
              <a:t>07/10/2021</a:t>
            </a:fld>
            <a:endParaRPr lang="en-GB"/>
          </a:p>
        </p:txBody>
      </p:sp>
      <p:sp>
        <p:nvSpPr>
          <p:cNvPr id="5" name="Footer Placeholder 4">
            <a:extLst>
              <a:ext uri="{FF2B5EF4-FFF2-40B4-BE49-F238E27FC236}">
                <a16:creationId xmlns:a16="http://schemas.microsoft.com/office/drawing/2014/main" id="{D50853FB-B0C3-4115-9C81-6D8B2DBC46A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703B6D6-A2FA-4010-9200-45C0D7FB417F}"/>
              </a:ext>
            </a:extLst>
          </p:cNvPr>
          <p:cNvSpPr>
            <a:spLocks noGrp="1"/>
          </p:cNvSpPr>
          <p:nvPr>
            <p:ph type="sldNum" sz="quarter" idx="12"/>
          </p:nvPr>
        </p:nvSpPr>
        <p:spPr/>
        <p:txBody>
          <a:bodyPr/>
          <a:lstStyle/>
          <a:p>
            <a:fld id="{141D744A-A176-43C0-BB1F-1061EB4F2CB3}" type="slidenum">
              <a:rPr lang="en-GB" smtClean="0"/>
              <a:t>‹#›</a:t>
            </a:fld>
            <a:endParaRPr lang="en-GB"/>
          </a:p>
        </p:txBody>
      </p:sp>
    </p:spTree>
    <p:extLst>
      <p:ext uri="{BB962C8B-B14F-4D97-AF65-F5344CB8AC3E}">
        <p14:creationId xmlns:p14="http://schemas.microsoft.com/office/powerpoint/2010/main" val="3178873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62477-B4C4-41D5-9164-E7C7D532822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43AFCB5-8399-4C47-8C13-2B57210E26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DF6FB89-9854-4BF7-8737-74BB6C16737C}"/>
              </a:ext>
            </a:extLst>
          </p:cNvPr>
          <p:cNvSpPr>
            <a:spLocks noGrp="1"/>
          </p:cNvSpPr>
          <p:nvPr>
            <p:ph type="dt" sz="half" idx="10"/>
          </p:nvPr>
        </p:nvSpPr>
        <p:spPr/>
        <p:txBody>
          <a:bodyPr/>
          <a:lstStyle/>
          <a:p>
            <a:fld id="{E0B31583-24FC-41E2-9DAA-9F971D55503A}" type="datetimeFigureOut">
              <a:rPr lang="en-GB" smtClean="0"/>
              <a:t>07/10/2021</a:t>
            </a:fld>
            <a:endParaRPr lang="en-GB"/>
          </a:p>
        </p:txBody>
      </p:sp>
      <p:sp>
        <p:nvSpPr>
          <p:cNvPr id="5" name="Footer Placeholder 4">
            <a:extLst>
              <a:ext uri="{FF2B5EF4-FFF2-40B4-BE49-F238E27FC236}">
                <a16:creationId xmlns:a16="http://schemas.microsoft.com/office/drawing/2014/main" id="{788F4478-045E-4B9A-A09E-D7A2C8934C6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0F40C75-6686-4481-84A9-B5273D4D2222}"/>
              </a:ext>
            </a:extLst>
          </p:cNvPr>
          <p:cNvSpPr>
            <a:spLocks noGrp="1"/>
          </p:cNvSpPr>
          <p:nvPr>
            <p:ph type="sldNum" sz="quarter" idx="12"/>
          </p:nvPr>
        </p:nvSpPr>
        <p:spPr/>
        <p:txBody>
          <a:bodyPr/>
          <a:lstStyle/>
          <a:p>
            <a:fld id="{141D744A-A176-43C0-BB1F-1061EB4F2CB3}" type="slidenum">
              <a:rPr lang="en-GB" smtClean="0"/>
              <a:t>‹#›</a:t>
            </a:fld>
            <a:endParaRPr lang="en-GB"/>
          </a:p>
        </p:txBody>
      </p:sp>
    </p:spTree>
    <p:extLst>
      <p:ext uri="{BB962C8B-B14F-4D97-AF65-F5344CB8AC3E}">
        <p14:creationId xmlns:p14="http://schemas.microsoft.com/office/powerpoint/2010/main" val="494204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20DEA9-6B45-4E1B-A655-B1AB64120A0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5D18090-0D82-483B-A4FE-AF7452B47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D6D05C-5F8E-40BE-8253-7D77F73E79AB}"/>
              </a:ext>
            </a:extLst>
          </p:cNvPr>
          <p:cNvSpPr>
            <a:spLocks noGrp="1"/>
          </p:cNvSpPr>
          <p:nvPr>
            <p:ph type="dt" sz="half" idx="10"/>
          </p:nvPr>
        </p:nvSpPr>
        <p:spPr/>
        <p:txBody>
          <a:bodyPr/>
          <a:lstStyle/>
          <a:p>
            <a:fld id="{E0B31583-24FC-41E2-9DAA-9F971D55503A}" type="datetimeFigureOut">
              <a:rPr lang="en-GB" smtClean="0"/>
              <a:t>07/10/2021</a:t>
            </a:fld>
            <a:endParaRPr lang="en-GB"/>
          </a:p>
        </p:txBody>
      </p:sp>
      <p:sp>
        <p:nvSpPr>
          <p:cNvPr id="5" name="Footer Placeholder 4">
            <a:extLst>
              <a:ext uri="{FF2B5EF4-FFF2-40B4-BE49-F238E27FC236}">
                <a16:creationId xmlns:a16="http://schemas.microsoft.com/office/drawing/2014/main" id="{E71D3F90-87B4-4C81-BBFB-075BCB6C93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C11D99F-C7D6-4D9C-8E38-DDA66CBE1846}"/>
              </a:ext>
            </a:extLst>
          </p:cNvPr>
          <p:cNvSpPr>
            <a:spLocks noGrp="1"/>
          </p:cNvSpPr>
          <p:nvPr>
            <p:ph type="sldNum" sz="quarter" idx="12"/>
          </p:nvPr>
        </p:nvSpPr>
        <p:spPr/>
        <p:txBody>
          <a:bodyPr/>
          <a:lstStyle/>
          <a:p>
            <a:fld id="{141D744A-A176-43C0-BB1F-1061EB4F2CB3}" type="slidenum">
              <a:rPr lang="en-GB" smtClean="0"/>
              <a:t>‹#›</a:t>
            </a:fld>
            <a:endParaRPr lang="en-GB"/>
          </a:p>
        </p:txBody>
      </p:sp>
    </p:spTree>
    <p:extLst>
      <p:ext uri="{BB962C8B-B14F-4D97-AF65-F5344CB8AC3E}">
        <p14:creationId xmlns:p14="http://schemas.microsoft.com/office/powerpoint/2010/main" val="2190328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30FE0-AE77-45F2-9AA2-4853C5D106E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44FC6B9-AA32-431E-B3DE-FE5B653135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AD29310-A6EB-4852-BC70-3B1B12C7B1B5}"/>
              </a:ext>
            </a:extLst>
          </p:cNvPr>
          <p:cNvSpPr>
            <a:spLocks noGrp="1"/>
          </p:cNvSpPr>
          <p:nvPr>
            <p:ph type="dt" sz="half" idx="10"/>
          </p:nvPr>
        </p:nvSpPr>
        <p:spPr/>
        <p:txBody>
          <a:bodyPr/>
          <a:lstStyle/>
          <a:p>
            <a:fld id="{E0B31583-24FC-41E2-9DAA-9F971D55503A}" type="datetimeFigureOut">
              <a:rPr lang="en-GB" smtClean="0"/>
              <a:t>07/10/2021</a:t>
            </a:fld>
            <a:endParaRPr lang="en-GB"/>
          </a:p>
        </p:txBody>
      </p:sp>
      <p:sp>
        <p:nvSpPr>
          <p:cNvPr id="5" name="Footer Placeholder 4">
            <a:extLst>
              <a:ext uri="{FF2B5EF4-FFF2-40B4-BE49-F238E27FC236}">
                <a16:creationId xmlns:a16="http://schemas.microsoft.com/office/drawing/2014/main" id="{E8304BAA-C311-4FCB-AF0B-601CA32217D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4568B09-8AE4-482C-92D6-2FD218FBE5E8}"/>
              </a:ext>
            </a:extLst>
          </p:cNvPr>
          <p:cNvSpPr>
            <a:spLocks noGrp="1"/>
          </p:cNvSpPr>
          <p:nvPr>
            <p:ph type="sldNum" sz="quarter" idx="12"/>
          </p:nvPr>
        </p:nvSpPr>
        <p:spPr/>
        <p:txBody>
          <a:bodyPr/>
          <a:lstStyle/>
          <a:p>
            <a:fld id="{141D744A-A176-43C0-BB1F-1061EB4F2CB3}" type="slidenum">
              <a:rPr lang="en-GB" smtClean="0"/>
              <a:t>‹#›</a:t>
            </a:fld>
            <a:endParaRPr lang="en-GB"/>
          </a:p>
        </p:txBody>
      </p:sp>
    </p:spTree>
    <p:extLst>
      <p:ext uri="{BB962C8B-B14F-4D97-AF65-F5344CB8AC3E}">
        <p14:creationId xmlns:p14="http://schemas.microsoft.com/office/powerpoint/2010/main" val="2639684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441BC-63C1-438C-ADDB-31D4C79838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F07A1F2-4E8B-4B1A-89D2-38235C945C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C1D6A4-BA43-4DDF-8CB2-36E061220D45}"/>
              </a:ext>
            </a:extLst>
          </p:cNvPr>
          <p:cNvSpPr>
            <a:spLocks noGrp="1"/>
          </p:cNvSpPr>
          <p:nvPr>
            <p:ph type="dt" sz="half" idx="10"/>
          </p:nvPr>
        </p:nvSpPr>
        <p:spPr/>
        <p:txBody>
          <a:bodyPr/>
          <a:lstStyle/>
          <a:p>
            <a:fld id="{E0B31583-24FC-41E2-9DAA-9F971D55503A}" type="datetimeFigureOut">
              <a:rPr lang="en-GB" smtClean="0"/>
              <a:t>07/10/2021</a:t>
            </a:fld>
            <a:endParaRPr lang="en-GB"/>
          </a:p>
        </p:txBody>
      </p:sp>
      <p:sp>
        <p:nvSpPr>
          <p:cNvPr id="5" name="Footer Placeholder 4">
            <a:extLst>
              <a:ext uri="{FF2B5EF4-FFF2-40B4-BE49-F238E27FC236}">
                <a16:creationId xmlns:a16="http://schemas.microsoft.com/office/drawing/2014/main" id="{458C5DA1-6F1F-491B-9CEA-F5417A80B01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8D554D0-0FBD-4511-AA5E-FD381EE39541}"/>
              </a:ext>
            </a:extLst>
          </p:cNvPr>
          <p:cNvSpPr>
            <a:spLocks noGrp="1"/>
          </p:cNvSpPr>
          <p:nvPr>
            <p:ph type="sldNum" sz="quarter" idx="12"/>
          </p:nvPr>
        </p:nvSpPr>
        <p:spPr/>
        <p:txBody>
          <a:bodyPr/>
          <a:lstStyle/>
          <a:p>
            <a:fld id="{141D744A-A176-43C0-BB1F-1061EB4F2CB3}" type="slidenum">
              <a:rPr lang="en-GB" smtClean="0"/>
              <a:t>‹#›</a:t>
            </a:fld>
            <a:endParaRPr lang="en-GB"/>
          </a:p>
        </p:txBody>
      </p:sp>
    </p:spTree>
    <p:extLst>
      <p:ext uri="{BB962C8B-B14F-4D97-AF65-F5344CB8AC3E}">
        <p14:creationId xmlns:p14="http://schemas.microsoft.com/office/powerpoint/2010/main" val="4176625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C4C34-6E51-4806-8232-0E92CC6741D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3D48A4C-E5E1-47FD-B4B4-4C0C6A2E1E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AC2B6D2-F136-4CDD-BB8F-8E9D23B478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DF35136-3CB1-4197-857D-587DC577D6D0}"/>
              </a:ext>
            </a:extLst>
          </p:cNvPr>
          <p:cNvSpPr>
            <a:spLocks noGrp="1"/>
          </p:cNvSpPr>
          <p:nvPr>
            <p:ph type="dt" sz="half" idx="10"/>
          </p:nvPr>
        </p:nvSpPr>
        <p:spPr/>
        <p:txBody>
          <a:bodyPr/>
          <a:lstStyle/>
          <a:p>
            <a:fld id="{E0B31583-24FC-41E2-9DAA-9F971D55503A}" type="datetimeFigureOut">
              <a:rPr lang="en-GB" smtClean="0"/>
              <a:t>07/10/2021</a:t>
            </a:fld>
            <a:endParaRPr lang="en-GB"/>
          </a:p>
        </p:txBody>
      </p:sp>
      <p:sp>
        <p:nvSpPr>
          <p:cNvPr id="6" name="Footer Placeholder 5">
            <a:extLst>
              <a:ext uri="{FF2B5EF4-FFF2-40B4-BE49-F238E27FC236}">
                <a16:creationId xmlns:a16="http://schemas.microsoft.com/office/drawing/2014/main" id="{CB3728C6-0794-469B-AF09-FF4A18D499D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ACB8380-DD3C-4A1C-8598-052DB845C891}"/>
              </a:ext>
            </a:extLst>
          </p:cNvPr>
          <p:cNvSpPr>
            <a:spLocks noGrp="1"/>
          </p:cNvSpPr>
          <p:nvPr>
            <p:ph type="sldNum" sz="quarter" idx="12"/>
          </p:nvPr>
        </p:nvSpPr>
        <p:spPr/>
        <p:txBody>
          <a:bodyPr/>
          <a:lstStyle/>
          <a:p>
            <a:fld id="{141D744A-A176-43C0-BB1F-1061EB4F2CB3}" type="slidenum">
              <a:rPr lang="en-GB" smtClean="0"/>
              <a:t>‹#›</a:t>
            </a:fld>
            <a:endParaRPr lang="en-GB"/>
          </a:p>
        </p:txBody>
      </p:sp>
    </p:spTree>
    <p:extLst>
      <p:ext uri="{BB962C8B-B14F-4D97-AF65-F5344CB8AC3E}">
        <p14:creationId xmlns:p14="http://schemas.microsoft.com/office/powerpoint/2010/main" val="2555196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204A7-D145-4AE3-A9BC-4754888D096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88626C1-CA0E-4435-97AF-CCF93D2783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021595-8405-4952-B1C1-908E793B2E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A413B56-CA0D-480D-978C-45FAE93673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3BF599-0449-4C3A-9BD8-466094582EB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83A7049-1EAC-40E8-853C-9803D519E557}"/>
              </a:ext>
            </a:extLst>
          </p:cNvPr>
          <p:cNvSpPr>
            <a:spLocks noGrp="1"/>
          </p:cNvSpPr>
          <p:nvPr>
            <p:ph type="dt" sz="half" idx="10"/>
          </p:nvPr>
        </p:nvSpPr>
        <p:spPr/>
        <p:txBody>
          <a:bodyPr/>
          <a:lstStyle/>
          <a:p>
            <a:fld id="{E0B31583-24FC-41E2-9DAA-9F971D55503A}" type="datetimeFigureOut">
              <a:rPr lang="en-GB" smtClean="0"/>
              <a:t>07/10/2021</a:t>
            </a:fld>
            <a:endParaRPr lang="en-GB"/>
          </a:p>
        </p:txBody>
      </p:sp>
      <p:sp>
        <p:nvSpPr>
          <p:cNvPr id="8" name="Footer Placeholder 7">
            <a:extLst>
              <a:ext uri="{FF2B5EF4-FFF2-40B4-BE49-F238E27FC236}">
                <a16:creationId xmlns:a16="http://schemas.microsoft.com/office/drawing/2014/main" id="{476EACEF-11BF-46B7-AC46-85439C32735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3C1B97E-4602-4571-AB4F-944CC984BFBD}"/>
              </a:ext>
            </a:extLst>
          </p:cNvPr>
          <p:cNvSpPr>
            <a:spLocks noGrp="1"/>
          </p:cNvSpPr>
          <p:nvPr>
            <p:ph type="sldNum" sz="quarter" idx="12"/>
          </p:nvPr>
        </p:nvSpPr>
        <p:spPr/>
        <p:txBody>
          <a:bodyPr/>
          <a:lstStyle/>
          <a:p>
            <a:fld id="{141D744A-A176-43C0-BB1F-1061EB4F2CB3}" type="slidenum">
              <a:rPr lang="en-GB" smtClean="0"/>
              <a:t>‹#›</a:t>
            </a:fld>
            <a:endParaRPr lang="en-GB"/>
          </a:p>
        </p:txBody>
      </p:sp>
    </p:spTree>
    <p:extLst>
      <p:ext uri="{BB962C8B-B14F-4D97-AF65-F5344CB8AC3E}">
        <p14:creationId xmlns:p14="http://schemas.microsoft.com/office/powerpoint/2010/main" val="1289518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DB6EF-B985-4687-8907-CC984004A79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FD8F3C5-7357-48BB-9F85-21336B7FAA39}"/>
              </a:ext>
            </a:extLst>
          </p:cNvPr>
          <p:cNvSpPr>
            <a:spLocks noGrp="1"/>
          </p:cNvSpPr>
          <p:nvPr>
            <p:ph type="dt" sz="half" idx="10"/>
          </p:nvPr>
        </p:nvSpPr>
        <p:spPr/>
        <p:txBody>
          <a:bodyPr/>
          <a:lstStyle/>
          <a:p>
            <a:fld id="{E0B31583-24FC-41E2-9DAA-9F971D55503A}" type="datetimeFigureOut">
              <a:rPr lang="en-GB" smtClean="0"/>
              <a:t>07/10/2021</a:t>
            </a:fld>
            <a:endParaRPr lang="en-GB"/>
          </a:p>
        </p:txBody>
      </p:sp>
      <p:sp>
        <p:nvSpPr>
          <p:cNvPr id="4" name="Footer Placeholder 3">
            <a:extLst>
              <a:ext uri="{FF2B5EF4-FFF2-40B4-BE49-F238E27FC236}">
                <a16:creationId xmlns:a16="http://schemas.microsoft.com/office/drawing/2014/main" id="{F1E534C6-5AC4-4998-8579-426620C2ED8A}"/>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34E0EE9-FC33-4DBF-89B1-18F73F7C600E}"/>
              </a:ext>
            </a:extLst>
          </p:cNvPr>
          <p:cNvSpPr>
            <a:spLocks noGrp="1"/>
          </p:cNvSpPr>
          <p:nvPr>
            <p:ph type="sldNum" sz="quarter" idx="12"/>
          </p:nvPr>
        </p:nvSpPr>
        <p:spPr/>
        <p:txBody>
          <a:bodyPr/>
          <a:lstStyle/>
          <a:p>
            <a:fld id="{141D744A-A176-43C0-BB1F-1061EB4F2CB3}" type="slidenum">
              <a:rPr lang="en-GB" smtClean="0"/>
              <a:t>‹#›</a:t>
            </a:fld>
            <a:endParaRPr lang="en-GB"/>
          </a:p>
        </p:txBody>
      </p:sp>
    </p:spTree>
    <p:extLst>
      <p:ext uri="{BB962C8B-B14F-4D97-AF65-F5344CB8AC3E}">
        <p14:creationId xmlns:p14="http://schemas.microsoft.com/office/powerpoint/2010/main" val="3870014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24CDAF-D830-4AFA-95C8-7BA24954EEF0}"/>
              </a:ext>
            </a:extLst>
          </p:cNvPr>
          <p:cNvSpPr>
            <a:spLocks noGrp="1"/>
          </p:cNvSpPr>
          <p:nvPr>
            <p:ph type="dt" sz="half" idx="10"/>
          </p:nvPr>
        </p:nvSpPr>
        <p:spPr/>
        <p:txBody>
          <a:bodyPr/>
          <a:lstStyle/>
          <a:p>
            <a:fld id="{E0B31583-24FC-41E2-9DAA-9F971D55503A}" type="datetimeFigureOut">
              <a:rPr lang="en-GB" smtClean="0"/>
              <a:t>07/10/2021</a:t>
            </a:fld>
            <a:endParaRPr lang="en-GB"/>
          </a:p>
        </p:txBody>
      </p:sp>
      <p:sp>
        <p:nvSpPr>
          <p:cNvPr id="3" name="Footer Placeholder 2">
            <a:extLst>
              <a:ext uri="{FF2B5EF4-FFF2-40B4-BE49-F238E27FC236}">
                <a16:creationId xmlns:a16="http://schemas.microsoft.com/office/drawing/2014/main" id="{D08CE58C-87AE-41FA-B0FB-6F8660B99E9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223B37E-760B-4477-89F6-EA5960A4E67E}"/>
              </a:ext>
            </a:extLst>
          </p:cNvPr>
          <p:cNvSpPr>
            <a:spLocks noGrp="1"/>
          </p:cNvSpPr>
          <p:nvPr>
            <p:ph type="sldNum" sz="quarter" idx="12"/>
          </p:nvPr>
        </p:nvSpPr>
        <p:spPr/>
        <p:txBody>
          <a:bodyPr/>
          <a:lstStyle/>
          <a:p>
            <a:fld id="{141D744A-A176-43C0-BB1F-1061EB4F2CB3}" type="slidenum">
              <a:rPr lang="en-GB" smtClean="0"/>
              <a:t>‹#›</a:t>
            </a:fld>
            <a:endParaRPr lang="en-GB"/>
          </a:p>
        </p:txBody>
      </p:sp>
    </p:spTree>
    <p:extLst>
      <p:ext uri="{BB962C8B-B14F-4D97-AF65-F5344CB8AC3E}">
        <p14:creationId xmlns:p14="http://schemas.microsoft.com/office/powerpoint/2010/main" val="3925669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AB93F-1992-42AE-ADFF-19EB3422E7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F87F670-0D21-4EFF-A024-422ED6BDF7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E20306F-B722-4774-9C7E-1124906E10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512724-B711-4659-A69B-9221B5D5698E}"/>
              </a:ext>
            </a:extLst>
          </p:cNvPr>
          <p:cNvSpPr>
            <a:spLocks noGrp="1"/>
          </p:cNvSpPr>
          <p:nvPr>
            <p:ph type="dt" sz="half" idx="10"/>
          </p:nvPr>
        </p:nvSpPr>
        <p:spPr/>
        <p:txBody>
          <a:bodyPr/>
          <a:lstStyle/>
          <a:p>
            <a:fld id="{E0B31583-24FC-41E2-9DAA-9F971D55503A}" type="datetimeFigureOut">
              <a:rPr lang="en-GB" smtClean="0"/>
              <a:t>07/10/2021</a:t>
            </a:fld>
            <a:endParaRPr lang="en-GB"/>
          </a:p>
        </p:txBody>
      </p:sp>
      <p:sp>
        <p:nvSpPr>
          <p:cNvPr id="6" name="Footer Placeholder 5">
            <a:extLst>
              <a:ext uri="{FF2B5EF4-FFF2-40B4-BE49-F238E27FC236}">
                <a16:creationId xmlns:a16="http://schemas.microsoft.com/office/drawing/2014/main" id="{572438CC-D192-4105-A521-24193106867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D232CCB-9FF8-4FCA-AE1E-0842A29FB395}"/>
              </a:ext>
            </a:extLst>
          </p:cNvPr>
          <p:cNvSpPr>
            <a:spLocks noGrp="1"/>
          </p:cNvSpPr>
          <p:nvPr>
            <p:ph type="sldNum" sz="quarter" idx="12"/>
          </p:nvPr>
        </p:nvSpPr>
        <p:spPr/>
        <p:txBody>
          <a:bodyPr/>
          <a:lstStyle/>
          <a:p>
            <a:fld id="{141D744A-A176-43C0-BB1F-1061EB4F2CB3}" type="slidenum">
              <a:rPr lang="en-GB" smtClean="0"/>
              <a:t>‹#›</a:t>
            </a:fld>
            <a:endParaRPr lang="en-GB"/>
          </a:p>
        </p:txBody>
      </p:sp>
    </p:spTree>
    <p:extLst>
      <p:ext uri="{BB962C8B-B14F-4D97-AF65-F5344CB8AC3E}">
        <p14:creationId xmlns:p14="http://schemas.microsoft.com/office/powerpoint/2010/main" val="2125726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7CC8A-1982-4740-ACD6-DFE3A133EF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64058D1-5BC9-4E35-B7F9-F7052B5038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B7FA801-F184-43C3-BD07-CA53A18F04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947BAB-7165-4E2B-9F91-E04FEBBC923C}"/>
              </a:ext>
            </a:extLst>
          </p:cNvPr>
          <p:cNvSpPr>
            <a:spLocks noGrp="1"/>
          </p:cNvSpPr>
          <p:nvPr>
            <p:ph type="dt" sz="half" idx="10"/>
          </p:nvPr>
        </p:nvSpPr>
        <p:spPr/>
        <p:txBody>
          <a:bodyPr/>
          <a:lstStyle/>
          <a:p>
            <a:fld id="{E0B31583-24FC-41E2-9DAA-9F971D55503A}" type="datetimeFigureOut">
              <a:rPr lang="en-GB" smtClean="0"/>
              <a:t>07/10/2021</a:t>
            </a:fld>
            <a:endParaRPr lang="en-GB"/>
          </a:p>
        </p:txBody>
      </p:sp>
      <p:sp>
        <p:nvSpPr>
          <p:cNvPr id="6" name="Footer Placeholder 5">
            <a:extLst>
              <a:ext uri="{FF2B5EF4-FFF2-40B4-BE49-F238E27FC236}">
                <a16:creationId xmlns:a16="http://schemas.microsoft.com/office/drawing/2014/main" id="{3C842019-8432-4A7E-9D0F-4C04CB3E259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24E09D-0943-4C94-A9E9-78CE1BE3AAD6}"/>
              </a:ext>
            </a:extLst>
          </p:cNvPr>
          <p:cNvSpPr>
            <a:spLocks noGrp="1"/>
          </p:cNvSpPr>
          <p:nvPr>
            <p:ph type="sldNum" sz="quarter" idx="12"/>
          </p:nvPr>
        </p:nvSpPr>
        <p:spPr/>
        <p:txBody>
          <a:bodyPr/>
          <a:lstStyle/>
          <a:p>
            <a:fld id="{141D744A-A176-43C0-BB1F-1061EB4F2CB3}" type="slidenum">
              <a:rPr lang="en-GB" smtClean="0"/>
              <a:t>‹#›</a:t>
            </a:fld>
            <a:endParaRPr lang="en-GB"/>
          </a:p>
        </p:txBody>
      </p:sp>
    </p:spTree>
    <p:extLst>
      <p:ext uri="{BB962C8B-B14F-4D97-AF65-F5344CB8AC3E}">
        <p14:creationId xmlns:p14="http://schemas.microsoft.com/office/powerpoint/2010/main" val="4163042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81D099-4670-4A31-AC0A-515CFE896C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405A7EF-2985-4943-A869-57EFD48BB5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CE90CCF-8CC5-4D55-92C6-26A390909E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B31583-24FC-41E2-9DAA-9F971D55503A}" type="datetimeFigureOut">
              <a:rPr lang="en-GB" smtClean="0"/>
              <a:t>07/10/2021</a:t>
            </a:fld>
            <a:endParaRPr lang="en-GB"/>
          </a:p>
        </p:txBody>
      </p:sp>
      <p:sp>
        <p:nvSpPr>
          <p:cNvPr id="5" name="Footer Placeholder 4">
            <a:extLst>
              <a:ext uri="{FF2B5EF4-FFF2-40B4-BE49-F238E27FC236}">
                <a16:creationId xmlns:a16="http://schemas.microsoft.com/office/drawing/2014/main" id="{254CC9D9-0522-4BC9-825F-CC5BFE1F12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A32525D-E280-423D-921F-83B6072C50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1D744A-A176-43C0-BB1F-1061EB4F2CB3}" type="slidenum">
              <a:rPr lang="en-GB" smtClean="0"/>
              <a:t>‹#›</a:t>
            </a:fld>
            <a:endParaRPr lang="en-GB"/>
          </a:p>
        </p:txBody>
      </p:sp>
    </p:spTree>
    <p:extLst>
      <p:ext uri="{BB962C8B-B14F-4D97-AF65-F5344CB8AC3E}">
        <p14:creationId xmlns:p14="http://schemas.microsoft.com/office/powerpoint/2010/main" val="7982451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7" Type="http://schemas.openxmlformats.org/officeDocument/2006/relationships/hyperlink" Target="https://www.flickr.com/photos/ajc1/14793027052/"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9.jpg&amp;ehk=py4xs5iq"/><Relationship Id="rId5" Type="http://schemas.openxmlformats.org/officeDocument/2006/relationships/image" Target="../media/image1.png"/><Relationship Id="rId4" Type="http://schemas.openxmlformats.org/officeDocument/2006/relationships/hyperlink" Target="http://evergreenleaf.blogspot.com/2013/04/my-first-blog-award-liebster.html"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sv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6.jpg"/><Relationship Id="rId7" Type="http://schemas.openxmlformats.org/officeDocument/2006/relationships/image" Target="../media/image3.sv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kalamitykat.com/2011/08/14/finding-the-best-lock/" TargetMode="External"/><Relationship Id="rId9" Type="http://schemas.openxmlformats.org/officeDocument/2006/relationships/image" Target="../media/image5.sv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sv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sv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sv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pixabay.com/en/brain-biology-abstract-cerebrum-951874/" TargetMode="Externa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s://pixabay.com/en/brain-biology-abstract-cerebrum-951874/" TargetMode="Externa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96E568E-3C6A-4105-9D9C-15FB1C5B5FE3}"/>
              </a:ext>
            </a:extLst>
          </p:cNvPr>
          <p:cNvPicPr>
            <a:picLocks noChangeAspect="1"/>
          </p:cNvPicPr>
          <p:nvPr/>
        </p:nvPicPr>
        <p:blipFill>
          <a:blip r:embed="rId2"/>
          <a:stretch>
            <a:fillRect/>
          </a:stretch>
        </p:blipFill>
        <p:spPr>
          <a:xfrm>
            <a:off x="7163672" y="3039629"/>
            <a:ext cx="3642151" cy="3190800"/>
          </a:xfrm>
          <a:prstGeom prst="rect">
            <a:avLst/>
          </a:prstGeom>
        </p:spPr>
      </p:pic>
      <p:sp>
        <p:nvSpPr>
          <p:cNvPr id="2" name="Title 1">
            <a:extLst>
              <a:ext uri="{FF2B5EF4-FFF2-40B4-BE49-F238E27FC236}">
                <a16:creationId xmlns:a16="http://schemas.microsoft.com/office/drawing/2014/main" id="{AEE9422B-577C-4E40-A0EF-3DB02696411E}"/>
              </a:ext>
            </a:extLst>
          </p:cNvPr>
          <p:cNvSpPr>
            <a:spLocks noGrp="1"/>
          </p:cNvSpPr>
          <p:nvPr>
            <p:ph type="ctrTitle"/>
          </p:nvPr>
        </p:nvSpPr>
        <p:spPr/>
        <p:txBody>
          <a:bodyPr/>
          <a:lstStyle/>
          <a:p>
            <a:r>
              <a:rPr lang="en-IE" dirty="0"/>
              <a:t>Taming the </a:t>
            </a:r>
            <a:r>
              <a:rPr lang="en-IE" b="1" dirty="0">
                <a:solidFill>
                  <a:schemeClr val="accent3">
                    <a:lumMod val="75000"/>
                  </a:schemeClr>
                </a:solidFill>
              </a:rPr>
              <a:t>Concurrency</a:t>
            </a:r>
            <a:r>
              <a:rPr lang="en-IE" b="1" dirty="0"/>
              <a:t> </a:t>
            </a:r>
            <a:r>
              <a:rPr lang="en-IE" b="1" dirty="0">
                <a:solidFill>
                  <a:schemeClr val="accent6">
                    <a:lumMod val="75000"/>
                  </a:schemeClr>
                </a:solidFill>
              </a:rPr>
              <a:t>Crocodile</a:t>
            </a:r>
            <a:endParaRPr lang="en-GB" b="1" dirty="0">
              <a:solidFill>
                <a:schemeClr val="accent6">
                  <a:lumMod val="75000"/>
                </a:schemeClr>
              </a:solidFill>
            </a:endParaRPr>
          </a:p>
        </p:txBody>
      </p:sp>
      <p:sp>
        <p:nvSpPr>
          <p:cNvPr id="7" name="TextBox 6">
            <a:extLst>
              <a:ext uri="{FF2B5EF4-FFF2-40B4-BE49-F238E27FC236}">
                <a16:creationId xmlns:a16="http://schemas.microsoft.com/office/drawing/2014/main" id="{A6F12E62-1CC6-4140-A3EC-400505D25F94}"/>
              </a:ext>
            </a:extLst>
          </p:cNvPr>
          <p:cNvSpPr txBox="1"/>
          <p:nvPr/>
        </p:nvSpPr>
        <p:spPr>
          <a:xfrm>
            <a:off x="10328030" y="102550"/>
            <a:ext cx="1676400" cy="369332"/>
          </a:xfrm>
          <a:prstGeom prst="rect">
            <a:avLst/>
          </a:prstGeom>
          <a:noFill/>
        </p:spPr>
        <p:txBody>
          <a:bodyPr wrap="square">
            <a:spAutoFit/>
          </a:bodyPr>
          <a:lstStyle/>
          <a:p>
            <a:pPr algn="r"/>
            <a:r>
              <a:rPr lang="en-IE" dirty="0"/>
              <a:t>Duncan Jones</a:t>
            </a:r>
          </a:p>
        </p:txBody>
      </p:sp>
    </p:spTree>
    <p:extLst>
      <p:ext uri="{BB962C8B-B14F-4D97-AF65-F5344CB8AC3E}">
        <p14:creationId xmlns:p14="http://schemas.microsoft.com/office/powerpoint/2010/main" val="2968022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Text&#10;&#10;Description automatically generated">
            <a:extLst>
              <a:ext uri="{FF2B5EF4-FFF2-40B4-BE49-F238E27FC236}">
                <a16:creationId xmlns:a16="http://schemas.microsoft.com/office/drawing/2014/main" id="{3BC839DB-92B4-4F0F-A125-FD0B996E7DF5}"/>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0" y="3104987"/>
            <a:ext cx="4699867" cy="3630464"/>
          </a:xfrm>
          <a:prstGeom prst="rect">
            <a:avLst/>
          </a:prstGeom>
        </p:spPr>
      </p:pic>
      <p:pic>
        <p:nvPicPr>
          <p:cNvPr id="4" name="Picture 3">
            <a:extLst>
              <a:ext uri="{FF2B5EF4-FFF2-40B4-BE49-F238E27FC236}">
                <a16:creationId xmlns:a16="http://schemas.microsoft.com/office/drawing/2014/main" id="{48D4F640-EC03-49A9-9C2A-BDEBC43AABA6}"/>
              </a:ext>
            </a:extLst>
          </p:cNvPr>
          <p:cNvPicPr>
            <a:picLocks noChangeAspect="1"/>
          </p:cNvPicPr>
          <p:nvPr/>
        </p:nvPicPr>
        <p:blipFill>
          <a:blip r:embed="rId5"/>
          <a:stretch>
            <a:fillRect/>
          </a:stretch>
        </p:blipFill>
        <p:spPr>
          <a:xfrm>
            <a:off x="10039048" y="161457"/>
            <a:ext cx="1978023" cy="1732898"/>
          </a:xfrm>
          <a:prstGeom prst="rect">
            <a:avLst/>
          </a:prstGeom>
        </p:spPr>
      </p:pic>
      <p:sp>
        <p:nvSpPr>
          <p:cNvPr id="5" name="Title 4">
            <a:extLst>
              <a:ext uri="{FF2B5EF4-FFF2-40B4-BE49-F238E27FC236}">
                <a16:creationId xmlns:a16="http://schemas.microsoft.com/office/drawing/2014/main" id="{DB29F1AF-4B54-4150-A95D-3240FCEAAB05}"/>
              </a:ext>
            </a:extLst>
          </p:cNvPr>
          <p:cNvSpPr>
            <a:spLocks noGrp="1"/>
          </p:cNvSpPr>
          <p:nvPr>
            <p:ph type="title"/>
          </p:nvPr>
        </p:nvSpPr>
        <p:spPr/>
        <p:txBody>
          <a:bodyPr/>
          <a:lstStyle/>
          <a:p>
            <a:r>
              <a:rPr lang="en-IE" dirty="0"/>
              <a:t>Slides source</a:t>
            </a:r>
            <a:endParaRPr lang="en-GB" dirty="0"/>
          </a:p>
        </p:txBody>
      </p:sp>
      <p:sp>
        <p:nvSpPr>
          <p:cNvPr id="9" name="TextBox 8">
            <a:extLst>
              <a:ext uri="{FF2B5EF4-FFF2-40B4-BE49-F238E27FC236}">
                <a16:creationId xmlns:a16="http://schemas.microsoft.com/office/drawing/2014/main" id="{0B1BF810-2029-4703-AFEE-013350599F62}"/>
              </a:ext>
            </a:extLst>
          </p:cNvPr>
          <p:cNvSpPr txBox="1"/>
          <p:nvPr/>
        </p:nvSpPr>
        <p:spPr>
          <a:xfrm>
            <a:off x="1207477" y="2397101"/>
            <a:ext cx="10410092" cy="707886"/>
          </a:xfrm>
          <a:prstGeom prst="rect">
            <a:avLst/>
          </a:prstGeom>
          <a:noFill/>
        </p:spPr>
        <p:txBody>
          <a:bodyPr wrap="square">
            <a:spAutoFit/>
          </a:bodyPr>
          <a:lstStyle/>
          <a:p>
            <a:r>
              <a:rPr lang="en-GB" sz="4000" dirty="0">
                <a:solidFill>
                  <a:srgbClr val="0070C0"/>
                </a:solidFill>
              </a:rPr>
              <a:t>github.com/MerrionComputing/Presentations</a:t>
            </a:r>
          </a:p>
        </p:txBody>
      </p:sp>
      <p:sp>
        <p:nvSpPr>
          <p:cNvPr id="10" name="TextBox 9">
            <a:extLst>
              <a:ext uri="{FF2B5EF4-FFF2-40B4-BE49-F238E27FC236}">
                <a16:creationId xmlns:a16="http://schemas.microsoft.com/office/drawing/2014/main" id="{062D4F5E-ABB3-4EE3-86AD-BADB85D45138}"/>
              </a:ext>
            </a:extLst>
          </p:cNvPr>
          <p:cNvSpPr txBox="1"/>
          <p:nvPr/>
        </p:nvSpPr>
        <p:spPr>
          <a:xfrm>
            <a:off x="9356002" y="5406122"/>
            <a:ext cx="1997798" cy="923330"/>
          </a:xfrm>
          <a:prstGeom prst="rect">
            <a:avLst/>
          </a:prstGeom>
          <a:noFill/>
        </p:spPr>
        <p:txBody>
          <a:bodyPr wrap="square" rtlCol="0">
            <a:spAutoFit/>
          </a:bodyPr>
          <a:lstStyle/>
          <a:p>
            <a:pPr algn="r"/>
            <a:r>
              <a:rPr lang="en-IE" dirty="0"/>
              <a:t>Duncan Jones</a:t>
            </a:r>
          </a:p>
          <a:p>
            <a:pPr algn="r"/>
            <a:r>
              <a:rPr lang="en-IE" dirty="0">
                <a:solidFill>
                  <a:schemeClr val="accent1">
                    <a:lumMod val="75000"/>
                  </a:schemeClr>
                </a:solidFill>
              </a:rPr>
              <a:t>💬</a:t>
            </a:r>
            <a:r>
              <a:rPr lang="en-IE" dirty="0"/>
              <a:t>@Merrion</a:t>
            </a:r>
          </a:p>
          <a:p>
            <a:pPr algn="l"/>
            <a:endParaRPr lang="en-IE" dirty="0"/>
          </a:p>
        </p:txBody>
      </p:sp>
      <p:pic>
        <p:nvPicPr>
          <p:cNvPr id="11" name="Picture 10" descr="A close up of a logo&#10;&#10;Description generated with very high confidence">
            <a:extLst>
              <a:ext uri="{FF2B5EF4-FFF2-40B4-BE49-F238E27FC236}">
                <a16:creationId xmlns:a16="http://schemas.microsoft.com/office/drawing/2014/main" id="{B8A912B8-750C-4C68-9D3A-E37A5347D117}"/>
              </a:ext>
            </a:extLst>
          </p:cNvPr>
          <p:cNvPicPr>
            <a:picLocks noChangeAspect="1"/>
          </p:cNvPicPr>
          <p:nvPr/>
        </p:nvPicPr>
        <p:blipFill>
          <a:blip r:embed="rId6">
            <a:extLst>
              <a:ext uri="{837473B0-CC2E-450A-ABE3-18F120FF3D39}">
                <a1611:picAttrSrcUrl xmlns:a1611="http://schemas.microsoft.com/office/drawing/2016/11/main" r:id="rId7"/>
              </a:ext>
            </a:extLst>
          </a:blip>
          <a:stretch>
            <a:fillRect/>
          </a:stretch>
        </p:blipFill>
        <p:spPr>
          <a:xfrm>
            <a:off x="9593238" y="5551712"/>
            <a:ext cx="316075" cy="316075"/>
          </a:xfrm>
          <a:prstGeom prst="rect">
            <a:avLst/>
          </a:prstGeom>
        </p:spPr>
      </p:pic>
    </p:spTree>
    <p:extLst>
      <p:ext uri="{BB962C8B-B14F-4D97-AF65-F5344CB8AC3E}">
        <p14:creationId xmlns:p14="http://schemas.microsoft.com/office/powerpoint/2010/main" val="3044768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D67CF-F60A-43DE-B742-EC019B03B8B4}"/>
              </a:ext>
            </a:extLst>
          </p:cNvPr>
          <p:cNvSpPr>
            <a:spLocks noGrp="1"/>
          </p:cNvSpPr>
          <p:nvPr>
            <p:ph type="title"/>
          </p:nvPr>
        </p:nvSpPr>
        <p:spPr/>
        <p:txBody>
          <a:bodyPr/>
          <a:lstStyle/>
          <a:p>
            <a:r>
              <a:rPr lang="en-IE" dirty="0"/>
              <a:t>What is the </a:t>
            </a:r>
            <a:r>
              <a:rPr lang="en-IE" b="1" dirty="0"/>
              <a:t>problem</a:t>
            </a:r>
            <a:r>
              <a:rPr lang="en-IE" dirty="0"/>
              <a:t>?</a:t>
            </a:r>
            <a:endParaRPr lang="en-GB" dirty="0"/>
          </a:p>
        </p:txBody>
      </p:sp>
      <p:pic>
        <p:nvPicPr>
          <p:cNvPr id="4" name="Picture 3">
            <a:extLst>
              <a:ext uri="{FF2B5EF4-FFF2-40B4-BE49-F238E27FC236}">
                <a16:creationId xmlns:a16="http://schemas.microsoft.com/office/drawing/2014/main" id="{48D4F640-EC03-49A9-9C2A-BDEBC43AABA6}"/>
              </a:ext>
            </a:extLst>
          </p:cNvPr>
          <p:cNvPicPr>
            <a:picLocks noChangeAspect="1"/>
          </p:cNvPicPr>
          <p:nvPr/>
        </p:nvPicPr>
        <p:blipFill>
          <a:blip r:embed="rId3"/>
          <a:stretch>
            <a:fillRect/>
          </a:stretch>
        </p:blipFill>
        <p:spPr>
          <a:xfrm>
            <a:off x="10039048" y="161457"/>
            <a:ext cx="1978023" cy="1732898"/>
          </a:xfrm>
          <a:prstGeom prst="rect">
            <a:avLst/>
          </a:prstGeom>
        </p:spPr>
      </p:pic>
      <p:sp>
        <p:nvSpPr>
          <p:cNvPr id="3" name="Flowchart: Process 2">
            <a:extLst>
              <a:ext uri="{FF2B5EF4-FFF2-40B4-BE49-F238E27FC236}">
                <a16:creationId xmlns:a16="http://schemas.microsoft.com/office/drawing/2014/main" id="{9C32ABF1-99C4-4966-BE6A-C4E15650A27E}"/>
              </a:ext>
            </a:extLst>
          </p:cNvPr>
          <p:cNvSpPr/>
          <p:nvPr/>
        </p:nvSpPr>
        <p:spPr>
          <a:xfrm>
            <a:off x="1582310" y="3236181"/>
            <a:ext cx="2560320" cy="132556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Get state</a:t>
            </a:r>
            <a:endParaRPr lang="en-GB" dirty="0"/>
          </a:p>
        </p:txBody>
      </p:sp>
      <p:sp>
        <p:nvSpPr>
          <p:cNvPr id="5" name="Flowchart: Process 4">
            <a:extLst>
              <a:ext uri="{FF2B5EF4-FFF2-40B4-BE49-F238E27FC236}">
                <a16:creationId xmlns:a16="http://schemas.microsoft.com/office/drawing/2014/main" id="{EEB1A6A8-674E-4E98-9E55-0C44734FEB77}"/>
              </a:ext>
            </a:extLst>
          </p:cNvPr>
          <p:cNvSpPr/>
          <p:nvPr/>
        </p:nvSpPr>
        <p:spPr>
          <a:xfrm>
            <a:off x="6227197" y="3236180"/>
            <a:ext cx="2560320" cy="132556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Act on state</a:t>
            </a:r>
            <a:endParaRPr lang="en-GB" dirty="0"/>
          </a:p>
        </p:txBody>
      </p:sp>
      <p:cxnSp>
        <p:nvCxnSpPr>
          <p:cNvPr id="7" name="Straight Arrow Connector 6">
            <a:extLst>
              <a:ext uri="{FF2B5EF4-FFF2-40B4-BE49-F238E27FC236}">
                <a16:creationId xmlns:a16="http://schemas.microsoft.com/office/drawing/2014/main" id="{400504A0-44FD-4344-A9BA-2794AFDB5589}"/>
              </a:ext>
            </a:extLst>
          </p:cNvPr>
          <p:cNvCxnSpPr>
            <a:stCxn id="3" idx="3"/>
            <a:endCxn id="5" idx="1"/>
          </p:cNvCxnSpPr>
          <p:nvPr/>
        </p:nvCxnSpPr>
        <p:spPr>
          <a:xfrm flipV="1">
            <a:off x="4142630" y="3898962"/>
            <a:ext cx="2084567" cy="1"/>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8" name="TextBox 7">
            <a:extLst>
              <a:ext uri="{FF2B5EF4-FFF2-40B4-BE49-F238E27FC236}">
                <a16:creationId xmlns:a16="http://schemas.microsoft.com/office/drawing/2014/main" id="{E6EE35B9-5D20-442E-8F80-80202D73C3FB}"/>
              </a:ext>
            </a:extLst>
          </p:cNvPr>
          <p:cNvSpPr txBox="1"/>
          <p:nvPr/>
        </p:nvSpPr>
        <p:spPr>
          <a:xfrm>
            <a:off x="5054108" y="3898961"/>
            <a:ext cx="264816" cy="369332"/>
          </a:xfrm>
          <a:prstGeom prst="rect">
            <a:avLst/>
          </a:prstGeom>
          <a:noFill/>
        </p:spPr>
        <p:txBody>
          <a:bodyPr wrap="none" rtlCol="0">
            <a:spAutoFit/>
          </a:bodyPr>
          <a:lstStyle/>
          <a:p>
            <a:r>
              <a:rPr lang="en-IE" b="1" i="1" dirty="0"/>
              <a:t>t</a:t>
            </a:r>
            <a:endParaRPr lang="en-GB" b="1" i="1" dirty="0"/>
          </a:p>
        </p:txBody>
      </p:sp>
      <p:sp>
        <p:nvSpPr>
          <p:cNvPr id="6" name="Isosceles Triangle 5">
            <a:extLst>
              <a:ext uri="{FF2B5EF4-FFF2-40B4-BE49-F238E27FC236}">
                <a16:creationId xmlns:a16="http://schemas.microsoft.com/office/drawing/2014/main" id="{FEB85728-79D7-4AEA-8C04-3025C3850D82}"/>
              </a:ext>
            </a:extLst>
          </p:cNvPr>
          <p:cNvSpPr/>
          <p:nvPr/>
        </p:nvSpPr>
        <p:spPr>
          <a:xfrm rot="20130936">
            <a:off x="4914676" y="4007012"/>
            <a:ext cx="119233" cy="12334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Isosceles Triangle 8">
            <a:extLst>
              <a:ext uri="{FF2B5EF4-FFF2-40B4-BE49-F238E27FC236}">
                <a16:creationId xmlns:a16="http://schemas.microsoft.com/office/drawing/2014/main" id="{BBB86926-F026-468D-AD0D-608131DAAC29}"/>
              </a:ext>
            </a:extLst>
          </p:cNvPr>
          <p:cNvSpPr/>
          <p:nvPr/>
        </p:nvSpPr>
        <p:spPr>
          <a:xfrm rot="20130936">
            <a:off x="4731552" y="4007011"/>
            <a:ext cx="119233" cy="123345"/>
          </a:xfrm>
          <a:prstGeom prst="triangle">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Isosceles Triangle 9">
            <a:extLst>
              <a:ext uri="{FF2B5EF4-FFF2-40B4-BE49-F238E27FC236}">
                <a16:creationId xmlns:a16="http://schemas.microsoft.com/office/drawing/2014/main" id="{76758AC5-FEBD-484D-A1DC-3D601EFCBB50}"/>
              </a:ext>
            </a:extLst>
          </p:cNvPr>
          <p:cNvSpPr/>
          <p:nvPr/>
        </p:nvSpPr>
        <p:spPr>
          <a:xfrm rot="20130936">
            <a:off x="5290601" y="4007011"/>
            <a:ext cx="119233" cy="12334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Isosceles Triangle 10">
            <a:extLst>
              <a:ext uri="{FF2B5EF4-FFF2-40B4-BE49-F238E27FC236}">
                <a16:creationId xmlns:a16="http://schemas.microsoft.com/office/drawing/2014/main" id="{1A653F38-C8CC-4A5B-90C5-F69B125D6279}"/>
              </a:ext>
            </a:extLst>
          </p:cNvPr>
          <p:cNvSpPr/>
          <p:nvPr/>
        </p:nvSpPr>
        <p:spPr>
          <a:xfrm rot="20130936">
            <a:off x="5477727" y="4007010"/>
            <a:ext cx="119233" cy="123345"/>
          </a:xfrm>
          <a:prstGeom prst="triangle">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3" name="Straight Connector 12">
            <a:extLst>
              <a:ext uri="{FF2B5EF4-FFF2-40B4-BE49-F238E27FC236}">
                <a16:creationId xmlns:a16="http://schemas.microsoft.com/office/drawing/2014/main" id="{0F75A237-C7D9-4BEC-B1D3-66114A7BF239}"/>
              </a:ext>
            </a:extLst>
          </p:cNvPr>
          <p:cNvCxnSpPr/>
          <p:nvPr/>
        </p:nvCxnSpPr>
        <p:spPr>
          <a:xfrm flipH="1">
            <a:off x="3142034" y="729574"/>
            <a:ext cx="7247106" cy="2383277"/>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E6986C-19A0-4479-9DAA-BF5CB1D5E3A2}"/>
              </a:ext>
            </a:extLst>
          </p:cNvPr>
          <p:cNvCxnSpPr>
            <a:cxnSpLocks/>
          </p:cNvCxnSpPr>
          <p:nvPr/>
        </p:nvCxnSpPr>
        <p:spPr>
          <a:xfrm flipH="1">
            <a:off x="3142034" y="764016"/>
            <a:ext cx="7578742" cy="2357081"/>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72A56DA-B272-4636-A4D5-E8F779B2B969}"/>
              </a:ext>
            </a:extLst>
          </p:cNvPr>
          <p:cNvSpPr txBox="1"/>
          <p:nvPr/>
        </p:nvSpPr>
        <p:spPr>
          <a:xfrm>
            <a:off x="2055223" y="5286103"/>
            <a:ext cx="1429687" cy="369332"/>
          </a:xfrm>
          <a:prstGeom prst="rect">
            <a:avLst/>
          </a:prstGeom>
          <a:noFill/>
        </p:spPr>
        <p:txBody>
          <a:bodyPr wrap="none" rtlCol="0">
            <a:spAutoFit/>
          </a:bodyPr>
          <a:lstStyle/>
          <a:p>
            <a:r>
              <a:rPr lang="en-IE" dirty="0"/>
              <a:t>&gt;&gt; projection</a:t>
            </a:r>
            <a:endParaRPr lang="en-GB" dirty="0"/>
          </a:p>
        </p:txBody>
      </p:sp>
      <p:sp>
        <p:nvSpPr>
          <p:cNvPr id="15" name="TextBox 14">
            <a:extLst>
              <a:ext uri="{FF2B5EF4-FFF2-40B4-BE49-F238E27FC236}">
                <a16:creationId xmlns:a16="http://schemas.microsoft.com/office/drawing/2014/main" id="{96BBFCBF-07F4-4764-8DE4-1C7BD7575B0F}"/>
              </a:ext>
            </a:extLst>
          </p:cNvPr>
          <p:cNvSpPr txBox="1"/>
          <p:nvPr/>
        </p:nvSpPr>
        <p:spPr>
          <a:xfrm>
            <a:off x="6792513" y="5286103"/>
            <a:ext cx="1409040" cy="369332"/>
          </a:xfrm>
          <a:prstGeom prst="rect">
            <a:avLst/>
          </a:prstGeom>
          <a:noFill/>
        </p:spPr>
        <p:txBody>
          <a:bodyPr wrap="none" rtlCol="0">
            <a:spAutoFit/>
          </a:bodyPr>
          <a:lstStyle/>
          <a:p>
            <a:r>
              <a:rPr lang="en-IE" dirty="0"/>
              <a:t>&gt;&gt; command</a:t>
            </a:r>
            <a:endParaRPr lang="en-GB" dirty="0"/>
          </a:p>
        </p:txBody>
      </p:sp>
    </p:spTree>
    <p:extLst>
      <p:ext uri="{BB962C8B-B14F-4D97-AF65-F5344CB8AC3E}">
        <p14:creationId xmlns:p14="http://schemas.microsoft.com/office/powerpoint/2010/main" val="3589724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6" grpId="0" animBg="1"/>
      <p:bldP spid="9" grpId="0" animBg="1"/>
      <p:bldP spid="10" grpId="0" animBg="1"/>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D67CF-F60A-43DE-B742-EC019B03B8B4}"/>
              </a:ext>
            </a:extLst>
          </p:cNvPr>
          <p:cNvSpPr>
            <a:spLocks noGrp="1"/>
          </p:cNvSpPr>
          <p:nvPr>
            <p:ph type="title"/>
          </p:nvPr>
        </p:nvSpPr>
        <p:spPr/>
        <p:txBody>
          <a:bodyPr/>
          <a:lstStyle/>
          <a:p>
            <a:r>
              <a:rPr lang="en-IE" dirty="0"/>
              <a:t>Solution 1: </a:t>
            </a:r>
            <a:r>
              <a:rPr lang="en-IE" b="1" dirty="0"/>
              <a:t>Transactions</a:t>
            </a:r>
            <a:endParaRPr lang="en-GB" b="1" dirty="0"/>
          </a:p>
        </p:txBody>
      </p:sp>
      <p:pic>
        <p:nvPicPr>
          <p:cNvPr id="4" name="Picture 3">
            <a:extLst>
              <a:ext uri="{FF2B5EF4-FFF2-40B4-BE49-F238E27FC236}">
                <a16:creationId xmlns:a16="http://schemas.microsoft.com/office/drawing/2014/main" id="{48D4F640-EC03-49A9-9C2A-BDEBC43AABA6}"/>
              </a:ext>
            </a:extLst>
          </p:cNvPr>
          <p:cNvPicPr>
            <a:picLocks noChangeAspect="1"/>
          </p:cNvPicPr>
          <p:nvPr/>
        </p:nvPicPr>
        <p:blipFill>
          <a:blip r:embed="rId3"/>
          <a:stretch>
            <a:fillRect/>
          </a:stretch>
        </p:blipFill>
        <p:spPr>
          <a:xfrm>
            <a:off x="10039048" y="161457"/>
            <a:ext cx="1978023" cy="1732898"/>
          </a:xfrm>
          <a:prstGeom prst="rect">
            <a:avLst/>
          </a:prstGeom>
        </p:spPr>
      </p:pic>
      <p:sp>
        <p:nvSpPr>
          <p:cNvPr id="5" name="Flowchart: Process 4">
            <a:extLst>
              <a:ext uri="{FF2B5EF4-FFF2-40B4-BE49-F238E27FC236}">
                <a16:creationId xmlns:a16="http://schemas.microsoft.com/office/drawing/2014/main" id="{339CF362-5B02-4758-9236-9969C7A58FA4}"/>
              </a:ext>
            </a:extLst>
          </p:cNvPr>
          <p:cNvSpPr/>
          <p:nvPr/>
        </p:nvSpPr>
        <p:spPr>
          <a:xfrm>
            <a:off x="1582310" y="3236181"/>
            <a:ext cx="2560320" cy="132556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Get state</a:t>
            </a:r>
            <a:endParaRPr lang="en-GB" dirty="0"/>
          </a:p>
        </p:txBody>
      </p:sp>
      <p:sp>
        <p:nvSpPr>
          <p:cNvPr id="6" name="Flowchart: Process 5">
            <a:extLst>
              <a:ext uri="{FF2B5EF4-FFF2-40B4-BE49-F238E27FC236}">
                <a16:creationId xmlns:a16="http://schemas.microsoft.com/office/drawing/2014/main" id="{2D1E3F9D-89C5-452F-A5DC-50C9F32EE8D1}"/>
              </a:ext>
            </a:extLst>
          </p:cNvPr>
          <p:cNvSpPr/>
          <p:nvPr/>
        </p:nvSpPr>
        <p:spPr>
          <a:xfrm>
            <a:off x="6227197" y="3236180"/>
            <a:ext cx="2560320" cy="132556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Act on state</a:t>
            </a:r>
            <a:endParaRPr lang="en-GB" dirty="0"/>
          </a:p>
        </p:txBody>
      </p:sp>
      <p:cxnSp>
        <p:nvCxnSpPr>
          <p:cNvPr id="7" name="Straight Arrow Connector 6">
            <a:extLst>
              <a:ext uri="{FF2B5EF4-FFF2-40B4-BE49-F238E27FC236}">
                <a16:creationId xmlns:a16="http://schemas.microsoft.com/office/drawing/2014/main" id="{6CC25698-57D7-400E-B1BE-11582F5E3E7F}"/>
              </a:ext>
            </a:extLst>
          </p:cNvPr>
          <p:cNvCxnSpPr>
            <a:stCxn id="5" idx="3"/>
            <a:endCxn id="6" idx="1"/>
          </p:cNvCxnSpPr>
          <p:nvPr/>
        </p:nvCxnSpPr>
        <p:spPr>
          <a:xfrm flipV="1">
            <a:off x="4142630" y="3898962"/>
            <a:ext cx="2084567" cy="1"/>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8" name="TextBox 7">
            <a:extLst>
              <a:ext uri="{FF2B5EF4-FFF2-40B4-BE49-F238E27FC236}">
                <a16:creationId xmlns:a16="http://schemas.microsoft.com/office/drawing/2014/main" id="{E8FE5299-721F-4943-AB4A-523E124931FA}"/>
              </a:ext>
            </a:extLst>
          </p:cNvPr>
          <p:cNvSpPr txBox="1"/>
          <p:nvPr/>
        </p:nvSpPr>
        <p:spPr>
          <a:xfrm>
            <a:off x="5054108" y="3898961"/>
            <a:ext cx="261610" cy="369332"/>
          </a:xfrm>
          <a:prstGeom prst="rect">
            <a:avLst/>
          </a:prstGeom>
          <a:noFill/>
        </p:spPr>
        <p:txBody>
          <a:bodyPr wrap="none" rtlCol="0">
            <a:spAutoFit/>
          </a:bodyPr>
          <a:lstStyle/>
          <a:p>
            <a:r>
              <a:rPr lang="en-IE" i="1" dirty="0"/>
              <a:t>t</a:t>
            </a:r>
            <a:endParaRPr lang="en-GB" i="1" dirty="0"/>
          </a:p>
        </p:txBody>
      </p:sp>
      <p:sp>
        <p:nvSpPr>
          <p:cNvPr id="9" name="Isosceles Triangle 8">
            <a:extLst>
              <a:ext uri="{FF2B5EF4-FFF2-40B4-BE49-F238E27FC236}">
                <a16:creationId xmlns:a16="http://schemas.microsoft.com/office/drawing/2014/main" id="{3738FC14-0F57-4C5F-AE04-8D2486E61397}"/>
              </a:ext>
            </a:extLst>
          </p:cNvPr>
          <p:cNvSpPr/>
          <p:nvPr/>
        </p:nvSpPr>
        <p:spPr>
          <a:xfrm rot="20130936">
            <a:off x="4914676" y="4007012"/>
            <a:ext cx="119233" cy="12334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Isosceles Triangle 9">
            <a:extLst>
              <a:ext uri="{FF2B5EF4-FFF2-40B4-BE49-F238E27FC236}">
                <a16:creationId xmlns:a16="http://schemas.microsoft.com/office/drawing/2014/main" id="{1C57B820-E73F-4635-878C-4EC09F38E8B2}"/>
              </a:ext>
            </a:extLst>
          </p:cNvPr>
          <p:cNvSpPr/>
          <p:nvPr/>
        </p:nvSpPr>
        <p:spPr>
          <a:xfrm rot="20130936">
            <a:off x="4731552" y="4007011"/>
            <a:ext cx="119233" cy="123345"/>
          </a:xfrm>
          <a:prstGeom prst="triangle">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Isosceles Triangle 10">
            <a:extLst>
              <a:ext uri="{FF2B5EF4-FFF2-40B4-BE49-F238E27FC236}">
                <a16:creationId xmlns:a16="http://schemas.microsoft.com/office/drawing/2014/main" id="{7940F999-B35A-4757-8760-61AA07BD00E3}"/>
              </a:ext>
            </a:extLst>
          </p:cNvPr>
          <p:cNvSpPr/>
          <p:nvPr/>
        </p:nvSpPr>
        <p:spPr>
          <a:xfrm rot="20130936">
            <a:off x="5290601" y="4007011"/>
            <a:ext cx="119233" cy="12334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Isosceles Triangle 11">
            <a:extLst>
              <a:ext uri="{FF2B5EF4-FFF2-40B4-BE49-F238E27FC236}">
                <a16:creationId xmlns:a16="http://schemas.microsoft.com/office/drawing/2014/main" id="{618824DD-F409-4BE9-AD52-1844210A59B8}"/>
              </a:ext>
            </a:extLst>
          </p:cNvPr>
          <p:cNvSpPr/>
          <p:nvPr/>
        </p:nvSpPr>
        <p:spPr>
          <a:xfrm rot="20130936">
            <a:off x="5477727" y="4007010"/>
            <a:ext cx="119233" cy="123345"/>
          </a:xfrm>
          <a:prstGeom prst="triangle">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Rounded Corners 2">
            <a:extLst>
              <a:ext uri="{FF2B5EF4-FFF2-40B4-BE49-F238E27FC236}">
                <a16:creationId xmlns:a16="http://schemas.microsoft.com/office/drawing/2014/main" id="{1BFF4308-2D93-4E73-A521-38AD732EC92B}"/>
              </a:ext>
            </a:extLst>
          </p:cNvPr>
          <p:cNvSpPr/>
          <p:nvPr/>
        </p:nvSpPr>
        <p:spPr>
          <a:xfrm>
            <a:off x="838200" y="2289976"/>
            <a:ext cx="8830586" cy="3077154"/>
          </a:xfrm>
          <a:prstGeom prst="roundRect">
            <a:avLst/>
          </a:prstGeom>
          <a:noFill/>
          <a:ln w="1016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4" name="Graphic 13" descr="Close with solid fill">
            <a:extLst>
              <a:ext uri="{FF2B5EF4-FFF2-40B4-BE49-F238E27FC236}">
                <a16:creationId xmlns:a16="http://schemas.microsoft.com/office/drawing/2014/main" id="{3A1C6B98-567B-45FE-A259-2B79F20CF87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227197" y="5509218"/>
            <a:ext cx="914400" cy="914400"/>
          </a:xfrm>
          <a:prstGeom prst="rect">
            <a:avLst/>
          </a:prstGeom>
        </p:spPr>
      </p:pic>
      <p:pic>
        <p:nvPicPr>
          <p:cNvPr id="16" name="Graphic 15" descr="Checkmark with solid fill">
            <a:extLst>
              <a:ext uri="{FF2B5EF4-FFF2-40B4-BE49-F238E27FC236}">
                <a16:creationId xmlns:a16="http://schemas.microsoft.com/office/drawing/2014/main" id="{C28DCC40-2D01-4938-A48E-A81E0EBA89D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38200" y="5509218"/>
            <a:ext cx="914400" cy="914400"/>
          </a:xfrm>
          <a:prstGeom prst="rect">
            <a:avLst/>
          </a:prstGeom>
        </p:spPr>
      </p:pic>
      <p:sp>
        <p:nvSpPr>
          <p:cNvPr id="17" name="TextBox 16">
            <a:extLst>
              <a:ext uri="{FF2B5EF4-FFF2-40B4-BE49-F238E27FC236}">
                <a16:creationId xmlns:a16="http://schemas.microsoft.com/office/drawing/2014/main" id="{F6A35C5C-F902-46AE-883C-04D2BE3040CF}"/>
              </a:ext>
            </a:extLst>
          </p:cNvPr>
          <p:cNvSpPr txBox="1"/>
          <p:nvPr/>
        </p:nvSpPr>
        <p:spPr>
          <a:xfrm>
            <a:off x="1858798" y="5781752"/>
            <a:ext cx="2007344" cy="369332"/>
          </a:xfrm>
          <a:prstGeom prst="rect">
            <a:avLst/>
          </a:prstGeom>
          <a:noFill/>
        </p:spPr>
        <p:txBody>
          <a:bodyPr wrap="none" rtlCol="0">
            <a:spAutoFit/>
          </a:bodyPr>
          <a:lstStyle/>
          <a:p>
            <a:r>
              <a:rPr lang="en-IE" dirty="0"/>
              <a:t>‘Solved’ technology</a:t>
            </a:r>
            <a:endParaRPr lang="en-GB" dirty="0"/>
          </a:p>
        </p:txBody>
      </p:sp>
      <p:sp>
        <p:nvSpPr>
          <p:cNvPr id="18" name="TextBox 17">
            <a:extLst>
              <a:ext uri="{FF2B5EF4-FFF2-40B4-BE49-F238E27FC236}">
                <a16:creationId xmlns:a16="http://schemas.microsoft.com/office/drawing/2014/main" id="{ECDD04B9-30F0-4431-B97D-A161F10883BE}"/>
              </a:ext>
            </a:extLst>
          </p:cNvPr>
          <p:cNvSpPr txBox="1"/>
          <p:nvPr/>
        </p:nvSpPr>
        <p:spPr>
          <a:xfrm>
            <a:off x="7141597" y="5781752"/>
            <a:ext cx="1865447" cy="369332"/>
          </a:xfrm>
          <a:prstGeom prst="rect">
            <a:avLst/>
          </a:prstGeom>
          <a:noFill/>
        </p:spPr>
        <p:txBody>
          <a:bodyPr wrap="none" rtlCol="0">
            <a:spAutoFit/>
          </a:bodyPr>
          <a:lstStyle/>
          <a:p>
            <a:r>
              <a:rPr lang="en-IE" dirty="0"/>
              <a:t>Doesn’t scale well</a:t>
            </a:r>
            <a:endParaRPr lang="en-GB" dirty="0"/>
          </a:p>
        </p:txBody>
      </p:sp>
    </p:spTree>
    <p:extLst>
      <p:ext uri="{BB962C8B-B14F-4D97-AF65-F5344CB8AC3E}">
        <p14:creationId xmlns:p14="http://schemas.microsoft.com/office/powerpoint/2010/main" val="3851437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A picture containing lock, metalware&#10;&#10;Description automatically generated">
            <a:extLst>
              <a:ext uri="{FF2B5EF4-FFF2-40B4-BE49-F238E27FC236}">
                <a16:creationId xmlns:a16="http://schemas.microsoft.com/office/drawing/2014/main" id="{AC5869BD-EFFD-45CD-B050-72D45CBC313F}"/>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40798" y="1975941"/>
            <a:ext cx="1321904" cy="1321904"/>
          </a:xfrm>
          <a:prstGeom prst="rect">
            <a:avLst/>
          </a:prstGeom>
        </p:spPr>
      </p:pic>
      <p:sp>
        <p:nvSpPr>
          <p:cNvPr id="2" name="Title 1">
            <a:extLst>
              <a:ext uri="{FF2B5EF4-FFF2-40B4-BE49-F238E27FC236}">
                <a16:creationId xmlns:a16="http://schemas.microsoft.com/office/drawing/2014/main" id="{A93D67CF-F60A-43DE-B742-EC019B03B8B4}"/>
              </a:ext>
            </a:extLst>
          </p:cNvPr>
          <p:cNvSpPr>
            <a:spLocks noGrp="1"/>
          </p:cNvSpPr>
          <p:nvPr>
            <p:ph type="title"/>
          </p:nvPr>
        </p:nvSpPr>
        <p:spPr/>
        <p:txBody>
          <a:bodyPr/>
          <a:lstStyle/>
          <a:p>
            <a:r>
              <a:rPr lang="en-IE" dirty="0"/>
              <a:t>Solution 2: </a:t>
            </a:r>
            <a:r>
              <a:rPr lang="en-IE" b="1" dirty="0"/>
              <a:t>Locks</a:t>
            </a:r>
            <a:r>
              <a:rPr lang="en-IE" dirty="0"/>
              <a:t> on crocs</a:t>
            </a:r>
            <a:endParaRPr lang="en-GB" dirty="0"/>
          </a:p>
        </p:txBody>
      </p:sp>
      <p:pic>
        <p:nvPicPr>
          <p:cNvPr id="4" name="Picture 3">
            <a:extLst>
              <a:ext uri="{FF2B5EF4-FFF2-40B4-BE49-F238E27FC236}">
                <a16:creationId xmlns:a16="http://schemas.microsoft.com/office/drawing/2014/main" id="{48D4F640-EC03-49A9-9C2A-BDEBC43AABA6}"/>
              </a:ext>
            </a:extLst>
          </p:cNvPr>
          <p:cNvPicPr>
            <a:picLocks noChangeAspect="1"/>
          </p:cNvPicPr>
          <p:nvPr/>
        </p:nvPicPr>
        <p:blipFill>
          <a:blip r:embed="rId5"/>
          <a:stretch>
            <a:fillRect/>
          </a:stretch>
        </p:blipFill>
        <p:spPr>
          <a:xfrm>
            <a:off x="10039048" y="161457"/>
            <a:ext cx="1978023" cy="1732898"/>
          </a:xfrm>
          <a:prstGeom prst="rect">
            <a:avLst/>
          </a:prstGeom>
        </p:spPr>
      </p:pic>
      <p:sp>
        <p:nvSpPr>
          <p:cNvPr id="5" name="Flowchart: Process 4">
            <a:extLst>
              <a:ext uri="{FF2B5EF4-FFF2-40B4-BE49-F238E27FC236}">
                <a16:creationId xmlns:a16="http://schemas.microsoft.com/office/drawing/2014/main" id="{48EF1DDE-821D-42C3-AFCD-73184DBCA9BA}"/>
              </a:ext>
            </a:extLst>
          </p:cNvPr>
          <p:cNvSpPr/>
          <p:nvPr/>
        </p:nvSpPr>
        <p:spPr>
          <a:xfrm>
            <a:off x="1582310" y="3236181"/>
            <a:ext cx="2560320" cy="132556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Get state</a:t>
            </a:r>
            <a:endParaRPr lang="en-GB" dirty="0"/>
          </a:p>
        </p:txBody>
      </p:sp>
      <p:sp>
        <p:nvSpPr>
          <p:cNvPr id="6" name="Flowchart: Process 5">
            <a:extLst>
              <a:ext uri="{FF2B5EF4-FFF2-40B4-BE49-F238E27FC236}">
                <a16:creationId xmlns:a16="http://schemas.microsoft.com/office/drawing/2014/main" id="{FACCC161-62A2-4B22-AE16-F9DB7421045B}"/>
              </a:ext>
            </a:extLst>
          </p:cNvPr>
          <p:cNvSpPr/>
          <p:nvPr/>
        </p:nvSpPr>
        <p:spPr>
          <a:xfrm>
            <a:off x="6227197" y="3236180"/>
            <a:ext cx="2560320" cy="132556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Act on state</a:t>
            </a:r>
            <a:endParaRPr lang="en-GB" dirty="0"/>
          </a:p>
        </p:txBody>
      </p:sp>
      <p:cxnSp>
        <p:nvCxnSpPr>
          <p:cNvPr id="7" name="Straight Arrow Connector 6">
            <a:extLst>
              <a:ext uri="{FF2B5EF4-FFF2-40B4-BE49-F238E27FC236}">
                <a16:creationId xmlns:a16="http://schemas.microsoft.com/office/drawing/2014/main" id="{D1A19E9C-9C8D-4BFA-8AA8-049E65843877}"/>
              </a:ext>
            </a:extLst>
          </p:cNvPr>
          <p:cNvCxnSpPr>
            <a:stCxn id="5" idx="3"/>
            <a:endCxn id="6" idx="1"/>
          </p:cNvCxnSpPr>
          <p:nvPr/>
        </p:nvCxnSpPr>
        <p:spPr>
          <a:xfrm flipV="1">
            <a:off x="4142630" y="3898962"/>
            <a:ext cx="2084567" cy="1"/>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8" name="TextBox 7">
            <a:extLst>
              <a:ext uri="{FF2B5EF4-FFF2-40B4-BE49-F238E27FC236}">
                <a16:creationId xmlns:a16="http://schemas.microsoft.com/office/drawing/2014/main" id="{CFC11B4C-F682-4B89-9274-C3EC2F8E6F49}"/>
              </a:ext>
            </a:extLst>
          </p:cNvPr>
          <p:cNvSpPr txBox="1"/>
          <p:nvPr/>
        </p:nvSpPr>
        <p:spPr>
          <a:xfrm>
            <a:off x="5054108" y="3898961"/>
            <a:ext cx="261610" cy="369332"/>
          </a:xfrm>
          <a:prstGeom prst="rect">
            <a:avLst/>
          </a:prstGeom>
          <a:noFill/>
        </p:spPr>
        <p:txBody>
          <a:bodyPr wrap="none" rtlCol="0">
            <a:spAutoFit/>
          </a:bodyPr>
          <a:lstStyle/>
          <a:p>
            <a:r>
              <a:rPr lang="en-IE" i="1" dirty="0"/>
              <a:t>t</a:t>
            </a:r>
            <a:endParaRPr lang="en-GB" i="1" dirty="0"/>
          </a:p>
        </p:txBody>
      </p:sp>
      <p:sp>
        <p:nvSpPr>
          <p:cNvPr id="9" name="Isosceles Triangle 8">
            <a:extLst>
              <a:ext uri="{FF2B5EF4-FFF2-40B4-BE49-F238E27FC236}">
                <a16:creationId xmlns:a16="http://schemas.microsoft.com/office/drawing/2014/main" id="{F07B7A60-EDD6-4EDD-90A3-E7875FF12CC0}"/>
              </a:ext>
            </a:extLst>
          </p:cNvPr>
          <p:cNvSpPr/>
          <p:nvPr/>
        </p:nvSpPr>
        <p:spPr>
          <a:xfrm rot="20130936">
            <a:off x="4914676" y="4007012"/>
            <a:ext cx="119233" cy="12334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Isosceles Triangle 9">
            <a:extLst>
              <a:ext uri="{FF2B5EF4-FFF2-40B4-BE49-F238E27FC236}">
                <a16:creationId xmlns:a16="http://schemas.microsoft.com/office/drawing/2014/main" id="{74E4DB95-CEF1-4BCA-844C-5785422DBC36}"/>
              </a:ext>
            </a:extLst>
          </p:cNvPr>
          <p:cNvSpPr/>
          <p:nvPr/>
        </p:nvSpPr>
        <p:spPr>
          <a:xfrm rot="20130936">
            <a:off x="4731552" y="4007011"/>
            <a:ext cx="119233" cy="123345"/>
          </a:xfrm>
          <a:prstGeom prst="triangle">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Isosceles Triangle 10">
            <a:extLst>
              <a:ext uri="{FF2B5EF4-FFF2-40B4-BE49-F238E27FC236}">
                <a16:creationId xmlns:a16="http://schemas.microsoft.com/office/drawing/2014/main" id="{28317DD2-42F0-477E-B86C-C0BAC46D8F6F}"/>
              </a:ext>
            </a:extLst>
          </p:cNvPr>
          <p:cNvSpPr/>
          <p:nvPr/>
        </p:nvSpPr>
        <p:spPr>
          <a:xfrm rot="20130936">
            <a:off x="5290601" y="4007011"/>
            <a:ext cx="119233" cy="12334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Isosceles Triangle 11">
            <a:extLst>
              <a:ext uri="{FF2B5EF4-FFF2-40B4-BE49-F238E27FC236}">
                <a16:creationId xmlns:a16="http://schemas.microsoft.com/office/drawing/2014/main" id="{8338924C-2D63-4DC7-8E60-94E3EA727A44}"/>
              </a:ext>
            </a:extLst>
          </p:cNvPr>
          <p:cNvSpPr/>
          <p:nvPr/>
        </p:nvSpPr>
        <p:spPr>
          <a:xfrm rot="20130936">
            <a:off x="5477727" y="4007010"/>
            <a:ext cx="119233" cy="123345"/>
          </a:xfrm>
          <a:prstGeom prst="triangle">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Rounded Corners 12">
            <a:extLst>
              <a:ext uri="{FF2B5EF4-FFF2-40B4-BE49-F238E27FC236}">
                <a16:creationId xmlns:a16="http://schemas.microsoft.com/office/drawing/2014/main" id="{0466DA88-DBCF-45BE-B605-C8E979F30332}"/>
              </a:ext>
            </a:extLst>
          </p:cNvPr>
          <p:cNvSpPr/>
          <p:nvPr/>
        </p:nvSpPr>
        <p:spPr>
          <a:xfrm>
            <a:off x="838200" y="2289976"/>
            <a:ext cx="8830586" cy="3077154"/>
          </a:xfrm>
          <a:prstGeom prst="roundRect">
            <a:avLst/>
          </a:prstGeom>
          <a:noFill/>
          <a:ln w="1016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5" name="Graphic 14" descr="Close with solid fill">
            <a:extLst>
              <a:ext uri="{FF2B5EF4-FFF2-40B4-BE49-F238E27FC236}">
                <a16:creationId xmlns:a16="http://schemas.microsoft.com/office/drawing/2014/main" id="{EA6AA54A-9A9D-476E-9B2A-1A7181FE05F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227197" y="5509218"/>
            <a:ext cx="914400" cy="914400"/>
          </a:xfrm>
          <a:prstGeom prst="rect">
            <a:avLst/>
          </a:prstGeom>
        </p:spPr>
      </p:pic>
      <p:pic>
        <p:nvPicPr>
          <p:cNvPr id="16" name="Graphic 15" descr="Checkmark with solid fill">
            <a:extLst>
              <a:ext uri="{FF2B5EF4-FFF2-40B4-BE49-F238E27FC236}">
                <a16:creationId xmlns:a16="http://schemas.microsoft.com/office/drawing/2014/main" id="{68A026F4-30F1-427F-B2DF-AEDD423D897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38200" y="5509218"/>
            <a:ext cx="914400" cy="914400"/>
          </a:xfrm>
          <a:prstGeom prst="rect">
            <a:avLst/>
          </a:prstGeom>
        </p:spPr>
      </p:pic>
      <p:sp>
        <p:nvSpPr>
          <p:cNvPr id="17" name="TextBox 16">
            <a:extLst>
              <a:ext uri="{FF2B5EF4-FFF2-40B4-BE49-F238E27FC236}">
                <a16:creationId xmlns:a16="http://schemas.microsoft.com/office/drawing/2014/main" id="{423D1BE1-DCC1-4BC5-8E69-4BF27252FEC5}"/>
              </a:ext>
            </a:extLst>
          </p:cNvPr>
          <p:cNvSpPr txBox="1"/>
          <p:nvPr/>
        </p:nvSpPr>
        <p:spPr>
          <a:xfrm>
            <a:off x="7141598" y="5781752"/>
            <a:ext cx="3970540" cy="646331"/>
          </a:xfrm>
          <a:prstGeom prst="rect">
            <a:avLst/>
          </a:prstGeom>
          <a:noFill/>
        </p:spPr>
        <p:txBody>
          <a:bodyPr wrap="square" rtlCol="0">
            <a:spAutoFit/>
          </a:bodyPr>
          <a:lstStyle/>
          <a:p>
            <a:r>
              <a:rPr lang="en-IE" dirty="0"/>
              <a:t>Needs safety net to force-unlock in the event of an error</a:t>
            </a:r>
            <a:endParaRPr lang="en-GB" dirty="0"/>
          </a:p>
        </p:txBody>
      </p:sp>
      <p:sp>
        <p:nvSpPr>
          <p:cNvPr id="18" name="TextBox 17">
            <a:extLst>
              <a:ext uri="{FF2B5EF4-FFF2-40B4-BE49-F238E27FC236}">
                <a16:creationId xmlns:a16="http://schemas.microsoft.com/office/drawing/2014/main" id="{FDD21EA0-1F44-4B69-BF39-A1E72C673A28}"/>
              </a:ext>
            </a:extLst>
          </p:cNvPr>
          <p:cNvSpPr txBox="1"/>
          <p:nvPr/>
        </p:nvSpPr>
        <p:spPr>
          <a:xfrm>
            <a:off x="1929746" y="5781752"/>
            <a:ext cx="2850780" cy="369332"/>
          </a:xfrm>
          <a:prstGeom prst="rect">
            <a:avLst/>
          </a:prstGeom>
          <a:noFill/>
        </p:spPr>
        <p:txBody>
          <a:bodyPr wrap="none" rtlCol="0">
            <a:spAutoFit/>
          </a:bodyPr>
          <a:lstStyle/>
          <a:p>
            <a:r>
              <a:rPr lang="en-IE" dirty="0"/>
              <a:t>Relatively simple technology</a:t>
            </a:r>
            <a:endParaRPr lang="en-GB" dirty="0"/>
          </a:p>
        </p:txBody>
      </p:sp>
    </p:spTree>
    <p:extLst>
      <p:ext uri="{BB962C8B-B14F-4D97-AF65-F5344CB8AC3E}">
        <p14:creationId xmlns:p14="http://schemas.microsoft.com/office/powerpoint/2010/main" val="3644559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D67CF-F60A-43DE-B742-EC019B03B8B4}"/>
              </a:ext>
            </a:extLst>
          </p:cNvPr>
          <p:cNvSpPr>
            <a:spLocks noGrp="1"/>
          </p:cNvSpPr>
          <p:nvPr>
            <p:ph type="title"/>
          </p:nvPr>
        </p:nvSpPr>
        <p:spPr/>
        <p:txBody>
          <a:bodyPr/>
          <a:lstStyle/>
          <a:p>
            <a:r>
              <a:rPr lang="en-IE" dirty="0"/>
              <a:t>Solution 3: </a:t>
            </a:r>
            <a:r>
              <a:rPr lang="en-IE" b="1" dirty="0"/>
              <a:t>Undo</a:t>
            </a:r>
            <a:r>
              <a:rPr lang="en-IE" dirty="0"/>
              <a:t>, redo, undo….</a:t>
            </a:r>
            <a:endParaRPr lang="en-GB" dirty="0"/>
          </a:p>
        </p:txBody>
      </p:sp>
      <p:pic>
        <p:nvPicPr>
          <p:cNvPr id="4" name="Picture 3">
            <a:extLst>
              <a:ext uri="{FF2B5EF4-FFF2-40B4-BE49-F238E27FC236}">
                <a16:creationId xmlns:a16="http://schemas.microsoft.com/office/drawing/2014/main" id="{48D4F640-EC03-49A9-9C2A-BDEBC43AABA6}"/>
              </a:ext>
            </a:extLst>
          </p:cNvPr>
          <p:cNvPicPr>
            <a:picLocks noChangeAspect="1"/>
          </p:cNvPicPr>
          <p:nvPr/>
        </p:nvPicPr>
        <p:blipFill>
          <a:blip r:embed="rId3"/>
          <a:stretch>
            <a:fillRect/>
          </a:stretch>
        </p:blipFill>
        <p:spPr>
          <a:xfrm>
            <a:off x="10039048" y="161457"/>
            <a:ext cx="1978023" cy="1732898"/>
          </a:xfrm>
          <a:prstGeom prst="rect">
            <a:avLst/>
          </a:prstGeom>
        </p:spPr>
      </p:pic>
      <p:sp>
        <p:nvSpPr>
          <p:cNvPr id="5" name="Flowchart: Process 4">
            <a:extLst>
              <a:ext uri="{FF2B5EF4-FFF2-40B4-BE49-F238E27FC236}">
                <a16:creationId xmlns:a16="http://schemas.microsoft.com/office/drawing/2014/main" id="{734B19F1-9B96-4597-AF69-744449068724}"/>
              </a:ext>
            </a:extLst>
          </p:cNvPr>
          <p:cNvSpPr/>
          <p:nvPr/>
        </p:nvSpPr>
        <p:spPr>
          <a:xfrm>
            <a:off x="1582310" y="3236181"/>
            <a:ext cx="2560320" cy="132556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Get state</a:t>
            </a:r>
            <a:endParaRPr lang="en-GB" dirty="0"/>
          </a:p>
        </p:txBody>
      </p:sp>
      <p:sp>
        <p:nvSpPr>
          <p:cNvPr id="6" name="Flowchart: Process 5">
            <a:extLst>
              <a:ext uri="{FF2B5EF4-FFF2-40B4-BE49-F238E27FC236}">
                <a16:creationId xmlns:a16="http://schemas.microsoft.com/office/drawing/2014/main" id="{0EE3C583-B559-47BB-9EB9-7C3B35DE0C31}"/>
              </a:ext>
            </a:extLst>
          </p:cNvPr>
          <p:cNvSpPr/>
          <p:nvPr/>
        </p:nvSpPr>
        <p:spPr>
          <a:xfrm>
            <a:off x="6227197" y="3236180"/>
            <a:ext cx="2560320" cy="132556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Act on state</a:t>
            </a:r>
            <a:endParaRPr lang="en-GB" dirty="0"/>
          </a:p>
        </p:txBody>
      </p:sp>
      <p:cxnSp>
        <p:nvCxnSpPr>
          <p:cNvPr id="7" name="Straight Arrow Connector 6">
            <a:extLst>
              <a:ext uri="{FF2B5EF4-FFF2-40B4-BE49-F238E27FC236}">
                <a16:creationId xmlns:a16="http://schemas.microsoft.com/office/drawing/2014/main" id="{3A76B0E8-1D0F-4DF9-A92D-BB3FA24F8FF6}"/>
              </a:ext>
            </a:extLst>
          </p:cNvPr>
          <p:cNvCxnSpPr>
            <a:stCxn id="5" idx="3"/>
            <a:endCxn id="6" idx="1"/>
          </p:cNvCxnSpPr>
          <p:nvPr/>
        </p:nvCxnSpPr>
        <p:spPr>
          <a:xfrm flipV="1">
            <a:off x="4142630" y="3898962"/>
            <a:ext cx="2084567" cy="1"/>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8" name="TextBox 7">
            <a:extLst>
              <a:ext uri="{FF2B5EF4-FFF2-40B4-BE49-F238E27FC236}">
                <a16:creationId xmlns:a16="http://schemas.microsoft.com/office/drawing/2014/main" id="{63A4C98A-E5EE-4550-8643-A870CE5C320D}"/>
              </a:ext>
            </a:extLst>
          </p:cNvPr>
          <p:cNvSpPr txBox="1"/>
          <p:nvPr/>
        </p:nvSpPr>
        <p:spPr>
          <a:xfrm>
            <a:off x="5054108" y="3898961"/>
            <a:ext cx="261610" cy="369332"/>
          </a:xfrm>
          <a:prstGeom prst="rect">
            <a:avLst/>
          </a:prstGeom>
          <a:noFill/>
        </p:spPr>
        <p:txBody>
          <a:bodyPr wrap="none" rtlCol="0">
            <a:spAutoFit/>
          </a:bodyPr>
          <a:lstStyle/>
          <a:p>
            <a:r>
              <a:rPr lang="en-IE" i="1" dirty="0"/>
              <a:t>t</a:t>
            </a:r>
            <a:endParaRPr lang="en-GB" i="1" dirty="0"/>
          </a:p>
        </p:txBody>
      </p:sp>
      <p:sp>
        <p:nvSpPr>
          <p:cNvPr id="9" name="Isosceles Triangle 8">
            <a:extLst>
              <a:ext uri="{FF2B5EF4-FFF2-40B4-BE49-F238E27FC236}">
                <a16:creationId xmlns:a16="http://schemas.microsoft.com/office/drawing/2014/main" id="{312390E5-8341-4236-B8F6-54D524B365F5}"/>
              </a:ext>
            </a:extLst>
          </p:cNvPr>
          <p:cNvSpPr/>
          <p:nvPr/>
        </p:nvSpPr>
        <p:spPr>
          <a:xfrm rot="20130936">
            <a:off x="4914676" y="4007012"/>
            <a:ext cx="119233" cy="12334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Isosceles Triangle 9">
            <a:extLst>
              <a:ext uri="{FF2B5EF4-FFF2-40B4-BE49-F238E27FC236}">
                <a16:creationId xmlns:a16="http://schemas.microsoft.com/office/drawing/2014/main" id="{E31237F4-6F9F-4BAA-8D2A-332A50ACD718}"/>
              </a:ext>
            </a:extLst>
          </p:cNvPr>
          <p:cNvSpPr/>
          <p:nvPr/>
        </p:nvSpPr>
        <p:spPr>
          <a:xfrm rot="20130936">
            <a:off x="4731552" y="4007011"/>
            <a:ext cx="119233" cy="123345"/>
          </a:xfrm>
          <a:prstGeom prst="triangle">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Isosceles Triangle 10">
            <a:extLst>
              <a:ext uri="{FF2B5EF4-FFF2-40B4-BE49-F238E27FC236}">
                <a16:creationId xmlns:a16="http://schemas.microsoft.com/office/drawing/2014/main" id="{B582E31E-BCB2-472F-8667-07F7842F1862}"/>
              </a:ext>
            </a:extLst>
          </p:cNvPr>
          <p:cNvSpPr/>
          <p:nvPr/>
        </p:nvSpPr>
        <p:spPr>
          <a:xfrm rot="20130936">
            <a:off x="5290601" y="4007011"/>
            <a:ext cx="119233" cy="12334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Isosceles Triangle 11">
            <a:extLst>
              <a:ext uri="{FF2B5EF4-FFF2-40B4-BE49-F238E27FC236}">
                <a16:creationId xmlns:a16="http://schemas.microsoft.com/office/drawing/2014/main" id="{83731014-4714-4CBE-8263-C4A72401AB0F}"/>
              </a:ext>
            </a:extLst>
          </p:cNvPr>
          <p:cNvSpPr/>
          <p:nvPr/>
        </p:nvSpPr>
        <p:spPr>
          <a:xfrm rot="20130936">
            <a:off x="5477727" y="4007010"/>
            <a:ext cx="119233" cy="123345"/>
          </a:xfrm>
          <a:prstGeom prst="triangle">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Oval 2">
            <a:extLst>
              <a:ext uri="{FF2B5EF4-FFF2-40B4-BE49-F238E27FC236}">
                <a16:creationId xmlns:a16="http://schemas.microsoft.com/office/drawing/2014/main" id="{1A40AD1B-1297-4382-8BCE-80F5CFEDF25D}"/>
              </a:ext>
            </a:extLst>
          </p:cNvPr>
          <p:cNvSpPr/>
          <p:nvPr/>
        </p:nvSpPr>
        <p:spPr>
          <a:xfrm>
            <a:off x="9584681" y="3624722"/>
            <a:ext cx="548478" cy="548478"/>
          </a:xfrm>
          <a:prstGeom prst="ellipse">
            <a:avLst/>
          </a:prstGeom>
          <a:solidFill>
            <a:schemeClr val="accent2">
              <a:lumMod val="60000"/>
              <a:lumOff val="40000"/>
            </a:schemeClr>
          </a:solidFill>
          <a:ln w="28575">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a:t>
            </a:r>
            <a:endParaRPr lang="en-GB" dirty="0"/>
          </a:p>
        </p:txBody>
      </p:sp>
      <p:cxnSp>
        <p:nvCxnSpPr>
          <p:cNvPr id="14" name="Straight Arrow Connector 13">
            <a:extLst>
              <a:ext uri="{FF2B5EF4-FFF2-40B4-BE49-F238E27FC236}">
                <a16:creationId xmlns:a16="http://schemas.microsoft.com/office/drawing/2014/main" id="{4729A755-A7D1-49EE-9F99-4DDF34DD1A68}"/>
              </a:ext>
            </a:extLst>
          </p:cNvPr>
          <p:cNvCxnSpPr>
            <a:cxnSpLocks/>
            <a:stCxn id="6" idx="3"/>
            <a:endCxn id="3" idx="2"/>
          </p:cNvCxnSpPr>
          <p:nvPr/>
        </p:nvCxnSpPr>
        <p:spPr>
          <a:xfrm flipV="1">
            <a:off x="8787517" y="3898961"/>
            <a:ext cx="797164" cy="1"/>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9" name="Rectangle: Diagonal Corners Rounded 18">
            <a:extLst>
              <a:ext uri="{FF2B5EF4-FFF2-40B4-BE49-F238E27FC236}">
                <a16:creationId xmlns:a16="http://schemas.microsoft.com/office/drawing/2014/main" id="{67F2252E-5B57-4A14-B4EB-DF1FC1321436}"/>
              </a:ext>
            </a:extLst>
          </p:cNvPr>
          <p:cNvSpPr/>
          <p:nvPr/>
        </p:nvSpPr>
        <p:spPr>
          <a:xfrm>
            <a:off x="8680362" y="5224524"/>
            <a:ext cx="1206631" cy="548479"/>
          </a:xfrm>
          <a:prstGeom prst="round2DiagRect">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UNDO</a:t>
            </a:r>
            <a:endParaRPr lang="en-GB" dirty="0"/>
          </a:p>
        </p:txBody>
      </p:sp>
      <p:cxnSp>
        <p:nvCxnSpPr>
          <p:cNvPr id="21" name="Connector: Elbow 20">
            <a:extLst>
              <a:ext uri="{FF2B5EF4-FFF2-40B4-BE49-F238E27FC236}">
                <a16:creationId xmlns:a16="http://schemas.microsoft.com/office/drawing/2014/main" id="{BBF167B4-AD51-4564-AC78-41B346AB9B84}"/>
              </a:ext>
            </a:extLst>
          </p:cNvPr>
          <p:cNvCxnSpPr>
            <a:stCxn id="3" idx="6"/>
            <a:endCxn id="19" idx="0"/>
          </p:cNvCxnSpPr>
          <p:nvPr/>
        </p:nvCxnSpPr>
        <p:spPr>
          <a:xfrm flipH="1">
            <a:off x="9886993" y="3898961"/>
            <a:ext cx="246166" cy="1599803"/>
          </a:xfrm>
          <a:prstGeom prst="bentConnector3">
            <a:avLst>
              <a:gd name="adj1" fmla="val -9286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01DF97BB-86C8-4728-9866-03FF7A98360B}"/>
              </a:ext>
            </a:extLst>
          </p:cNvPr>
          <p:cNvCxnSpPr>
            <a:stCxn id="19" idx="2"/>
            <a:endCxn id="6" idx="2"/>
          </p:cNvCxnSpPr>
          <p:nvPr/>
        </p:nvCxnSpPr>
        <p:spPr>
          <a:xfrm rot="10800000">
            <a:off x="7507358" y="4561744"/>
            <a:ext cx="1173005" cy="93702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Graphic 16" descr="Close with solid fill">
            <a:extLst>
              <a:ext uri="{FF2B5EF4-FFF2-40B4-BE49-F238E27FC236}">
                <a16:creationId xmlns:a16="http://schemas.microsoft.com/office/drawing/2014/main" id="{8B26AB57-8A1E-4722-B159-49CE1A8E2A4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227197" y="5509218"/>
            <a:ext cx="914400" cy="914400"/>
          </a:xfrm>
          <a:prstGeom prst="rect">
            <a:avLst/>
          </a:prstGeom>
        </p:spPr>
      </p:pic>
      <p:pic>
        <p:nvPicPr>
          <p:cNvPr id="18" name="Graphic 17" descr="Checkmark with solid fill">
            <a:extLst>
              <a:ext uri="{FF2B5EF4-FFF2-40B4-BE49-F238E27FC236}">
                <a16:creationId xmlns:a16="http://schemas.microsoft.com/office/drawing/2014/main" id="{24FE831D-FD46-4589-98A3-3AC05A0C914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38200" y="5509218"/>
            <a:ext cx="914400" cy="914400"/>
          </a:xfrm>
          <a:prstGeom prst="rect">
            <a:avLst/>
          </a:prstGeom>
        </p:spPr>
      </p:pic>
      <p:sp>
        <p:nvSpPr>
          <p:cNvPr id="20" name="TextBox 19">
            <a:extLst>
              <a:ext uri="{FF2B5EF4-FFF2-40B4-BE49-F238E27FC236}">
                <a16:creationId xmlns:a16="http://schemas.microsoft.com/office/drawing/2014/main" id="{A5B1E414-3257-4BDF-8AAB-EB7CFB13E81A}"/>
              </a:ext>
            </a:extLst>
          </p:cNvPr>
          <p:cNvSpPr txBox="1"/>
          <p:nvPr/>
        </p:nvSpPr>
        <p:spPr>
          <a:xfrm>
            <a:off x="1929746" y="5781752"/>
            <a:ext cx="3940309" cy="369332"/>
          </a:xfrm>
          <a:prstGeom prst="rect">
            <a:avLst/>
          </a:prstGeom>
          <a:noFill/>
        </p:spPr>
        <p:txBody>
          <a:bodyPr wrap="none" rtlCol="0">
            <a:spAutoFit/>
          </a:bodyPr>
          <a:lstStyle/>
          <a:p>
            <a:r>
              <a:rPr lang="en-IE" dirty="0"/>
              <a:t>Very efficient if contention rates are low</a:t>
            </a:r>
            <a:endParaRPr lang="en-GB" dirty="0"/>
          </a:p>
        </p:txBody>
      </p:sp>
      <p:sp>
        <p:nvSpPr>
          <p:cNvPr id="22" name="TextBox 21">
            <a:extLst>
              <a:ext uri="{FF2B5EF4-FFF2-40B4-BE49-F238E27FC236}">
                <a16:creationId xmlns:a16="http://schemas.microsoft.com/office/drawing/2014/main" id="{7BA8AD15-5A5E-4BE6-A4BC-FDFB5E43A3F3}"/>
              </a:ext>
            </a:extLst>
          </p:cNvPr>
          <p:cNvSpPr txBox="1"/>
          <p:nvPr/>
        </p:nvSpPr>
        <p:spPr>
          <a:xfrm>
            <a:off x="7362127" y="5781752"/>
            <a:ext cx="2981329" cy="369332"/>
          </a:xfrm>
          <a:prstGeom prst="rect">
            <a:avLst/>
          </a:prstGeom>
          <a:noFill/>
        </p:spPr>
        <p:txBody>
          <a:bodyPr wrap="none" rtlCol="0">
            <a:spAutoFit/>
          </a:bodyPr>
          <a:lstStyle/>
          <a:p>
            <a:r>
              <a:rPr lang="en-IE" dirty="0"/>
              <a:t>Much more complicated code</a:t>
            </a:r>
            <a:endParaRPr lang="en-GB" dirty="0"/>
          </a:p>
        </p:txBody>
      </p:sp>
      <p:sp>
        <p:nvSpPr>
          <p:cNvPr id="13" name="Thought Bubble: Cloud 12">
            <a:extLst>
              <a:ext uri="{FF2B5EF4-FFF2-40B4-BE49-F238E27FC236}">
                <a16:creationId xmlns:a16="http://schemas.microsoft.com/office/drawing/2014/main" id="{61453F97-9441-430D-8740-83F5E2F3F27B}"/>
              </a:ext>
            </a:extLst>
          </p:cNvPr>
          <p:cNvSpPr/>
          <p:nvPr/>
        </p:nvSpPr>
        <p:spPr>
          <a:xfrm>
            <a:off x="9154250" y="1973674"/>
            <a:ext cx="2672862" cy="1590364"/>
          </a:xfrm>
          <a:prstGeom prst="cloudCallou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E" dirty="0"/>
              <a:t>How do I know if there has been any change?</a:t>
            </a:r>
            <a:endParaRPr lang="en-GB" dirty="0"/>
          </a:p>
        </p:txBody>
      </p:sp>
      <p:sp>
        <p:nvSpPr>
          <p:cNvPr id="15" name="Callout: Down Arrow 14">
            <a:extLst>
              <a:ext uri="{FF2B5EF4-FFF2-40B4-BE49-F238E27FC236}">
                <a16:creationId xmlns:a16="http://schemas.microsoft.com/office/drawing/2014/main" id="{DCB382FA-DB69-406B-AF87-8B77A78F29FF}"/>
              </a:ext>
            </a:extLst>
          </p:cNvPr>
          <p:cNvSpPr/>
          <p:nvPr/>
        </p:nvSpPr>
        <p:spPr>
          <a:xfrm>
            <a:off x="3010228" y="2211604"/>
            <a:ext cx="1646893" cy="1166441"/>
          </a:xfrm>
          <a:prstGeom prst="downArrowCallou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E" dirty="0"/>
              <a:t>As at…</a:t>
            </a:r>
            <a:endParaRPr lang="en-GB" dirty="0"/>
          </a:p>
        </p:txBody>
      </p:sp>
    </p:spTree>
    <p:extLst>
      <p:ext uri="{BB962C8B-B14F-4D97-AF65-F5344CB8AC3E}">
        <p14:creationId xmlns:p14="http://schemas.microsoft.com/office/powerpoint/2010/main" val="871462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D67CF-F60A-43DE-B742-EC019B03B8B4}"/>
              </a:ext>
            </a:extLst>
          </p:cNvPr>
          <p:cNvSpPr>
            <a:spLocks noGrp="1"/>
          </p:cNvSpPr>
          <p:nvPr>
            <p:ph type="title"/>
          </p:nvPr>
        </p:nvSpPr>
        <p:spPr/>
        <p:txBody>
          <a:bodyPr/>
          <a:lstStyle/>
          <a:p>
            <a:r>
              <a:rPr lang="en-IE" dirty="0"/>
              <a:t>Solution 3 (b): Re-run </a:t>
            </a:r>
            <a:endParaRPr lang="en-GB" dirty="0"/>
          </a:p>
        </p:txBody>
      </p:sp>
      <p:pic>
        <p:nvPicPr>
          <p:cNvPr id="4" name="Picture 3">
            <a:extLst>
              <a:ext uri="{FF2B5EF4-FFF2-40B4-BE49-F238E27FC236}">
                <a16:creationId xmlns:a16="http://schemas.microsoft.com/office/drawing/2014/main" id="{48D4F640-EC03-49A9-9C2A-BDEBC43AABA6}"/>
              </a:ext>
            </a:extLst>
          </p:cNvPr>
          <p:cNvPicPr>
            <a:picLocks noChangeAspect="1"/>
          </p:cNvPicPr>
          <p:nvPr/>
        </p:nvPicPr>
        <p:blipFill>
          <a:blip r:embed="rId3"/>
          <a:stretch>
            <a:fillRect/>
          </a:stretch>
        </p:blipFill>
        <p:spPr>
          <a:xfrm>
            <a:off x="10039048" y="161457"/>
            <a:ext cx="1978023" cy="1732898"/>
          </a:xfrm>
          <a:prstGeom prst="rect">
            <a:avLst/>
          </a:prstGeom>
        </p:spPr>
      </p:pic>
      <p:sp>
        <p:nvSpPr>
          <p:cNvPr id="5" name="Flowchart: Process 4">
            <a:extLst>
              <a:ext uri="{FF2B5EF4-FFF2-40B4-BE49-F238E27FC236}">
                <a16:creationId xmlns:a16="http://schemas.microsoft.com/office/drawing/2014/main" id="{734B19F1-9B96-4597-AF69-744449068724}"/>
              </a:ext>
            </a:extLst>
          </p:cNvPr>
          <p:cNvSpPr/>
          <p:nvPr/>
        </p:nvSpPr>
        <p:spPr>
          <a:xfrm>
            <a:off x="1582310" y="3236181"/>
            <a:ext cx="2560320" cy="132556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Get state</a:t>
            </a:r>
            <a:endParaRPr lang="en-GB" dirty="0"/>
          </a:p>
        </p:txBody>
      </p:sp>
      <p:sp>
        <p:nvSpPr>
          <p:cNvPr id="6" name="Flowchart: Process 5">
            <a:extLst>
              <a:ext uri="{FF2B5EF4-FFF2-40B4-BE49-F238E27FC236}">
                <a16:creationId xmlns:a16="http://schemas.microsoft.com/office/drawing/2014/main" id="{0EE3C583-B559-47BB-9EB9-7C3B35DE0C31}"/>
              </a:ext>
            </a:extLst>
          </p:cNvPr>
          <p:cNvSpPr/>
          <p:nvPr/>
        </p:nvSpPr>
        <p:spPr>
          <a:xfrm>
            <a:off x="6227197" y="3236180"/>
            <a:ext cx="2560320" cy="132556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Act on state</a:t>
            </a:r>
            <a:endParaRPr lang="en-GB" dirty="0"/>
          </a:p>
        </p:txBody>
      </p:sp>
      <p:cxnSp>
        <p:nvCxnSpPr>
          <p:cNvPr id="7" name="Straight Arrow Connector 6">
            <a:extLst>
              <a:ext uri="{FF2B5EF4-FFF2-40B4-BE49-F238E27FC236}">
                <a16:creationId xmlns:a16="http://schemas.microsoft.com/office/drawing/2014/main" id="{3A76B0E8-1D0F-4DF9-A92D-BB3FA24F8FF6}"/>
              </a:ext>
            </a:extLst>
          </p:cNvPr>
          <p:cNvCxnSpPr>
            <a:stCxn id="5" idx="3"/>
            <a:endCxn id="6" idx="1"/>
          </p:cNvCxnSpPr>
          <p:nvPr/>
        </p:nvCxnSpPr>
        <p:spPr>
          <a:xfrm flipV="1">
            <a:off x="4142630" y="3898962"/>
            <a:ext cx="2084567" cy="1"/>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8" name="TextBox 7">
            <a:extLst>
              <a:ext uri="{FF2B5EF4-FFF2-40B4-BE49-F238E27FC236}">
                <a16:creationId xmlns:a16="http://schemas.microsoft.com/office/drawing/2014/main" id="{63A4C98A-E5EE-4550-8643-A870CE5C320D}"/>
              </a:ext>
            </a:extLst>
          </p:cNvPr>
          <p:cNvSpPr txBox="1"/>
          <p:nvPr/>
        </p:nvSpPr>
        <p:spPr>
          <a:xfrm>
            <a:off x="5054108" y="3898961"/>
            <a:ext cx="261610" cy="369332"/>
          </a:xfrm>
          <a:prstGeom prst="rect">
            <a:avLst/>
          </a:prstGeom>
          <a:noFill/>
        </p:spPr>
        <p:txBody>
          <a:bodyPr wrap="none" rtlCol="0">
            <a:spAutoFit/>
          </a:bodyPr>
          <a:lstStyle/>
          <a:p>
            <a:r>
              <a:rPr lang="en-IE" i="1" dirty="0"/>
              <a:t>t</a:t>
            </a:r>
            <a:endParaRPr lang="en-GB" i="1" dirty="0"/>
          </a:p>
        </p:txBody>
      </p:sp>
      <p:sp>
        <p:nvSpPr>
          <p:cNvPr id="9" name="Isosceles Triangle 8">
            <a:extLst>
              <a:ext uri="{FF2B5EF4-FFF2-40B4-BE49-F238E27FC236}">
                <a16:creationId xmlns:a16="http://schemas.microsoft.com/office/drawing/2014/main" id="{312390E5-8341-4236-B8F6-54D524B365F5}"/>
              </a:ext>
            </a:extLst>
          </p:cNvPr>
          <p:cNvSpPr/>
          <p:nvPr/>
        </p:nvSpPr>
        <p:spPr>
          <a:xfrm rot="20130936">
            <a:off x="4914676" y="4007012"/>
            <a:ext cx="119233" cy="12334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Isosceles Triangle 9">
            <a:extLst>
              <a:ext uri="{FF2B5EF4-FFF2-40B4-BE49-F238E27FC236}">
                <a16:creationId xmlns:a16="http://schemas.microsoft.com/office/drawing/2014/main" id="{E31237F4-6F9F-4BAA-8D2A-332A50ACD718}"/>
              </a:ext>
            </a:extLst>
          </p:cNvPr>
          <p:cNvSpPr/>
          <p:nvPr/>
        </p:nvSpPr>
        <p:spPr>
          <a:xfrm rot="20130936">
            <a:off x="4731552" y="4007011"/>
            <a:ext cx="119233" cy="123345"/>
          </a:xfrm>
          <a:prstGeom prst="triangle">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Isosceles Triangle 10">
            <a:extLst>
              <a:ext uri="{FF2B5EF4-FFF2-40B4-BE49-F238E27FC236}">
                <a16:creationId xmlns:a16="http://schemas.microsoft.com/office/drawing/2014/main" id="{B582E31E-BCB2-472F-8667-07F7842F1862}"/>
              </a:ext>
            </a:extLst>
          </p:cNvPr>
          <p:cNvSpPr/>
          <p:nvPr/>
        </p:nvSpPr>
        <p:spPr>
          <a:xfrm rot="20130936">
            <a:off x="5290601" y="4007011"/>
            <a:ext cx="119233" cy="12334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Isosceles Triangle 11">
            <a:extLst>
              <a:ext uri="{FF2B5EF4-FFF2-40B4-BE49-F238E27FC236}">
                <a16:creationId xmlns:a16="http://schemas.microsoft.com/office/drawing/2014/main" id="{83731014-4714-4CBE-8263-C4A72401AB0F}"/>
              </a:ext>
            </a:extLst>
          </p:cNvPr>
          <p:cNvSpPr/>
          <p:nvPr/>
        </p:nvSpPr>
        <p:spPr>
          <a:xfrm rot="20130936">
            <a:off x="5477727" y="4007010"/>
            <a:ext cx="119233" cy="123345"/>
          </a:xfrm>
          <a:prstGeom prst="triangle">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Oval 2">
            <a:extLst>
              <a:ext uri="{FF2B5EF4-FFF2-40B4-BE49-F238E27FC236}">
                <a16:creationId xmlns:a16="http://schemas.microsoft.com/office/drawing/2014/main" id="{1A40AD1B-1297-4382-8BCE-80F5CFEDF25D}"/>
              </a:ext>
            </a:extLst>
          </p:cNvPr>
          <p:cNvSpPr/>
          <p:nvPr/>
        </p:nvSpPr>
        <p:spPr>
          <a:xfrm>
            <a:off x="9584681" y="3624722"/>
            <a:ext cx="548478" cy="548478"/>
          </a:xfrm>
          <a:prstGeom prst="ellipse">
            <a:avLst/>
          </a:prstGeom>
          <a:solidFill>
            <a:schemeClr val="accent2">
              <a:lumMod val="60000"/>
              <a:lumOff val="40000"/>
            </a:schemeClr>
          </a:solidFill>
          <a:ln w="28575">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a:t>
            </a:r>
            <a:endParaRPr lang="en-GB" dirty="0"/>
          </a:p>
        </p:txBody>
      </p:sp>
      <p:cxnSp>
        <p:nvCxnSpPr>
          <p:cNvPr id="14" name="Straight Arrow Connector 13">
            <a:extLst>
              <a:ext uri="{FF2B5EF4-FFF2-40B4-BE49-F238E27FC236}">
                <a16:creationId xmlns:a16="http://schemas.microsoft.com/office/drawing/2014/main" id="{4729A755-A7D1-49EE-9F99-4DDF34DD1A68}"/>
              </a:ext>
            </a:extLst>
          </p:cNvPr>
          <p:cNvCxnSpPr>
            <a:cxnSpLocks/>
            <a:stCxn id="6" idx="3"/>
            <a:endCxn id="3" idx="2"/>
          </p:cNvCxnSpPr>
          <p:nvPr/>
        </p:nvCxnSpPr>
        <p:spPr>
          <a:xfrm flipV="1">
            <a:off x="8787517" y="3898961"/>
            <a:ext cx="797164" cy="1"/>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9" name="Rectangle: Diagonal Corners Rounded 18">
            <a:extLst>
              <a:ext uri="{FF2B5EF4-FFF2-40B4-BE49-F238E27FC236}">
                <a16:creationId xmlns:a16="http://schemas.microsoft.com/office/drawing/2014/main" id="{67F2252E-5B57-4A14-B4EB-DF1FC1321436}"/>
              </a:ext>
            </a:extLst>
          </p:cNvPr>
          <p:cNvSpPr/>
          <p:nvPr/>
        </p:nvSpPr>
        <p:spPr>
          <a:xfrm>
            <a:off x="6758811" y="4897508"/>
            <a:ext cx="1206631" cy="548479"/>
          </a:xfrm>
          <a:prstGeom prst="round2DiagRect">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RETRY</a:t>
            </a:r>
            <a:endParaRPr lang="en-GB" dirty="0"/>
          </a:p>
        </p:txBody>
      </p:sp>
      <p:cxnSp>
        <p:nvCxnSpPr>
          <p:cNvPr id="21" name="Connector: Elbow 20">
            <a:extLst>
              <a:ext uri="{FF2B5EF4-FFF2-40B4-BE49-F238E27FC236}">
                <a16:creationId xmlns:a16="http://schemas.microsoft.com/office/drawing/2014/main" id="{BBF167B4-AD51-4564-AC78-41B346AB9B84}"/>
              </a:ext>
            </a:extLst>
          </p:cNvPr>
          <p:cNvCxnSpPr>
            <a:stCxn id="3" idx="6"/>
            <a:endCxn id="19" idx="0"/>
          </p:cNvCxnSpPr>
          <p:nvPr/>
        </p:nvCxnSpPr>
        <p:spPr>
          <a:xfrm flipH="1">
            <a:off x="7965442" y="3898961"/>
            <a:ext cx="2167717" cy="1272787"/>
          </a:xfrm>
          <a:prstGeom prst="bentConnector3">
            <a:avLst>
              <a:gd name="adj1" fmla="val -1054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01DF97BB-86C8-4728-9866-03FF7A98360B}"/>
              </a:ext>
            </a:extLst>
          </p:cNvPr>
          <p:cNvCxnSpPr>
            <a:cxnSpLocks/>
            <a:stCxn id="19" idx="2"/>
            <a:endCxn id="5" idx="1"/>
          </p:cNvCxnSpPr>
          <p:nvPr/>
        </p:nvCxnSpPr>
        <p:spPr>
          <a:xfrm rot="10800000">
            <a:off x="1582311" y="3898964"/>
            <a:ext cx="5176501" cy="1272785"/>
          </a:xfrm>
          <a:prstGeom prst="bentConnector3">
            <a:avLst>
              <a:gd name="adj1" fmla="val 104416"/>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Graphic 16" descr="Close with solid fill">
            <a:extLst>
              <a:ext uri="{FF2B5EF4-FFF2-40B4-BE49-F238E27FC236}">
                <a16:creationId xmlns:a16="http://schemas.microsoft.com/office/drawing/2014/main" id="{8B26AB57-8A1E-4722-B159-49CE1A8E2A4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227197" y="5509218"/>
            <a:ext cx="914400" cy="914400"/>
          </a:xfrm>
          <a:prstGeom prst="rect">
            <a:avLst/>
          </a:prstGeom>
        </p:spPr>
      </p:pic>
      <p:pic>
        <p:nvPicPr>
          <p:cNvPr id="18" name="Graphic 17" descr="Checkmark with solid fill">
            <a:extLst>
              <a:ext uri="{FF2B5EF4-FFF2-40B4-BE49-F238E27FC236}">
                <a16:creationId xmlns:a16="http://schemas.microsoft.com/office/drawing/2014/main" id="{24FE831D-FD46-4589-98A3-3AC05A0C914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38200" y="5509218"/>
            <a:ext cx="914400" cy="914400"/>
          </a:xfrm>
          <a:prstGeom prst="rect">
            <a:avLst/>
          </a:prstGeom>
        </p:spPr>
      </p:pic>
      <p:sp>
        <p:nvSpPr>
          <p:cNvPr id="20" name="TextBox 19">
            <a:extLst>
              <a:ext uri="{FF2B5EF4-FFF2-40B4-BE49-F238E27FC236}">
                <a16:creationId xmlns:a16="http://schemas.microsoft.com/office/drawing/2014/main" id="{A5B1E414-3257-4BDF-8AAB-EB7CFB13E81A}"/>
              </a:ext>
            </a:extLst>
          </p:cNvPr>
          <p:cNvSpPr txBox="1"/>
          <p:nvPr/>
        </p:nvSpPr>
        <p:spPr>
          <a:xfrm>
            <a:off x="1929746" y="5781752"/>
            <a:ext cx="3940309" cy="369332"/>
          </a:xfrm>
          <a:prstGeom prst="rect">
            <a:avLst/>
          </a:prstGeom>
          <a:noFill/>
        </p:spPr>
        <p:txBody>
          <a:bodyPr wrap="none" rtlCol="0">
            <a:spAutoFit/>
          </a:bodyPr>
          <a:lstStyle/>
          <a:p>
            <a:r>
              <a:rPr lang="en-IE" dirty="0"/>
              <a:t>Very efficient if contention rates are low</a:t>
            </a:r>
            <a:endParaRPr lang="en-GB" dirty="0"/>
          </a:p>
        </p:txBody>
      </p:sp>
      <p:sp>
        <p:nvSpPr>
          <p:cNvPr id="22" name="TextBox 21">
            <a:extLst>
              <a:ext uri="{FF2B5EF4-FFF2-40B4-BE49-F238E27FC236}">
                <a16:creationId xmlns:a16="http://schemas.microsoft.com/office/drawing/2014/main" id="{7BA8AD15-5A5E-4BE6-A4BC-FDFB5E43A3F3}"/>
              </a:ext>
            </a:extLst>
          </p:cNvPr>
          <p:cNvSpPr txBox="1"/>
          <p:nvPr/>
        </p:nvSpPr>
        <p:spPr>
          <a:xfrm>
            <a:off x="7362127" y="5781752"/>
            <a:ext cx="2235035" cy="369332"/>
          </a:xfrm>
          <a:prstGeom prst="rect">
            <a:avLst/>
          </a:prstGeom>
          <a:noFill/>
        </p:spPr>
        <p:txBody>
          <a:bodyPr wrap="none" rtlCol="0">
            <a:spAutoFit/>
          </a:bodyPr>
          <a:lstStyle/>
          <a:p>
            <a:r>
              <a:rPr lang="en-IE" dirty="0"/>
              <a:t>Risk of getting “stuck”</a:t>
            </a:r>
            <a:endParaRPr lang="en-GB" dirty="0"/>
          </a:p>
        </p:txBody>
      </p:sp>
      <p:sp>
        <p:nvSpPr>
          <p:cNvPr id="13" name="Thought Bubble: Cloud 12">
            <a:extLst>
              <a:ext uri="{FF2B5EF4-FFF2-40B4-BE49-F238E27FC236}">
                <a16:creationId xmlns:a16="http://schemas.microsoft.com/office/drawing/2014/main" id="{61453F97-9441-430D-8740-83F5E2F3F27B}"/>
              </a:ext>
            </a:extLst>
          </p:cNvPr>
          <p:cNvSpPr/>
          <p:nvPr/>
        </p:nvSpPr>
        <p:spPr>
          <a:xfrm>
            <a:off x="9154250" y="1973674"/>
            <a:ext cx="2672862" cy="1590364"/>
          </a:xfrm>
          <a:prstGeom prst="cloudCallou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E" dirty="0"/>
              <a:t>How do I know if there has been any change?</a:t>
            </a:r>
            <a:endParaRPr lang="en-GB" dirty="0"/>
          </a:p>
        </p:txBody>
      </p:sp>
      <p:sp>
        <p:nvSpPr>
          <p:cNvPr id="15" name="Callout: Down Arrow 14">
            <a:extLst>
              <a:ext uri="{FF2B5EF4-FFF2-40B4-BE49-F238E27FC236}">
                <a16:creationId xmlns:a16="http://schemas.microsoft.com/office/drawing/2014/main" id="{DCB382FA-DB69-406B-AF87-8B77A78F29FF}"/>
              </a:ext>
            </a:extLst>
          </p:cNvPr>
          <p:cNvSpPr/>
          <p:nvPr/>
        </p:nvSpPr>
        <p:spPr>
          <a:xfrm>
            <a:off x="3010228" y="2211604"/>
            <a:ext cx="1646893" cy="1166441"/>
          </a:xfrm>
          <a:prstGeom prst="downArrowCallou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E" dirty="0"/>
              <a:t>As at…</a:t>
            </a:r>
            <a:endParaRPr lang="en-GB" dirty="0"/>
          </a:p>
        </p:txBody>
      </p:sp>
      <p:sp>
        <p:nvSpPr>
          <p:cNvPr id="28" name="Oval 27">
            <a:extLst>
              <a:ext uri="{FF2B5EF4-FFF2-40B4-BE49-F238E27FC236}">
                <a16:creationId xmlns:a16="http://schemas.microsoft.com/office/drawing/2014/main" id="{3FB83945-4339-49C4-9987-C2DF5FFB4939}"/>
              </a:ext>
            </a:extLst>
          </p:cNvPr>
          <p:cNvSpPr/>
          <p:nvPr/>
        </p:nvSpPr>
        <p:spPr>
          <a:xfrm rot="900000">
            <a:off x="1134858" y="4897508"/>
            <a:ext cx="548478" cy="548478"/>
          </a:xfrm>
          <a:prstGeom prst="ellipse">
            <a:avLst/>
          </a:prstGeom>
          <a:solidFill>
            <a:schemeClr val="accent2">
              <a:lumMod val="60000"/>
              <a:lumOff val="40000"/>
            </a:schemeClr>
          </a:solidFill>
          <a:ln w="28575">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a:t>
            </a:r>
            <a:endParaRPr lang="en-GB" dirty="0"/>
          </a:p>
        </p:txBody>
      </p:sp>
    </p:spTree>
    <p:extLst>
      <p:ext uri="{BB962C8B-B14F-4D97-AF65-F5344CB8AC3E}">
        <p14:creationId xmlns:p14="http://schemas.microsoft.com/office/powerpoint/2010/main" val="814026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2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quot;Not Allowed&quot; Symbol 2">
            <a:extLst>
              <a:ext uri="{FF2B5EF4-FFF2-40B4-BE49-F238E27FC236}">
                <a16:creationId xmlns:a16="http://schemas.microsoft.com/office/drawing/2014/main" id="{6D0EF780-65B1-4670-A2F7-060CDA577D92}"/>
              </a:ext>
            </a:extLst>
          </p:cNvPr>
          <p:cNvSpPr/>
          <p:nvPr/>
        </p:nvSpPr>
        <p:spPr>
          <a:xfrm>
            <a:off x="4897396" y="3796110"/>
            <a:ext cx="575034" cy="575034"/>
          </a:xfrm>
          <a:prstGeom prst="noSmoking">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 name="Title 1">
            <a:extLst>
              <a:ext uri="{FF2B5EF4-FFF2-40B4-BE49-F238E27FC236}">
                <a16:creationId xmlns:a16="http://schemas.microsoft.com/office/drawing/2014/main" id="{A93D67CF-F60A-43DE-B742-EC019B03B8B4}"/>
              </a:ext>
            </a:extLst>
          </p:cNvPr>
          <p:cNvSpPr>
            <a:spLocks noGrp="1"/>
          </p:cNvSpPr>
          <p:nvPr>
            <p:ph type="title"/>
          </p:nvPr>
        </p:nvSpPr>
        <p:spPr/>
        <p:txBody>
          <a:bodyPr/>
          <a:lstStyle/>
          <a:p>
            <a:r>
              <a:rPr lang="en-IE" dirty="0"/>
              <a:t>Solution 4: Look </a:t>
            </a:r>
            <a:r>
              <a:rPr lang="en-IE" b="1" dirty="0"/>
              <a:t>behind</a:t>
            </a:r>
            <a:r>
              <a:rPr lang="en-IE" dirty="0"/>
              <a:t> you…</a:t>
            </a:r>
            <a:endParaRPr lang="en-GB" dirty="0"/>
          </a:p>
        </p:txBody>
      </p:sp>
      <p:pic>
        <p:nvPicPr>
          <p:cNvPr id="4" name="Picture 3">
            <a:extLst>
              <a:ext uri="{FF2B5EF4-FFF2-40B4-BE49-F238E27FC236}">
                <a16:creationId xmlns:a16="http://schemas.microsoft.com/office/drawing/2014/main" id="{48D4F640-EC03-49A9-9C2A-BDEBC43AABA6}"/>
              </a:ext>
            </a:extLst>
          </p:cNvPr>
          <p:cNvPicPr>
            <a:picLocks noChangeAspect="1"/>
          </p:cNvPicPr>
          <p:nvPr/>
        </p:nvPicPr>
        <p:blipFill>
          <a:blip r:embed="rId3"/>
          <a:stretch>
            <a:fillRect/>
          </a:stretch>
        </p:blipFill>
        <p:spPr>
          <a:xfrm>
            <a:off x="10039048" y="161457"/>
            <a:ext cx="1978023" cy="1732898"/>
          </a:xfrm>
          <a:prstGeom prst="rect">
            <a:avLst/>
          </a:prstGeom>
        </p:spPr>
      </p:pic>
      <p:sp>
        <p:nvSpPr>
          <p:cNvPr id="5" name="Flowchart: Process 4">
            <a:extLst>
              <a:ext uri="{FF2B5EF4-FFF2-40B4-BE49-F238E27FC236}">
                <a16:creationId xmlns:a16="http://schemas.microsoft.com/office/drawing/2014/main" id="{FE497085-156A-4B13-8479-51BAEA4E41D0}"/>
              </a:ext>
            </a:extLst>
          </p:cNvPr>
          <p:cNvSpPr/>
          <p:nvPr/>
        </p:nvSpPr>
        <p:spPr>
          <a:xfrm>
            <a:off x="1582310" y="3236181"/>
            <a:ext cx="2560320" cy="132556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Get state</a:t>
            </a:r>
            <a:endParaRPr lang="en-GB" dirty="0"/>
          </a:p>
        </p:txBody>
      </p:sp>
      <p:sp>
        <p:nvSpPr>
          <p:cNvPr id="6" name="Flowchart: Process 5">
            <a:extLst>
              <a:ext uri="{FF2B5EF4-FFF2-40B4-BE49-F238E27FC236}">
                <a16:creationId xmlns:a16="http://schemas.microsoft.com/office/drawing/2014/main" id="{FC052706-ED76-4C1E-9066-1812DA8BFA71}"/>
              </a:ext>
            </a:extLst>
          </p:cNvPr>
          <p:cNvSpPr/>
          <p:nvPr/>
        </p:nvSpPr>
        <p:spPr>
          <a:xfrm>
            <a:off x="6227197" y="3236180"/>
            <a:ext cx="2560320" cy="132556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Act on prior state</a:t>
            </a:r>
            <a:endParaRPr lang="en-GB" dirty="0"/>
          </a:p>
        </p:txBody>
      </p:sp>
      <p:cxnSp>
        <p:nvCxnSpPr>
          <p:cNvPr id="7" name="Straight Arrow Connector 6">
            <a:extLst>
              <a:ext uri="{FF2B5EF4-FFF2-40B4-BE49-F238E27FC236}">
                <a16:creationId xmlns:a16="http://schemas.microsoft.com/office/drawing/2014/main" id="{C8DAA702-D810-4E7E-ADC3-E6750E5EDB37}"/>
              </a:ext>
            </a:extLst>
          </p:cNvPr>
          <p:cNvCxnSpPr>
            <a:stCxn id="5" idx="3"/>
            <a:endCxn id="6" idx="1"/>
          </p:cNvCxnSpPr>
          <p:nvPr/>
        </p:nvCxnSpPr>
        <p:spPr>
          <a:xfrm flipV="1">
            <a:off x="4142630" y="3898962"/>
            <a:ext cx="2084567" cy="1"/>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8" name="TextBox 7">
            <a:extLst>
              <a:ext uri="{FF2B5EF4-FFF2-40B4-BE49-F238E27FC236}">
                <a16:creationId xmlns:a16="http://schemas.microsoft.com/office/drawing/2014/main" id="{3FBDF429-0049-406B-A178-D7AC9A6262E2}"/>
              </a:ext>
            </a:extLst>
          </p:cNvPr>
          <p:cNvSpPr txBox="1"/>
          <p:nvPr/>
        </p:nvSpPr>
        <p:spPr>
          <a:xfrm>
            <a:off x="5054108" y="3898961"/>
            <a:ext cx="261610" cy="369332"/>
          </a:xfrm>
          <a:prstGeom prst="rect">
            <a:avLst/>
          </a:prstGeom>
          <a:noFill/>
        </p:spPr>
        <p:txBody>
          <a:bodyPr wrap="none" rtlCol="0">
            <a:spAutoFit/>
          </a:bodyPr>
          <a:lstStyle/>
          <a:p>
            <a:r>
              <a:rPr lang="en-IE" i="1" dirty="0"/>
              <a:t>t</a:t>
            </a:r>
            <a:endParaRPr lang="en-GB" i="1" dirty="0"/>
          </a:p>
        </p:txBody>
      </p:sp>
      <p:pic>
        <p:nvPicPr>
          <p:cNvPr id="9" name="Graphic 8" descr="Close with solid fill">
            <a:extLst>
              <a:ext uri="{FF2B5EF4-FFF2-40B4-BE49-F238E27FC236}">
                <a16:creationId xmlns:a16="http://schemas.microsoft.com/office/drawing/2014/main" id="{341912D3-1472-4EDF-A35C-8D26AAF2091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227197" y="5509218"/>
            <a:ext cx="914400" cy="914400"/>
          </a:xfrm>
          <a:prstGeom prst="rect">
            <a:avLst/>
          </a:prstGeom>
        </p:spPr>
      </p:pic>
      <p:pic>
        <p:nvPicPr>
          <p:cNvPr id="10" name="Graphic 9" descr="Checkmark with solid fill">
            <a:extLst>
              <a:ext uri="{FF2B5EF4-FFF2-40B4-BE49-F238E27FC236}">
                <a16:creationId xmlns:a16="http://schemas.microsoft.com/office/drawing/2014/main" id="{617535CC-19F7-4FDE-A37E-4DD56E0452E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38200" y="5509218"/>
            <a:ext cx="914400" cy="914400"/>
          </a:xfrm>
          <a:prstGeom prst="rect">
            <a:avLst/>
          </a:prstGeom>
        </p:spPr>
      </p:pic>
      <p:sp>
        <p:nvSpPr>
          <p:cNvPr id="11" name="TextBox 10">
            <a:extLst>
              <a:ext uri="{FF2B5EF4-FFF2-40B4-BE49-F238E27FC236}">
                <a16:creationId xmlns:a16="http://schemas.microsoft.com/office/drawing/2014/main" id="{0C6E290C-A03B-47C7-8813-33026BAF2CB4}"/>
              </a:ext>
            </a:extLst>
          </p:cNvPr>
          <p:cNvSpPr txBox="1"/>
          <p:nvPr/>
        </p:nvSpPr>
        <p:spPr>
          <a:xfrm>
            <a:off x="1929746" y="5781752"/>
            <a:ext cx="3680623" cy="646331"/>
          </a:xfrm>
          <a:prstGeom prst="rect">
            <a:avLst/>
          </a:prstGeom>
          <a:noFill/>
        </p:spPr>
        <p:txBody>
          <a:bodyPr wrap="none" rtlCol="0">
            <a:spAutoFit/>
          </a:bodyPr>
          <a:lstStyle/>
          <a:p>
            <a:r>
              <a:rPr lang="en-IE" dirty="0"/>
              <a:t>Very easily achieved in event sourced</a:t>
            </a:r>
          </a:p>
          <a:p>
            <a:r>
              <a:rPr lang="en-IE" dirty="0"/>
              <a:t>systems</a:t>
            </a:r>
            <a:endParaRPr lang="en-GB" dirty="0"/>
          </a:p>
        </p:txBody>
      </p:sp>
      <p:sp>
        <p:nvSpPr>
          <p:cNvPr id="12" name="TextBox 11">
            <a:extLst>
              <a:ext uri="{FF2B5EF4-FFF2-40B4-BE49-F238E27FC236}">
                <a16:creationId xmlns:a16="http://schemas.microsoft.com/office/drawing/2014/main" id="{395D3328-A23B-4C37-B91D-652C8A8AADFA}"/>
              </a:ext>
            </a:extLst>
          </p:cNvPr>
          <p:cNvSpPr txBox="1"/>
          <p:nvPr/>
        </p:nvSpPr>
        <p:spPr>
          <a:xfrm>
            <a:off x="7362127" y="5735585"/>
            <a:ext cx="4021229" cy="646331"/>
          </a:xfrm>
          <a:prstGeom prst="rect">
            <a:avLst/>
          </a:prstGeom>
          <a:noFill/>
        </p:spPr>
        <p:txBody>
          <a:bodyPr wrap="none" rtlCol="0">
            <a:spAutoFit/>
          </a:bodyPr>
          <a:lstStyle/>
          <a:p>
            <a:r>
              <a:rPr lang="en-IE" dirty="0"/>
              <a:t>Requires understanding of the impact to </a:t>
            </a:r>
          </a:p>
          <a:p>
            <a:r>
              <a:rPr lang="en-IE" dirty="0"/>
              <a:t>The business and not always applicable</a:t>
            </a:r>
            <a:endParaRPr lang="en-GB" dirty="0"/>
          </a:p>
        </p:txBody>
      </p:sp>
    </p:spTree>
    <p:extLst>
      <p:ext uri="{BB962C8B-B14F-4D97-AF65-F5344CB8AC3E}">
        <p14:creationId xmlns:p14="http://schemas.microsoft.com/office/powerpoint/2010/main" val="2844172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D67CF-F60A-43DE-B742-EC019B03B8B4}"/>
              </a:ext>
            </a:extLst>
          </p:cNvPr>
          <p:cNvSpPr>
            <a:spLocks noGrp="1"/>
          </p:cNvSpPr>
          <p:nvPr>
            <p:ph type="title"/>
          </p:nvPr>
        </p:nvSpPr>
        <p:spPr/>
        <p:txBody>
          <a:bodyPr/>
          <a:lstStyle/>
          <a:p>
            <a:r>
              <a:rPr lang="en-IE" dirty="0"/>
              <a:t>Wrapping it up</a:t>
            </a:r>
            <a:endParaRPr lang="en-GB" dirty="0"/>
          </a:p>
        </p:txBody>
      </p:sp>
      <p:pic>
        <p:nvPicPr>
          <p:cNvPr id="4" name="Picture 3">
            <a:extLst>
              <a:ext uri="{FF2B5EF4-FFF2-40B4-BE49-F238E27FC236}">
                <a16:creationId xmlns:a16="http://schemas.microsoft.com/office/drawing/2014/main" id="{48D4F640-EC03-49A9-9C2A-BDEBC43AABA6}"/>
              </a:ext>
            </a:extLst>
          </p:cNvPr>
          <p:cNvPicPr>
            <a:picLocks noChangeAspect="1"/>
          </p:cNvPicPr>
          <p:nvPr/>
        </p:nvPicPr>
        <p:blipFill>
          <a:blip r:embed="rId3"/>
          <a:stretch>
            <a:fillRect/>
          </a:stretch>
        </p:blipFill>
        <p:spPr>
          <a:xfrm>
            <a:off x="10039048" y="161457"/>
            <a:ext cx="1978023" cy="1732898"/>
          </a:xfrm>
          <a:prstGeom prst="rect">
            <a:avLst/>
          </a:prstGeom>
        </p:spPr>
      </p:pic>
      <p:pic>
        <p:nvPicPr>
          <p:cNvPr id="5" name="Picture 4" descr="A picture containing dark, light&#10;&#10;Description automatically generated">
            <a:extLst>
              <a:ext uri="{FF2B5EF4-FFF2-40B4-BE49-F238E27FC236}">
                <a16:creationId xmlns:a16="http://schemas.microsoft.com/office/drawing/2014/main" id="{263EB027-FCAB-4972-B0A5-BC8B033B3817}"/>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2313873" y="1690688"/>
            <a:ext cx="6689889" cy="4724734"/>
          </a:xfrm>
          <a:prstGeom prst="rect">
            <a:avLst/>
          </a:prstGeom>
        </p:spPr>
      </p:pic>
      <p:sp>
        <p:nvSpPr>
          <p:cNvPr id="6" name="Rectangle 5">
            <a:extLst>
              <a:ext uri="{FF2B5EF4-FFF2-40B4-BE49-F238E27FC236}">
                <a16:creationId xmlns:a16="http://schemas.microsoft.com/office/drawing/2014/main" id="{46FF3974-98D9-421B-BC99-9040A8D793D7}"/>
              </a:ext>
            </a:extLst>
          </p:cNvPr>
          <p:cNvSpPr/>
          <p:nvPr/>
        </p:nvSpPr>
        <p:spPr>
          <a:xfrm>
            <a:off x="7195289" y="4705647"/>
            <a:ext cx="4158511"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IT DEPENDS….</a:t>
            </a:r>
          </a:p>
        </p:txBody>
      </p:sp>
      <p:sp>
        <p:nvSpPr>
          <p:cNvPr id="3" name="TextBox 2">
            <a:extLst>
              <a:ext uri="{FF2B5EF4-FFF2-40B4-BE49-F238E27FC236}">
                <a16:creationId xmlns:a16="http://schemas.microsoft.com/office/drawing/2014/main" id="{39BDCC12-259D-43B3-8EB0-F24679E8CA7E}"/>
              </a:ext>
            </a:extLst>
          </p:cNvPr>
          <p:cNvSpPr txBox="1"/>
          <p:nvPr/>
        </p:nvSpPr>
        <p:spPr>
          <a:xfrm>
            <a:off x="2438400" y="2538047"/>
            <a:ext cx="1006622" cy="369332"/>
          </a:xfrm>
          <a:prstGeom prst="rect">
            <a:avLst/>
          </a:prstGeom>
          <a:noFill/>
        </p:spPr>
        <p:txBody>
          <a:bodyPr wrap="none" rtlCol="0">
            <a:spAutoFit/>
          </a:bodyPr>
          <a:lstStyle/>
          <a:p>
            <a:r>
              <a:rPr lang="en-IE" dirty="0"/>
              <a:t>LATENCY</a:t>
            </a:r>
            <a:endParaRPr lang="en-GB" dirty="0"/>
          </a:p>
        </p:txBody>
      </p:sp>
      <p:sp>
        <p:nvSpPr>
          <p:cNvPr id="7" name="TextBox 6">
            <a:extLst>
              <a:ext uri="{FF2B5EF4-FFF2-40B4-BE49-F238E27FC236}">
                <a16:creationId xmlns:a16="http://schemas.microsoft.com/office/drawing/2014/main" id="{C9B30954-5550-48E0-BD8E-9BF7593F9D74}"/>
              </a:ext>
            </a:extLst>
          </p:cNvPr>
          <p:cNvSpPr txBox="1"/>
          <p:nvPr/>
        </p:nvSpPr>
        <p:spPr>
          <a:xfrm>
            <a:off x="4243754" y="3894794"/>
            <a:ext cx="1527982" cy="646331"/>
          </a:xfrm>
          <a:prstGeom prst="rect">
            <a:avLst/>
          </a:prstGeom>
          <a:noFill/>
        </p:spPr>
        <p:txBody>
          <a:bodyPr wrap="none" rtlCol="0">
            <a:spAutoFit/>
          </a:bodyPr>
          <a:lstStyle/>
          <a:p>
            <a:r>
              <a:rPr lang="en-IE" dirty="0"/>
              <a:t>GEOGRAPHIC</a:t>
            </a:r>
            <a:br>
              <a:rPr lang="en-IE" dirty="0"/>
            </a:br>
            <a:r>
              <a:rPr lang="en-IE" dirty="0"/>
              <a:t>DISTRIBUTION</a:t>
            </a:r>
            <a:endParaRPr lang="en-GB" dirty="0"/>
          </a:p>
        </p:txBody>
      </p:sp>
      <p:sp>
        <p:nvSpPr>
          <p:cNvPr id="8" name="TextBox 7">
            <a:extLst>
              <a:ext uri="{FF2B5EF4-FFF2-40B4-BE49-F238E27FC236}">
                <a16:creationId xmlns:a16="http://schemas.microsoft.com/office/drawing/2014/main" id="{31D0FEF0-6374-4A61-8042-0B5E02D91948}"/>
              </a:ext>
            </a:extLst>
          </p:cNvPr>
          <p:cNvSpPr txBox="1"/>
          <p:nvPr/>
        </p:nvSpPr>
        <p:spPr>
          <a:xfrm>
            <a:off x="7385538" y="2538047"/>
            <a:ext cx="2903936" cy="369332"/>
          </a:xfrm>
          <a:prstGeom prst="rect">
            <a:avLst/>
          </a:prstGeom>
          <a:noFill/>
        </p:spPr>
        <p:txBody>
          <a:bodyPr wrap="none" rtlCol="0">
            <a:spAutoFit/>
          </a:bodyPr>
          <a:lstStyle/>
          <a:p>
            <a:r>
              <a:rPr lang="en-IE" dirty="0"/>
              <a:t>COST OF “INCORRECT” STATE</a:t>
            </a:r>
            <a:endParaRPr lang="en-GB" dirty="0"/>
          </a:p>
        </p:txBody>
      </p:sp>
      <p:sp>
        <p:nvSpPr>
          <p:cNvPr id="9" name="TextBox 8">
            <a:extLst>
              <a:ext uri="{FF2B5EF4-FFF2-40B4-BE49-F238E27FC236}">
                <a16:creationId xmlns:a16="http://schemas.microsoft.com/office/drawing/2014/main" id="{27AFF6EB-70B6-418A-8DC7-07B78DC6B78E}"/>
              </a:ext>
            </a:extLst>
          </p:cNvPr>
          <p:cNvSpPr txBox="1"/>
          <p:nvPr/>
        </p:nvSpPr>
        <p:spPr>
          <a:xfrm>
            <a:off x="1810562" y="4705647"/>
            <a:ext cx="1475147" cy="646331"/>
          </a:xfrm>
          <a:prstGeom prst="rect">
            <a:avLst/>
          </a:prstGeom>
          <a:noFill/>
        </p:spPr>
        <p:txBody>
          <a:bodyPr wrap="none" rtlCol="0">
            <a:spAutoFit/>
          </a:bodyPr>
          <a:lstStyle/>
          <a:p>
            <a:r>
              <a:rPr lang="en-IE" dirty="0"/>
              <a:t>AVAILABLE</a:t>
            </a:r>
            <a:br>
              <a:rPr lang="en-IE" dirty="0"/>
            </a:br>
            <a:r>
              <a:rPr lang="en-IE" dirty="0"/>
              <a:t>TECHNOLOGY</a:t>
            </a:r>
            <a:endParaRPr lang="en-GB" dirty="0"/>
          </a:p>
        </p:txBody>
      </p:sp>
      <p:sp>
        <p:nvSpPr>
          <p:cNvPr id="10" name="TextBox 9">
            <a:extLst>
              <a:ext uri="{FF2B5EF4-FFF2-40B4-BE49-F238E27FC236}">
                <a16:creationId xmlns:a16="http://schemas.microsoft.com/office/drawing/2014/main" id="{B91D36EF-5C11-43E9-9BB6-5A5CF6E6F80E}"/>
              </a:ext>
            </a:extLst>
          </p:cNvPr>
          <p:cNvSpPr txBox="1"/>
          <p:nvPr/>
        </p:nvSpPr>
        <p:spPr>
          <a:xfrm>
            <a:off x="8602652" y="3406724"/>
            <a:ext cx="2084545" cy="646331"/>
          </a:xfrm>
          <a:prstGeom prst="rect">
            <a:avLst/>
          </a:prstGeom>
          <a:noFill/>
        </p:spPr>
        <p:txBody>
          <a:bodyPr wrap="none" rtlCol="0">
            <a:spAutoFit/>
          </a:bodyPr>
          <a:lstStyle/>
          <a:p>
            <a:r>
              <a:rPr lang="en-IE" dirty="0"/>
              <a:t>BUSINESS RULES ON</a:t>
            </a:r>
            <a:br>
              <a:rPr lang="en-IE" dirty="0"/>
            </a:br>
            <a:r>
              <a:rPr lang="en-IE" dirty="0"/>
              <a:t>HISTORICAL STATE</a:t>
            </a:r>
            <a:endParaRPr lang="en-GB" dirty="0"/>
          </a:p>
        </p:txBody>
      </p:sp>
    </p:spTree>
    <p:extLst>
      <p:ext uri="{BB962C8B-B14F-4D97-AF65-F5344CB8AC3E}">
        <p14:creationId xmlns:p14="http://schemas.microsoft.com/office/powerpoint/2010/main" val="1778434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p:bldP spid="9"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D67CF-F60A-43DE-B742-EC019B03B8B4}"/>
              </a:ext>
            </a:extLst>
          </p:cNvPr>
          <p:cNvSpPr>
            <a:spLocks noGrp="1"/>
          </p:cNvSpPr>
          <p:nvPr>
            <p:ph type="title"/>
          </p:nvPr>
        </p:nvSpPr>
        <p:spPr/>
        <p:txBody>
          <a:bodyPr/>
          <a:lstStyle/>
          <a:p>
            <a:r>
              <a:rPr lang="en-IE" dirty="0"/>
              <a:t>Other possibilities</a:t>
            </a:r>
            <a:endParaRPr lang="en-GB" dirty="0"/>
          </a:p>
        </p:txBody>
      </p:sp>
      <p:pic>
        <p:nvPicPr>
          <p:cNvPr id="4" name="Picture 3">
            <a:extLst>
              <a:ext uri="{FF2B5EF4-FFF2-40B4-BE49-F238E27FC236}">
                <a16:creationId xmlns:a16="http://schemas.microsoft.com/office/drawing/2014/main" id="{48D4F640-EC03-49A9-9C2A-BDEBC43AABA6}"/>
              </a:ext>
            </a:extLst>
          </p:cNvPr>
          <p:cNvPicPr>
            <a:picLocks noChangeAspect="1"/>
          </p:cNvPicPr>
          <p:nvPr/>
        </p:nvPicPr>
        <p:blipFill>
          <a:blip r:embed="rId3"/>
          <a:stretch>
            <a:fillRect/>
          </a:stretch>
        </p:blipFill>
        <p:spPr>
          <a:xfrm>
            <a:off x="10039048" y="161457"/>
            <a:ext cx="1978023" cy="1732898"/>
          </a:xfrm>
          <a:prstGeom prst="rect">
            <a:avLst/>
          </a:prstGeom>
        </p:spPr>
      </p:pic>
      <p:pic>
        <p:nvPicPr>
          <p:cNvPr id="5" name="Picture 4" descr="A picture containing dark, light&#10;&#10;Description automatically generated">
            <a:extLst>
              <a:ext uri="{FF2B5EF4-FFF2-40B4-BE49-F238E27FC236}">
                <a16:creationId xmlns:a16="http://schemas.microsoft.com/office/drawing/2014/main" id="{263EB027-FCAB-4972-B0A5-BC8B033B3817}"/>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838200" y="1894355"/>
            <a:ext cx="851357" cy="601271"/>
          </a:xfrm>
          <a:prstGeom prst="rect">
            <a:avLst/>
          </a:prstGeom>
        </p:spPr>
      </p:pic>
      <p:sp>
        <p:nvSpPr>
          <p:cNvPr id="3" name="TextBox 2">
            <a:extLst>
              <a:ext uri="{FF2B5EF4-FFF2-40B4-BE49-F238E27FC236}">
                <a16:creationId xmlns:a16="http://schemas.microsoft.com/office/drawing/2014/main" id="{1041DFAF-8CFE-4A67-8B83-FFFBF2CE5C60}"/>
              </a:ext>
            </a:extLst>
          </p:cNvPr>
          <p:cNvSpPr txBox="1"/>
          <p:nvPr/>
        </p:nvSpPr>
        <p:spPr>
          <a:xfrm>
            <a:off x="1689557" y="2010324"/>
            <a:ext cx="1829347" cy="523220"/>
          </a:xfrm>
          <a:prstGeom prst="rect">
            <a:avLst/>
          </a:prstGeom>
          <a:noFill/>
        </p:spPr>
        <p:txBody>
          <a:bodyPr wrap="none" rtlCol="0">
            <a:spAutoFit/>
          </a:bodyPr>
          <a:lstStyle/>
          <a:p>
            <a:r>
              <a:rPr lang="en-IE" sz="2800" dirty="0"/>
              <a:t>Do </a:t>
            </a:r>
            <a:r>
              <a:rPr lang="en-IE" sz="2800" b="1" dirty="0"/>
              <a:t>nothing</a:t>
            </a:r>
            <a:endParaRPr lang="en-GB" sz="2800" dirty="0"/>
          </a:p>
        </p:txBody>
      </p:sp>
      <p:pic>
        <p:nvPicPr>
          <p:cNvPr id="7" name="Picture 6" descr="A picture containing dark, light&#10;&#10;Description automatically generated">
            <a:extLst>
              <a:ext uri="{FF2B5EF4-FFF2-40B4-BE49-F238E27FC236}">
                <a16:creationId xmlns:a16="http://schemas.microsoft.com/office/drawing/2014/main" id="{ADB82995-4362-4E60-8D06-DA3342D530ED}"/>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838200" y="2904673"/>
            <a:ext cx="851357" cy="601271"/>
          </a:xfrm>
          <a:prstGeom prst="rect">
            <a:avLst/>
          </a:prstGeom>
        </p:spPr>
      </p:pic>
      <p:sp>
        <p:nvSpPr>
          <p:cNvPr id="8" name="TextBox 7">
            <a:extLst>
              <a:ext uri="{FF2B5EF4-FFF2-40B4-BE49-F238E27FC236}">
                <a16:creationId xmlns:a16="http://schemas.microsoft.com/office/drawing/2014/main" id="{AB52F622-B871-4C2C-BD9D-CEF256AAC9CF}"/>
              </a:ext>
            </a:extLst>
          </p:cNvPr>
          <p:cNvSpPr txBox="1"/>
          <p:nvPr/>
        </p:nvSpPr>
        <p:spPr>
          <a:xfrm>
            <a:off x="1689557" y="2943698"/>
            <a:ext cx="1982915" cy="523220"/>
          </a:xfrm>
          <a:prstGeom prst="rect">
            <a:avLst/>
          </a:prstGeom>
          <a:noFill/>
        </p:spPr>
        <p:txBody>
          <a:bodyPr wrap="none" rtlCol="0">
            <a:spAutoFit/>
          </a:bodyPr>
          <a:lstStyle/>
          <a:p>
            <a:r>
              <a:rPr lang="en-IE" sz="2800" dirty="0"/>
              <a:t>Actor model</a:t>
            </a:r>
            <a:endParaRPr lang="en-GB" sz="2800" dirty="0"/>
          </a:p>
        </p:txBody>
      </p:sp>
      <p:pic>
        <p:nvPicPr>
          <p:cNvPr id="9" name="Picture 8" descr="A picture containing dark, light&#10;&#10;Description automatically generated">
            <a:extLst>
              <a:ext uri="{FF2B5EF4-FFF2-40B4-BE49-F238E27FC236}">
                <a16:creationId xmlns:a16="http://schemas.microsoft.com/office/drawing/2014/main" id="{EC9A099B-B7F4-4842-B562-28F47E7C5DD5}"/>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838200" y="3914991"/>
            <a:ext cx="851357" cy="601271"/>
          </a:xfrm>
          <a:prstGeom prst="rect">
            <a:avLst/>
          </a:prstGeom>
        </p:spPr>
      </p:pic>
      <p:sp>
        <p:nvSpPr>
          <p:cNvPr id="10" name="TextBox 9">
            <a:extLst>
              <a:ext uri="{FF2B5EF4-FFF2-40B4-BE49-F238E27FC236}">
                <a16:creationId xmlns:a16="http://schemas.microsoft.com/office/drawing/2014/main" id="{A941411F-EB62-4AD8-A874-A2C3D41C3C62}"/>
              </a:ext>
            </a:extLst>
          </p:cNvPr>
          <p:cNvSpPr txBox="1"/>
          <p:nvPr/>
        </p:nvSpPr>
        <p:spPr>
          <a:xfrm>
            <a:off x="1689557" y="3993042"/>
            <a:ext cx="1930913" cy="523220"/>
          </a:xfrm>
          <a:prstGeom prst="rect">
            <a:avLst/>
          </a:prstGeom>
          <a:noFill/>
        </p:spPr>
        <p:txBody>
          <a:bodyPr wrap="none" rtlCol="0">
            <a:spAutoFit/>
          </a:bodyPr>
          <a:lstStyle/>
          <a:p>
            <a:r>
              <a:rPr lang="en-IE" sz="2800" dirty="0"/>
              <a:t>Merge state</a:t>
            </a:r>
            <a:endParaRPr lang="en-GB" sz="2800" dirty="0"/>
          </a:p>
        </p:txBody>
      </p:sp>
    </p:spTree>
    <p:extLst>
      <p:ext uri="{BB962C8B-B14F-4D97-AF65-F5344CB8AC3E}">
        <p14:creationId xmlns:p14="http://schemas.microsoft.com/office/powerpoint/2010/main" val="24021267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596</TotalTime>
  <Words>761</Words>
  <Application>Microsoft Office PowerPoint</Application>
  <PresentationFormat>Widescreen</PresentationFormat>
  <Paragraphs>98</Paragraphs>
  <Slides>10</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Taming the Concurrency Crocodile</vt:lpstr>
      <vt:lpstr>What is the problem?</vt:lpstr>
      <vt:lpstr>Solution 1: Transactions</vt:lpstr>
      <vt:lpstr>Solution 2: Locks on crocs</vt:lpstr>
      <vt:lpstr>Solution 3: Undo, redo, undo….</vt:lpstr>
      <vt:lpstr>Solution 3 (b): Re-run </vt:lpstr>
      <vt:lpstr>Solution 4: Look behind you…</vt:lpstr>
      <vt:lpstr>Wrapping it up</vt:lpstr>
      <vt:lpstr>Other possibilities</vt:lpstr>
      <vt:lpstr>Slides source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Taming the Concurrency Crocodile</dc:title>
  <dc:creator>Duncan Jones</dc:creator>
  <cp:lastModifiedBy>Duncan Jones</cp:lastModifiedBy>
  <cp:revision>46</cp:revision>
  <dcterms:created xsi:type="dcterms:W3CDTF">2020-12-08T21:44:42Z</dcterms:created>
  <dcterms:modified xsi:type="dcterms:W3CDTF">2021-10-07T10:05:06Z</dcterms:modified>
</cp:coreProperties>
</file>