
<file path=[Content_Types].xml><?xml version="1.0" encoding="utf-8"?>
<Types xmlns="http://schemas.openxmlformats.org/package/2006/content-types">
  <Default Extension="jpeg" ContentType="image/jpeg"/>
  <Default Extension="jpg" ContentType="image/jpeg"/>
  <Default Extension="jpg&amp;ehk=py4xs5iq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403531-AC95-4078-93EA-B921C101D2D8}" v="76" dt="2020-12-08T21:57:51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727" autoAdjust="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04432-BAC1-4395-A608-59253830E191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4177E-C38F-4072-AB4F-46BD16343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895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At the most basic level every business process being executed on a computer program can be distilled down to two parts:</a:t>
            </a:r>
            <a:br>
              <a:rPr lang="en-IE" dirty="0"/>
            </a:br>
            <a:r>
              <a:rPr lang="en-IE" dirty="0"/>
              <a:t>1) Get the current state of something</a:t>
            </a:r>
            <a:br>
              <a:rPr lang="en-IE" dirty="0"/>
            </a:br>
            <a:r>
              <a:rPr lang="en-IE" dirty="0"/>
              <a:t>2) Do some action based on that </a:t>
            </a:r>
            <a:r>
              <a:rPr lang="en-IE"/>
              <a:t>current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4177E-C38F-4072-AB4F-46BD16343C4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195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Transactions – specifically fully ACID database transactions are the most common solution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4177E-C38F-4072-AB4F-46BD16343C4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688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Locking to prevent concurrency errors – this is how many transactions actually work but you can also implement a locking solution of your own.</a:t>
            </a:r>
            <a:br>
              <a:rPr lang="en-IE" dirty="0"/>
            </a:br>
            <a:r>
              <a:rPr lang="en-IE" dirty="0"/>
              <a:t>(Don’t… but you can)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4177E-C38F-4072-AB4F-46BD16343C4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05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Sagas and concurrency error detection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4177E-C38F-4072-AB4F-46BD16343C4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261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Changing business conditions for “is” to “was”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4177E-C38F-4072-AB4F-46BD16343C4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922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4177E-C38F-4072-AB4F-46BD16343C4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935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4177E-C38F-4072-AB4F-46BD16343C4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86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020C-E442-44AA-A7F6-B2E97969D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D8001-099B-4B15-BD9E-A4B843E92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671F3-BF5A-40DC-890E-0ADB4996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853FB-B0C3-4115-9C81-6D8B2DBC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3B6D6-A2FA-4010-9200-45C0D7FB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87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2477-B4C4-41D5-9164-E7C7D532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AFCB5-8399-4C47-8C13-2B57210E2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6FB89-9854-4BF7-8737-74BB6C16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F4478-045E-4B9A-A09E-D7A2C893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40C75-6686-4481-84A9-B5273D4D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20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0DEA9-6B45-4E1B-A655-B1AB64120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8090-0D82-483B-A4FE-AF7452B47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6D05C-5F8E-40BE-8253-7D77F73E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D3F90-87B4-4C81-BBFB-075BCB6C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1D99F-C7D6-4D9C-8E38-DDA66CBE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32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0FE0-AE77-45F2-9AA2-4853C5D1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C6B9-AA32-431E-B3DE-FE5B65313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29310-A6EB-4852-BC70-3B1B12C7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04BAA-C311-4FCB-AF0B-601CA322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68B09-8AE4-482C-92D6-2FD218FB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68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41BC-63C1-438C-ADDB-31D4C798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7A1F2-4E8B-4B1A-89D2-38235C945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1D6A4-BA43-4DDF-8CB2-36E06122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5DA1-6F1F-491B-9CEA-F5417A80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554D0-0FBD-4511-AA5E-FD381EE3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2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4C34-6E51-4806-8232-0E92CC67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48A4C-E5E1-47FD-B4B4-4C0C6A2E1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2B6D2-F136-4CDD-BB8F-8E9D23B47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35136-3CB1-4197-857D-587DC577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728C6-0794-469B-AF09-FF4A18D4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B8380-DD3C-4A1C-8598-052DB845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19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04A7-D145-4AE3-A9BC-4754888D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626C1-CA0E-4435-97AF-CCF93D278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21595-8405-4952-B1C1-908E793B2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13B56-CA0D-480D-978C-45FAE9367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BF599-0449-4C3A-9BD8-466094582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A7049-1EAC-40E8-853C-9803D519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EACEF-11BF-46B7-AC46-85439C32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C1B97E-4602-4571-AB4F-944CC984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51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B6EF-B985-4687-8907-CC984004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8F3C5-7357-48BB-9F85-21336B7F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534C6-5AC4-4998-8579-426620C2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E0EE9-FC33-4DBF-89B1-18F73F7C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01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4CDAF-D830-4AFA-95C8-7BA24954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CE58C-87AE-41FA-B0FB-6F8660B9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3B37E-760B-4477-89F6-EA5960A4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66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B93F-1992-42AE-ADFF-19EB3422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F670-0D21-4EFF-A024-422ED6BDF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0306F-B722-4774-9C7E-1124906E1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12724-B711-4659-A69B-9221B5D5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438CC-D192-4105-A521-24193106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32CCB-9FF8-4FCA-AE1E-0842A29F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72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CC8A-1982-4740-ACD6-DFE3A133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058D1-5BC9-4E35-B7F9-F7052B503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FA801-F184-43C3-BD07-CA53A18F0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47BAB-7165-4E2B-9F91-E04FEBBC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42019-8432-4A7E-9D0F-4C04CB3E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4E09D-0943-4C94-A9E9-78CE1BE3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04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1D099-4670-4A31-AC0A-515CFE89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5A7EF-2985-4943-A869-57EFD48BB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90CCF-8CC5-4D55-92C6-26A390909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31583-24FC-41E2-9DAA-9F971D55503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CC9D9-0522-4BC9-825F-CC5BFE1F1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2525D-E280-423D-921F-83B6072C5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24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&amp;ehk=py4xs5iq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lickr.com/photos/ajc1/14793027052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jp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hyperlink" Target="https://kalamitykat.com/2011/08/14/finding-the-best-lock/" TargetMode="External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brain-biology-abstract-cerebrum-951874/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evergreenleaf.blogspot.com/2013/04/my-first-blog-award-liebst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6E568E-3C6A-4105-9D9C-15FB1C5B5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672" y="3039629"/>
            <a:ext cx="3642151" cy="3190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E9422B-577C-4E40-A0EF-3DB026964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Taming the </a:t>
            </a:r>
            <a:r>
              <a:rPr lang="en-IE" b="1" dirty="0">
                <a:solidFill>
                  <a:schemeClr val="accent3">
                    <a:lumMod val="75000"/>
                  </a:schemeClr>
                </a:solidFill>
              </a:rPr>
              <a:t>Concurrency</a:t>
            </a:r>
            <a:r>
              <a:rPr lang="en-IE" b="1" dirty="0"/>
              <a:t> </a:t>
            </a:r>
            <a:r>
              <a:rPr lang="en-IE" b="1" dirty="0">
                <a:solidFill>
                  <a:schemeClr val="accent6">
                    <a:lumMod val="75000"/>
                  </a:schemeClr>
                </a:solidFill>
              </a:rPr>
              <a:t>Crocodile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D5906-D7D1-4232-8CC2-96797E2E5824}"/>
              </a:ext>
            </a:extLst>
          </p:cNvPr>
          <p:cNvSpPr txBox="1"/>
          <p:nvPr/>
        </p:nvSpPr>
        <p:spPr>
          <a:xfrm>
            <a:off x="10114689" y="165906"/>
            <a:ext cx="1997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dirty="0"/>
              <a:t>Duncan Jones</a:t>
            </a:r>
          </a:p>
          <a:p>
            <a:pPr algn="r"/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💬</a:t>
            </a:r>
            <a:r>
              <a:rPr lang="en-IE" dirty="0"/>
              <a:t>@Merrion</a:t>
            </a:r>
          </a:p>
          <a:p>
            <a:pPr algn="l"/>
            <a:endParaRPr lang="en-IE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163B8C8-5043-418F-9EDA-05959154C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351925" y="311496"/>
            <a:ext cx="316075" cy="31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2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67CF-F60A-43DE-B742-EC019B03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the </a:t>
            </a:r>
            <a:r>
              <a:rPr lang="en-IE" b="1" dirty="0"/>
              <a:t>problem</a:t>
            </a:r>
            <a:r>
              <a:rPr lang="en-IE" dirty="0"/>
              <a:t>?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4F640-EC03-49A9-9C2A-BDEBC43AA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048" y="161457"/>
            <a:ext cx="1978023" cy="1732898"/>
          </a:xfrm>
          <a:prstGeom prst="rect">
            <a:avLst/>
          </a:prstGeom>
        </p:spPr>
      </p:pic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9C32ABF1-99C4-4966-BE6A-C4E15650A27E}"/>
              </a:ext>
            </a:extLst>
          </p:cNvPr>
          <p:cNvSpPr/>
          <p:nvPr/>
        </p:nvSpPr>
        <p:spPr>
          <a:xfrm>
            <a:off x="1582310" y="3236181"/>
            <a:ext cx="2560320" cy="13255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Get state</a:t>
            </a:r>
            <a:endParaRPr lang="en-GB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EB1A6A8-674E-4E98-9E55-0C44734FEB77}"/>
              </a:ext>
            </a:extLst>
          </p:cNvPr>
          <p:cNvSpPr/>
          <p:nvPr/>
        </p:nvSpPr>
        <p:spPr>
          <a:xfrm>
            <a:off x="6227197" y="3236180"/>
            <a:ext cx="2560320" cy="13255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Act on state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0504A0-44FD-4344-A9BA-2794AFDB5589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4142630" y="3898962"/>
            <a:ext cx="20845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EE35B9-5D20-442E-8F80-80202D73C3FB}"/>
              </a:ext>
            </a:extLst>
          </p:cNvPr>
          <p:cNvSpPr txBox="1"/>
          <p:nvPr/>
        </p:nvSpPr>
        <p:spPr>
          <a:xfrm>
            <a:off x="5054108" y="389896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i="1" dirty="0"/>
              <a:t>t</a:t>
            </a:r>
            <a:endParaRPr lang="en-GB" i="1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EB85728-79D7-4AEA-8C04-3025C3850D82}"/>
              </a:ext>
            </a:extLst>
          </p:cNvPr>
          <p:cNvSpPr/>
          <p:nvPr/>
        </p:nvSpPr>
        <p:spPr>
          <a:xfrm rot="20130936">
            <a:off x="4914676" y="4007012"/>
            <a:ext cx="119233" cy="1233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BB86926-F026-468D-AD0D-608131DAAC29}"/>
              </a:ext>
            </a:extLst>
          </p:cNvPr>
          <p:cNvSpPr/>
          <p:nvPr/>
        </p:nvSpPr>
        <p:spPr>
          <a:xfrm rot="20130936">
            <a:off x="4731552" y="4007011"/>
            <a:ext cx="119233" cy="12334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6758AC5-FEBD-484D-A1DC-3D601EFCBB50}"/>
              </a:ext>
            </a:extLst>
          </p:cNvPr>
          <p:cNvSpPr/>
          <p:nvPr/>
        </p:nvSpPr>
        <p:spPr>
          <a:xfrm rot="20130936">
            <a:off x="5290601" y="4007011"/>
            <a:ext cx="119233" cy="1233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A653F38-C8CC-4A5B-90C5-F69B125D6279}"/>
              </a:ext>
            </a:extLst>
          </p:cNvPr>
          <p:cNvSpPr/>
          <p:nvPr/>
        </p:nvSpPr>
        <p:spPr>
          <a:xfrm rot="20130936">
            <a:off x="5477727" y="4007010"/>
            <a:ext cx="119233" cy="12334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75A237-C7D9-4BEC-B1D3-66114A7BF239}"/>
              </a:ext>
            </a:extLst>
          </p:cNvPr>
          <p:cNvCxnSpPr/>
          <p:nvPr/>
        </p:nvCxnSpPr>
        <p:spPr>
          <a:xfrm flipH="1">
            <a:off x="3142034" y="729574"/>
            <a:ext cx="7247106" cy="238327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E6986C-19A0-4479-9DAA-BF5CB1D5E3A2}"/>
              </a:ext>
            </a:extLst>
          </p:cNvPr>
          <p:cNvCxnSpPr>
            <a:cxnSpLocks/>
          </p:cNvCxnSpPr>
          <p:nvPr/>
        </p:nvCxnSpPr>
        <p:spPr>
          <a:xfrm flipH="1">
            <a:off x="3142034" y="764016"/>
            <a:ext cx="7578742" cy="235708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2A56DA-B272-4636-A4D5-E8F779B2B969}"/>
              </a:ext>
            </a:extLst>
          </p:cNvPr>
          <p:cNvSpPr txBox="1"/>
          <p:nvPr/>
        </p:nvSpPr>
        <p:spPr>
          <a:xfrm>
            <a:off x="2055223" y="5286103"/>
            <a:ext cx="14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&gt;&gt; projection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BBFCBF-07F4-4764-8DE4-1C7BD7575B0F}"/>
              </a:ext>
            </a:extLst>
          </p:cNvPr>
          <p:cNvSpPr txBox="1"/>
          <p:nvPr/>
        </p:nvSpPr>
        <p:spPr>
          <a:xfrm>
            <a:off x="6792513" y="5286103"/>
            <a:ext cx="14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&gt;&gt; command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72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67CF-F60A-43DE-B742-EC019B03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Solution 1: </a:t>
            </a:r>
            <a:r>
              <a:rPr lang="en-IE" b="1" dirty="0"/>
              <a:t>Transactions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4F640-EC03-49A9-9C2A-BDEBC43AA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048" y="161457"/>
            <a:ext cx="1978023" cy="1732898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39CF362-5B02-4758-9236-9969C7A58FA4}"/>
              </a:ext>
            </a:extLst>
          </p:cNvPr>
          <p:cNvSpPr/>
          <p:nvPr/>
        </p:nvSpPr>
        <p:spPr>
          <a:xfrm>
            <a:off x="1582310" y="3236181"/>
            <a:ext cx="2560320" cy="13255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Get state</a:t>
            </a:r>
            <a:endParaRPr lang="en-GB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D1E3F9D-89C5-452F-A5DC-50C9F32EE8D1}"/>
              </a:ext>
            </a:extLst>
          </p:cNvPr>
          <p:cNvSpPr/>
          <p:nvPr/>
        </p:nvSpPr>
        <p:spPr>
          <a:xfrm>
            <a:off x="6227197" y="3236180"/>
            <a:ext cx="2560320" cy="13255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Act on state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C25698-57D7-400E-B1BE-11582F5E3E7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142630" y="3898962"/>
            <a:ext cx="20845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FE5299-721F-4943-AB4A-523E124931FA}"/>
              </a:ext>
            </a:extLst>
          </p:cNvPr>
          <p:cNvSpPr txBox="1"/>
          <p:nvPr/>
        </p:nvSpPr>
        <p:spPr>
          <a:xfrm>
            <a:off x="5054108" y="389896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i="1" dirty="0"/>
              <a:t>t</a:t>
            </a:r>
            <a:endParaRPr lang="en-GB" i="1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738FC14-0F57-4C5F-AE04-8D2486E61397}"/>
              </a:ext>
            </a:extLst>
          </p:cNvPr>
          <p:cNvSpPr/>
          <p:nvPr/>
        </p:nvSpPr>
        <p:spPr>
          <a:xfrm rot="20130936">
            <a:off x="4914676" y="4007012"/>
            <a:ext cx="119233" cy="1233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C57B820-E73F-4635-878C-4EC09F38E8B2}"/>
              </a:ext>
            </a:extLst>
          </p:cNvPr>
          <p:cNvSpPr/>
          <p:nvPr/>
        </p:nvSpPr>
        <p:spPr>
          <a:xfrm rot="20130936">
            <a:off x="4731552" y="4007011"/>
            <a:ext cx="119233" cy="12334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940F999-B35A-4757-8760-61AA07BD00E3}"/>
              </a:ext>
            </a:extLst>
          </p:cNvPr>
          <p:cNvSpPr/>
          <p:nvPr/>
        </p:nvSpPr>
        <p:spPr>
          <a:xfrm rot="20130936">
            <a:off x="5290601" y="4007011"/>
            <a:ext cx="119233" cy="1233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18824DD-F409-4BE9-AD52-1844210A59B8}"/>
              </a:ext>
            </a:extLst>
          </p:cNvPr>
          <p:cNvSpPr/>
          <p:nvPr/>
        </p:nvSpPr>
        <p:spPr>
          <a:xfrm rot="20130936">
            <a:off x="5477727" y="4007010"/>
            <a:ext cx="119233" cy="12334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FF4308-2D93-4E73-A521-38AD732EC92B}"/>
              </a:ext>
            </a:extLst>
          </p:cNvPr>
          <p:cNvSpPr/>
          <p:nvPr/>
        </p:nvSpPr>
        <p:spPr>
          <a:xfrm>
            <a:off x="838200" y="2289976"/>
            <a:ext cx="8830586" cy="3077154"/>
          </a:xfrm>
          <a:prstGeom prst="roundRect">
            <a:avLst/>
          </a:prstGeom>
          <a:noFill/>
          <a:ln w="1016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3A1C6B98-567B-45FE-A259-2B79F20CF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7197" y="5509218"/>
            <a:ext cx="914400" cy="914400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C28DCC40-2D01-4938-A48E-A81E0EBA89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200" y="5509218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A35C5C-F902-46AE-883C-04D2BE3040CF}"/>
              </a:ext>
            </a:extLst>
          </p:cNvPr>
          <p:cNvSpPr txBox="1"/>
          <p:nvPr/>
        </p:nvSpPr>
        <p:spPr>
          <a:xfrm>
            <a:off x="1858798" y="5781752"/>
            <a:ext cx="200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‘Solved’ technology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DD04B9-30F0-4431-B97D-A161F10883BE}"/>
              </a:ext>
            </a:extLst>
          </p:cNvPr>
          <p:cNvSpPr txBox="1"/>
          <p:nvPr/>
        </p:nvSpPr>
        <p:spPr>
          <a:xfrm>
            <a:off x="7141597" y="5781752"/>
            <a:ext cx="186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Doesn’t scale well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43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lock, metalware&#10;&#10;Description automatically generated">
            <a:extLst>
              <a:ext uri="{FF2B5EF4-FFF2-40B4-BE49-F238E27FC236}">
                <a16:creationId xmlns:a16="http://schemas.microsoft.com/office/drawing/2014/main" id="{AC5869BD-EFFD-45CD-B050-72D45CBC3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0798" y="1975941"/>
            <a:ext cx="1321904" cy="13219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3D67CF-F60A-43DE-B742-EC019B03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Solution 2: </a:t>
            </a:r>
            <a:r>
              <a:rPr lang="en-IE" b="1" dirty="0"/>
              <a:t>Locks</a:t>
            </a:r>
            <a:r>
              <a:rPr lang="en-IE" dirty="0"/>
              <a:t> on crocs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4F640-EC03-49A9-9C2A-BDEBC43AA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9048" y="161457"/>
            <a:ext cx="1978023" cy="1732898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8EF1DDE-821D-42C3-AFCD-73184DBCA9BA}"/>
              </a:ext>
            </a:extLst>
          </p:cNvPr>
          <p:cNvSpPr/>
          <p:nvPr/>
        </p:nvSpPr>
        <p:spPr>
          <a:xfrm>
            <a:off x="1582310" y="3236181"/>
            <a:ext cx="2560320" cy="13255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Get state</a:t>
            </a:r>
            <a:endParaRPr lang="en-GB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ACCC161-62A2-4B22-AE16-F9DB7421045B}"/>
              </a:ext>
            </a:extLst>
          </p:cNvPr>
          <p:cNvSpPr/>
          <p:nvPr/>
        </p:nvSpPr>
        <p:spPr>
          <a:xfrm>
            <a:off x="6227197" y="3236180"/>
            <a:ext cx="2560320" cy="13255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Act on state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A19E9C-9C8D-4BFA-8AA8-049E6584387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142630" y="3898962"/>
            <a:ext cx="20845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C11B4C-F682-4B89-9274-C3EC2F8E6F49}"/>
              </a:ext>
            </a:extLst>
          </p:cNvPr>
          <p:cNvSpPr txBox="1"/>
          <p:nvPr/>
        </p:nvSpPr>
        <p:spPr>
          <a:xfrm>
            <a:off x="5054108" y="389896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i="1" dirty="0"/>
              <a:t>t</a:t>
            </a:r>
            <a:endParaRPr lang="en-GB" i="1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07B7A60-EDD6-4EDD-90A3-E7875FF12CC0}"/>
              </a:ext>
            </a:extLst>
          </p:cNvPr>
          <p:cNvSpPr/>
          <p:nvPr/>
        </p:nvSpPr>
        <p:spPr>
          <a:xfrm rot="20130936">
            <a:off x="4914676" y="4007012"/>
            <a:ext cx="119233" cy="1233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4E4DB95-CEF1-4BCA-844C-5785422DBC36}"/>
              </a:ext>
            </a:extLst>
          </p:cNvPr>
          <p:cNvSpPr/>
          <p:nvPr/>
        </p:nvSpPr>
        <p:spPr>
          <a:xfrm rot="20130936">
            <a:off x="4731552" y="4007011"/>
            <a:ext cx="119233" cy="12334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8317DD2-42F0-477E-B86C-C0BAC46D8F6F}"/>
              </a:ext>
            </a:extLst>
          </p:cNvPr>
          <p:cNvSpPr/>
          <p:nvPr/>
        </p:nvSpPr>
        <p:spPr>
          <a:xfrm rot="20130936">
            <a:off x="5290601" y="4007011"/>
            <a:ext cx="119233" cy="1233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338924C-2D63-4DC7-8E60-94E3EA727A44}"/>
              </a:ext>
            </a:extLst>
          </p:cNvPr>
          <p:cNvSpPr/>
          <p:nvPr/>
        </p:nvSpPr>
        <p:spPr>
          <a:xfrm rot="20130936">
            <a:off x="5477727" y="4007010"/>
            <a:ext cx="119233" cy="12334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66DA88-DBCF-45BE-B605-C8E979F30332}"/>
              </a:ext>
            </a:extLst>
          </p:cNvPr>
          <p:cNvSpPr/>
          <p:nvPr/>
        </p:nvSpPr>
        <p:spPr>
          <a:xfrm>
            <a:off x="838200" y="2289976"/>
            <a:ext cx="8830586" cy="3077154"/>
          </a:xfrm>
          <a:prstGeom prst="roundRect">
            <a:avLst/>
          </a:prstGeom>
          <a:noFill/>
          <a:ln w="1016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EA6AA54A-9A9D-476E-9B2A-1A7181FE05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7197" y="5509218"/>
            <a:ext cx="914400" cy="914400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68A026F4-30F1-427F-B2DF-AEDD423D89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0" y="5509218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3D1BE1-DCC1-4BC5-8E69-4BF27252FEC5}"/>
              </a:ext>
            </a:extLst>
          </p:cNvPr>
          <p:cNvSpPr txBox="1"/>
          <p:nvPr/>
        </p:nvSpPr>
        <p:spPr>
          <a:xfrm>
            <a:off x="7141598" y="5781752"/>
            <a:ext cx="397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Needs safety net to force-unlock in the event of an error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D21EA0-1F44-4B69-BF39-A1E72C673A28}"/>
              </a:ext>
            </a:extLst>
          </p:cNvPr>
          <p:cNvSpPr txBox="1"/>
          <p:nvPr/>
        </p:nvSpPr>
        <p:spPr>
          <a:xfrm>
            <a:off x="1929746" y="5781752"/>
            <a:ext cx="285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Relatively simple technology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455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67CF-F60A-43DE-B742-EC019B03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Solution 3: </a:t>
            </a:r>
            <a:r>
              <a:rPr lang="en-IE" b="1" dirty="0"/>
              <a:t>Undo</a:t>
            </a:r>
            <a:r>
              <a:rPr lang="en-IE" dirty="0"/>
              <a:t>, redo, undo….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4F640-EC03-49A9-9C2A-BDEBC43AA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048" y="161457"/>
            <a:ext cx="1978023" cy="1732898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734B19F1-9B96-4597-AF69-744449068724}"/>
              </a:ext>
            </a:extLst>
          </p:cNvPr>
          <p:cNvSpPr/>
          <p:nvPr/>
        </p:nvSpPr>
        <p:spPr>
          <a:xfrm>
            <a:off x="1582310" y="3236181"/>
            <a:ext cx="2560320" cy="13255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Get state</a:t>
            </a:r>
            <a:endParaRPr lang="en-GB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EE3C583-B559-47BB-9EB9-7C3B35DE0C31}"/>
              </a:ext>
            </a:extLst>
          </p:cNvPr>
          <p:cNvSpPr/>
          <p:nvPr/>
        </p:nvSpPr>
        <p:spPr>
          <a:xfrm>
            <a:off x="6227197" y="3236180"/>
            <a:ext cx="2560320" cy="13255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Act on state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76B0E8-1D0F-4DF9-A92D-BB3FA24F8FF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142630" y="3898962"/>
            <a:ext cx="20845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3A4C98A-E5EE-4550-8643-A870CE5C320D}"/>
              </a:ext>
            </a:extLst>
          </p:cNvPr>
          <p:cNvSpPr txBox="1"/>
          <p:nvPr/>
        </p:nvSpPr>
        <p:spPr>
          <a:xfrm>
            <a:off x="5054108" y="389896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i="1" dirty="0"/>
              <a:t>t</a:t>
            </a:r>
            <a:endParaRPr lang="en-GB" i="1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12390E5-8341-4236-B8F6-54D524B365F5}"/>
              </a:ext>
            </a:extLst>
          </p:cNvPr>
          <p:cNvSpPr/>
          <p:nvPr/>
        </p:nvSpPr>
        <p:spPr>
          <a:xfrm rot="20130936">
            <a:off x="4914676" y="4007012"/>
            <a:ext cx="119233" cy="1233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31237F4-6F9F-4BAA-8D2A-332A50ACD718}"/>
              </a:ext>
            </a:extLst>
          </p:cNvPr>
          <p:cNvSpPr/>
          <p:nvPr/>
        </p:nvSpPr>
        <p:spPr>
          <a:xfrm rot="20130936">
            <a:off x="4731552" y="4007011"/>
            <a:ext cx="119233" cy="12334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582E31E-BCB2-472F-8667-07F7842F1862}"/>
              </a:ext>
            </a:extLst>
          </p:cNvPr>
          <p:cNvSpPr/>
          <p:nvPr/>
        </p:nvSpPr>
        <p:spPr>
          <a:xfrm rot="20130936">
            <a:off x="5290601" y="4007011"/>
            <a:ext cx="119233" cy="1233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3731014-4714-4CBE-8263-C4A72401AB0F}"/>
              </a:ext>
            </a:extLst>
          </p:cNvPr>
          <p:cNvSpPr/>
          <p:nvPr/>
        </p:nvSpPr>
        <p:spPr>
          <a:xfrm rot="20130936">
            <a:off x="5477727" y="4007010"/>
            <a:ext cx="119233" cy="12334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40AD1B-1297-4382-8BCE-80F5CFEDF25D}"/>
              </a:ext>
            </a:extLst>
          </p:cNvPr>
          <p:cNvSpPr/>
          <p:nvPr/>
        </p:nvSpPr>
        <p:spPr>
          <a:xfrm>
            <a:off x="9584681" y="3624722"/>
            <a:ext cx="548478" cy="5484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?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29A755-A7D1-49EE-9F99-4DDF34DD1A68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8787517" y="3898961"/>
            <a:ext cx="7971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67F2252E-5B57-4A14-B4EB-DF1FC1321436}"/>
              </a:ext>
            </a:extLst>
          </p:cNvPr>
          <p:cNvSpPr/>
          <p:nvPr/>
        </p:nvSpPr>
        <p:spPr>
          <a:xfrm>
            <a:off x="8680362" y="5224524"/>
            <a:ext cx="1206631" cy="548479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UNDO</a:t>
            </a:r>
            <a:endParaRPr lang="en-GB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BF167B4-AD51-4564-AC78-41B346AB9B84}"/>
              </a:ext>
            </a:extLst>
          </p:cNvPr>
          <p:cNvCxnSpPr>
            <a:stCxn id="3" idx="6"/>
            <a:endCxn id="19" idx="0"/>
          </p:cNvCxnSpPr>
          <p:nvPr/>
        </p:nvCxnSpPr>
        <p:spPr>
          <a:xfrm flipH="1">
            <a:off x="9886993" y="3898961"/>
            <a:ext cx="246166" cy="1599803"/>
          </a:xfrm>
          <a:prstGeom prst="bentConnector3">
            <a:avLst>
              <a:gd name="adj1" fmla="val -92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1DF97BB-86C8-4728-9866-03FF7A98360B}"/>
              </a:ext>
            </a:extLst>
          </p:cNvPr>
          <p:cNvCxnSpPr>
            <a:stCxn id="19" idx="2"/>
            <a:endCxn id="6" idx="2"/>
          </p:cNvCxnSpPr>
          <p:nvPr/>
        </p:nvCxnSpPr>
        <p:spPr>
          <a:xfrm rot="10800000">
            <a:off x="7507358" y="4561744"/>
            <a:ext cx="1173005" cy="937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8B26AB57-8A1E-4722-B159-49CE1A8E2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7197" y="5509218"/>
            <a:ext cx="914400" cy="914400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24FE831D-FD46-4589-98A3-3AC05A0C91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200" y="5509218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5B1E414-3257-4BDF-8AAB-EB7CFB13E81A}"/>
              </a:ext>
            </a:extLst>
          </p:cNvPr>
          <p:cNvSpPr txBox="1"/>
          <p:nvPr/>
        </p:nvSpPr>
        <p:spPr>
          <a:xfrm>
            <a:off x="1929746" y="5781752"/>
            <a:ext cx="394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Very efficient if contention rates are low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A8AD15-5A5E-4BE6-A4BC-FDFB5E43A3F3}"/>
              </a:ext>
            </a:extLst>
          </p:cNvPr>
          <p:cNvSpPr txBox="1"/>
          <p:nvPr/>
        </p:nvSpPr>
        <p:spPr>
          <a:xfrm>
            <a:off x="7362127" y="5781752"/>
            <a:ext cx="298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Much more complicated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6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6D0EF780-65B1-4670-A2F7-060CDA577D92}"/>
              </a:ext>
            </a:extLst>
          </p:cNvPr>
          <p:cNvSpPr/>
          <p:nvPr/>
        </p:nvSpPr>
        <p:spPr>
          <a:xfrm>
            <a:off x="4897396" y="3796110"/>
            <a:ext cx="575034" cy="575034"/>
          </a:xfrm>
          <a:prstGeom prst="noSmoking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D67CF-F60A-43DE-B742-EC019B03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Solution 4: Look </a:t>
            </a:r>
            <a:r>
              <a:rPr lang="en-IE" b="1" dirty="0"/>
              <a:t>behind</a:t>
            </a:r>
            <a:r>
              <a:rPr lang="en-IE" dirty="0"/>
              <a:t> you…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4F640-EC03-49A9-9C2A-BDEBC43AA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048" y="161457"/>
            <a:ext cx="1978023" cy="1732898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E497085-156A-4B13-8479-51BAEA4E41D0}"/>
              </a:ext>
            </a:extLst>
          </p:cNvPr>
          <p:cNvSpPr/>
          <p:nvPr/>
        </p:nvSpPr>
        <p:spPr>
          <a:xfrm>
            <a:off x="1582310" y="3236181"/>
            <a:ext cx="2560320" cy="13255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Get state</a:t>
            </a:r>
            <a:endParaRPr lang="en-GB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C052706-ED76-4C1E-9066-1812DA8BFA71}"/>
              </a:ext>
            </a:extLst>
          </p:cNvPr>
          <p:cNvSpPr/>
          <p:nvPr/>
        </p:nvSpPr>
        <p:spPr>
          <a:xfrm>
            <a:off x="6227197" y="3236180"/>
            <a:ext cx="2560320" cy="13255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Act on prior state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DAA702-D810-4E7E-ADC3-E6750E5EDB3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142630" y="3898962"/>
            <a:ext cx="20845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BDF429-0049-406B-A178-D7AC9A6262E2}"/>
              </a:ext>
            </a:extLst>
          </p:cNvPr>
          <p:cNvSpPr txBox="1"/>
          <p:nvPr/>
        </p:nvSpPr>
        <p:spPr>
          <a:xfrm>
            <a:off x="5054108" y="389896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i="1" dirty="0"/>
              <a:t>t</a:t>
            </a:r>
            <a:endParaRPr lang="en-GB" i="1" dirty="0"/>
          </a:p>
        </p:txBody>
      </p:sp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341912D3-1472-4EDF-A35C-8D26AAF20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7197" y="5509218"/>
            <a:ext cx="914400" cy="91440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617535CC-19F7-4FDE-A37E-4DD56E045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200" y="5509218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6E290C-A03B-47C7-8813-33026BAF2CB4}"/>
              </a:ext>
            </a:extLst>
          </p:cNvPr>
          <p:cNvSpPr txBox="1"/>
          <p:nvPr/>
        </p:nvSpPr>
        <p:spPr>
          <a:xfrm>
            <a:off x="1929746" y="5781752"/>
            <a:ext cx="3680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Very easily achieved in event sourced</a:t>
            </a:r>
          </a:p>
          <a:p>
            <a:r>
              <a:rPr lang="en-IE" dirty="0"/>
              <a:t>systems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5D3328-A23B-4C37-B91D-652C8A8AADFA}"/>
              </a:ext>
            </a:extLst>
          </p:cNvPr>
          <p:cNvSpPr txBox="1"/>
          <p:nvPr/>
        </p:nvSpPr>
        <p:spPr>
          <a:xfrm>
            <a:off x="7362127" y="5735585"/>
            <a:ext cx="4021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Requires understanding of the impact to </a:t>
            </a:r>
          </a:p>
          <a:p>
            <a:r>
              <a:rPr lang="en-IE" dirty="0"/>
              <a:t>The business and not always applicable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17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67CF-F60A-43DE-B742-EC019B03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Wrapping it up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4F640-EC03-49A9-9C2A-BDEBC43AA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048" y="161457"/>
            <a:ext cx="1978023" cy="1732898"/>
          </a:xfrm>
          <a:prstGeom prst="rect">
            <a:avLst/>
          </a:prstGeom>
        </p:spPr>
      </p:pic>
      <p:pic>
        <p:nvPicPr>
          <p:cNvPr id="5" name="Picture 4" descr="A picture containing dark, light&#10;&#10;Description automatically generated">
            <a:extLst>
              <a:ext uri="{FF2B5EF4-FFF2-40B4-BE49-F238E27FC236}">
                <a16:creationId xmlns:a16="http://schemas.microsoft.com/office/drawing/2014/main" id="{263EB027-FCAB-4972-B0A5-BC8B033B3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13873" y="1690688"/>
            <a:ext cx="6689889" cy="47247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FF3974-98D9-421B-BC99-9040A8D793D7}"/>
              </a:ext>
            </a:extLst>
          </p:cNvPr>
          <p:cNvSpPr/>
          <p:nvPr/>
        </p:nvSpPr>
        <p:spPr>
          <a:xfrm>
            <a:off x="7195289" y="4705647"/>
            <a:ext cx="41585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IT DEPENDS….</a:t>
            </a:r>
          </a:p>
        </p:txBody>
      </p:sp>
    </p:spTree>
    <p:extLst>
      <p:ext uri="{BB962C8B-B14F-4D97-AF65-F5344CB8AC3E}">
        <p14:creationId xmlns:p14="http://schemas.microsoft.com/office/powerpoint/2010/main" val="177843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BC839DB-92B4-4F0F-A125-FD0B996E7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3104987"/>
            <a:ext cx="4699867" cy="3630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3D67CF-F60A-43DE-B742-EC019B03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040" y="2074656"/>
            <a:ext cx="3383943" cy="1932802"/>
          </a:xfrm>
        </p:spPr>
        <p:txBody>
          <a:bodyPr>
            <a:normAutofit/>
          </a:bodyPr>
          <a:lstStyle/>
          <a:p>
            <a:r>
              <a:rPr lang="en-IE" sz="8800" b="1" dirty="0"/>
              <a:t>Q</a:t>
            </a:r>
            <a:r>
              <a:rPr lang="en-IE" sz="8800" dirty="0"/>
              <a:t> &amp; </a:t>
            </a:r>
            <a:r>
              <a:rPr lang="en-IE" sz="8800" b="1" dirty="0"/>
              <a:t>A</a:t>
            </a:r>
            <a:endParaRPr lang="en-GB" sz="8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4F640-EC03-49A9-9C2A-BDEBC43AA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9048" y="161457"/>
            <a:ext cx="1978023" cy="173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6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247</Words>
  <Application>Microsoft Office PowerPoint</Application>
  <PresentationFormat>Widescreen</PresentationFormat>
  <Paragraphs>52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Taming the Concurrency Crocodile</vt:lpstr>
      <vt:lpstr>What is the problem?</vt:lpstr>
      <vt:lpstr>Solution 1: Transactions</vt:lpstr>
      <vt:lpstr>Solution 2: Locks on crocs</vt:lpstr>
      <vt:lpstr>Solution 3: Undo, redo, undo….</vt:lpstr>
      <vt:lpstr>Solution 4: Look behind you…</vt:lpstr>
      <vt:lpstr>Wrapping it up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Taming the Concurrency Crocodile</dc:title>
  <dc:creator>Duncan Jones</dc:creator>
  <cp:lastModifiedBy>Duncan Jones</cp:lastModifiedBy>
  <cp:revision>31</cp:revision>
  <dcterms:created xsi:type="dcterms:W3CDTF">2020-12-08T21:44:42Z</dcterms:created>
  <dcterms:modified xsi:type="dcterms:W3CDTF">2021-08-24T14:58:58Z</dcterms:modified>
</cp:coreProperties>
</file>