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59" r:id="rId3"/>
    <p:sldId id="261"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9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74648"/>
  </p:normalViewPr>
  <p:slideViewPr>
    <p:cSldViewPr snapToGrid="0" snapToObjects="1">
      <p:cViewPr varScale="1">
        <p:scale>
          <a:sx n="84" d="100"/>
          <a:sy n="84" d="100"/>
        </p:scale>
        <p:origin x="200"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17760-D250-0749-8993-104A52CF4A8A}" type="datetimeFigureOut">
              <a:rPr lang="en-US" smtClean="0"/>
              <a:t>3/10/22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27E05-3BCA-B748-8575-625AC388D11B}" type="slidenum">
              <a:rPr lang="en-US" smtClean="0"/>
              <a:t>‹#›</a:t>
            </a:fld>
            <a:endParaRPr lang="en-US"/>
          </a:p>
        </p:txBody>
      </p:sp>
    </p:spTree>
    <p:extLst>
      <p:ext uri="{BB962C8B-B14F-4D97-AF65-F5344CB8AC3E}">
        <p14:creationId xmlns:p14="http://schemas.microsoft.com/office/powerpoint/2010/main" val="231828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FBDADD5-DD50-8741-91E7-B03299C48932}" type="slidenum">
              <a:rPr lang="en-US" smtClean="0"/>
              <a:t>1</a:t>
            </a:fld>
            <a:endParaRPr lang="en-US"/>
          </a:p>
        </p:txBody>
      </p:sp>
    </p:spTree>
    <p:extLst>
      <p:ext uri="{BB962C8B-B14F-4D97-AF65-F5344CB8AC3E}">
        <p14:creationId xmlns:p14="http://schemas.microsoft.com/office/powerpoint/2010/main" val="229343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motivation behind placing an emphasis on Data Viz is to enhance scientific communication skills by representing data in interpretable ways that may be more accessible than pouring through the data on its own. Think how much we have relied on graphs and charts during the pandemic.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go from a table with many different variables to representing interesting relationships amongst the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helps look at very large and very minute timescales to detect any patterns, relationships, effects, etc. that we may not intuit from the data upon initially inspecting it.</a:t>
            </a:r>
          </a:p>
        </p:txBody>
      </p:sp>
      <p:sp>
        <p:nvSpPr>
          <p:cNvPr id="4" name="Slide Number Placeholder 3"/>
          <p:cNvSpPr>
            <a:spLocks noGrp="1"/>
          </p:cNvSpPr>
          <p:nvPr>
            <p:ph type="sldNum" sz="quarter" idx="5"/>
          </p:nvPr>
        </p:nvSpPr>
        <p:spPr/>
        <p:txBody>
          <a:bodyPr/>
          <a:lstStyle/>
          <a:p>
            <a:fld id="{CFBDADD5-DD50-8741-91E7-B03299C48932}" type="slidenum">
              <a:rPr lang="en-US" smtClean="0"/>
              <a:t>2</a:t>
            </a:fld>
            <a:endParaRPr lang="en-US"/>
          </a:p>
        </p:txBody>
      </p:sp>
    </p:spTree>
    <p:extLst>
      <p:ext uri="{BB962C8B-B14F-4D97-AF65-F5344CB8AC3E}">
        <p14:creationId xmlns:p14="http://schemas.microsoft.com/office/powerpoint/2010/main" val="400448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Grammar of Graphics is not exclusive to ggplot2, but it is what ggplot2 is based on, hence the “gg”. The Grammar of Graphics was developed by Leland Wilkinson as a foundation for producing nearly every type of graph imaginable.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will be specifically tinkering with some of these aspects today, but I wanted to provide you all the foundation of the language used in </a:t>
            </a:r>
            <a:r>
              <a:rPr lang="en-US" sz="1200" b="0" i="0" kern="1200" dirty="0" err="1">
                <a:solidFill>
                  <a:schemeClr val="tx1"/>
                </a:solidFill>
                <a:effectLst/>
                <a:latin typeface="+mn-lt"/>
                <a:ea typeface="+mn-ea"/>
                <a:cs typeface="+mn-cs"/>
              </a:rPr>
              <a:t>ggplot</a:t>
            </a:r>
            <a:r>
              <a:rPr lang="en-US" sz="1200" b="0" i="0" kern="1200" dirty="0">
                <a:solidFill>
                  <a:schemeClr val="tx1"/>
                </a:solidFill>
                <a:effectLst/>
                <a:latin typeface="+mn-lt"/>
                <a:ea typeface="+mn-ea"/>
                <a:cs typeface="+mn-cs"/>
              </a:rPr>
              <a:t> before we dive in.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is </a:t>
            </a:r>
            <a:r>
              <a:rPr lang="en-US" sz="1200" b="0" i="0" kern="1200" dirty="0" err="1">
                <a:solidFill>
                  <a:schemeClr val="tx1"/>
                </a:solidFill>
                <a:effectLst/>
                <a:latin typeface="+mn-lt"/>
                <a:ea typeface="+mn-ea"/>
                <a:cs typeface="+mn-cs"/>
              </a:rPr>
              <a:t>ggplot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FBDADD5-DD50-8741-91E7-B03299C48932}" type="slidenum">
              <a:rPr lang="en-US" smtClean="0"/>
              <a:t>3</a:t>
            </a:fld>
            <a:endParaRPr lang="en-US"/>
          </a:p>
        </p:txBody>
      </p:sp>
    </p:spTree>
    <p:extLst>
      <p:ext uri="{BB962C8B-B14F-4D97-AF65-F5344CB8AC3E}">
        <p14:creationId xmlns:p14="http://schemas.microsoft.com/office/powerpoint/2010/main" val="300650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native R plot function can achieve many of the graphics that we will see today, but it is not as intuitive, and the community for </a:t>
            </a:r>
            <a:r>
              <a:rPr lang="en-US" sz="1200" b="0" i="0" kern="1200" dirty="0" err="1">
                <a:solidFill>
                  <a:schemeClr val="tx1"/>
                </a:solidFill>
                <a:effectLst/>
                <a:latin typeface="+mn-lt"/>
                <a:ea typeface="+mn-ea"/>
                <a:cs typeface="+mn-cs"/>
              </a:rPr>
              <a:t>ggplot</a:t>
            </a:r>
            <a:r>
              <a:rPr lang="en-US" sz="1200" b="0" i="0" kern="1200" dirty="0">
                <a:solidFill>
                  <a:schemeClr val="tx1"/>
                </a:solidFill>
                <a:effectLst/>
                <a:latin typeface="+mn-lt"/>
                <a:ea typeface="+mn-ea"/>
                <a:cs typeface="+mn-cs"/>
              </a:rPr>
              <a:t> and the Grammar of Graphics is large and supportive. </a:t>
            </a:r>
          </a:p>
          <a:p>
            <a:r>
              <a:rPr lang="en-US" sz="1200" b="0" i="0" kern="1200" dirty="0">
                <a:solidFill>
                  <a:schemeClr val="tx1"/>
                </a:solidFill>
                <a:effectLst/>
                <a:latin typeface="+mn-lt"/>
                <a:ea typeface="+mn-ea"/>
                <a:cs typeface="+mn-cs"/>
              </a:rPr>
              <a:t>What kind of charts can we work with? Well… </a:t>
            </a:r>
          </a:p>
          <a:p>
            <a:r>
              <a:rPr lang="en-US" sz="1200" b="0" i="0" kern="1200" dirty="0">
                <a:solidFill>
                  <a:schemeClr val="tx1"/>
                </a:solidFill>
                <a:effectLst/>
                <a:latin typeface="+mn-lt"/>
                <a:ea typeface="+mn-ea"/>
                <a:cs typeface="+mn-cs"/>
              </a:rPr>
              <a:t>Violin, density, bar chart, scatterplot, line graphs, pie charts, ridgeline graphs, heat maps, animated graphs and so many more.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r-graph-</a:t>
            </a:r>
            <a:r>
              <a:rPr lang="en-US" sz="1200" b="0" i="0" kern="1200" dirty="0" err="1">
                <a:solidFill>
                  <a:schemeClr val="tx1"/>
                </a:solidFill>
                <a:effectLst/>
                <a:latin typeface="+mn-lt"/>
                <a:ea typeface="+mn-ea"/>
                <a:cs typeface="+mn-cs"/>
              </a:rPr>
              <a:t>gallery.com</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FBDADD5-DD50-8741-91E7-B03299C48932}" type="slidenum">
              <a:rPr lang="en-US" smtClean="0"/>
              <a:t>4</a:t>
            </a:fld>
            <a:endParaRPr lang="en-US"/>
          </a:p>
        </p:txBody>
      </p:sp>
    </p:spTree>
    <p:extLst>
      <p:ext uri="{BB962C8B-B14F-4D97-AF65-F5344CB8AC3E}">
        <p14:creationId xmlns:p14="http://schemas.microsoft.com/office/powerpoint/2010/main" val="301498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Basing </a:t>
            </a:r>
            <a:r>
              <a:rPr lang="en-US" sz="1200" b="0" i="0" kern="1200" dirty="0" err="1">
                <a:solidFill>
                  <a:schemeClr val="tx1"/>
                </a:solidFill>
                <a:effectLst/>
                <a:latin typeface="+mn-lt"/>
                <a:ea typeface="+mn-ea"/>
                <a:cs typeface="+mn-cs"/>
              </a:rPr>
              <a:t>ggplot</a:t>
            </a:r>
            <a:r>
              <a:rPr lang="en-US" sz="1200" b="0" i="0" kern="1200" dirty="0">
                <a:solidFill>
                  <a:schemeClr val="tx1"/>
                </a:solidFill>
                <a:effectLst/>
                <a:latin typeface="+mn-lt"/>
                <a:ea typeface="+mn-ea"/>
                <a:cs typeface="+mn-cs"/>
              </a:rPr>
              <a:t> off of the Grammar of Graphics keeps everything within the same system so you aren’t piecemealing different packages and functions together. You are also able to save the plots as objects, which are called </a:t>
            </a:r>
            <a:r>
              <a:rPr lang="en-US" sz="1200" b="0" i="0" kern="1200" dirty="0" err="1">
                <a:solidFill>
                  <a:schemeClr val="tx1"/>
                </a:solidFill>
                <a:effectLst/>
                <a:latin typeface="+mn-lt"/>
                <a:ea typeface="+mn-ea"/>
                <a:cs typeface="+mn-cs"/>
              </a:rPr>
              <a:t>Grobs</a:t>
            </a:r>
            <a:r>
              <a:rPr lang="en-US" sz="1200" b="0" i="0" kern="1200" dirty="0">
                <a:solidFill>
                  <a:schemeClr val="tx1"/>
                </a:solidFill>
                <a:effectLst/>
                <a:latin typeface="+mn-lt"/>
                <a:ea typeface="+mn-ea"/>
                <a:cs typeface="+mn-cs"/>
              </a:rPr>
              <a:t>, and we will be using these today.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cool thing about </a:t>
            </a:r>
            <a:r>
              <a:rPr lang="en-US" sz="1200" b="0" i="0" kern="1200" dirty="0" err="1">
                <a:solidFill>
                  <a:schemeClr val="tx1"/>
                </a:solidFill>
                <a:effectLst/>
                <a:latin typeface="+mn-lt"/>
                <a:ea typeface="+mn-ea"/>
                <a:cs typeface="+mn-cs"/>
              </a:rPr>
              <a:t>ggplot’s</a:t>
            </a:r>
            <a:r>
              <a:rPr lang="en-US" sz="1200" b="0" i="0" kern="1200" dirty="0">
                <a:solidFill>
                  <a:schemeClr val="tx1"/>
                </a:solidFill>
                <a:effectLst/>
                <a:latin typeface="+mn-lt"/>
                <a:ea typeface="+mn-ea"/>
                <a:cs typeface="+mn-cs"/>
              </a:rPr>
              <a:t> customization is that you are essentially just adding layers and arranging them as you need them. I have included a basic cheat sheet that is available on the </a:t>
            </a:r>
            <a:r>
              <a:rPr lang="en-US" sz="1200" b="0" i="0" kern="1200" dirty="0" err="1">
                <a:solidFill>
                  <a:schemeClr val="tx1"/>
                </a:solidFill>
                <a:effectLst/>
                <a:latin typeface="+mn-lt"/>
                <a:ea typeface="+mn-ea"/>
                <a:cs typeface="+mn-cs"/>
              </a:rPr>
              <a:t>ggplot</a:t>
            </a:r>
            <a:r>
              <a:rPr lang="en-US" sz="1200" b="0" i="0" kern="1200" dirty="0">
                <a:solidFill>
                  <a:schemeClr val="tx1"/>
                </a:solidFill>
                <a:effectLst/>
                <a:latin typeface="+mn-lt"/>
                <a:ea typeface="+mn-ea"/>
                <a:cs typeface="+mn-cs"/>
              </a:rPr>
              <a:t> section of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site.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type of graph can address each of the different elements in the grammar of graphics language that makes </a:t>
            </a:r>
            <a:r>
              <a:rPr lang="en-US" sz="1200" b="0" i="0" kern="1200" dirty="0" err="1">
                <a:solidFill>
                  <a:schemeClr val="tx1"/>
                </a:solidFill>
                <a:effectLst/>
                <a:latin typeface="+mn-lt"/>
                <a:ea typeface="+mn-ea"/>
                <a:cs typeface="+mn-cs"/>
              </a:rPr>
              <a:t>ggplot’s</a:t>
            </a:r>
            <a:r>
              <a:rPr lang="en-US" sz="1200" b="0" i="0" kern="1200" dirty="0">
                <a:solidFill>
                  <a:schemeClr val="tx1"/>
                </a:solidFill>
                <a:effectLst/>
                <a:latin typeface="+mn-lt"/>
                <a:ea typeface="+mn-ea"/>
                <a:cs typeface="+mn-cs"/>
              </a:rPr>
              <a:t> visualization easy to work with. If anyone has worked in Photoshop or even rearranged objects in PowerPoint, then you already have a basic understanding of how layering works.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see more intricate examples in our exercises! </a:t>
            </a:r>
          </a:p>
        </p:txBody>
      </p:sp>
      <p:sp>
        <p:nvSpPr>
          <p:cNvPr id="4" name="Slide Number Placeholder 3"/>
          <p:cNvSpPr>
            <a:spLocks noGrp="1"/>
          </p:cNvSpPr>
          <p:nvPr>
            <p:ph type="sldNum" sz="quarter" idx="5"/>
          </p:nvPr>
        </p:nvSpPr>
        <p:spPr/>
        <p:txBody>
          <a:bodyPr/>
          <a:lstStyle/>
          <a:p>
            <a:fld id="{CFBDADD5-DD50-8741-91E7-B03299C48932}" type="slidenum">
              <a:rPr lang="en-US" smtClean="0"/>
              <a:t>5</a:t>
            </a:fld>
            <a:endParaRPr lang="en-US"/>
          </a:p>
        </p:txBody>
      </p:sp>
    </p:spTree>
    <p:extLst>
      <p:ext uri="{BB962C8B-B14F-4D97-AF65-F5344CB8AC3E}">
        <p14:creationId xmlns:p14="http://schemas.microsoft.com/office/powerpoint/2010/main" val="90529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2E7A-4E8C-BD45-BAF0-61839912E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F6B627-7EE9-AE49-9638-706FC6A59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55BEA7-5B9B-3746-9864-13AEC68BBAE9}"/>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5" name="Footer Placeholder 4">
            <a:extLst>
              <a:ext uri="{FF2B5EF4-FFF2-40B4-BE49-F238E27FC236}">
                <a16:creationId xmlns:a16="http://schemas.microsoft.com/office/drawing/2014/main" id="{A9179BE8-722D-544E-B206-C3EC9D28B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07B94-0E27-C64A-99E3-FDB50359D152}"/>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342214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BF0B-5638-F94E-A06A-BE2F07E2FA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3C4A74-AE31-4046-A22B-249758987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25C90-A4F3-EA46-89FA-D99FB0BFE1C0}"/>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5" name="Footer Placeholder 4">
            <a:extLst>
              <a:ext uri="{FF2B5EF4-FFF2-40B4-BE49-F238E27FC236}">
                <a16:creationId xmlns:a16="http://schemas.microsoft.com/office/drawing/2014/main" id="{D725408D-0AB7-F046-A4D9-E95E109E6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06C2D-002C-BC42-9936-3B601579114E}"/>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377983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930AE1-9122-8C41-B0E8-9E1A2C694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483CA-FCFE-214A-8B7B-294C9C9BFD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D5C97-DDBC-FC4A-BE44-B68D557B8CF0}"/>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5" name="Footer Placeholder 4">
            <a:extLst>
              <a:ext uri="{FF2B5EF4-FFF2-40B4-BE49-F238E27FC236}">
                <a16:creationId xmlns:a16="http://schemas.microsoft.com/office/drawing/2014/main" id="{0B8355CC-7A29-EB46-83A2-A79CCDBD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A9773-3846-9148-989D-6D6E2B33FBA5}"/>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360136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2ECC-061D-6049-9529-9D7952FAD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305855-D07A-E44E-9C71-EE1A13243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C9F92-1EEE-C240-AEAB-0C91D8E95A7C}"/>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5" name="Footer Placeholder 4">
            <a:extLst>
              <a:ext uri="{FF2B5EF4-FFF2-40B4-BE49-F238E27FC236}">
                <a16:creationId xmlns:a16="http://schemas.microsoft.com/office/drawing/2014/main" id="{7E04B196-5C74-7149-BD6A-4279C270F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F335D-0EC9-4C47-8916-07DF0ED8F333}"/>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327777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B704-8B35-3443-B112-A62FD75D6A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06A91A-9774-F741-8EBD-BA40E5B8E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724FF-73D1-1C44-9763-1387DB203017}"/>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5" name="Footer Placeholder 4">
            <a:extLst>
              <a:ext uri="{FF2B5EF4-FFF2-40B4-BE49-F238E27FC236}">
                <a16:creationId xmlns:a16="http://schemas.microsoft.com/office/drawing/2014/main" id="{10B9BFD4-1B59-2545-9B91-78ECD89D4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994B3-02D6-A64B-B40D-F32832C2810B}"/>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11389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9FE9-BB23-404A-A256-4A2A9A1B8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09BD3-0AE2-074A-BEC0-6B34BCAAF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8F6F8-414D-9B4C-9BCB-7EA8999A38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80B19-DDE3-C947-8CD9-530B09B3ED87}"/>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6" name="Footer Placeholder 5">
            <a:extLst>
              <a:ext uri="{FF2B5EF4-FFF2-40B4-BE49-F238E27FC236}">
                <a16:creationId xmlns:a16="http://schemas.microsoft.com/office/drawing/2014/main" id="{F7E9677B-D390-1145-9D73-F273ED5D2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F52CA-538C-5446-8FA5-D222C675C85C}"/>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394099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4C11-EBF0-9449-AD14-6632B38098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600507-F21E-5241-8AAF-E3BD9B056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B01474-B502-C14F-9C5F-189E2F57F4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4B2E67-80F9-A043-9113-7CED6F3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B0C74-05B6-B74E-95C8-A2EEEC3EDC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05FC1-75A0-8649-801F-8EE6F73CAF28}"/>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8" name="Footer Placeholder 7">
            <a:extLst>
              <a:ext uri="{FF2B5EF4-FFF2-40B4-BE49-F238E27FC236}">
                <a16:creationId xmlns:a16="http://schemas.microsoft.com/office/drawing/2014/main" id="{EAD042A3-9C61-4540-BE5E-6C5EBDB8E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BF8824-9BEA-5844-B3E1-2EE871B11631}"/>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180444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E12A-A553-5444-91C3-DBA479B036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91EF42-9143-E944-AE56-E1555EAD4F8E}"/>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4" name="Footer Placeholder 3">
            <a:extLst>
              <a:ext uri="{FF2B5EF4-FFF2-40B4-BE49-F238E27FC236}">
                <a16:creationId xmlns:a16="http://schemas.microsoft.com/office/drawing/2014/main" id="{27341B22-63E8-804F-B3B3-139B4F0F1F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5882D-C28A-C04C-B60B-9BAF41D806C2}"/>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2023595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3AEB5-284C-1848-B0CE-7E2C05C9058D}"/>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3" name="Footer Placeholder 2">
            <a:extLst>
              <a:ext uri="{FF2B5EF4-FFF2-40B4-BE49-F238E27FC236}">
                <a16:creationId xmlns:a16="http://schemas.microsoft.com/office/drawing/2014/main" id="{300D06C7-561E-D14A-8025-6B3D2D0D9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9B36FD-F870-AC4C-89C7-DD51A4006E47}"/>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94920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3E09-F090-6F47-A20F-A7115BC0B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C06C38-5EF4-F24F-9FF0-61E6C2D7F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4C372D-D841-5448-B727-BB6D35A4D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5A53E-A9EF-8243-834F-CF496C55B89B}"/>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6" name="Footer Placeholder 5">
            <a:extLst>
              <a:ext uri="{FF2B5EF4-FFF2-40B4-BE49-F238E27FC236}">
                <a16:creationId xmlns:a16="http://schemas.microsoft.com/office/drawing/2014/main" id="{07EAFDD1-9440-FD4B-A54A-8C38C5F37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05C95-2A0C-4649-BBFC-C3943E13ECDE}"/>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20532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A8D6-0D3B-DC4F-B12A-9CC546EE3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E94FB5-1C98-D547-AA3E-FA6BED004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ECE77-F28B-B343-9828-264BF197E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E08C2-917C-864C-85BD-2F7D3805DF09}"/>
              </a:ext>
            </a:extLst>
          </p:cNvPr>
          <p:cNvSpPr>
            <a:spLocks noGrp="1"/>
          </p:cNvSpPr>
          <p:nvPr>
            <p:ph type="dt" sz="half" idx="10"/>
          </p:nvPr>
        </p:nvSpPr>
        <p:spPr/>
        <p:txBody>
          <a:bodyPr/>
          <a:lstStyle/>
          <a:p>
            <a:fld id="{5D26E977-0CD2-3E46-AE8D-63B98D02C2DB}" type="datetimeFigureOut">
              <a:rPr lang="en-US" smtClean="0"/>
              <a:t>3/10/22</a:t>
            </a:fld>
            <a:endParaRPr lang="en-US"/>
          </a:p>
        </p:txBody>
      </p:sp>
      <p:sp>
        <p:nvSpPr>
          <p:cNvPr id="6" name="Footer Placeholder 5">
            <a:extLst>
              <a:ext uri="{FF2B5EF4-FFF2-40B4-BE49-F238E27FC236}">
                <a16:creationId xmlns:a16="http://schemas.microsoft.com/office/drawing/2014/main" id="{4CA88FCB-2DA0-204A-AF6D-6E2B45703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EF35B-CEDB-9445-B4FE-792F6051D8C9}"/>
              </a:ext>
            </a:extLst>
          </p:cNvPr>
          <p:cNvSpPr>
            <a:spLocks noGrp="1"/>
          </p:cNvSpPr>
          <p:nvPr>
            <p:ph type="sldNum" sz="quarter" idx="12"/>
          </p:nvPr>
        </p:nvSpPr>
        <p:spPr/>
        <p:txBody>
          <a:bodyPr/>
          <a:lstStyle/>
          <a:p>
            <a:fld id="{ED3E1774-196C-B044-ADDF-AACD98903CFF}" type="slidenum">
              <a:rPr lang="en-US" smtClean="0"/>
              <a:t>‹#›</a:t>
            </a:fld>
            <a:endParaRPr lang="en-US"/>
          </a:p>
        </p:txBody>
      </p:sp>
    </p:spTree>
    <p:extLst>
      <p:ext uri="{BB962C8B-B14F-4D97-AF65-F5344CB8AC3E}">
        <p14:creationId xmlns:p14="http://schemas.microsoft.com/office/powerpoint/2010/main" val="268429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B1FFB0-6B3C-2B4A-B04D-02B5EF9B9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ED887A-722E-F24A-9874-0C6420D1B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3C309-0C83-8E47-BCD4-A38F6B953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6E977-0CD2-3E46-AE8D-63B98D02C2DB}" type="datetimeFigureOut">
              <a:rPr lang="en-US" smtClean="0"/>
              <a:t>3/10/22</a:t>
            </a:fld>
            <a:endParaRPr lang="en-US"/>
          </a:p>
        </p:txBody>
      </p:sp>
      <p:sp>
        <p:nvSpPr>
          <p:cNvPr id="5" name="Footer Placeholder 4">
            <a:extLst>
              <a:ext uri="{FF2B5EF4-FFF2-40B4-BE49-F238E27FC236}">
                <a16:creationId xmlns:a16="http://schemas.microsoft.com/office/drawing/2014/main" id="{A029005F-05A0-D44D-A8AC-8A6D4500D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EF85D4-3EE7-344A-8DEC-E9EC4F15D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E1774-196C-B044-ADDF-AACD98903CFF}" type="slidenum">
              <a:rPr lang="en-US" smtClean="0"/>
              <a:t>‹#›</a:t>
            </a:fld>
            <a:endParaRPr lang="en-US"/>
          </a:p>
        </p:txBody>
      </p:sp>
    </p:spTree>
    <p:extLst>
      <p:ext uri="{BB962C8B-B14F-4D97-AF65-F5344CB8AC3E}">
        <p14:creationId xmlns:p14="http://schemas.microsoft.com/office/powerpoint/2010/main" val="48500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ggplot2.tidyverse.org/" TargetMode="Externa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CD7299BA-9B19-9148-AB58-5F5511D2CA32}"/>
              </a:ext>
            </a:extLst>
          </p:cNvPr>
          <p:cNvPicPr>
            <a:picLocks noChangeAspect="1"/>
          </p:cNvPicPr>
          <p:nvPr/>
        </p:nvPicPr>
        <p:blipFill>
          <a:blip r:embed="rId3"/>
          <a:stretch>
            <a:fillRect/>
          </a:stretch>
        </p:blipFill>
        <p:spPr>
          <a:xfrm>
            <a:off x="1488" y="0"/>
            <a:ext cx="12189023" cy="6858000"/>
          </a:xfrm>
          <a:prstGeom prst="rect">
            <a:avLst/>
          </a:prstGeom>
        </p:spPr>
      </p:pic>
      <p:sp>
        <p:nvSpPr>
          <p:cNvPr id="8" name="TextBox 7">
            <a:extLst>
              <a:ext uri="{FF2B5EF4-FFF2-40B4-BE49-F238E27FC236}">
                <a16:creationId xmlns:a16="http://schemas.microsoft.com/office/drawing/2014/main" id="{45A9079E-633C-5849-8050-D21ED3F7313F}"/>
              </a:ext>
            </a:extLst>
          </p:cNvPr>
          <p:cNvSpPr txBox="1"/>
          <p:nvPr/>
        </p:nvSpPr>
        <p:spPr>
          <a:xfrm>
            <a:off x="1393369" y="97609"/>
            <a:ext cx="9405257" cy="1246495"/>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7500" dirty="0">
                <a:ln>
                  <a:solidFill>
                    <a:schemeClr val="tx1"/>
                  </a:solid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DATA Visualization</a:t>
            </a:r>
          </a:p>
        </p:txBody>
      </p:sp>
      <p:pic>
        <p:nvPicPr>
          <p:cNvPr id="3" name="Picture 2" descr="Icon&#10;&#10;Description automatically generated">
            <a:extLst>
              <a:ext uri="{FF2B5EF4-FFF2-40B4-BE49-F238E27FC236}">
                <a16:creationId xmlns:a16="http://schemas.microsoft.com/office/drawing/2014/main" id="{6B0BF4D3-0C85-1948-B759-83AB46811C96}"/>
              </a:ext>
            </a:extLst>
          </p:cNvPr>
          <p:cNvPicPr>
            <a:picLocks noChangeAspect="1"/>
          </p:cNvPicPr>
          <p:nvPr/>
        </p:nvPicPr>
        <p:blipFill>
          <a:blip r:embed="rId4"/>
          <a:stretch>
            <a:fillRect/>
          </a:stretch>
        </p:blipFill>
        <p:spPr>
          <a:xfrm flipH="1">
            <a:off x="5361188" y="1294622"/>
            <a:ext cx="1469621" cy="5478664"/>
          </a:xfrm>
          <a:prstGeom prst="rect">
            <a:avLst/>
          </a:prstGeom>
          <a:effectLst>
            <a:outerShdw blurRad="50800" dist="38100" dir="16200000" rotWithShape="0">
              <a:prstClr val="black">
                <a:alpha val="40000"/>
              </a:prstClr>
            </a:outerShdw>
          </a:effectLst>
        </p:spPr>
      </p:pic>
      <p:pic>
        <p:nvPicPr>
          <p:cNvPr id="5" name="Picture 4" descr="Icon&#10;&#10;Description automatically generated">
            <a:extLst>
              <a:ext uri="{FF2B5EF4-FFF2-40B4-BE49-F238E27FC236}">
                <a16:creationId xmlns:a16="http://schemas.microsoft.com/office/drawing/2014/main" id="{C6AA086F-3234-5F4B-9E7F-93B1853A3FD3}"/>
              </a:ext>
            </a:extLst>
          </p:cNvPr>
          <p:cNvPicPr>
            <a:picLocks noChangeAspect="1"/>
          </p:cNvPicPr>
          <p:nvPr/>
        </p:nvPicPr>
        <p:blipFill>
          <a:blip r:embed="rId5"/>
          <a:stretch>
            <a:fillRect/>
          </a:stretch>
        </p:blipFill>
        <p:spPr>
          <a:xfrm flipH="1">
            <a:off x="9107285" y="1123553"/>
            <a:ext cx="1469621" cy="5478664"/>
          </a:xfrm>
          <a:prstGeom prst="rect">
            <a:avLst/>
          </a:prstGeom>
          <a:effectLst>
            <a:outerShdw blurRad="50800" dist="38100" dir="16200000" rotWithShape="0">
              <a:prstClr val="black">
                <a:alpha val="40000"/>
              </a:prstClr>
            </a:outerShdw>
          </a:effectLst>
        </p:spPr>
      </p:pic>
      <p:pic>
        <p:nvPicPr>
          <p:cNvPr id="10" name="Picture 9" descr="Icon&#10;&#10;Description automatically generated">
            <a:extLst>
              <a:ext uri="{FF2B5EF4-FFF2-40B4-BE49-F238E27FC236}">
                <a16:creationId xmlns:a16="http://schemas.microsoft.com/office/drawing/2014/main" id="{13E842A9-47E5-894F-92F7-57D45176A5F8}"/>
              </a:ext>
            </a:extLst>
          </p:cNvPr>
          <p:cNvPicPr>
            <a:picLocks noChangeAspect="1"/>
          </p:cNvPicPr>
          <p:nvPr/>
        </p:nvPicPr>
        <p:blipFill>
          <a:blip r:embed="rId6"/>
          <a:stretch>
            <a:fillRect/>
          </a:stretch>
        </p:blipFill>
        <p:spPr>
          <a:xfrm flipH="1">
            <a:off x="1615094" y="1219246"/>
            <a:ext cx="1469621" cy="5478664"/>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269570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7299BA-9B19-9148-AB58-5F5511D2CA3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841" y="0"/>
            <a:ext cx="12172317" cy="6858000"/>
          </a:xfrm>
          <a:prstGeom prst="rect">
            <a:avLst/>
          </a:prstGeom>
        </p:spPr>
      </p:pic>
      <p:sp>
        <p:nvSpPr>
          <p:cNvPr id="8" name="TextBox 7">
            <a:extLst>
              <a:ext uri="{FF2B5EF4-FFF2-40B4-BE49-F238E27FC236}">
                <a16:creationId xmlns:a16="http://schemas.microsoft.com/office/drawing/2014/main" id="{45A9079E-633C-5849-8050-D21ED3F7313F}"/>
              </a:ext>
            </a:extLst>
          </p:cNvPr>
          <p:cNvSpPr txBox="1"/>
          <p:nvPr/>
        </p:nvSpPr>
        <p:spPr>
          <a:xfrm>
            <a:off x="1556654" y="226510"/>
            <a:ext cx="9405257" cy="1246495"/>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7500" dirty="0">
                <a:ln>
                  <a:solidFill>
                    <a:schemeClr val="tx1"/>
                  </a:solid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DATA Visualization</a:t>
            </a:r>
          </a:p>
        </p:txBody>
      </p:sp>
      <p:sp>
        <p:nvSpPr>
          <p:cNvPr id="9" name="TextBox 8">
            <a:extLst>
              <a:ext uri="{FF2B5EF4-FFF2-40B4-BE49-F238E27FC236}">
                <a16:creationId xmlns:a16="http://schemas.microsoft.com/office/drawing/2014/main" id="{2BA518DA-B032-C74A-9F16-129CF6C6686E}"/>
              </a:ext>
            </a:extLst>
          </p:cNvPr>
          <p:cNvSpPr txBox="1"/>
          <p:nvPr/>
        </p:nvSpPr>
        <p:spPr>
          <a:xfrm>
            <a:off x="1063337" y="2151727"/>
            <a:ext cx="10391889" cy="2554545"/>
          </a:xfrm>
          <a:prstGeom prst="rect">
            <a:avLst/>
          </a:prstGeom>
          <a:noFill/>
        </p:spPr>
        <p:txBody>
          <a:bodyPr wrap="square" rtlCol="0">
            <a:spAutoFit/>
          </a:bodyPr>
          <a:lstStyle/>
          <a:p>
            <a:r>
              <a:rPr lang="en-US" sz="4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rPr>
              <a:t>Data viz is simply how we graphically represent data</a:t>
            </a:r>
          </a:p>
          <a:p>
            <a:endParaRPr lang="en-US" sz="4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endParaRPr>
          </a:p>
          <a:p>
            <a:r>
              <a:rPr lang="en-US" sz="4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rPr>
              <a:t>It is an all-encompassing term for charts, graphs,  &amp; figures </a:t>
            </a:r>
            <a:r>
              <a:rPr lang="en-US" sz="2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rPr>
              <a:t>(midway, 2020)</a:t>
            </a:r>
          </a:p>
        </p:txBody>
      </p:sp>
      <p:pic>
        <p:nvPicPr>
          <p:cNvPr id="4" name="Picture 3" descr="Table&#10;&#10;Description automatically generated">
            <a:extLst>
              <a:ext uri="{FF2B5EF4-FFF2-40B4-BE49-F238E27FC236}">
                <a16:creationId xmlns:a16="http://schemas.microsoft.com/office/drawing/2014/main" id="{5FFD153C-439F-9042-9B80-51C9D2E22C1D}"/>
              </a:ext>
            </a:extLst>
          </p:cNvPr>
          <p:cNvPicPr>
            <a:picLocks noChangeAspect="1"/>
          </p:cNvPicPr>
          <p:nvPr/>
        </p:nvPicPr>
        <p:blipFill>
          <a:blip r:embed="rId5"/>
          <a:stretch>
            <a:fillRect/>
          </a:stretch>
        </p:blipFill>
        <p:spPr>
          <a:xfrm>
            <a:off x="2721195" y="1246495"/>
            <a:ext cx="6714058" cy="5384995"/>
          </a:xfrm>
          <a:prstGeom prst="rect">
            <a:avLst/>
          </a:prstGeom>
        </p:spPr>
      </p:pic>
      <p:pic>
        <p:nvPicPr>
          <p:cNvPr id="12" name="Picture 11">
            <a:extLst>
              <a:ext uri="{FF2B5EF4-FFF2-40B4-BE49-F238E27FC236}">
                <a16:creationId xmlns:a16="http://schemas.microsoft.com/office/drawing/2014/main" id="{2FF9A566-64BE-8040-927D-2CDF1FCCD79D}"/>
              </a:ext>
            </a:extLst>
          </p:cNvPr>
          <p:cNvPicPr>
            <a:picLocks noChangeAspect="1"/>
          </p:cNvPicPr>
          <p:nvPr/>
        </p:nvPicPr>
        <p:blipFill>
          <a:blip r:embed="rId6"/>
          <a:stretch>
            <a:fillRect/>
          </a:stretch>
        </p:blipFill>
        <p:spPr>
          <a:xfrm>
            <a:off x="3702473" y="1280024"/>
            <a:ext cx="4787053" cy="5351466"/>
          </a:xfrm>
          <a:prstGeom prst="rect">
            <a:avLst/>
          </a:prstGeom>
        </p:spPr>
      </p:pic>
      <p:sp>
        <p:nvSpPr>
          <p:cNvPr id="14" name="TextBox 13">
            <a:extLst>
              <a:ext uri="{FF2B5EF4-FFF2-40B4-BE49-F238E27FC236}">
                <a16:creationId xmlns:a16="http://schemas.microsoft.com/office/drawing/2014/main" id="{CEA6C364-BC44-5546-A6F3-5856FAFD5978}"/>
              </a:ext>
            </a:extLst>
          </p:cNvPr>
          <p:cNvSpPr txBox="1"/>
          <p:nvPr/>
        </p:nvSpPr>
        <p:spPr>
          <a:xfrm>
            <a:off x="4575131" y="6544690"/>
            <a:ext cx="3006186" cy="400110"/>
          </a:xfrm>
          <a:prstGeom prst="rect">
            <a:avLst/>
          </a:prstGeom>
          <a:noFill/>
        </p:spPr>
        <p:txBody>
          <a:bodyPr wrap="square" rtlCol="0">
            <a:spAutoFit/>
          </a:bodyPr>
          <a:lstStyle/>
          <a:p>
            <a:pPr algn="ctr"/>
            <a:r>
              <a:rPr lang="en-US" sz="2000" dirty="0">
                <a:ln w="0">
                  <a:no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Basketball-</a:t>
            </a:r>
            <a:r>
              <a:rPr lang="en-US" sz="2000" dirty="0" err="1">
                <a:ln w="0">
                  <a:no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reference.com</a:t>
            </a:r>
            <a:endParaRPr lang="en-US" sz="2000" dirty="0">
              <a:ln w="0">
                <a:no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endParaRPr>
          </a:p>
        </p:txBody>
      </p:sp>
    </p:spTree>
    <p:extLst>
      <p:ext uri="{BB962C8B-B14F-4D97-AF65-F5344CB8AC3E}">
        <p14:creationId xmlns:p14="http://schemas.microsoft.com/office/powerpoint/2010/main" val="222488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9"/>
                                        </p:tgtEl>
                                        <p:attrNameLst>
                                          <p:attrName>ppt_y</p:attrName>
                                        </p:attrNameLst>
                                      </p:cBhvr>
                                      <p:tavLst>
                                        <p:tav tm="0">
                                          <p:val>
                                            <p:strVal val="#ppt_y"/>
                                          </p:val>
                                        </p:tav>
                                        <p:tav tm="100000">
                                          <p:val>
                                            <p:strVal val="#ppt_y+#ppt_h*1.125000"/>
                                          </p:val>
                                        </p:tav>
                                      </p:tavLst>
                                    </p:anim>
                                    <p:animEffect transition="out" filter="wipe(down)">
                                      <p:cBhvr>
                                        <p:cTn id="7" dur="500"/>
                                        <p:tgtEl>
                                          <p:spTgt spid="9"/>
                                        </p:tgtEl>
                                      </p:cBhvr>
                                    </p:animEffect>
                                    <p:set>
                                      <p:cBhvr>
                                        <p:cTn id="8" dur="1" fill="hold">
                                          <p:stCondLst>
                                            <p:cond delay="499"/>
                                          </p:stCondLst>
                                        </p:cTn>
                                        <p:tgtEl>
                                          <p:spTgt spid="9"/>
                                        </p:tgtEl>
                                        <p:attrNameLst>
                                          <p:attrName>style.visibility</p:attrName>
                                        </p:attrNameLst>
                                      </p:cBhvr>
                                      <p:to>
                                        <p:strVal val="hidden"/>
                                      </p:to>
                                    </p:set>
                                  </p:childTnLst>
                                </p:cTn>
                              </p:par>
                              <p:par>
                                <p:cTn id="9" presetID="1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ppt_y</p:attrName>
                                        </p:attrNameLst>
                                      </p:cBhvr>
                                      <p:tavLst>
                                        <p:tav tm="0">
                                          <p:val>
                                            <p:strVal val="#ppt_y+#ppt_h*1.125000"/>
                                          </p:val>
                                        </p:tav>
                                        <p:tav tm="100000">
                                          <p:val>
                                            <p:strVal val="#ppt_y"/>
                                          </p:val>
                                        </p:tav>
                                      </p:tavLst>
                                    </p:anim>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xit" presetSubtype="4" fill="hold" grpId="1" nodeType="clickEffect">
                                  <p:stCondLst>
                                    <p:cond delay="0"/>
                                  </p:stCondLst>
                                  <p:childTnLst>
                                    <p:anim calcmode="lin" valueType="num">
                                      <p:cBhvr additive="base">
                                        <p:cTn id="21" dur="500"/>
                                        <p:tgtEl>
                                          <p:spTgt spid="14"/>
                                        </p:tgtEl>
                                        <p:attrNameLst>
                                          <p:attrName>ppt_y</p:attrName>
                                        </p:attrNameLst>
                                      </p:cBhvr>
                                      <p:tavLst>
                                        <p:tav tm="0">
                                          <p:val>
                                            <p:strVal val="#ppt_y"/>
                                          </p:val>
                                        </p:tav>
                                        <p:tav tm="100000">
                                          <p:val>
                                            <p:strVal val="#ppt_y+#ppt_h*1.125000"/>
                                          </p:val>
                                        </p:tav>
                                      </p:tavLst>
                                    </p:anim>
                                    <p:animEffect transition="out" filter="wipe(down)">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par>
                                <p:cTn id="24" presetID="12" presetClass="exit" presetSubtype="4" fill="hold" nodeType="withEffect">
                                  <p:stCondLst>
                                    <p:cond delay="0"/>
                                  </p:stCondLst>
                                  <p:childTnLst>
                                    <p:anim calcmode="lin" valueType="num">
                                      <p:cBhvr additive="base">
                                        <p:cTn id="25" dur="500"/>
                                        <p:tgtEl>
                                          <p:spTgt spid="4"/>
                                        </p:tgtEl>
                                        <p:attrNameLst>
                                          <p:attrName>ppt_y</p:attrName>
                                        </p:attrNameLst>
                                      </p:cBhvr>
                                      <p:tavLst>
                                        <p:tav tm="0">
                                          <p:val>
                                            <p:strVal val="#ppt_y"/>
                                          </p:val>
                                        </p:tav>
                                        <p:tav tm="100000">
                                          <p:val>
                                            <p:strVal val="#ppt_y+#ppt_h*1.125000"/>
                                          </p:val>
                                        </p:tav>
                                      </p:tavLst>
                                    </p:anim>
                                    <p:animEffect transition="out" filter="wipe(down)">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2" presetClass="entr" presetSubtype="4"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up)">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7299BA-9B19-9148-AB58-5F5511D2CA3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841" y="0"/>
            <a:ext cx="12172317" cy="6858000"/>
          </a:xfrm>
          <a:prstGeom prst="rect">
            <a:avLst/>
          </a:prstGeom>
        </p:spPr>
      </p:pic>
      <p:sp>
        <p:nvSpPr>
          <p:cNvPr id="8" name="TextBox 7">
            <a:extLst>
              <a:ext uri="{FF2B5EF4-FFF2-40B4-BE49-F238E27FC236}">
                <a16:creationId xmlns:a16="http://schemas.microsoft.com/office/drawing/2014/main" id="{45A9079E-633C-5849-8050-D21ED3F7313F}"/>
              </a:ext>
            </a:extLst>
          </p:cNvPr>
          <p:cNvSpPr txBox="1"/>
          <p:nvPr/>
        </p:nvSpPr>
        <p:spPr>
          <a:xfrm>
            <a:off x="1398256" y="92349"/>
            <a:ext cx="9962538" cy="1246495"/>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7500" dirty="0">
                <a:ln>
                  <a:solidFill>
                    <a:schemeClr val="tx1"/>
                  </a:solid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THE Grammar of graphics</a:t>
            </a:r>
          </a:p>
        </p:txBody>
      </p:sp>
      <p:sp>
        <p:nvSpPr>
          <p:cNvPr id="2" name="Rectangle 1">
            <a:extLst>
              <a:ext uri="{FF2B5EF4-FFF2-40B4-BE49-F238E27FC236}">
                <a16:creationId xmlns:a16="http://schemas.microsoft.com/office/drawing/2014/main" id="{642E6F05-7987-2D4C-A85B-1E56B940607C}"/>
              </a:ext>
            </a:extLst>
          </p:cNvPr>
          <p:cNvSpPr/>
          <p:nvPr/>
        </p:nvSpPr>
        <p:spPr>
          <a:xfrm>
            <a:off x="139682" y="1863693"/>
            <a:ext cx="3161986" cy="1246495"/>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w="101600">
            <a:solidFill>
              <a:srgbClr val="E38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412D99-DEA2-5349-A23C-63CD42199AC3}"/>
              </a:ext>
            </a:extLst>
          </p:cNvPr>
          <p:cNvSpPr/>
          <p:nvPr/>
        </p:nvSpPr>
        <p:spPr>
          <a:xfrm>
            <a:off x="1422860" y="2949543"/>
            <a:ext cx="3161986" cy="124649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101600">
            <a:solidFill>
              <a:srgbClr val="E38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AD47D4-0E5D-D042-8944-FA11A8A156F8}"/>
              </a:ext>
            </a:extLst>
          </p:cNvPr>
          <p:cNvSpPr/>
          <p:nvPr/>
        </p:nvSpPr>
        <p:spPr>
          <a:xfrm>
            <a:off x="2730166" y="3974321"/>
            <a:ext cx="3161986" cy="1246495"/>
          </a:xfrm>
          <a:prstGeom prst="rect">
            <a:avLst/>
          </a:prstGeom>
          <a:gradFill flip="none" rotWithShape="1">
            <a:gsLst>
              <a:gs pos="0">
                <a:schemeClr val="accent5">
                  <a:lumMod val="0"/>
                  <a:lumOff val="100000"/>
                </a:schemeClr>
              </a:gs>
              <a:gs pos="35000">
                <a:schemeClr val="accent5">
                  <a:lumMod val="0"/>
                  <a:lumOff val="100000"/>
                </a:schemeClr>
              </a:gs>
              <a:gs pos="100000">
                <a:schemeClr val="tx1">
                  <a:lumMod val="95000"/>
                  <a:lumOff val="5000"/>
                </a:schemeClr>
              </a:gs>
            </a:gsLst>
            <a:path path="circle">
              <a:fillToRect l="50000" t="-80000" r="50000" b="180000"/>
            </a:path>
            <a:tileRect/>
          </a:gradFill>
          <a:ln w="101600">
            <a:solidFill>
              <a:srgbClr val="E38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25E613E-A646-E340-AC73-BE5F490CA6ED}"/>
              </a:ext>
            </a:extLst>
          </p:cNvPr>
          <p:cNvSpPr/>
          <p:nvPr/>
        </p:nvSpPr>
        <p:spPr>
          <a:xfrm>
            <a:off x="8890334" y="1863693"/>
            <a:ext cx="3161986" cy="1246495"/>
          </a:xfrm>
          <a:prstGeom prst="rect">
            <a:avLst/>
          </a:prstGeom>
          <a:gradFill flip="none" rotWithShape="1">
            <a:gsLst>
              <a:gs pos="0">
                <a:schemeClr val="accent6">
                  <a:lumMod val="5000"/>
                  <a:lumOff val="95000"/>
                </a:schemeClr>
              </a:gs>
              <a:gs pos="74000">
                <a:srgbClr val="7030A0"/>
              </a:gs>
              <a:gs pos="83000">
                <a:srgbClr val="7030A0"/>
              </a:gs>
              <a:gs pos="100000">
                <a:srgbClr val="7030A0"/>
              </a:gs>
            </a:gsLst>
            <a:path path="circle">
              <a:fillToRect l="100000" t="100000"/>
            </a:path>
            <a:tileRect r="-100000" b="-100000"/>
          </a:gradFill>
          <a:ln w="101600">
            <a:solidFill>
              <a:srgbClr val="E38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E978B5-C256-F443-87F4-236F0CEEE7DF}"/>
              </a:ext>
            </a:extLst>
          </p:cNvPr>
          <p:cNvSpPr/>
          <p:nvPr/>
        </p:nvSpPr>
        <p:spPr>
          <a:xfrm>
            <a:off x="7607156" y="2884266"/>
            <a:ext cx="3161986" cy="1246495"/>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101600">
            <a:solidFill>
              <a:srgbClr val="E38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BAE8B72-68DC-B046-A61F-C01412328550}"/>
              </a:ext>
            </a:extLst>
          </p:cNvPr>
          <p:cNvSpPr/>
          <p:nvPr/>
        </p:nvSpPr>
        <p:spPr>
          <a:xfrm>
            <a:off x="6489408" y="3974321"/>
            <a:ext cx="3161986" cy="1246495"/>
          </a:xfrm>
          <a:prstGeom prst="rect">
            <a:avLst/>
          </a:prstGeom>
          <a:gradFill flip="none" rotWithShape="1">
            <a:gsLst>
              <a:gs pos="0">
                <a:schemeClr val="accent5">
                  <a:lumMod val="0"/>
                  <a:lumOff val="100000"/>
                </a:schemeClr>
              </a:gs>
              <a:gs pos="35000">
                <a:schemeClr val="accent5">
                  <a:lumMod val="0"/>
                  <a:lumOff val="100000"/>
                </a:schemeClr>
              </a:gs>
              <a:gs pos="100000">
                <a:srgbClr val="FF0000"/>
              </a:gs>
            </a:gsLst>
            <a:path path="circle">
              <a:fillToRect l="50000" t="-80000" r="50000" b="180000"/>
            </a:path>
            <a:tileRect/>
          </a:gradFill>
          <a:ln w="101600">
            <a:solidFill>
              <a:srgbClr val="E38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B26D09-DFE0-C841-98C9-A1C5A46053F4}"/>
              </a:ext>
            </a:extLst>
          </p:cNvPr>
          <p:cNvSpPr/>
          <p:nvPr/>
        </p:nvSpPr>
        <p:spPr>
          <a:xfrm>
            <a:off x="4798532" y="5230426"/>
            <a:ext cx="3161986" cy="1246495"/>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101600">
            <a:solidFill>
              <a:srgbClr val="E38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BCAA217-CD1C-BF48-9644-72FFF8A45120}"/>
              </a:ext>
            </a:extLst>
          </p:cNvPr>
          <p:cNvSpPr txBox="1"/>
          <p:nvPr/>
        </p:nvSpPr>
        <p:spPr>
          <a:xfrm>
            <a:off x="1145603" y="2219210"/>
            <a:ext cx="1150144" cy="584775"/>
          </a:xfrm>
          <a:prstGeom prst="rect">
            <a:avLst/>
          </a:prstGeom>
          <a:noFill/>
        </p:spPr>
        <p:txBody>
          <a:bodyPr wrap="square">
            <a:spAutoFit/>
          </a:bodyPr>
          <a:lstStyle/>
          <a:p>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THEME</a:t>
            </a:r>
            <a:endParaRPr lang="en-US" sz="3200" dirty="0"/>
          </a:p>
        </p:txBody>
      </p:sp>
      <p:sp>
        <p:nvSpPr>
          <p:cNvPr id="19" name="TextBox 18">
            <a:extLst>
              <a:ext uri="{FF2B5EF4-FFF2-40B4-BE49-F238E27FC236}">
                <a16:creationId xmlns:a16="http://schemas.microsoft.com/office/drawing/2014/main" id="{A6F6A153-4C94-9F47-9B86-224F92A01A11}"/>
              </a:ext>
            </a:extLst>
          </p:cNvPr>
          <p:cNvSpPr txBox="1"/>
          <p:nvPr/>
        </p:nvSpPr>
        <p:spPr>
          <a:xfrm>
            <a:off x="1955988" y="3305060"/>
            <a:ext cx="2095730" cy="584775"/>
          </a:xfrm>
          <a:prstGeom prst="rect">
            <a:avLst/>
          </a:prstGeom>
          <a:noFill/>
        </p:spPr>
        <p:txBody>
          <a:bodyPr wrap="square">
            <a:spAutoFit/>
          </a:bodyPr>
          <a:lstStyle/>
          <a:p>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COORDINATES</a:t>
            </a:r>
            <a:endParaRPr lang="en-US" sz="3200" dirty="0"/>
          </a:p>
        </p:txBody>
      </p:sp>
      <p:sp>
        <p:nvSpPr>
          <p:cNvPr id="20" name="TextBox 19">
            <a:extLst>
              <a:ext uri="{FF2B5EF4-FFF2-40B4-BE49-F238E27FC236}">
                <a16:creationId xmlns:a16="http://schemas.microsoft.com/office/drawing/2014/main" id="{8244C40B-C052-B64D-9B3C-EE31A2AF91EF}"/>
              </a:ext>
            </a:extLst>
          </p:cNvPr>
          <p:cNvSpPr txBox="1"/>
          <p:nvPr/>
        </p:nvSpPr>
        <p:spPr>
          <a:xfrm>
            <a:off x="3003853" y="4169818"/>
            <a:ext cx="2832706" cy="1077218"/>
          </a:xfrm>
          <a:prstGeom prst="rect">
            <a:avLst/>
          </a:prstGeom>
          <a:noFill/>
        </p:spPr>
        <p:txBody>
          <a:bodyPr wrap="square">
            <a:spAutoFit/>
          </a:bodyPr>
          <a:lstStyle/>
          <a:p>
            <a:pPr algn="ctr"/>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STATISTICAL</a:t>
            </a:r>
          </a:p>
          <a:p>
            <a:pPr algn="ctr"/>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TRANSFORMATIONS</a:t>
            </a:r>
            <a:endParaRPr lang="en-US" sz="3200" dirty="0"/>
          </a:p>
        </p:txBody>
      </p:sp>
      <p:sp>
        <p:nvSpPr>
          <p:cNvPr id="21" name="TextBox 20">
            <a:extLst>
              <a:ext uri="{FF2B5EF4-FFF2-40B4-BE49-F238E27FC236}">
                <a16:creationId xmlns:a16="http://schemas.microsoft.com/office/drawing/2014/main" id="{2365A554-A891-B44F-A603-0208D25DE19C}"/>
              </a:ext>
            </a:extLst>
          </p:cNvPr>
          <p:cNvSpPr txBox="1"/>
          <p:nvPr/>
        </p:nvSpPr>
        <p:spPr>
          <a:xfrm>
            <a:off x="5804453" y="5561285"/>
            <a:ext cx="1150144" cy="584775"/>
          </a:xfrm>
          <a:prstGeom prst="rect">
            <a:avLst/>
          </a:prstGeom>
          <a:noFill/>
        </p:spPr>
        <p:txBody>
          <a:bodyPr wrap="square">
            <a:spAutoFit/>
          </a:bodyPr>
          <a:lstStyle/>
          <a:p>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FACETS</a:t>
            </a:r>
            <a:endParaRPr lang="en-US" sz="3200" dirty="0"/>
          </a:p>
        </p:txBody>
      </p:sp>
      <p:sp>
        <p:nvSpPr>
          <p:cNvPr id="22" name="TextBox 21">
            <a:extLst>
              <a:ext uri="{FF2B5EF4-FFF2-40B4-BE49-F238E27FC236}">
                <a16:creationId xmlns:a16="http://schemas.microsoft.com/office/drawing/2014/main" id="{F4D6E9A8-36B2-3146-9866-EEF638E32BA5}"/>
              </a:ext>
            </a:extLst>
          </p:cNvPr>
          <p:cNvSpPr txBox="1"/>
          <p:nvPr/>
        </p:nvSpPr>
        <p:spPr>
          <a:xfrm>
            <a:off x="6667717" y="4143598"/>
            <a:ext cx="2832706" cy="1077218"/>
          </a:xfrm>
          <a:prstGeom prst="rect">
            <a:avLst/>
          </a:prstGeom>
          <a:noFill/>
        </p:spPr>
        <p:txBody>
          <a:bodyPr wrap="square">
            <a:spAutoFit/>
          </a:bodyPr>
          <a:lstStyle/>
          <a:p>
            <a:pPr algn="ctr"/>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GEOMETRIC</a:t>
            </a:r>
          </a:p>
          <a:p>
            <a:pPr algn="ctr"/>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OBJECTS</a:t>
            </a:r>
            <a:endParaRPr lang="en-US" sz="3200" dirty="0"/>
          </a:p>
        </p:txBody>
      </p:sp>
      <p:sp>
        <p:nvSpPr>
          <p:cNvPr id="23" name="TextBox 22">
            <a:extLst>
              <a:ext uri="{FF2B5EF4-FFF2-40B4-BE49-F238E27FC236}">
                <a16:creationId xmlns:a16="http://schemas.microsoft.com/office/drawing/2014/main" id="{F175E026-553D-0B41-9BB5-74FF4AAC33FC}"/>
              </a:ext>
            </a:extLst>
          </p:cNvPr>
          <p:cNvSpPr txBox="1"/>
          <p:nvPr/>
        </p:nvSpPr>
        <p:spPr>
          <a:xfrm>
            <a:off x="8140284" y="3215125"/>
            <a:ext cx="2095730" cy="584775"/>
          </a:xfrm>
          <a:prstGeom prst="rect">
            <a:avLst/>
          </a:prstGeom>
          <a:noFill/>
        </p:spPr>
        <p:txBody>
          <a:bodyPr wrap="square">
            <a:spAutoFit/>
          </a:bodyPr>
          <a:lstStyle/>
          <a:p>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AESTHETICS</a:t>
            </a:r>
            <a:endParaRPr lang="en-US" sz="3200" dirty="0"/>
          </a:p>
        </p:txBody>
      </p:sp>
      <p:sp>
        <p:nvSpPr>
          <p:cNvPr id="24" name="TextBox 23">
            <a:extLst>
              <a:ext uri="{FF2B5EF4-FFF2-40B4-BE49-F238E27FC236}">
                <a16:creationId xmlns:a16="http://schemas.microsoft.com/office/drawing/2014/main" id="{E811FFDF-F207-884C-8D6B-DAFCC2E4D3F8}"/>
              </a:ext>
            </a:extLst>
          </p:cNvPr>
          <p:cNvSpPr txBox="1"/>
          <p:nvPr/>
        </p:nvSpPr>
        <p:spPr>
          <a:xfrm>
            <a:off x="9423462" y="2239444"/>
            <a:ext cx="2095730" cy="584775"/>
          </a:xfrm>
          <a:prstGeom prst="rect">
            <a:avLst/>
          </a:prstGeom>
          <a:noFill/>
        </p:spPr>
        <p:txBody>
          <a:bodyPr wrap="square">
            <a:spAutoFit/>
          </a:bodyPr>
          <a:lstStyle/>
          <a:p>
            <a:pPr algn="ctr"/>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DATA</a:t>
            </a:r>
            <a:endParaRPr lang="en-US" sz="3200" dirty="0"/>
          </a:p>
        </p:txBody>
      </p:sp>
      <p:sp>
        <p:nvSpPr>
          <p:cNvPr id="25" name="TextBox 24">
            <a:extLst>
              <a:ext uri="{FF2B5EF4-FFF2-40B4-BE49-F238E27FC236}">
                <a16:creationId xmlns:a16="http://schemas.microsoft.com/office/drawing/2014/main" id="{92DF7C0B-3E80-CA4E-978A-07F9ECA5CBA7}"/>
              </a:ext>
            </a:extLst>
          </p:cNvPr>
          <p:cNvSpPr txBox="1"/>
          <p:nvPr/>
        </p:nvSpPr>
        <p:spPr>
          <a:xfrm>
            <a:off x="4598176" y="1076624"/>
            <a:ext cx="2995646" cy="584775"/>
          </a:xfrm>
          <a:prstGeom prst="rect">
            <a:avLst/>
          </a:prstGeom>
          <a:noFill/>
        </p:spPr>
        <p:txBody>
          <a:bodyPr wrap="square">
            <a:spAutoFit/>
          </a:bodyPr>
          <a:lstStyle/>
          <a:p>
            <a:r>
              <a:rPr lang="en-US" sz="32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(WILKINSON, 1999)</a:t>
            </a:r>
            <a:endParaRPr lang="en-US" sz="3200" dirty="0"/>
          </a:p>
        </p:txBody>
      </p:sp>
    </p:spTree>
    <p:extLst>
      <p:ext uri="{BB962C8B-B14F-4D97-AF65-F5344CB8AC3E}">
        <p14:creationId xmlns:p14="http://schemas.microsoft.com/office/powerpoint/2010/main" val="340461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up)">
                                      <p:cBhvr>
                                        <p:cTn id="12" dur="500"/>
                                        <p:tgtEl>
                                          <p:spTgt spid="18"/>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ppt_y</p:attrName>
                                        </p:attrNameLst>
                                      </p:cBhvr>
                                      <p:tavLst>
                                        <p:tav tm="0">
                                          <p:val>
                                            <p:strVal val="#ppt_y+#ppt_h*1.125000"/>
                                          </p:val>
                                        </p:tav>
                                        <p:tav tm="100000">
                                          <p:val>
                                            <p:strVal val="#ppt_y"/>
                                          </p:val>
                                        </p:tav>
                                      </p:tavLst>
                                    </p:anim>
                                    <p:animEffect transition="in" filter="wipe(up)">
                                      <p:cBhvr>
                                        <p:cTn id="17" dur="500"/>
                                        <p:tgtEl>
                                          <p:spTgt spid="19"/>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p:tgtEl>
                                          <p:spTgt spid="10"/>
                                        </p:tgtEl>
                                        <p:attrNameLst>
                                          <p:attrName>ppt_y</p:attrName>
                                        </p:attrNameLst>
                                      </p:cBhvr>
                                      <p:tavLst>
                                        <p:tav tm="0">
                                          <p:val>
                                            <p:strVal val="#ppt_y+#ppt_h*1.125000"/>
                                          </p:val>
                                        </p:tav>
                                        <p:tav tm="100000">
                                          <p:val>
                                            <p:strVal val="#ppt_y"/>
                                          </p:val>
                                        </p:tav>
                                      </p:tavLst>
                                    </p:anim>
                                    <p:animEffect transition="in" filter="wipe(up)">
                                      <p:cBhvr>
                                        <p:cTn id="21" dur="500"/>
                                        <p:tgtEl>
                                          <p:spTgt spid="10"/>
                                        </p:tgtEl>
                                      </p:cBhvr>
                                    </p:animEffect>
                                  </p:childTnLst>
                                </p:cTn>
                              </p:par>
                            </p:childTnLst>
                          </p:cTn>
                        </p:par>
                        <p:par>
                          <p:cTn id="22" fill="hold">
                            <p:stCondLst>
                              <p:cond delay="1000"/>
                            </p:stCondLst>
                            <p:childTnLst>
                              <p:par>
                                <p:cTn id="23" presetID="1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ppt_y</p:attrName>
                                        </p:attrNameLst>
                                      </p:cBhvr>
                                      <p:tavLst>
                                        <p:tav tm="0">
                                          <p:val>
                                            <p:strVal val="#ppt_y+#ppt_h*1.125000"/>
                                          </p:val>
                                        </p:tav>
                                        <p:tav tm="100000">
                                          <p:val>
                                            <p:strVal val="#ppt_y"/>
                                          </p:val>
                                        </p:tav>
                                      </p:tavLst>
                                    </p:anim>
                                    <p:animEffect transition="in" filter="wipe(up)">
                                      <p:cBhvr>
                                        <p:cTn id="30" dur="500"/>
                                        <p:tgtEl>
                                          <p:spTgt spid="20"/>
                                        </p:tgtEl>
                                      </p:cBhvr>
                                    </p:animEffect>
                                  </p:childTnLst>
                                </p:cTn>
                              </p:par>
                            </p:childTnLst>
                          </p:cTn>
                        </p:par>
                        <p:par>
                          <p:cTn id="31" fill="hold">
                            <p:stCondLst>
                              <p:cond delay="1500"/>
                            </p:stCondLst>
                            <p:childTnLst>
                              <p:par>
                                <p:cTn id="32" presetID="12" presetClass="entr" presetSubtype="4"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p:tgtEl>
                                          <p:spTgt spid="13"/>
                                        </p:tgtEl>
                                        <p:attrNameLst>
                                          <p:attrName>ppt_y</p:attrName>
                                        </p:attrNameLst>
                                      </p:cBhvr>
                                      <p:tavLst>
                                        <p:tav tm="0">
                                          <p:val>
                                            <p:strVal val="#ppt_y+#ppt_h*1.125000"/>
                                          </p:val>
                                        </p:tav>
                                        <p:tav tm="100000">
                                          <p:val>
                                            <p:strVal val="#ppt_y"/>
                                          </p:val>
                                        </p:tav>
                                      </p:tavLst>
                                    </p:anim>
                                    <p:animEffect transition="in" filter="wipe(up)">
                                      <p:cBhvr>
                                        <p:cTn id="35" dur="500"/>
                                        <p:tgtEl>
                                          <p:spTgt spid="13"/>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p:tgtEl>
                                          <p:spTgt spid="21"/>
                                        </p:tgtEl>
                                        <p:attrNameLst>
                                          <p:attrName>ppt_y</p:attrName>
                                        </p:attrNameLst>
                                      </p:cBhvr>
                                      <p:tavLst>
                                        <p:tav tm="0">
                                          <p:val>
                                            <p:strVal val="#ppt_y+#ppt_h*1.125000"/>
                                          </p:val>
                                        </p:tav>
                                        <p:tav tm="100000">
                                          <p:val>
                                            <p:strVal val="#ppt_y"/>
                                          </p:val>
                                        </p:tav>
                                      </p:tavLst>
                                    </p:anim>
                                    <p:animEffect transition="in" filter="wipe(up)">
                                      <p:cBhvr>
                                        <p:cTn id="39" dur="500"/>
                                        <p:tgtEl>
                                          <p:spTgt spid="21"/>
                                        </p:tgtEl>
                                      </p:cBhvr>
                                    </p:animEffect>
                                  </p:childTnLst>
                                </p:cTn>
                              </p:par>
                            </p:childTnLst>
                          </p:cTn>
                        </p:par>
                        <p:par>
                          <p:cTn id="40" fill="hold">
                            <p:stCondLst>
                              <p:cond delay="2000"/>
                            </p:stCondLst>
                            <p:childTnLst>
                              <p:par>
                                <p:cTn id="41" presetID="1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ppt_y</p:attrName>
                                        </p:attrNameLst>
                                      </p:cBhvr>
                                      <p:tavLst>
                                        <p:tav tm="0">
                                          <p:val>
                                            <p:strVal val="#ppt_y+#ppt_h*1.125000"/>
                                          </p:val>
                                        </p:tav>
                                        <p:tav tm="100000">
                                          <p:val>
                                            <p:strVal val="#ppt_y"/>
                                          </p:val>
                                        </p:tav>
                                      </p:tavLst>
                                    </p:anim>
                                    <p:animEffect transition="in" filter="wipe(up)">
                                      <p:cBhvr>
                                        <p:cTn id="48" dur="500"/>
                                        <p:tgtEl>
                                          <p:spTgt spid="22"/>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p:tgtEl>
                                          <p:spTgt spid="16"/>
                                        </p:tgtEl>
                                        <p:attrNameLst>
                                          <p:attrName>ppt_y</p:attrName>
                                        </p:attrNameLst>
                                      </p:cBhvr>
                                      <p:tavLst>
                                        <p:tav tm="0">
                                          <p:val>
                                            <p:strVal val="#ppt_y+#ppt_h*1.125000"/>
                                          </p:val>
                                        </p:tav>
                                        <p:tav tm="100000">
                                          <p:val>
                                            <p:strVal val="#ppt_y"/>
                                          </p:val>
                                        </p:tav>
                                      </p:tavLst>
                                    </p:anim>
                                    <p:animEffect transition="in" filter="wipe(up)">
                                      <p:cBhvr>
                                        <p:cTn id="53" dur="500"/>
                                        <p:tgtEl>
                                          <p:spTgt spid="16"/>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p:tgtEl>
                                          <p:spTgt spid="23"/>
                                        </p:tgtEl>
                                        <p:attrNameLst>
                                          <p:attrName>ppt_y</p:attrName>
                                        </p:attrNameLst>
                                      </p:cBhvr>
                                      <p:tavLst>
                                        <p:tav tm="0">
                                          <p:val>
                                            <p:strVal val="#ppt_y+#ppt_h*1.125000"/>
                                          </p:val>
                                        </p:tav>
                                        <p:tav tm="100000">
                                          <p:val>
                                            <p:strVal val="#ppt_y"/>
                                          </p:val>
                                        </p:tav>
                                      </p:tavLst>
                                    </p:anim>
                                    <p:animEffect transition="in" filter="wipe(up)">
                                      <p:cBhvr>
                                        <p:cTn id="57" dur="500"/>
                                        <p:tgtEl>
                                          <p:spTgt spid="23"/>
                                        </p:tgtEl>
                                      </p:cBhvr>
                                    </p:animEffect>
                                  </p:childTnLst>
                                </p:cTn>
                              </p:par>
                            </p:childTnLst>
                          </p:cTn>
                        </p:par>
                        <p:par>
                          <p:cTn id="58" fill="hold">
                            <p:stCondLst>
                              <p:cond delay="3000"/>
                            </p:stCondLst>
                            <p:childTnLst>
                              <p:par>
                                <p:cTn id="59" presetID="12" presetClass="entr" presetSubtype="4"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p:tgtEl>
                                          <p:spTgt spid="17"/>
                                        </p:tgtEl>
                                        <p:attrNameLst>
                                          <p:attrName>ppt_y</p:attrName>
                                        </p:attrNameLst>
                                      </p:cBhvr>
                                      <p:tavLst>
                                        <p:tav tm="0">
                                          <p:val>
                                            <p:strVal val="#ppt_y+#ppt_h*1.125000"/>
                                          </p:val>
                                        </p:tav>
                                        <p:tav tm="100000">
                                          <p:val>
                                            <p:strVal val="#ppt_y"/>
                                          </p:val>
                                        </p:tav>
                                      </p:tavLst>
                                    </p:anim>
                                    <p:animEffect transition="in" filter="wipe(up)">
                                      <p:cBhvr>
                                        <p:cTn id="62" dur="500"/>
                                        <p:tgtEl>
                                          <p:spTgt spid="17"/>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p:tgtEl>
                                          <p:spTgt spid="24"/>
                                        </p:tgtEl>
                                        <p:attrNameLst>
                                          <p:attrName>ppt_y</p:attrName>
                                        </p:attrNameLst>
                                      </p:cBhvr>
                                      <p:tavLst>
                                        <p:tav tm="0">
                                          <p:val>
                                            <p:strVal val="#ppt_y+#ppt_h*1.125000"/>
                                          </p:val>
                                        </p:tav>
                                        <p:tav tm="100000">
                                          <p:val>
                                            <p:strVal val="#ppt_y"/>
                                          </p:val>
                                        </p:tav>
                                      </p:tavLst>
                                    </p:anim>
                                    <p:animEffect transition="in" filter="wipe(up)">
                                      <p:cBhvr>
                                        <p:cTn id="6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7" grpId="0" animBg="1"/>
      <p:bldP spid="16" grpId="0" animBg="1"/>
      <p:bldP spid="15" grpId="0" animBg="1"/>
      <p:bldP spid="13" grpId="0" animBg="1"/>
      <p:bldP spid="18" grpId="0"/>
      <p:bldP spid="19" grpId="0"/>
      <p:bldP spid="20"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7299BA-9B19-9148-AB58-5F5511D2CA3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841" y="0"/>
            <a:ext cx="12172317" cy="6858000"/>
          </a:xfrm>
          <a:prstGeom prst="rect">
            <a:avLst/>
          </a:prstGeom>
        </p:spPr>
      </p:pic>
      <p:sp>
        <p:nvSpPr>
          <p:cNvPr id="8" name="TextBox 7">
            <a:extLst>
              <a:ext uri="{FF2B5EF4-FFF2-40B4-BE49-F238E27FC236}">
                <a16:creationId xmlns:a16="http://schemas.microsoft.com/office/drawing/2014/main" id="{45A9079E-633C-5849-8050-D21ED3F7313F}"/>
              </a:ext>
            </a:extLst>
          </p:cNvPr>
          <p:cNvSpPr txBox="1"/>
          <p:nvPr/>
        </p:nvSpPr>
        <p:spPr>
          <a:xfrm>
            <a:off x="1556654" y="226510"/>
            <a:ext cx="9405257" cy="1246495"/>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7500" dirty="0">
                <a:ln>
                  <a:solidFill>
                    <a:schemeClr val="tx1"/>
                  </a:solid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Ggplot2</a:t>
            </a:r>
          </a:p>
        </p:txBody>
      </p:sp>
      <p:sp>
        <p:nvSpPr>
          <p:cNvPr id="9" name="TextBox 8">
            <a:extLst>
              <a:ext uri="{FF2B5EF4-FFF2-40B4-BE49-F238E27FC236}">
                <a16:creationId xmlns:a16="http://schemas.microsoft.com/office/drawing/2014/main" id="{2BA518DA-B032-C74A-9F16-129CF6C6686E}"/>
              </a:ext>
            </a:extLst>
          </p:cNvPr>
          <p:cNvSpPr txBox="1"/>
          <p:nvPr/>
        </p:nvSpPr>
        <p:spPr>
          <a:xfrm>
            <a:off x="1063337" y="2151727"/>
            <a:ext cx="10391889" cy="2862322"/>
          </a:xfrm>
          <a:prstGeom prst="rect">
            <a:avLst/>
          </a:prstGeom>
          <a:noFill/>
        </p:spPr>
        <p:txBody>
          <a:bodyPr wrap="square" rtlCol="0">
            <a:spAutoFit/>
          </a:bodyPr>
          <a:lstStyle/>
          <a:p>
            <a:r>
              <a:rPr lang="en-US" sz="4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rPr>
              <a:t>This is a package in the </a:t>
            </a:r>
            <a:r>
              <a:rPr lang="en-US" sz="4000" b="1" dirty="0" err="1">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tidyverse</a:t>
            </a:r>
            <a:r>
              <a:rPr lang="en-US" sz="4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rPr>
              <a:t> that creates graphics for your data in </a:t>
            </a:r>
            <a:r>
              <a:rPr lang="en-US" sz="4000" b="1" dirty="0">
                <a:ln>
                  <a:solidFill>
                    <a:srgbClr val="002060"/>
                  </a:solidFill>
                </a:ln>
                <a:gradFill flip="none" rotWithShape="1">
                  <a:gsLst>
                    <a:gs pos="0">
                      <a:schemeClr val="accent2">
                        <a:lumMod val="50000"/>
                      </a:schemeClr>
                    </a:gs>
                    <a:gs pos="99000">
                      <a:schemeClr val="accent2">
                        <a:lumMod val="74819"/>
                      </a:schemeClr>
                    </a:gs>
                    <a:gs pos="52000">
                      <a:srgbClr val="FFC000"/>
                    </a:gs>
                  </a:gsLst>
                  <a:lin ang="13500000" scaled="1"/>
                  <a:tileRect/>
                </a:gradFill>
                <a:effectLst>
                  <a:outerShdw blurRad="50800" dist="38100" algn="l" rotWithShape="0">
                    <a:prstClr val="black">
                      <a:alpha val="40000"/>
                    </a:prstClr>
                  </a:outerShdw>
                </a:effectLst>
                <a:latin typeface="American Captain" pitchFamily="2" charset="77"/>
              </a:rPr>
              <a:t>R</a:t>
            </a:r>
            <a:r>
              <a:rPr lang="en-US" sz="4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rPr>
              <a:t>.  </a:t>
            </a:r>
            <a:r>
              <a:rPr lang="en-US" sz="2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rPr>
              <a:t>(</a:t>
            </a:r>
            <a:r>
              <a:rPr lang="en-US" sz="2000" b="1" dirty="0">
                <a:ln>
                  <a:solidFill>
                    <a:srgbClr val="002060"/>
                  </a:solidFill>
                </a:ln>
                <a:solidFill>
                  <a:srgbClr val="92D050"/>
                </a:solidFill>
                <a:effectLst>
                  <a:outerShdw blurRad="50800" dist="38100" algn="l" rotWithShape="0">
                    <a:prstClr val="black">
                      <a:alpha val="40000"/>
                    </a:prstClr>
                  </a:outerShdw>
                </a:effectLst>
                <a:latin typeface="American Captain" pitchFamily="2" charset="77"/>
                <a:hlinkClick r:id="rId5">
                  <a:extLst>
                    <a:ext uri="{A12FA001-AC4F-418D-AE19-62706E023703}">
                      <ahyp:hlinkClr xmlns:ahyp="http://schemas.microsoft.com/office/drawing/2018/hyperlinkcolor" val="tx"/>
                    </a:ext>
                  </a:extLst>
                </a:hlinkClick>
              </a:rPr>
              <a:t>https://ggplot2.tidyverse.org/</a:t>
            </a:r>
            <a:r>
              <a:rPr lang="en-US" sz="2000" b="1" dirty="0">
                <a:ln>
                  <a:solidFill>
                    <a:srgbClr val="002060"/>
                  </a:solidFill>
                </a:ln>
                <a:solidFill>
                  <a:srgbClr val="92D050"/>
                </a:solidFill>
                <a:effectLst>
                  <a:outerShdw blurRad="50800" dist="38100" algn="l" rotWithShape="0">
                    <a:prstClr val="black">
                      <a:alpha val="40000"/>
                    </a:prstClr>
                  </a:outerShdw>
                </a:effectLst>
                <a:latin typeface="American Captain" pitchFamily="2" charset="77"/>
              </a:rPr>
              <a:t>)</a:t>
            </a:r>
          </a:p>
          <a:p>
            <a:endParaRPr lang="en-US" sz="2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endParaRPr>
          </a:p>
          <a:p>
            <a:r>
              <a:rPr lang="en-US" sz="4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rPr>
              <a:t>It is highly customizable and provides more options than the native R plot function</a:t>
            </a:r>
            <a:endParaRPr lang="en-US" sz="2000" b="1" dirty="0">
              <a:ln>
                <a:solidFill>
                  <a:srgbClr val="002060"/>
                </a:solidFill>
              </a:ln>
              <a:gradFill flip="none" rotWithShape="1">
                <a:gsLst>
                  <a:gs pos="0">
                    <a:srgbClr val="FFFF00"/>
                  </a:gs>
                  <a:gs pos="99000">
                    <a:srgbClr val="FFC000">
                      <a:shade val="67500"/>
                      <a:satMod val="115000"/>
                    </a:srgbClr>
                  </a:gs>
                  <a:gs pos="52000">
                    <a:srgbClr val="92D050"/>
                  </a:gs>
                </a:gsLst>
                <a:lin ang="13500000" scaled="1"/>
                <a:tileRect/>
              </a:gradFill>
              <a:effectLst>
                <a:outerShdw blurRad="50800" dist="38100" algn="l" rotWithShape="0">
                  <a:prstClr val="black">
                    <a:alpha val="40000"/>
                  </a:prstClr>
                </a:outerShdw>
              </a:effectLst>
              <a:latin typeface="American Captain" pitchFamily="2" charset="77"/>
            </a:endParaRPr>
          </a:p>
        </p:txBody>
      </p:sp>
      <p:pic>
        <p:nvPicPr>
          <p:cNvPr id="6" name="Picture 5" descr="Background pattern&#10;&#10;Description automatically generated">
            <a:extLst>
              <a:ext uri="{FF2B5EF4-FFF2-40B4-BE49-F238E27FC236}">
                <a16:creationId xmlns:a16="http://schemas.microsoft.com/office/drawing/2014/main" id="{26427120-8B48-F344-8BB1-22890D38FCD3}"/>
              </a:ext>
            </a:extLst>
          </p:cNvPr>
          <p:cNvPicPr>
            <a:picLocks noChangeAspect="1"/>
          </p:cNvPicPr>
          <p:nvPr/>
        </p:nvPicPr>
        <p:blipFill>
          <a:blip r:embed="rId6"/>
          <a:stretch>
            <a:fillRect/>
          </a:stretch>
        </p:blipFill>
        <p:spPr>
          <a:xfrm>
            <a:off x="1065488" y="305566"/>
            <a:ext cx="10235925" cy="6246867"/>
          </a:xfrm>
          <a:prstGeom prst="rect">
            <a:avLst/>
          </a:prstGeom>
        </p:spPr>
      </p:pic>
      <p:sp>
        <p:nvSpPr>
          <p:cNvPr id="13" name="TextBox 12">
            <a:extLst>
              <a:ext uri="{FF2B5EF4-FFF2-40B4-BE49-F238E27FC236}">
                <a16:creationId xmlns:a16="http://schemas.microsoft.com/office/drawing/2014/main" id="{B31665DB-6991-8D4E-8DA5-697831396796}"/>
              </a:ext>
            </a:extLst>
          </p:cNvPr>
          <p:cNvSpPr txBox="1"/>
          <p:nvPr/>
        </p:nvSpPr>
        <p:spPr>
          <a:xfrm>
            <a:off x="4575131" y="6544690"/>
            <a:ext cx="3006186" cy="400110"/>
          </a:xfrm>
          <a:prstGeom prst="rect">
            <a:avLst/>
          </a:prstGeom>
          <a:noFill/>
        </p:spPr>
        <p:txBody>
          <a:bodyPr wrap="square" rtlCol="0">
            <a:spAutoFit/>
          </a:bodyPr>
          <a:lstStyle/>
          <a:p>
            <a:pPr algn="ctr"/>
            <a:r>
              <a:rPr lang="en-US" sz="2000" dirty="0">
                <a:ln w="0">
                  <a:no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r-graph-</a:t>
            </a:r>
            <a:r>
              <a:rPr lang="en-US" sz="2000" dirty="0" err="1">
                <a:ln w="0">
                  <a:no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gallery.com</a:t>
            </a:r>
            <a:endParaRPr lang="en-US" sz="2000" dirty="0">
              <a:ln w="0">
                <a:no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endParaRPr>
          </a:p>
        </p:txBody>
      </p:sp>
    </p:spTree>
    <p:extLst>
      <p:ext uri="{BB962C8B-B14F-4D97-AF65-F5344CB8AC3E}">
        <p14:creationId xmlns:p14="http://schemas.microsoft.com/office/powerpoint/2010/main" val="156215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grpId="1" nodeType="clickEffect">
                                  <p:stCondLst>
                                    <p:cond delay="0"/>
                                  </p:stCondLst>
                                  <p:childTnLst>
                                    <p:anim calcmode="lin" valueType="num">
                                      <p:cBhvr additive="base">
                                        <p:cTn id="12" dur="500"/>
                                        <p:tgtEl>
                                          <p:spTgt spid="9"/>
                                        </p:tgtEl>
                                        <p:attrNameLst>
                                          <p:attrName>ppt_y</p:attrName>
                                        </p:attrNameLst>
                                      </p:cBhvr>
                                      <p:tavLst>
                                        <p:tav tm="0">
                                          <p:val>
                                            <p:strVal val="#ppt_y"/>
                                          </p:val>
                                        </p:tav>
                                        <p:tav tm="100000">
                                          <p:val>
                                            <p:strVal val="#ppt_y+#ppt_h*1.125000"/>
                                          </p:val>
                                        </p:tav>
                                      </p:tavLst>
                                    </p:anim>
                                    <p:animEffect transition="out" filter="wipe(down)">
                                      <p:cBhvr>
                                        <p:cTn id="13" dur="500"/>
                                        <p:tgtEl>
                                          <p:spTgt spid="9"/>
                                        </p:tgtEl>
                                      </p:cBhvr>
                                    </p:animEffect>
                                    <p:set>
                                      <p:cBhvr>
                                        <p:cTn id="14" dur="1" fill="hold">
                                          <p:stCondLst>
                                            <p:cond delay="499"/>
                                          </p:stCondLst>
                                        </p:cTn>
                                        <p:tgtEl>
                                          <p:spTgt spid="9"/>
                                        </p:tgtEl>
                                        <p:attrNameLst>
                                          <p:attrName>style.visibility</p:attrName>
                                        </p:attrNameLst>
                                      </p:cBhvr>
                                      <p:to>
                                        <p:strVal val="hidden"/>
                                      </p:to>
                                    </p:set>
                                  </p:childTnLst>
                                </p:cTn>
                              </p:par>
                            </p:childTnLst>
                          </p:cTn>
                        </p:par>
                        <p:par>
                          <p:cTn id="15" fill="hold">
                            <p:stCondLst>
                              <p:cond delay="500"/>
                            </p:stCondLst>
                            <p:childTnLst>
                              <p:par>
                                <p:cTn id="16" presetID="1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9" grpId="2"/>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7299BA-9B19-9148-AB58-5F5511D2CA3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841" y="0"/>
            <a:ext cx="12172317" cy="6858000"/>
          </a:xfrm>
          <a:prstGeom prst="rect">
            <a:avLst/>
          </a:prstGeom>
        </p:spPr>
      </p:pic>
      <p:sp>
        <p:nvSpPr>
          <p:cNvPr id="14" name="TextBox 13">
            <a:extLst>
              <a:ext uri="{FF2B5EF4-FFF2-40B4-BE49-F238E27FC236}">
                <a16:creationId xmlns:a16="http://schemas.microsoft.com/office/drawing/2014/main" id="{94A1E85C-6563-D546-967A-ADCDE900D727}"/>
              </a:ext>
            </a:extLst>
          </p:cNvPr>
          <p:cNvSpPr txBox="1"/>
          <p:nvPr/>
        </p:nvSpPr>
        <p:spPr>
          <a:xfrm>
            <a:off x="3781824" y="162215"/>
            <a:ext cx="4955487" cy="1246495"/>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7500" dirty="0">
                <a:ln>
                  <a:solidFill>
                    <a:schemeClr val="tx1"/>
                  </a:solid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 cheat sheet</a:t>
            </a:r>
          </a:p>
        </p:txBody>
      </p:sp>
      <p:pic>
        <p:nvPicPr>
          <p:cNvPr id="3074" name="Picture 2">
            <a:extLst>
              <a:ext uri="{FF2B5EF4-FFF2-40B4-BE49-F238E27FC236}">
                <a16:creationId xmlns:a16="http://schemas.microsoft.com/office/drawing/2014/main" id="{728FFCC1-683B-0046-87DE-DC2BCC510A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6" y="64293"/>
            <a:ext cx="9915525" cy="672941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7C45EF46-F60E-9D49-8F74-53B3196BA205}"/>
              </a:ext>
            </a:extLst>
          </p:cNvPr>
          <p:cNvGrpSpPr/>
          <p:nvPr/>
        </p:nvGrpSpPr>
        <p:grpSpPr>
          <a:xfrm rot="20202638">
            <a:off x="1541392" y="809919"/>
            <a:ext cx="8661673" cy="4456460"/>
            <a:chOff x="1255775" y="839794"/>
            <a:chExt cx="10199452" cy="5001698"/>
          </a:xfrm>
        </p:grpSpPr>
        <p:sp>
          <p:nvSpPr>
            <p:cNvPr id="12" name="Rectangle 11">
              <a:extLst>
                <a:ext uri="{FF2B5EF4-FFF2-40B4-BE49-F238E27FC236}">
                  <a16:creationId xmlns:a16="http://schemas.microsoft.com/office/drawing/2014/main" id="{9575EDE4-3E78-804B-989F-C29E7C41D75B}"/>
                </a:ext>
              </a:extLst>
            </p:cNvPr>
            <p:cNvSpPr/>
            <p:nvPr/>
          </p:nvSpPr>
          <p:spPr>
            <a:xfrm>
              <a:off x="1255775" y="1856672"/>
              <a:ext cx="10199452" cy="3984820"/>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E24E46A-3CEE-1B46-83B2-12BE186EEAB2}"/>
                </a:ext>
              </a:extLst>
            </p:cNvPr>
            <p:cNvSpPr txBox="1"/>
            <p:nvPr/>
          </p:nvSpPr>
          <p:spPr>
            <a:xfrm rot="21568565">
              <a:off x="2883894" y="839794"/>
              <a:ext cx="7417367" cy="4248818"/>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12000" dirty="0">
                  <a:ln>
                    <a:solidFill>
                      <a:schemeClr val="tx1"/>
                    </a:solid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Blockletter" panose="02000500000000000000" pitchFamily="2" charset="77"/>
                </a:rPr>
                <a:t> Exercises</a:t>
              </a:r>
            </a:p>
          </p:txBody>
        </p:sp>
      </p:grpSp>
      <p:sp>
        <p:nvSpPr>
          <p:cNvPr id="8" name="TextBox 7">
            <a:extLst>
              <a:ext uri="{FF2B5EF4-FFF2-40B4-BE49-F238E27FC236}">
                <a16:creationId xmlns:a16="http://schemas.microsoft.com/office/drawing/2014/main" id="{D4ADB9C9-A2C6-3848-BB21-9AFEDF6B6E65}"/>
              </a:ext>
            </a:extLst>
          </p:cNvPr>
          <p:cNvSpPr txBox="1"/>
          <p:nvPr/>
        </p:nvSpPr>
        <p:spPr>
          <a:xfrm rot="20517802">
            <a:off x="6885288" y="1843587"/>
            <a:ext cx="6299045" cy="1938992"/>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12000" dirty="0" err="1">
                <a:ln>
                  <a:solidFill>
                    <a:schemeClr val="tx1"/>
                  </a:solidFill>
                </a:ln>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a:outerShdw blurRad="50800" dist="38100" dir="2700000" algn="tl" rotWithShape="0">
                    <a:prstClr val="black">
                      <a:alpha val="40000"/>
                    </a:prstClr>
                  </a:outerShdw>
                </a:effectLst>
                <a:latin typeface="a Another Tag" panose="02000503000000000000" pitchFamily="2" charset="0"/>
              </a:rPr>
              <a:t>grobs</a:t>
            </a:r>
            <a:endParaRPr lang="en-US" sz="12000" dirty="0">
              <a:ln>
                <a:solidFill>
                  <a:schemeClr val="tx1"/>
                </a:solidFill>
              </a:ln>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a:outerShdw blurRad="50800" dist="38100" dir="2700000" algn="tl" rotWithShape="0">
                  <a:prstClr val="black">
                    <a:alpha val="40000"/>
                  </a:prstClr>
                </a:outerShdw>
              </a:effectLst>
              <a:latin typeface="a Another Tag" panose="02000503000000000000" pitchFamily="2" charset="0"/>
            </a:endParaRPr>
          </a:p>
        </p:txBody>
      </p:sp>
      <p:sp>
        <p:nvSpPr>
          <p:cNvPr id="9" name="TextBox 8">
            <a:extLst>
              <a:ext uri="{FF2B5EF4-FFF2-40B4-BE49-F238E27FC236}">
                <a16:creationId xmlns:a16="http://schemas.microsoft.com/office/drawing/2014/main" id="{B5318C79-A67F-4146-AEB5-C5474AFBE52E}"/>
              </a:ext>
            </a:extLst>
          </p:cNvPr>
          <p:cNvSpPr txBox="1"/>
          <p:nvPr/>
        </p:nvSpPr>
        <p:spPr>
          <a:xfrm rot="20147266">
            <a:off x="-1171838" y="850115"/>
            <a:ext cx="6299045" cy="1938992"/>
          </a:xfrm>
          <a:prstGeom prst="rect">
            <a:avLst/>
          </a:prstGeom>
          <a:noFill/>
        </p:spPr>
        <p:txBody>
          <a:bodyPr wrap="square" rtlCol="0">
            <a:spAutoFit/>
          </a:bodyPr>
          <a:lstStyle/>
          <a:p>
            <a:pPr algn="ctr"/>
            <a:r>
              <a:rPr lang="en-US" sz="12000" b="1" dirty="0" err="1">
                <a:ln>
                  <a:solidFill>
                    <a:schemeClr val="tx1"/>
                  </a:solidFill>
                </a:ln>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a:outerShdw blurRad="50800" dist="38100" dir="2700000" algn="tl" rotWithShape="0">
                    <a:prstClr val="black">
                      <a:alpha val="40000"/>
                    </a:prstClr>
                  </a:outerShdw>
                </a:effectLst>
                <a:latin typeface="Axeon" pitchFamily="2" charset="0"/>
              </a:rPr>
              <a:t>grobs</a:t>
            </a:r>
            <a:endParaRPr lang="en-US" sz="12000" b="1" dirty="0">
              <a:ln>
                <a:solidFill>
                  <a:schemeClr val="tx1"/>
                </a:solidFill>
              </a:ln>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a:outerShdw blurRad="50800" dist="38100" dir="2700000" algn="tl" rotWithShape="0">
                  <a:prstClr val="black">
                    <a:alpha val="40000"/>
                  </a:prstClr>
                </a:outerShdw>
              </a:effectLst>
              <a:latin typeface="Axeon" pitchFamily="2" charset="0"/>
            </a:endParaRPr>
          </a:p>
        </p:txBody>
      </p:sp>
      <p:sp>
        <p:nvSpPr>
          <p:cNvPr id="10" name="TextBox 9">
            <a:extLst>
              <a:ext uri="{FF2B5EF4-FFF2-40B4-BE49-F238E27FC236}">
                <a16:creationId xmlns:a16="http://schemas.microsoft.com/office/drawing/2014/main" id="{9CD2D699-4C9D-5148-A557-9762B9E752C0}"/>
              </a:ext>
            </a:extLst>
          </p:cNvPr>
          <p:cNvSpPr txBox="1"/>
          <p:nvPr/>
        </p:nvSpPr>
        <p:spPr>
          <a:xfrm rot="1051037">
            <a:off x="-527703" y="4820569"/>
            <a:ext cx="6299045" cy="1938992"/>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12000" dirty="0" err="1">
                <a:ln>
                  <a:solidFill>
                    <a:schemeClr val="tx1"/>
                  </a:solidFill>
                </a:ln>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a:outerShdw blurRad="50800" dist="38100" dir="2700000" algn="tl" rotWithShape="0">
                    <a:prstClr val="black">
                      <a:alpha val="40000"/>
                    </a:prstClr>
                  </a:outerShdw>
                </a:effectLst>
                <a:latin typeface="Bauhaus 93" pitchFamily="82" charset="77"/>
              </a:rPr>
              <a:t>grobs</a:t>
            </a:r>
            <a:endParaRPr lang="en-US" sz="12000" dirty="0">
              <a:ln>
                <a:solidFill>
                  <a:schemeClr val="tx1"/>
                </a:solidFill>
              </a:ln>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a:outerShdw blurRad="50800" dist="38100" dir="2700000" algn="tl" rotWithShape="0">
                  <a:prstClr val="black">
                    <a:alpha val="40000"/>
                  </a:prstClr>
                </a:outerShdw>
              </a:effectLst>
              <a:latin typeface="Bauhaus 93" pitchFamily="82" charset="77"/>
            </a:endParaRPr>
          </a:p>
        </p:txBody>
      </p:sp>
      <p:sp>
        <p:nvSpPr>
          <p:cNvPr id="15" name="TextBox 14">
            <a:extLst>
              <a:ext uri="{FF2B5EF4-FFF2-40B4-BE49-F238E27FC236}">
                <a16:creationId xmlns:a16="http://schemas.microsoft.com/office/drawing/2014/main" id="{AFDE4623-C83C-9346-B842-C15E72222F9A}"/>
              </a:ext>
            </a:extLst>
          </p:cNvPr>
          <p:cNvSpPr txBox="1"/>
          <p:nvPr/>
        </p:nvSpPr>
        <p:spPr>
          <a:xfrm rot="1994097">
            <a:off x="5980122" y="4141402"/>
            <a:ext cx="6299045" cy="1938992"/>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12000" dirty="0" err="1">
                <a:ln>
                  <a:solidFill>
                    <a:schemeClr val="tx1"/>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outerShdw blurRad="50800" dist="38100" dir="2700000" algn="tl" rotWithShape="0">
                    <a:prstClr val="black">
                      <a:alpha val="40000"/>
                    </a:prstClr>
                  </a:outerShdw>
                </a:effectLst>
                <a:latin typeface="BOOTLE" pitchFamily="2" charset="0"/>
              </a:rPr>
              <a:t>grobs</a:t>
            </a:r>
            <a:endParaRPr lang="en-US" sz="12000" dirty="0">
              <a:ln>
                <a:solidFill>
                  <a:schemeClr val="tx1"/>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outerShdw blurRad="50800" dist="38100" dir="2700000" algn="tl" rotWithShape="0">
                  <a:prstClr val="black">
                    <a:alpha val="40000"/>
                  </a:prstClr>
                </a:outerShdw>
              </a:effectLst>
              <a:latin typeface="BOOTLE" pitchFamily="2" charset="0"/>
            </a:endParaRPr>
          </a:p>
        </p:txBody>
      </p:sp>
      <p:sp>
        <p:nvSpPr>
          <p:cNvPr id="17" name="TextBox 16">
            <a:extLst>
              <a:ext uri="{FF2B5EF4-FFF2-40B4-BE49-F238E27FC236}">
                <a16:creationId xmlns:a16="http://schemas.microsoft.com/office/drawing/2014/main" id="{1DDCAB3E-4930-8344-905A-B21E873F72A6}"/>
              </a:ext>
            </a:extLst>
          </p:cNvPr>
          <p:cNvSpPr txBox="1"/>
          <p:nvPr/>
        </p:nvSpPr>
        <p:spPr>
          <a:xfrm rot="814719">
            <a:off x="3366200" y="822537"/>
            <a:ext cx="6299045" cy="1938992"/>
          </a:xfrm>
          <a:prstGeom prst="rect">
            <a:avLst/>
          </a:prstGeom>
          <a:noFill/>
        </p:spPr>
        <p:txBody>
          <a:bodyPr wrap="square" rtlCol="0">
            <a:spAutoFit/>
          </a:bodyPr>
          <a:lstStyle/>
          <a:p>
            <a:pPr algn="ctr"/>
            <a:r>
              <a:rPr lang="en-US" sz="12000" dirty="0" err="1">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a:outerShdw blurRad="50800" dist="38100" dir="2700000" algn="tl" rotWithShape="0">
                    <a:prstClr val="black">
                      <a:alpha val="40000"/>
                    </a:prstClr>
                  </a:outerShdw>
                </a:effectLst>
                <a:latin typeface="Mandalore Gradient" pitchFamily="2" charset="0"/>
              </a:rPr>
              <a:t>grobs</a:t>
            </a:r>
            <a:endParaRPr lang="en-US" sz="12000" dirty="0">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a:outerShdw blurRad="50800" dist="38100" dir="2700000" algn="tl" rotWithShape="0">
                  <a:prstClr val="black">
                    <a:alpha val="40000"/>
                  </a:prstClr>
                </a:outerShdw>
              </a:effectLst>
              <a:latin typeface="Mandalore Gradient" pitchFamily="2" charset="0"/>
            </a:endParaRPr>
          </a:p>
        </p:txBody>
      </p:sp>
      <p:sp>
        <p:nvSpPr>
          <p:cNvPr id="18" name="TextBox 17">
            <a:extLst>
              <a:ext uri="{FF2B5EF4-FFF2-40B4-BE49-F238E27FC236}">
                <a16:creationId xmlns:a16="http://schemas.microsoft.com/office/drawing/2014/main" id="{5D29086C-F0F2-C345-8C67-1EBDBEB74917}"/>
              </a:ext>
            </a:extLst>
          </p:cNvPr>
          <p:cNvSpPr txBox="1"/>
          <p:nvPr/>
        </p:nvSpPr>
        <p:spPr>
          <a:xfrm>
            <a:off x="1383841" y="2948046"/>
            <a:ext cx="6299045" cy="1938992"/>
          </a:xfrm>
          <a:prstGeom prst="rect">
            <a:avLst/>
          </a:prstGeom>
          <a:noFill/>
        </p:spPr>
        <p:txBody>
          <a:bodyPr wrap="square" rtlCol="0">
            <a:spAutoFit/>
            <a:scene3d>
              <a:camera prst="orthographicFront"/>
              <a:lightRig rig="threePt" dir="t"/>
            </a:scene3d>
            <a:sp3d extrusionH="57150">
              <a:bevelT w="38100" h="38100" prst="relaxedInset"/>
            </a:sp3d>
          </a:bodyPr>
          <a:lstStyle/>
          <a:p>
            <a:pPr algn="ctr"/>
            <a:r>
              <a:rPr lang="en-US" sz="12000" dirty="0" err="1">
                <a:ln>
                  <a:solidFill>
                    <a:schemeClr val="tx1"/>
                  </a:solid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Feeling Good" pitchFamily="2" charset="0"/>
              </a:rPr>
              <a:t>grobs</a:t>
            </a:r>
            <a:endParaRPr lang="en-US" sz="12000" dirty="0">
              <a:ln>
                <a:solidFill>
                  <a:schemeClr val="tx1"/>
                </a:solidFill>
              </a:ln>
              <a:gradFill flip="none" rotWithShape="1">
                <a:gsLst>
                  <a:gs pos="50000">
                    <a:srgbClr val="FFC000"/>
                  </a:gs>
                  <a:gs pos="0">
                    <a:schemeClr val="accent2">
                      <a:lumMod val="75000"/>
                      <a:shade val="67500"/>
                      <a:satMod val="115000"/>
                    </a:schemeClr>
                  </a:gs>
                  <a:gs pos="100000">
                    <a:schemeClr val="accent2">
                      <a:lumMod val="75000"/>
                      <a:shade val="100000"/>
                      <a:satMod val="115000"/>
                    </a:schemeClr>
                  </a:gs>
                </a:gsLst>
                <a:lin ang="0" scaled="1"/>
                <a:tileRect/>
              </a:gradFill>
              <a:effectLst>
                <a:outerShdw blurRad="50800" dist="38100" dir="2700000" algn="tl" rotWithShape="0">
                  <a:prstClr val="black">
                    <a:alpha val="40000"/>
                  </a:prstClr>
                </a:outerShdw>
              </a:effectLst>
              <a:latin typeface="Feeling Good" pitchFamily="2" charset="0"/>
            </a:endParaRPr>
          </a:p>
        </p:txBody>
      </p:sp>
    </p:spTree>
    <p:extLst>
      <p:ext uri="{BB962C8B-B14F-4D97-AF65-F5344CB8AC3E}">
        <p14:creationId xmlns:p14="http://schemas.microsoft.com/office/powerpoint/2010/main" val="82639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700"/>
                            </p:stCondLst>
                            <p:childTnLst>
                              <p:par>
                                <p:cTn id="13" presetID="35"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style.rotation</p:attrName>
                                        </p:attrNameLst>
                                      </p:cBhvr>
                                      <p:tavLst>
                                        <p:tav tm="0">
                                          <p:val>
                                            <p:fltVal val="720"/>
                                          </p:val>
                                        </p:tav>
                                        <p:tav tm="100000">
                                          <p:val>
                                            <p:fltVal val="0"/>
                                          </p:val>
                                        </p:tav>
                                      </p:tavLst>
                                    </p:anim>
                                    <p:anim calcmode="lin" valueType="num">
                                      <p:cBhvr>
                                        <p:cTn id="17" dur="1000" fill="hold"/>
                                        <p:tgtEl>
                                          <p:spTgt spid="17"/>
                                        </p:tgtEl>
                                        <p:attrNameLst>
                                          <p:attrName>ppt_h</p:attrName>
                                        </p:attrNameLst>
                                      </p:cBhvr>
                                      <p:tavLst>
                                        <p:tav tm="0">
                                          <p:val>
                                            <p:fltVal val="0"/>
                                          </p:val>
                                        </p:tav>
                                        <p:tav tm="100000">
                                          <p:val>
                                            <p:strVal val="#ppt_h"/>
                                          </p:val>
                                        </p:tav>
                                      </p:tavLst>
                                    </p:anim>
                                    <p:anim calcmode="lin" valueType="num">
                                      <p:cBhvr>
                                        <p:cTn id="18" dur="1000" fill="hold"/>
                                        <p:tgtEl>
                                          <p:spTgt spid="17"/>
                                        </p:tgtEl>
                                        <p:attrNameLst>
                                          <p:attrName>ppt_w</p:attrName>
                                        </p:attrNameLst>
                                      </p:cBhvr>
                                      <p:tavLst>
                                        <p:tav tm="0">
                                          <p:val>
                                            <p:fltVal val="0"/>
                                          </p:val>
                                        </p:tav>
                                        <p:tav tm="100000">
                                          <p:val>
                                            <p:strVal val="#ppt_w"/>
                                          </p:val>
                                        </p:tav>
                                      </p:tavLst>
                                    </p:anim>
                                  </p:childTnLst>
                                </p:cTn>
                              </p:par>
                            </p:childTnLst>
                          </p:cTn>
                        </p:par>
                        <p:par>
                          <p:cTn id="19" fill="hold">
                            <p:stCondLst>
                              <p:cond delay="1700"/>
                            </p:stCondLst>
                            <p:childTnLst>
                              <p:par>
                                <p:cTn id="20" presetID="26"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80">
                                          <p:stCondLst>
                                            <p:cond delay="0"/>
                                          </p:stCondLst>
                                        </p:cTn>
                                        <p:tgtEl>
                                          <p:spTgt spid="8"/>
                                        </p:tgtEl>
                                      </p:cBhvr>
                                    </p:animEffect>
                                    <p:anim calcmode="lin" valueType="num">
                                      <p:cBhvr>
                                        <p:cTn id="2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8" dur="26">
                                          <p:stCondLst>
                                            <p:cond delay="650"/>
                                          </p:stCondLst>
                                        </p:cTn>
                                        <p:tgtEl>
                                          <p:spTgt spid="8"/>
                                        </p:tgtEl>
                                      </p:cBhvr>
                                      <p:to x="100000" y="60000"/>
                                    </p:animScale>
                                    <p:animScale>
                                      <p:cBhvr>
                                        <p:cTn id="29" dur="166" decel="50000">
                                          <p:stCondLst>
                                            <p:cond delay="676"/>
                                          </p:stCondLst>
                                        </p:cTn>
                                        <p:tgtEl>
                                          <p:spTgt spid="8"/>
                                        </p:tgtEl>
                                      </p:cBhvr>
                                      <p:to x="100000" y="100000"/>
                                    </p:animScale>
                                    <p:animScale>
                                      <p:cBhvr>
                                        <p:cTn id="30" dur="26">
                                          <p:stCondLst>
                                            <p:cond delay="1312"/>
                                          </p:stCondLst>
                                        </p:cTn>
                                        <p:tgtEl>
                                          <p:spTgt spid="8"/>
                                        </p:tgtEl>
                                      </p:cBhvr>
                                      <p:to x="100000" y="80000"/>
                                    </p:animScale>
                                    <p:animScale>
                                      <p:cBhvr>
                                        <p:cTn id="31" dur="166" decel="50000">
                                          <p:stCondLst>
                                            <p:cond delay="1338"/>
                                          </p:stCondLst>
                                        </p:cTn>
                                        <p:tgtEl>
                                          <p:spTgt spid="8"/>
                                        </p:tgtEl>
                                      </p:cBhvr>
                                      <p:to x="100000" y="100000"/>
                                    </p:animScale>
                                    <p:animScale>
                                      <p:cBhvr>
                                        <p:cTn id="32" dur="26">
                                          <p:stCondLst>
                                            <p:cond delay="1642"/>
                                          </p:stCondLst>
                                        </p:cTn>
                                        <p:tgtEl>
                                          <p:spTgt spid="8"/>
                                        </p:tgtEl>
                                      </p:cBhvr>
                                      <p:to x="100000" y="90000"/>
                                    </p:animScale>
                                    <p:animScale>
                                      <p:cBhvr>
                                        <p:cTn id="33" dur="166" decel="50000">
                                          <p:stCondLst>
                                            <p:cond delay="1668"/>
                                          </p:stCondLst>
                                        </p:cTn>
                                        <p:tgtEl>
                                          <p:spTgt spid="8"/>
                                        </p:tgtEl>
                                      </p:cBhvr>
                                      <p:to x="100000" y="100000"/>
                                    </p:animScale>
                                    <p:animScale>
                                      <p:cBhvr>
                                        <p:cTn id="34" dur="26">
                                          <p:stCondLst>
                                            <p:cond delay="1808"/>
                                          </p:stCondLst>
                                        </p:cTn>
                                        <p:tgtEl>
                                          <p:spTgt spid="8"/>
                                        </p:tgtEl>
                                      </p:cBhvr>
                                      <p:to x="100000" y="95000"/>
                                    </p:animScale>
                                    <p:animScale>
                                      <p:cBhvr>
                                        <p:cTn id="35" dur="166" decel="50000">
                                          <p:stCondLst>
                                            <p:cond delay="1834"/>
                                          </p:stCondLst>
                                        </p:cTn>
                                        <p:tgtEl>
                                          <p:spTgt spid="8"/>
                                        </p:tgtEl>
                                      </p:cBhvr>
                                      <p:to x="100000" y="100000"/>
                                    </p:animScale>
                                  </p:childTnLst>
                                </p:cTn>
                              </p:par>
                            </p:childTnLst>
                          </p:cTn>
                        </p:par>
                        <p:par>
                          <p:cTn id="36" fill="hold">
                            <p:stCondLst>
                              <p:cond delay="3700"/>
                            </p:stCondLst>
                            <p:childTnLst>
                              <p:par>
                                <p:cTn id="37" presetID="38" presetClass="entr" presetSubtype="0" accel="50000" fill="hold" grpId="0" nodeType="afterEffect">
                                  <p:stCondLst>
                                    <p:cond delay="0"/>
                                  </p:stCondLst>
                                  <p:iterate type="lt">
                                    <p:tmPct val="50000"/>
                                  </p:iterate>
                                  <p:childTnLst>
                                    <p:set>
                                      <p:cBhvr>
                                        <p:cTn id="38" dur="1" fill="hold">
                                          <p:stCondLst>
                                            <p:cond delay="0"/>
                                          </p:stCondLst>
                                        </p:cTn>
                                        <p:tgtEl>
                                          <p:spTgt spid="15"/>
                                        </p:tgtEl>
                                        <p:attrNameLst>
                                          <p:attrName>style.visibility</p:attrName>
                                        </p:attrNameLst>
                                      </p:cBhvr>
                                      <p:to>
                                        <p:strVal val="visible"/>
                                      </p:to>
                                    </p:set>
                                    <p:set>
                                      <p:cBhvr>
                                        <p:cTn id="39" dur="455" fill="hold">
                                          <p:stCondLst>
                                            <p:cond delay="0"/>
                                          </p:stCondLst>
                                        </p:cTn>
                                        <p:tgtEl>
                                          <p:spTgt spid="15"/>
                                        </p:tgtEl>
                                        <p:attrNameLst>
                                          <p:attrName>style.rotation</p:attrName>
                                        </p:attrNameLst>
                                      </p:cBhvr>
                                      <p:to>
                                        <p:strVal val="-45.0"/>
                                      </p:to>
                                    </p:set>
                                    <p:anim calcmode="lin" valueType="num">
                                      <p:cBhvr>
                                        <p:cTn id="40" dur="455" fill="hold">
                                          <p:stCondLst>
                                            <p:cond delay="455"/>
                                          </p:stCondLst>
                                        </p:cTn>
                                        <p:tgtEl>
                                          <p:spTgt spid="15"/>
                                        </p:tgtEl>
                                        <p:attrNameLst>
                                          <p:attrName>style.rotation</p:attrName>
                                        </p:attrNameLst>
                                      </p:cBhvr>
                                      <p:tavLst>
                                        <p:tav tm="0">
                                          <p:val>
                                            <p:fltVal val="-45"/>
                                          </p:val>
                                        </p:tav>
                                        <p:tav tm="69900">
                                          <p:val>
                                            <p:fltVal val="45"/>
                                          </p:val>
                                        </p:tav>
                                        <p:tav tm="100000">
                                          <p:val>
                                            <p:fltVal val="0"/>
                                          </p:val>
                                        </p:tav>
                                      </p:tavLst>
                                    </p:anim>
                                    <p:anim calcmode="lin" valueType="num">
                                      <p:cBhvr>
                                        <p:cTn id="41" dur="455" fill="hold">
                                          <p:stCondLst>
                                            <p:cond delay="0"/>
                                          </p:stCondLst>
                                        </p:cTn>
                                        <p:tgtEl>
                                          <p:spTgt spid="15"/>
                                        </p:tgtEl>
                                        <p:attrNameLst>
                                          <p:attrName>ppt_y</p:attrName>
                                        </p:attrNameLst>
                                      </p:cBhvr>
                                      <p:tavLst>
                                        <p:tav tm="0">
                                          <p:val>
                                            <p:strVal val="#ppt_y-1"/>
                                          </p:val>
                                        </p:tav>
                                        <p:tav tm="100000">
                                          <p:val>
                                            <p:strVal val="#ppt_y-(0.354*#ppt_w-0.172*#ppt_h)"/>
                                          </p:val>
                                        </p:tav>
                                      </p:tavLst>
                                    </p:anim>
                                    <p:anim calcmode="lin" valueType="num">
                                      <p:cBhvr>
                                        <p:cTn id="42" dur="156" decel="50000" autoRev="1" fill="hold">
                                          <p:stCondLst>
                                            <p:cond delay="455"/>
                                          </p:stCondLst>
                                        </p:cTn>
                                        <p:tgtEl>
                                          <p:spTgt spid="15"/>
                                        </p:tgtEl>
                                        <p:attrNameLst>
                                          <p:attrName>ppt_y</p:attrName>
                                        </p:attrNameLst>
                                      </p:cBhvr>
                                      <p:tavLst>
                                        <p:tav tm="0">
                                          <p:val>
                                            <p:strVal val="#ppt_y-(0.354*#ppt_w-0.172*#ppt_h)"/>
                                          </p:val>
                                        </p:tav>
                                        <p:tav tm="100000">
                                          <p:val>
                                            <p:strVal val="#ppt_y-(0.354*#ppt_w-0.172*#ppt_h)-#ppt_h/2"/>
                                          </p:val>
                                        </p:tav>
                                      </p:tavLst>
                                    </p:anim>
                                    <p:anim calcmode="lin" valueType="num">
                                      <p:cBhvr>
                                        <p:cTn id="43" dur="136" fill="hold">
                                          <p:stCondLst>
                                            <p:cond delay="864"/>
                                          </p:stCondLst>
                                        </p:cTn>
                                        <p:tgtEl>
                                          <p:spTgt spid="15"/>
                                        </p:tgtEl>
                                        <p:attrNameLst>
                                          <p:attrName>ppt_y</p:attrName>
                                        </p:attrNameLst>
                                      </p:cBhvr>
                                      <p:tavLst>
                                        <p:tav tm="0">
                                          <p:val>
                                            <p:strVal val="#ppt_y-(0.354*#ppt_w-0.172*#ppt_h)"/>
                                          </p:val>
                                        </p:tav>
                                        <p:tav tm="100000">
                                          <p:val>
                                            <p:strVal val="#ppt_y"/>
                                          </p:val>
                                        </p:tav>
                                      </p:tavLst>
                                    </p:anim>
                                  </p:childTnLst>
                                </p:cTn>
                              </p:par>
                            </p:childTnLst>
                          </p:cTn>
                        </p:par>
                        <p:par>
                          <p:cTn id="44" fill="hold">
                            <p:stCondLst>
                              <p:cond delay="6700"/>
                            </p:stCondLst>
                            <p:childTnLst>
                              <p:par>
                                <p:cTn id="45" presetID="3" presetClass="entr" presetSubtype="1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par>
                          <p:cTn id="48" fill="hold">
                            <p:stCondLst>
                              <p:cond delay="7200"/>
                            </p:stCondLst>
                            <p:childTnLst>
                              <p:par>
                                <p:cTn id="49" presetID="9"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5" presetClass="exit" presetSubtype="0" fill="hold" grpId="1" nodeType="clickEffect">
                                  <p:stCondLst>
                                    <p:cond delay="0"/>
                                  </p:stCondLst>
                                  <p:iterate type="lt">
                                    <p:tmPct val="0"/>
                                  </p:iterate>
                                  <p:childTnLst>
                                    <p:anim calcmode="lin" valueType="num">
                                      <p:cBhvr>
                                        <p:cTn id="55" dur="1000"/>
                                        <p:tgtEl>
                                          <p:spTgt spid="9"/>
                                        </p:tgtEl>
                                        <p:attrNameLst>
                                          <p:attrName>ppt_w</p:attrName>
                                        </p:attrNameLst>
                                      </p:cBhvr>
                                      <p:tavLst>
                                        <p:tav tm="0">
                                          <p:val>
                                            <p:strVal val="ppt_w"/>
                                          </p:val>
                                        </p:tav>
                                        <p:tav tm="100000">
                                          <p:val>
                                            <p:fltVal val="0"/>
                                          </p:val>
                                        </p:tav>
                                      </p:tavLst>
                                    </p:anim>
                                    <p:anim calcmode="lin" valueType="num">
                                      <p:cBhvr>
                                        <p:cTn id="56" dur="1000"/>
                                        <p:tgtEl>
                                          <p:spTgt spid="9"/>
                                        </p:tgtEl>
                                        <p:attrNameLst>
                                          <p:attrName>ppt_h</p:attrName>
                                        </p:attrNameLst>
                                      </p:cBhvr>
                                      <p:tavLst>
                                        <p:tav tm="0">
                                          <p:val>
                                            <p:strVal val="ppt_h"/>
                                          </p:val>
                                        </p:tav>
                                        <p:tav tm="100000">
                                          <p:val>
                                            <p:fltVal val="0"/>
                                          </p:val>
                                        </p:tav>
                                      </p:tavLst>
                                    </p:anim>
                                    <p:anim calcmode="lin" valueType="num">
                                      <p:cBhvr>
                                        <p:cTn id="57" dur="1000"/>
                                        <p:tgtEl>
                                          <p:spTgt spid="9"/>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58" dur="1000"/>
                                        <p:tgtEl>
                                          <p:spTgt spid="9"/>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59" dur="1" fill="hold">
                                          <p:stCondLst>
                                            <p:cond delay="999"/>
                                          </p:stCondLst>
                                        </p:cTn>
                                        <p:tgtEl>
                                          <p:spTgt spid="9"/>
                                        </p:tgtEl>
                                        <p:attrNameLst>
                                          <p:attrName>style.visibility</p:attrName>
                                        </p:attrNameLst>
                                      </p:cBhvr>
                                      <p:to>
                                        <p:strVal val="hidden"/>
                                      </p:to>
                                    </p:set>
                                  </p:childTnLst>
                                </p:cTn>
                              </p:par>
                              <p:par>
                                <p:cTn id="60" presetID="15" presetClass="exit" presetSubtype="0" fill="hold" grpId="1" nodeType="withEffect">
                                  <p:stCondLst>
                                    <p:cond delay="0"/>
                                  </p:stCondLst>
                                  <p:childTnLst>
                                    <p:anim calcmode="lin" valueType="num">
                                      <p:cBhvr>
                                        <p:cTn id="61" dur="1000"/>
                                        <p:tgtEl>
                                          <p:spTgt spid="17"/>
                                        </p:tgtEl>
                                        <p:attrNameLst>
                                          <p:attrName>ppt_w</p:attrName>
                                        </p:attrNameLst>
                                      </p:cBhvr>
                                      <p:tavLst>
                                        <p:tav tm="0">
                                          <p:val>
                                            <p:strVal val="ppt_w"/>
                                          </p:val>
                                        </p:tav>
                                        <p:tav tm="100000">
                                          <p:val>
                                            <p:fltVal val="0"/>
                                          </p:val>
                                        </p:tav>
                                      </p:tavLst>
                                    </p:anim>
                                    <p:anim calcmode="lin" valueType="num">
                                      <p:cBhvr>
                                        <p:cTn id="62" dur="1000"/>
                                        <p:tgtEl>
                                          <p:spTgt spid="17"/>
                                        </p:tgtEl>
                                        <p:attrNameLst>
                                          <p:attrName>ppt_h</p:attrName>
                                        </p:attrNameLst>
                                      </p:cBhvr>
                                      <p:tavLst>
                                        <p:tav tm="0">
                                          <p:val>
                                            <p:strVal val="ppt_h"/>
                                          </p:val>
                                        </p:tav>
                                        <p:tav tm="100000">
                                          <p:val>
                                            <p:fltVal val="0"/>
                                          </p:val>
                                        </p:tav>
                                      </p:tavLst>
                                    </p:anim>
                                    <p:anim calcmode="lin" valueType="num">
                                      <p:cBhvr>
                                        <p:cTn id="63" dur="1000"/>
                                        <p:tgtEl>
                                          <p:spTgt spid="17"/>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64" dur="1000"/>
                                        <p:tgtEl>
                                          <p:spTgt spid="17"/>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65" dur="1" fill="hold">
                                          <p:stCondLst>
                                            <p:cond delay="999"/>
                                          </p:stCondLst>
                                        </p:cTn>
                                        <p:tgtEl>
                                          <p:spTgt spid="17"/>
                                        </p:tgtEl>
                                        <p:attrNameLst>
                                          <p:attrName>style.visibility</p:attrName>
                                        </p:attrNameLst>
                                      </p:cBhvr>
                                      <p:to>
                                        <p:strVal val="hidden"/>
                                      </p:to>
                                    </p:set>
                                  </p:childTnLst>
                                </p:cTn>
                              </p:par>
                              <p:par>
                                <p:cTn id="66" presetID="15" presetClass="exit" presetSubtype="0" fill="hold" grpId="1" nodeType="withEffect">
                                  <p:stCondLst>
                                    <p:cond delay="0"/>
                                  </p:stCondLst>
                                  <p:childTnLst>
                                    <p:anim calcmode="lin" valueType="num">
                                      <p:cBhvr>
                                        <p:cTn id="67" dur="1000"/>
                                        <p:tgtEl>
                                          <p:spTgt spid="18"/>
                                        </p:tgtEl>
                                        <p:attrNameLst>
                                          <p:attrName>ppt_w</p:attrName>
                                        </p:attrNameLst>
                                      </p:cBhvr>
                                      <p:tavLst>
                                        <p:tav tm="0">
                                          <p:val>
                                            <p:strVal val="ppt_w"/>
                                          </p:val>
                                        </p:tav>
                                        <p:tav tm="100000">
                                          <p:val>
                                            <p:fltVal val="0"/>
                                          </p:val>
                                        </p:tav>
                                      </p:tavLst>
                                    </p:anim>
                                    <p:anim calcmode="lin" valueType="num">
                                      <p:cBhvr>
                                        <p:cTn id="68" dur="1000"/>
                                        <p:tgtEl>
                                          <p:spTgt spid="18"/>
                                        </p:tgtEl>
                                        <p:attrNameLst>
                                          <p:attrName>ppt_h</p:attrName>
                                        </p:attrNameLst>
                                      </p:cBhvr>
                                      <p:tavLst>
                                        <p:tav tm="0">
                                          <p:val>
                                            <p:strVal val="ppt_h"/>
                                          </p:val>
                                        </p:tav>
                                        <p:tav tm="100000">
                                          <p:val>
                                            <p:fltVal val="0"/>
                                          </p:val>
                                        </p:tav>
                                      </p:tavLst>
                                    </p:anim>
                                    <p:anim calcmode="lin" valueType="num">
                                      <p:cBhvr>
                                        <p:cTn id="69" dur="1000"/>
                                        <p:tgtEl>
                                          <p:spTgt spid="18"/>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70" dur="1000"/>
                                        <p:tgtEl>
                                          <p:spTgt spid="18"/>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71" dur="1" fill="hold">
                                          <p:stCondLst>
                                            <p:cond delay="999"/>
                                          </p:stCondLst>
                                        </p:cTn>
                                        <p:tgtEl>
                                          <p:spTgt spid="18"/>
                                        </p:tgtEl>
                                        <p:attrNameLst>
                                          <p:attrName>style.visibility</p:attrName>
                                        </p:attrNameLst>
                                      </p:cBhvr>
                                      <p:to>
                                        <p:strVal val="hidden"/>
                                      </p:to>
                                    </p:set>
                                  </p:childTnLst>
                                </p:cTn>
                              </p:par>
                              <p:par>
                                <p:cTn id="72" presetID="15" presetClass="exit" presetSubtype="0" fill="hold" grpId="1" nodeType="withEffect">
                                  <p:stCondLst>
                                    <p:cond delay="0"/>
                                  </p:stCondLst>
                                  <p:iterate type="lt">
                                    <p:tmPct val="0"/>
                                  </p:iterate>
                                  <p:childTnLst>
                                    <p:anim calcmode="lin" valueType="num">
                                      <p:cBhvr>
                                        <p:cTn id="73" dur="1000"/>
                                        <p:tgtEl>
                                          <p:spTgt spid="15"/>
                                        </p:tgtEl>
                                        <p:attrNameLst>
                                          <p:attrName>ppt_w</p:attrName>
                                        </p:attrNameLst>
                                      </p:cBhvr>
                                      <p:tavLst>
                                        <p:tav tm="0">
                                          <p:val>
                                            <p:strVal val="ppt_w"/>
                                          </p:val>
                                        </p:tav>
                                        <p:tav tm="100000">
                                          <p:val>
                                            <p:fltVal val="0"/>
                                          </p:val>
                                        </p:tav>
                                      </p:tavLst>
                                    </p:anim>
                                    <p:anim calcmode="lin" valueType="num">
                                      <p:cBhvr>
                                        <p:cTn id="74" dur="1000"/>
                                        <p:tgtEl>
                                          <p:spTgt spid="15"/>
                                        </p:tgtEl>
                                        <p:attrNameLst>
                                          <p:attrName>ppt_h</p:attrName>
                                        </p:attrNameLst>
                                      </p:cBhvr>
                                      <p:tavLst>
                                        <p:tav tm="0">
                                          <p:val>
                                            <p:strVal val="ppt_h"/>
                                          </p:val>
                                        </p:tav>
                                        <p:tav tm="100000">
                                          <p:val>
                                            <p:fltVal val="0"/>
                                          </p:val>
                                        </p:tav>
                                      </p:tavLst>
                                    </p:anim>
                                    <p:anim calcmode="lin" valueType="num">
                                      <p:cBhvr>
                                        <p:cTn id="75" dur="1000"/>
                                        <p:tgtEl>
                                          <p:spTgt spid="15"/>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76" dur="1000"/>
                                        <p:tgtEl>
                                          <p:spTgt spid="15"/>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77" dur="1" fill="hold">
                                          <p:stCondLst>
                                            <p:cond delay="999"/>
                                          </p:stCondLst>
                                        </p:cTn>
                                        <p:tgtEl>
                                          <p:spTgt spid="15"/>
                                        </p:tgtEl>
                                        <p:attrNameLst>
                                          <p:attrName>style.visibility</p:attrName>
                                        </p:attrNameLst>
                                      </p:cBhvr>
                                      <p:to>
                                        <p:strVal val="hidden"/>
                                      </p:to>
                                    </p:set>
                                  </p:childTnLst>
                                </p:cTn>
                              </p:par>
                              <p:par>
                                <p:cTn id="78" presetID="15" presetClass="exit" presetSubtype="0" fill="hold" grpId="1" nodeType="withEffect">
                                  <p:stCondLst>
                                    <p:cond delay="0"/>
                                  </p:stCondLst>
                                  <p:childTnLst>
                                    <p:anim calcmode="lin" valueType="num">
                                      <p:cBhvr>
                                        <p:cTn id="79" dur="1000"/>
                                        <p:tgtEl>
                                          <p:spTgt spid="8"/>
                                        </p:tgtEl>
                                        <p:attrNameLst>
                                          <p:attrName>ppt_w</p:attrName>
                                        </p:attrNameLst>
                                      </p:cBhvr>
                                      <p:tavLst>
                                        <p:tav tm="0">
                                          <p:val>
                                            <p:strVal val="ppt_w"/>
                                          </p:val>
                                        </p:tav>
                                        <p:tav tm="100000">
                                          <p:val>
                                            <p:fltVal val="0"/>
                                          </p:val>
                                        </p:tav>
                                      </p:tavLst>
                                    </p:anim>
                                    <p:anim calcmode="lin" valueType="num">
                                      <p:cBhvr>
                                        <p:cTn id="80" dur="1000"/>
                                        <p:tgtEl>
                                          <p:spTgt spid="8"/>
                                        </p:tgtEl>
                                        <p:attrNameLst>
                                          <p:attrName>ppt_h</p:attrName>
                                        </p:attrNameLst>
                                      </p:cBhvr>
                                      <p:tavLst>
                                        <p:tav tm="0">
                                          <p:val>
                                            <p:strVal val="ppt_h"/>
                                          </p:val>
                                        </p:tav>
                                        <p:tav tm="100000">
                                          <p:val>
                                            <p:fltVal val="0"/>
                                          </p:val>
                                        </p:tav>
                                      </p:tavLst>
                                    </p:anim>
                                    <p:anim calcmode="lin" valueType="num">
                                      <p:cBhvr>
                                        <p:cTn id="81" dur="1000"/>
                                        <p:tgtEl>
                                          <p:spTgt spid="8"/>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82" dur="1000"/>
                                        <p:tgtEl>
                                          <p:spTgt spid="8"/>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83" dur="1" fill="hold">
                                          <p:stCondLst>
                                            <p:cond delay="999"/>
                                          </p:stCondLst>
                                        </p:cTn>
                                        <p:tgtEl>
                                          <p:spTgt spid="8"/>
                                        </p:tgtEl>
                                        <p:attrNameLst>
                                          <p:attrName>style.visibility</p:attrName>
                                        </p:attrNameLst>
                                      </p:cBhvr>
                                      <p:to>
                                        <p:strVal val="hidden"/>
                                      </p:to>
                                    </p:set>
                                  </p:childTnLst>
                                </p:cTn>
                              </p:par>
                              <p:par>
                                <p:cTn id="84" presetID="15" presetClass="exit" presetSubtype="0" fill="hold" grpId="1" nodeType="withEffect">
                                  <p:stCondLst>
                                    <p:cond delay="0"/>
                                  </p:stCondLst>
                                  <p:childTnLst>
                                    <p:anim calcmode="lin" valueType="num">
                                      <p:cBhvr>
                                        <p:cTn id="85" dur="1000"/>
                                        <p:tgtEl>
                                          <p:spTgt spid="10"/>
                                        </p:tgtEl>
                                        <p:attrNameLst>
                                          <p:attrName>ppt_w</p:attrName>
                                        </p:attrNameLst>
                                      </p:cBhvr>
                                      <p:tavLst>
                                        <p:tav tm="0">
                                          <p:val>
                                            <p:strVal val="ppt_w"/>
                                          </p:val>
                                        </p:tav>
                                        <p:tav tm="100000">
                                          <p:val>
                                            <p:fltVal val="0"/>
                                          </p:val>
                                        </p:tav>
                                      </p:tavLst>
                                    </p:anim>
                                    <p:anim calcmode="lin" valueType="num">
                                      <p:cBhvr>
                                        <p:cTn id="86" dur="1000"/>
                                        <p:tgtEl>
                                          <p:spTgt spid="10"/>
                                        </p:tgtEl>
                                        <p:attrNameLst>
                                          <p:attrName>ppt_h</p:attrName>
                                        </p:attrNameLst>
                                      </p:cBhvr>
                                      <p:tavLst>
                                        <p:tav tm="0">
                                          <p:val>
                                            <p:strVal val="ppt_h"/>
                                          </p:val>
                                        </p:tav>
                                        <p:tav tm="100000">
                                          <p:val>
                                            <p:fltVal val="0"/>
                                          </p:val>
                                        </p:tav>
                                      </p:tavLst>
                                    </p:anim>
                                    <p:anim calcmode="lin" valueType="num">
                                      <p:cBhvr>
                                        <p:cTn id="87" dur="1000"/>
                                        <p:tgtEl>
                                          <p:spTgt spid="10"/>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88" dur="1000"/>
                                        <p:tgtEl>
                                          <p:spTgt spid="10"/>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89" dur="1" fill="hold">
                                          <p:stCondLst>
                                            <p:cond delay="999"/>
                                          </p:stCondLst>
                                        </p:cTn>
                                        <p:tgtEl>
                                          <p:spTgt spid="10"/>
                                        </p:tgtEl>
                                        <p:attrNameLst>
                                          <p:attrName>style.visibility</p:attrName>
                                        </p:attrNameLst>
                                      </p:cBhvr>
                                      <p:to>
                                        <p:strVal val="hidden"/>
                                      </p:to>
                                    </p:set>
                                  </p:childTnLst>
                                </p:cTn>
                              </p:par>
                            </p:childTnLst>
                          </p:cTn>
                        </p:par>
                        <p:par>
                          <p:cTn id="90" fill="hold">
                            <p:stCondLst>
                              <p:cond delay="1000"/>
                            </p:stCondLst>
                            <p:childTnLst>
                              <p:par>
                                <p:cTn id="91" presetID="45" presetClass="entr" presetSubtype="0" fill="hold" nodeType="afterEffect">
                                  <p:stCondLst>
                                    <p:cond delay="0"/>
                                  </p:stCondLst>
                                  <p:childTnLst>
                                    <p:set>
                                      <p:cBhvr>
                                        <p:cTn id="92" dur="1" fill="hold">
                                          <p:stCondLst>
                                            <p:cond delay="0"/>
                                          </p:stCondLst>
                                        </p:cTn>
                                        <p:tgtEl>
                                          <p:spTgt spid="3074"/>
                                        </p:tgtEl>
                                        <p:attrNameLst>
                                          <p:attrName>style.visibility</p:attrName>
                                        </p:attrNameLst>
                                      </p:cBhvr>
                                      <p:to>
                                        <p:strVal val="visible"/>
                                      </p:to>
                                    </p:set>
                                    <p:animEffect transition="in" filter="fade">
                                      <p:cBhvr>
                                        <p:cTn id="93" dur="2000"/>
                                        <p:tgtEl>
                                          <p:spTgt spid="3074"/>
                                        </p:tgtEl>
                                      </p:cBhvr>
                                    </p:animEffect>
                                    <p:anim calcmode="lin" valueType="num">
                                      <p:cBhvr>
                                        <p:cTn id="94" dur="2000" fill="hold"/>
                                        <p:tgtEl>
                                          <p:spTgt spid="3074"/>
                                        </p:tgtEl>
                                        <p:attrNameLst>
                                          <p:attrName>ppt_w</p:attrName>
                                        </p:attrNameLst>
                                      </p:cBhvr>
                                      <p:tavLst>
                                        <p:tav tm="0" fmla="#ppt_w*sin(2.5*pi*$)">
                                          <p:val>
                                            <p:fltVal val="0"/>
                                          </p:val>
                                        </p:tav>
                                        <p:tav tm="100000">
                                          <p:val>
                                            <p:fltVal val="1"/>
                                          </p:val>
                                        </p:tav>
                                      </p:tavLst>
                                    </p:anim>
                                    <p:anim calcmode="lin" valueType="num">
                                      <p:cBhvr>
                                        <p:cTn id="95"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49" presetClass="exit" presetSubtype="0" accel="100000" fill="hold" nodeType="clickEffect">
                                  <p:stCondLst>
                                    <p:cond delay="0"/>
                                  </p:stCondLst>
                                  <p:childTnLst>
                                    <p:anim calcmode="lin" valueType="num">
                                      <p:cBhvr>
                                        <p:cTn id="99" dur="500"/>
                                        <p:tgtEl>
                                          <p:spTgt spid="3074"/>
                                        </p:tgtEl>
                                        <p:attrNameLst>
                                          <p:attrName>ppt_w</p:attrName>
                                        </p:attrNameLst>
                                      </p:cBhvr>
                                      <p:tavLst>
                                        <p:tav tm="0">
                                          <p:val>
                                            <p:strVal val="ppt_w"/>
                                          </p:val>
                                        </p:tav>
                                        <p:tav tm="100000">
                                          <p:val>
                                            <p:fltVal val="0"/>
                                          </p:val>
                                        </p:tav>
                                      </p:tavLst>
                                    </p:anim>
                                    <p:anim calcmode="lin" valueType="num">
                                      <p:cBhvr>
                                        <p:cTn id="100" dur="500"/>
                                        <p:tgtEl>
                                          <p:spTgt spid="3074"/>
                                        </p:tgtEl>
                                        <p:attrNameLst>
                                          <p:attrName>ppt_h</p:attrName>
                                        </p:attrNameLst>
                                      </p:cBhvr>
                                      <p:tavLst>
                                        <p:tav tm="0">
                                          <p:val>
                                            <p:strVal val="ppt_h"/>
                                          </p:val>
                                        </p:tav>
                                        <p:tav tm="100000">
                                          <p:val>
                                            <p:fltVal val="0"/>
                                          </p:val>
                                        </p:tav>
                                      </p:tavLst>
                                    </p:anim>
                                    <p:anim calcmode="lin" valueType="num">
                                      <p:cBhvr>
                                        <p:cTn id="101" dur="500"/>
                                        <p:tgtEl>
                                          <p:spTgt spid="3074"/>
                                        </p:tgtEl>
                                        <p:attrNameLst>
                                          <p:attrName>style.rotation</p:attrName>
                                        </p:attrNameLst>
                                      </p:cBhvr>
                                      <p:tavLst>
                                        <p:tav tm="0">
                                          <p:val>
                                            <p:fltVal val="0"/>
                                          </p:val>
                                        </p:tav>
                                        <p:tav tm="100000">
                                          <p:val>
                                            <p:fltVal val="360"/>
                                          </p:val>
                                        </p:tav>
                                      </p:tavLst>
                                    </p:anim>
                                    <p:animEffect transition="out" filter="fade">
                                      <p:cBhvr>
                                        <p:cTn id="102" dur="500"/>
                                        <p:tgtEl>
                                          <p:spTgt spid="3074"/>
                                        </p:tgtEl>
                                      </p:cBhvr>
                                    </p:animEffect>
                                    <p:set>
                                      <p:cBhvr>
                                        <p:cTn id="103" dur="1" fill="hold">
                                          <p:stCondLst>
                                            <p:cond delay="499"/>
                                          </p:stCondLst>
                                        </p:cTn>
                                        <p:tgtEl>
                                          <p:spTgt spid="3074"/>
                                        </p:tgtEl>
                                        <p:attrNameLst>
                                          <p:attrName>style.visibility</p:attrName>
                                        </p:attrNameLst>
                                      </p:cBhvr>
                                      <p:to>
                                        <p:strVal val="hidden"/>
                                      </p:to>
                                    </p:set>
                                  </p:childTnLst>
                                </p:cTn>
                              </p:par>
                            </p:childTnLst>
                          </p:cTn>
                        </p:par>
                        <p:par>
                          <p:cTn id="104" fill="hold">
                            <p:stCondLst>
                              <p:cond delay="500"/>
                            </p:stCondLst>
                            <p:childTnLst>
                              <p:par>
                                <p:cTn id="105" presetID="31" presetClass="entr" presetSubtype="0" fill="hold" nodeType="after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p:cTn id="107" dur="1000" fill="hold"/>
                                        <p:tgtEl>
                                          <p:spTgt spid="11"/>
                                        </p:tgtEl>
                                        <p:attrNameLst>
                                          <p:attrName>ppt_w</p:attrName>
                                        </p:attrNameLst>
                                      </p:cBhvr>
                                      <p:tavLst>
                                        <p:tav tm="0">
                                          <p:val>
                                            <p:fltVal val="0"/>
                                          </p:val>
                                        </p:tav>
                                        <p:tav tm="100000">
                                          <p:val>
                                            <p:strVal val="#ppt_w"/>
                                          </p:val>
                                        </p:tav>
                                      </p:tavLst>
                                    </p:anim>
                                    <p:anim calcmode="lin" valueType="num">
                                      <p:cBhvr>
                                        <p:cTn id="108" dur="1000" fill="hold"/>
                                        <p:tgtEl>
                                          <p:spTgt spid="11"/>
                                        </p:tgtEl>
                                        <p:attrNameLst>
                                          <p:attrName>ppt_h</p:attrName>
                                        </p:attrNameLst>
                                      </p:cBhvr>
                                      <p:tavLst>
                                        <p:tav tm="0">
                                          <p:val>
                                            <p:fltVal val="0"/>
                                          </p:val>
                                        </p:tav>
                                        <p:tav tm="100000">
                                          <p:val>
                                            <p:strVal val="#ppt_h"/>
                                          </p:val>
                                        </p:tav>
                                      </p:tavLst>
                                    </p:anim>
                                    <p:anim calcmode="lin" valueType="num">
                                      <p:cBhvr>
                                        <p:cTn id="109" dur="1000" fill="hold"/>
                                        <p:tgtEl>
                                          <p:spTgt spid="11"/>
                                        </p:tgtEl>
                                        <p:attrNameLst>
                                          <p:attrName>style.rotation</p:attrName>
                                        </p:attrNameLst>
                                      </p:cBhvr>
                                      <p:tavLst>
                                        <p:tav tm="0">
                                          <p:val>
                                            <p:fltVal val="90"/>
                                          </p:val>
                                        </p:tav>
                                        <p:tav tm="100000">
                                          <p:val>
                                            <p:fltVal val="0"/>
                                          </p:val>
                                        </p:tav>
                                      </p:tavLst>
                                    </p:anim>
                                    <p:animEffect transition="in" filter="fade">
                                      <p:cBhvr>
                                        <p:cTn id="1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5" grpId="0"/>
      <p:bldP spid="15" grpId="1"/>
      <p:bldP spid="17" grpId="0"/>
      <p:bldP spid="17" grpId="1"/>
      <p:bldP spid="18" grpId="0"/>
      <p:bldP spid="18"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524</Words>
  <Application>Microsoft Macintosh PowerPoint</Application>
  <PresentationFormat>Widescreen</PresentationFormat>
  <Paragraphs>59</Paragraphs>
  <Slides>5</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a Another Tag</vt:lpstr>
      <vt:lpstr>American Captain</vt:lpstr>
      <vt:lpstr>Arial</vt:lpstr>
      <vt:lpstr>Axeon</vt:lpstr>
      <vt:lpstr>Bauhaus 93</vt:lpstr>
      <vt:lpstr>Blockletter</vt:lpstr>
      <vt:lpstr>BOOTLE</vt:lpstr>
      <vt:lpstr>Calibri</vt:lpstr>
      <vt:lpstr>Calibri Light</vt:lpstr>
      <vt:lpstr>Feeling Good</vt:lpstr>
      <vt:lpstr>Mandalore Gradient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Freeman Thomas</dc:creator>
  <cp:lastModifiedBy>Gray Freeman Thomas</cp:lastModifiedBy>
  <cp:revision>5</cp:revision>
  <dcterms:created xsi:type="dcterms:W3CDTF">2022-03-03T19:12:28Z</dcterms:created>
  <dcterms:modified xsi:type="dcterms:W3CDTF">2022-03-10T13:23:13Z</dcterms:modified>
</cp:coreProperties>
</file>