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0" r:id="rId3"/>
    <p:sldId id="305" r:id="rId4"/>
    <p:sldId id="304" r:id="rId5"/>
    <p:sldId id="297" r:id="rId6"/>
    <p:sldId id="295" r:id="rId7"/>
    <p:sldId id="258" r:id="rId8"/>
    <p:sldId id="302" r:id="rId9"/>
    <p:sldId id="298" r:id="rId10"/>
    <p:sldId id="299" r:id="rId11"/>
    <p:sldId id="300" r:id="rId12"/>
    <p:sldId id="301" r:id="rId13"/>
    <p:sldId id="303" r:id="rId14"/>
  </p:sldIdLst>
  <p:sldSz cx="9144000" cy="5143500" type="screen16x9"/>
  <p:notesSz cx="6858000" cy="9144000"/>
  <p:embeddedFontLst>
    <p:embeddedFont>
      <p:font typeface="Arvo" panose="02000000000000000000" pitchFamily="2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bold r:id="rId29"/>
      <p:italic r:id="rId30"/>
      <p:boldItalic r:id="rId31"/>
    </p:embeddedFont>
    <p:embeddedFont>
      <p:font typeface="Roboto Light" panose="02000000000000000000" pitchFamily="2" charset="0"/>
      <p:regular r:id="rId32"/>
      <p:italic r:id="rId33"/>
    </p:embeddedFont>
    <p:embeddedFont>
      <p:font typeface="Roboto Thin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691"/>
  </p:normalViewPr>
  <p:slideViewPr>
    <p:cSldViewPr snapToGrid="0" snapToObjects="1">
      <p:cViewPr varScale="1">
        <p:scale>
          <a:sx n="95" d="100"/>
          <a:sy n="95" d="100"/>
        </p:scale>
        <p:origin x="2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dyverse/forcats" TargetMode="External"/><Relationship Id="rId3" Type="http://schemas.openxmlformats.org/officeDocument/2006/relationships/hyperlink" Target="https://readr.tidyverse.org/" TargetMode="External"/><Relationship Id="rId7" Type="http://schemas.openxmlformats.org/officeDocument/2006/relationships/hyperlink" Target="https://github.com/tidyverse/string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tidyr.tidyverse.org/" TargetMode="External"/><Relationship Id="rId10" Type="http://schemas.openxmlformats.org/officeDocument/2006/relationships/hyperlink" Target="https://ggplot2.tidyverse.org/" TargetMode="External"/><Relationship Id="rId4" Type="http://schemas.openxmlformats.org/officeDocument/2006/relationships/hyperlink" Target="https://tibble.tidyverse.org/" TargetMode="External"/><Relationship Id="rId9" Type="http://schemas.openxmlformats.org/officeDocument/2006/relationships/hyperlink" Target="https://purrr.tidyverse.org/" TargetMode="Externa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dyverse/forcats" TargetMode="External"/><Relationship Id="rId3" Type="http://schemas.openxmlformats.org/officeDocument/2006/relationships/hyperlink" Target="https://readr.tidyverse.org/" TargetMode="External"/><Relationship Id="rId7" Type="http://schemas.openxmlformats.org/officeDocument/2006/relationships/hyperlink" Target="https://github.com/tidyverse/string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tidyr.tidyverse.org/" TargetMode="External"/><Relationship Id="rId10" Type="http://schemas.openxmlformats.org/officeDocument/2006/relationships/hyperlink" Target="https://ggplot2.tidyverse.org/" TargetMode="External"/><Relationship Id="rId4" Type="http://schemas.openxmlformats.org/officeDocument/2006/relationships/hyperlink" Target="https://tibble.tidyverse.org/" TargetMode="External"/><Relationship Id="rId9" Type="http://schemas.openxmlformats.org/officeDocument/2006/relationships/hyperlink" Target="https://purrr.tidyverse.org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dyverse/forcats" TargetMode="External"/><Relationship Id="rId3" Type="http://schemas.openxmlformats.org/officeDocument/2006/relationships/hyperlink" Target="https://readr.tidyverse.org/" TargetMode="External"/><Relationship Id="rId7" Type="http://schemas.openxmlformats.org/officeDocument/2006/relationships/hyperlink" Target="https://github.com/tidyverse/string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tidyr.tidyverse.org/" TargetMode="External"/><Relationship Id="rId10" Type="http://schemas.openxmlformats.org/officeDocument/2006/relationships/hyperlink" Target="https://ggplot2.tidyverse.org/" TargetMode="External"/><Relationship Id="rId4" Type="http://schemas.openxmlformats.org/officeDocument/2006/relationships/hyperlink" Target="https://tibble.tidyverse.org/" TargetMode="External"/><Relationship Id="rId9" Type="http://schemas.openxmlformats.org/officeDocument/2006/relationships/hyperlink" Target="https://purrr.tidyverse.org/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dyverse/forcats" TargetMode="External"/><Relationship Id="rId3" Type="http://schemas.openxmlformats.org/officeDocument/2006/relationships/hyperlink" Target="https://readr.tidyverse.org/" TargetMode="External"/><Relationship Id="rId7" Type="http://schemas.openxmlformats.org/officeDocument/2006/relationships/hyperlink" Target="https://github.com/tidyverse/string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tidyr.tidyverse.org/" TargetMode="External"/><Relationship Id="rId10" Type="http://schemas.openxmlformats.org/officeDocument/2006/relationships/hyperlink" Target="https://ggplot2.tidyverse.org/" TargetMode="External"/><Relationship Id="rId4" Type="http://schemas.openxmlformats.org/officeDocument/2006/relationships/hyperlink" Target="https://tibble.tidyverse.org/" TargetMode="External"/><Relationship Id="rId9" Type="http://schemas.openxmlformats.org/officeDocument/2006/relationships/hyperlink" Target="https://purrr.tidyverse.org/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dyverse/forcats" TargetMode="External"/><Relationship Id="rId3" Type="http://schemas.openxmlformats.org/officeDocument/2006/relationships/hyperlink" Target="https://readr.tidyverse.org/" TargetMode="External"/><Relationship Id="rId7" Type="http://schemas.openxmlformats.org/officeDocument/2006/relationships/hyperlink" Target="https://github.com/tidyverse/string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tidyr.tidyverse.org/" TargetMode="External"/><Relationship Id="rId10" Type="http://schemas.openxmlformats.org/officeDocument/2006/relationships/hyperlink" Target="https://ggplot2.tidyverse.org/" TargetMode="External"/><Relationship Id="rId4" Type="http://schemas.openxmlformats.org/officeDocument/2006/relationships/hyperlink" Target="https://tibble.tidyverse.org/" TargetMode="External"/><Relationship Id="rId9" Type="http://schemas.openxmlformats.org/officeDocument/2006/relationships/hyperlink" Target="https://purrr.tidyverse.org/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dyverse/forcats" TargetMode="External"/><Relationship Id="rId3" Type="http://schemas.openxmlformats.org/officeDocument/2006/relationships/hyperlink" Target="https://readr.tidyverse.org/" TargetMode="External"/><Relationship Id="rId7" Type="http://schemas.openxmlformats.org/officeDocument/2006/relationships/hyperlink" Target="https://github.com/tidyverse/string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tidyr.tidyverse.org/" TargetMode="External"/><Relationship Id="rId10" Type="http://schemas.openxmlformats.org/officeDocument/2006/relationships/hyperlink" Target="https://ggplot2.tidyverse.org/" TargetMode="External"/><Relationship Id="rId4" Type="http://schemas.openxmlformats.org/officeDocument/2006/relationships/hyperlink" Target="https://tibble.tidyverse.org/" TargetMode="External"/><Relationship Id="rId9" Type="http://schemas.openxmlformats.org/officeDocument/2006/relationships/hyperlink" Target="https://purrr.tidyverse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the specific package.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Definition, conceptual introduction, and motivation for the general topic that you are presenting.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 cleaning, data manipulation, and data structures.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Discussion questions.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/>
              <a:t>https://</a:t>
            </a:r>
            <a:r>
              <a:rPr lang="en-US" i="0" dirty="0" err="1"/>
              <a:t>www.tidyverse.org</a:t>
            </a:r>
            <a:r>
              <a:rPr lang="en-US" i="0" dirty="0"/>
              <a:t>/packages/</a:t>
            </a:r>
            <a:endParaRPr i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 Data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70C0"/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import.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 Data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tibble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tibbles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modern re-imagining of data frames.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tidyr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tidying.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Manipulation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/>
              </a:rPr>
              <a:t>dplyr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manipulation.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Structure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/>
              </a:rPr>
              <a:t>stringr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strings.</a:t>
            </a: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/>
              </a:rPr>
              <a:t>forcats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factors. R uses factors to handle categorical variables, variables that have a fixed and known set of possible values. 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purrr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functional programming. Enhances R’s functional programming (FP) toolkit by providing a complete and consistent set of tools for working with functions and vectors. 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/>
              </a:rPr>
              <a:t>ggplot2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visualization.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876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 Data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70C0"/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import.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 Data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tibble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tibbles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modern re-imagining of data frames.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tidyr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tidying.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Manipulation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/>
              </a:rPr>
              <a:t>dplyr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manipulation.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Structure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/>
              </a:rPr>
              <a:t>stringr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strings.</a:t>
            </a: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/>
              </a:rPr>
              <a:t>forcats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factors. R uses factors to handle categorical variables, variables that have a fixed and known set of possible values. 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purrr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functional programming. Enhances R’s functional programming (FP) toolkit by providing a complete and consistent set of tools for working with functions and vectors. 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/>
              </a:rPr>
              <a:t>ggplot2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visualization.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747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6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tidyverse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about the connections between the tools that make the workflow possible.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309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Tidyverse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packages are intended to make statisticians and data scientists more productive by guiding them through workflows that facilitate communication, and result in reproducible work products.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Fundamentally,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tidyverse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about the connections between the tools that make the workflow possible.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97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Tidyverse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packages are intended to make statisticians and data scientists more productive by guiding them through workflows that facilitate communication, and result in reproducible work products.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Fundamentally,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tidyverse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about the connections between the tools that make the workflow possible.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553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 Data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70C0"/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import.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 Data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tibble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tibbles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modern re-imagining of data frames.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tidyr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tidying.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Manipulation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/>
              </a:rPr>
              <a:t>dplyr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manipulation.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Structure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/>
              </a:rPr>
              <a:t>stringr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strings.</a:t>
            </a: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/>
              </a:rPr>
              <a:t>forcats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factors. R uses factors to handle categorical variables, variables that have a fixed and known set of possible values. 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purrr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functional programming. Enhances R’s functional programming (FP) toolkit by providing a complete and consistent set of tools for working with functions and vectors. 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/>
              </a:rPr>
              <a:t>ggplot2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visualization.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 Data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70C0"/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import.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 Data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tibble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tibbles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modern re-imagining of data frames.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tidyr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tidying.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Manipulation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/>
              </a:rPr>
              <a:t>dplyr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manipulation.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Structure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/>
              </a:rPr>
              <a:t>stringr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strings.</a:t>
            </a: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/>
              </a:rPr>
              <a:t>forcats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factors. R uses factors to handle categorical variables, variables that have a fixed and known set of possible values. 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purrr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functional programming. Enhances R’s functional programming (FP) toolkit by providing a complete and consistent set of tools for working with functions and vectors. 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/>
              </a:rPr>
              <a:t>ggplot2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visualization.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6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 Data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70C0"/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import.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 Data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tibble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tibbles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modern re-imagining of data frames.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tidyr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tidying.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Manipulation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/>
              </a:rPr>
              <a:t>dplyr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manipulation.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Structure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/>
              </a:rPr>
              <a:t>stringr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strings.</a:t>
            </a: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/>
              </a:rPr>
              <a:t>forcats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factors. R uses factors to handle categorical variables, variables that have a fixed and known set of possible values. 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purrr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functional programming. Enhances R’s functional programming (FP) toolkit by providing a complete and consistent set of tools for working with functions and vectors. 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/>
              </a:rPr>
              <a:t>ggplot2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visualization.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44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 Data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70C0"/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import.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 Data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tibble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tibbles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modern re-imagining of data frames.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tidyr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tidying.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Manipulation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/>
              </a:rPr>
              <a:t>dplyr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manipulation.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Structure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/>
              </a:rPr>
              <a:t>stringr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strings.</a:t>
            </a: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/>
              </a:rPr>
              <a:t>forcats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factors. R uses factors to handle categorical variables, variables that have a fixed and known set of possible values. 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/>
              </a:rPr>
              <a:t>purrr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functional programming. Enhances R’s functional programming (FP) toolkit by providing a complete and consistent set of tools for working with functions and vectors. 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1" i="0" u="none" strike="noStrike" cap="none" dirty="0">
                <a:solidFill>
                  <a:schemeClr val="tx1">
                    <a:lumMod val="50000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/>
              </a:rPr>
              <a:t>ggplot2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data visualization.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/>
              <a:t>idyverse</a:t>
            </a:r>
            <a:r>
              <a:rPr lang="en" dirty="0"/>
              <a:t> Package</a:t>
            </a:r>
            <a:endParaRPr dirty="0"/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id="{EA42D8E3-AADD-0249-9992-C25834C1BCD9}"/>
              </a:ext>
            </a:extLst>
          </p:cNvPr>
          <p:cNvSpPr txBox="1">
            <a:spLocks/>
          </p:cNvSpPr>
          <p:nvPr/>
        </p:nvSpPr>
        <p:spPr>
          <a:xfrm>
            <a:off x="685800" y="2984401"/>
            <a:ext cx="5367900" cy="6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b="0" dirty="0">
                <a:latin typeface="Roboto Light" panose="02000000000000000000" pitchFamily="2" charset="0"/>
                <a:ea typeface="Roboto Light" panose="02000000000000000000" pitchFamily="2" charset="0"/>
              </a:rPr>
              <a:t>Merrisa 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A5CAB8B-EE1E-8842-B952-0BCE0EC0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76" y="411750"/>
            <a:ext cx="18714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42155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dplyr</a:t>
            </a:r>
            <a:endParaRPr sz="3600" b="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87152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Data manipulation.</a:t>
            </a:r>
          </a:p>
          <a:p>
            <a:pPr marL="0" lvl="0" indent="0"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Select, filter, manipulate the data file or variables you are interested in.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4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13;p13">
            <a:extLst>
              <a:ext uri="{FF2B5EF4-FFF2-40B4-BE49-F238E27FC236}">
                <a16:creationId xmlns:a16="http://schemas.microsoft.com/office/drawing/2014/main" id="{A2038562-B9BC-4B44-B35B-226D9E4608F6}"/>
              </a:ext>
            </a:extLst>
          </p:cNvPr>
          <p:cNvSpPr txBox="1">
            <a:spLocks/>
          </p:cNvSpPr>
          <p:nvPr/>
        </p:nvSpPr>
        <p:spPr>
          <a:xfrm>
            <a:off x="1275150" y="2421552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sz="3600" b="0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Stringr</a:t>
            </a:r>
            <a:endParaRPr lang="en-US" sz="3600" b="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Google Shape;214;p13">
            <a:extLst>
              <a:ext uri="{FF2B5EF4-FFF2-40B4-BE49-F238E27FC236}">
                <a16:creationId xmlns:a16="http://schemas.microsoft.com/office/drawing/2014/main" id="{75194F00-B43E-2948-8B5B-77910EE584D6}"/>
              </a:ext>
            </a:extLst>
          </p:cNvPr>
          <p:cNvSpPr txBox="1">
            <a:spLocks/>
          </p:cNvSpPr>
          <p:nvPr/>
        </p:nvSpPr>
        <p:spPr>
          <a:xfrm>
            <a:off x="1275150" y="3287152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Manipulate string data.</a:t>
            </a:r>
          </a:p>
          <a:p>
            <a:pPr marL="0" indent="0"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Multiple functions for the string data (e.g., character count).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FB0D6C9-19EF-B646-A2FC-EEF46DD8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08" y="411750"/>
            <a:ext cx="18647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05D49B6-D95C-A244-BF1E-F6D8F78F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57" y="1381029"/>
            <a:ext cx="124316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08B9F15-3B19-9C4F-A5E2-69E0AE5F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78" y="1381029"/>
            <a:ext cx="123768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3;p13">
            <a:extLst>
              <a:ext uri="{FF2B5EF4-FFF2-40B4-BE49-F238E27FC236}">
                <a16:creationId xmlns:a16="http://schemas.microsoft.com/office/drawing/2014/main" id="{8C1DCF86-DB4A-9A4A-AACC-1A05620AE52C}"/>
              </a:ext>
            </a:extLst>
          </p:cNvPr>
          <p:cNvSpPr txBox="1">
            <a:spLocks/>
          </p:cNvSpPr>
          <p:nvPr/>
        </p:nvSpPr>
        <p:spPr>
          <a:xfrm>
            <a:off x="996636" y="2699737"/>
            <a:ext cx="1064206" cy="5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sz="1800" b="0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forcats</a:t>
            </a:r>
            <a:endParaRPr lang="en-US" sz="1800" b="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Google Shape;213;p13">
            <a:extLst>
              <a:ext uri="{FF2B5EF4-FFF2-40B4-BE49-F238E27FC236}">
                <a16:creationId xmlns:a16="http://schemas.microsoft.com/office/drawing/2014/main" id="{5401AA31-8236-1242-A907-228B6503496C}"/>
              </a:ext>
            </a:extLst>
          </p:cNvPr>
          <p:cNvSpPr txBox="1">
            <a:spLocks/>
          </p:cNvSpPr>
          <p:nvPr/>
        </p:nvSpPr>
        <p:spPr>
          <a:xfrm>
            <a:off x="6993678" y="2666641"/>
            <a:ext cx="1064206" cy="5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sz="1800" b="0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purrr</a:t>
            </a:r>
            <a:endParaRPr lang="en-US" sz="1800" b="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3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08E86DB-DF90-AA4C-8EC7-C5B1FC28F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07" y="411750"/>
            <a:ext cx="1926906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42155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ggplot2</a:t>
            </a:r>
            <a:endParaRPr sz="3600" b="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87152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Creating graphics and visualizing data.</a:t>
            </a:r>
          </a:p>
          <a:p>
            <a:pPr marL="0" lvl="0" indent="0"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Provide the data, define what graphical primitives to use and how to map variables to aesthetics.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6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4" y="1202000"/>
            <a:ext cx="5597919" cy="27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" sz="3600" i="0" dirty="0"/>
              <a:t>Discussion: </a:t>
            </a:r>
            <a:r>
              <a:rPr lang="en-US" sz="3600" i="0" dirty="0"/>
              <a:t>Can </a:t>
            </a:r>
            <a:r>
              <a:rPr lang="en-US" sz="3600" i="0" dirty="0" err="1"/>
              <a:t>tidyverse</a:t>
            </a:r>
            <a:r>
              <a:rPr lang="en-US" sz="3600" i="0" dirty="0"/>
              <a:t> package be used across different types of datasets</a:t>
            </a:r>
            <a:r>
              <a:rPr lang="en" sz="3600" i="0" dirty="0"/>
              <a:t>?</a:t>
            </a:r>
            <a:endParaRPr sz="3600" i="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56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i="0" dirty="0"/>
              <a:t>When having a big and messy dataset, what do you do?</a:t>
            </a:r>
            <a:endParaRPr sz="3600" i="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136935-0BE9-5B41-92C8-D21D5C937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9BC00B-53AB-3F4C-817C-205062DE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7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89831-21B0-004D-8922-0BC12FDB7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B637D0-E196-6C4E-BAB1-FB1F2C9C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92CA4-D71A-DD47-87EA-237FA7414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26513A-5E1C-D347-993A-B8F80DAB1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38250"/>
            <a:ext cx="762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BC34EC-E193-5748-9FEF-658F716852F5}"/>
              </a:ext>
            </a:extLst>
          </p:cNvPr>
          <p:cNvSpPr/>
          <p:nvPr/>
        </p:nvSpPr>
        <p:spPr>
          <a:xfrm>
            <a:off x="0" y="4745151"/>
            <a:ext cx="9144000" cy="43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dirty="0">
                <a:latin typeface="Roboto Thin" panose="02000000000000000000" pitchFamily="2" charset="0"/>
                <a:ea typeface="Roboto Thin" panose="02000000000000000000" pitchFamily="2" charset="0"/>
              </a:rPr>
              <a:t>R Views. (2017). What is the </a:t>
            </a:r>
            <a:r>
              <a:rPr lang="en-US" sz="1000" dirty="0" err="1">
                <a:latin typeface="Roboto Thin" panose="02000000000000000000" pitchFamily="2" charset="0"/>
                <a:ea typeface="Roboto Thin" panose="02000000000000000000" pitchFamily="2" charset="0"/>
              </a:rPr>
              <a:t>Tidyverse</a:t>
            </a:r>
            <a:r>
              <a:rPr lang="en-US" sz="1000" dirty="0">
                <a:latin typeface="Roboto Thin" panose="02000000000000000000" pitchFamily="2" charset="0"/>
                <a:ea typeface="Roboto Thin" panose="02000000000000000000" pitchFamily="2" charset="0"/>
              </a:rPr>
              <a:t>? Retrieved February 9, 2022, from https://</a:t>
            </a:r>
            <a:r>
              <a:rPr lang="en-US" sz="1000" dirty="0" err="1">
                <a:latin typeface="Roboto Thin" panose="02000000000000000000" pitchFamily="2" charset="0"/>
                <a:ea typeface="Roboto Thin" panose="02000000000000000000" pitchFamily="2" charset="0"/>
              </a:rPr>
              <a:t>rviews.rstudio.com</a:t>
            </a:r>
            <a:r>
              <a:rPr lang="en-US" sz="1000" dirty="0">
                <a:latin typeface="Roboto Thin" panose="02000000000000000000" pitchFamily="2" charset="0"/>
                <a:ea typeface="Roboto Thin" panose="02000000000000000000" pitchFamily="2" charset="0"/>
              </a:rPr>
              <a:t>/2017/06/08/what-is-the-</a:t>
            </a:r>
            <a:r>
              <a:rPr lang="en-US" sz="1000" dirty="0" err="1">
                <a:latin typeface="Roboto Thin" panose="02000000000000000000" pitchFamily="2" charset="0"/>
                <a:ea typeface="Roboto Thin" panose="02000000000000000000" pitchFamily="2" charset="0"/>
              </a:rPr>
              <a:t>tidyverse</a:t>
            </a:r>
            <a:r>
              <a:rPr lang="en-US" sz="1000" dirty="0">
                <a:latin typeface="Roboto Thin" panose="02000000000000000000" pitchFamily="2" charset="0"/>
                <a:ea typeface="Roboto Thin" panose="02000000000000000000" pitchFamily="2" charset="0"/>
              </a:rPr>
              <a:t>/#:~:text=Tidyverse%20packages%20are%20intended%20to,that%20make%20the%20workflow%20possible. </a:t>
            </a:r>
            <a:endParaRPr lang="en-US" sz="1000" dirty="0">
              <a:effectLst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D1CDA-DC31-F04A-BA7C-AC39A1250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77B57-61FC-5544-9974-4E95BBE6B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"/>
            <a:ext cx="9144000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C901F6-9AE2-B146-92B1-234FB23A5287}"/>
              </a:ext>
            </a:extLst>
          </p:cNvPr>
          <p:cNvSpPr/>
          <p:nvPr/>
        </p:nvSpPr>
        <p:spPr>
          <a:xfrm>
            <a:off x="0" y="4745151"/>
            <a:ext cx="9144000" cy="431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dirty="0">
                <a:latin typeface="Roboto Thin" panose="02000000000000000000" pitchFamily="2" charset="0"/>
                <a:ea typeface="Roboto Thin" panose="02000000000000000000" pitchFamily="2" charset="0"/>
              </a:rPr>
              <a:t>R Views. (2017). What is the </a:t>
            </a:r>
            <a:r>
              <a:rPr lang="en-US" sz="1000" dirty="0" err="1">
                <a:latin typeface="Roboto Thin" panose="02000000000000000000" pitchFamily="2" charset="0"/>
                <a:ea typeface="Roboto Thin" panose="02000000000000000000" pitchFamily="2" charset="0"/>
              </a:rPr>
              <a:t>Tidyverse</a:t>
            </a:r>
            <a:r>
              <a:rPr lang="en-US" sz="1000" dirty="0">
                <a:latin typeface="Roboto Thin" panose="02000000000000000000" pitchFamily="2" charset="0"/>
                <a:ea typeface="Roboto Thin" panose="02000000000000000000" pitchFamily="2" charset="0"/>
              </a:rPr>
              <a:t>? Retrieved February 9, 2022, from https://</a:t>
            </a:r>
            <a:r>
              <a:rPr lang="en-US" sz="1000" dirty="0" err="1">
                <a:latin typeface="Roboto Thin" panose="02000000000000000000" pitchFamily="2" charset="0"/>
                <a:ea typeface="Roboto Thin" panose="02000000000000000000" pitchFamily="2" charset="0"/>
              </a:rPr>
              <a:t>rviews.rstudio.com</a:t>
            </a:r>
            <a:r>
              <a:rPr lang="en-US" sz="1000" dirty="0">
                <a:latin typeface="Roboto Thin" panose="02000000000000000000" pitchFamily="2" charset="0"/>
                <a:ea typeface="Roboto Thin" panose="02000000000000000000" pitchFamily="2" charset="0"/>
              </a:rPr>
              <a:t>/2017/06/08/what-is-the-</a:t>
            </a:r>
            <a:r>
              <a:rPr lang="en-US" sz="1000" dirty="0" err="1">
                <a:latin typeface="Roboto Thin" panose="02000000000000000000" pitchFamily="2" charset="0"/>
                <a:ea typeface="Roboto Thin" panose="02000000000000000000" pitchFamily="2" charset="0"/>
              </a:rPr>
              <a:t>tidyverse</a:t>
            </a:r>
            <a:r>
              <a:rPr lang="en-US" sz="1000" dirty="0">
                <a:latin typeface="Roboto Thin" panose="02000000000000000000" pitchFamily="2" charset="0"/>
                <a:ea typeface="Roboto Thin" panose="02000000000000000000" pitchFamily="2" charset="0"/>
              </a:rPr>
              <a:t>/#:~:text=Tidyverse%20packages%20are%20intended%20to,that%20make%20the%20workflow%20possible. </a:t>
            </a:r>
            <a:endParaRPr lang="en-US" sz="1000" dirty="0">
              <a:effectLst/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3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42155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readr</a:t>
            </a:r>
            <a:endParaRPr sz="3600" b="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87152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Read and call out the data files.</a:t>
            </a:r>
          </a:p>
          <a:p>
            <a:pPr marL="0" lvl="0" indent="0"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CSV, TSV, delimited files, fixed-width files, whitespace-separated files, web log files, SPSS, SAS, Stata, Excel.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5C73BE-7DA8-3342-8C45-07D4ABC3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76" y="411750"/>
            <a:ext cx="186474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13;p13">
            <a:extLst>
              <a:ext uri="{FF2B5EF4-FFF2-40B4-BE49-F238E27FC236}">
                <a16:creationId xmlns:a16="http://schemas.microsoft.com/office/drawing/2014/main" id="{AC7B5358-F05C-2749-A3C0-A40BE1E57CC3}"/>
              </a:ext>
            </a:extLst>
          </p:cNvPr>
          <p:cNvSpPr txBox="1">
            <a:spLocks/>
          </p:cNvSpPr>
          <p:nvPr/>
        </p:nvSpPr>
        <p:spPr>
          <a:xfrm>
            <a:off x="1275150" y="2421552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sz="3600" b="0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Tibble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4817E8-98B1-FD48-8AA8-E66608981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1" r="28594"/>
          <a:stretch/>
        </p:blipFill>
        <p:spPr bwMode="auto">
          <a:xfrm>
            <a:off x="3631171" y="411750"/>
            <a:ext cx="187988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14;p13">
            <a:extLst>
              <a:ext uri="{FF2B5EF4-FFF2-40B4-BE49-F238E27FC236}">
                <a16:creationId xmlns:a16="http://schemas.microsoft.com/office/drawing/2014/main" id="{3525D778-142F-1C47-82AC-F89FC9093D08}"/>
              </a:ext>
            </a:extLst>
          </p:cNvPr>
          <p:cNvSpPr txBox="1">
            <a:spLocks/>
          </p:cNvSpPr>
          <p:nvPr/>
        </p:nvSpPr>
        <p:spPr>
          <a:xfrm>
            <a:off x="1275150" y="3287152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0" indent="0"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Modern data frame.</a:t>
            </a:r>
          </a:p>
          <a:p>
            <a:pPr marL="0" lvl="0" indent="0"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Doesn’t change the input type nor variable name. Can have non-standard variable names. Doesn’t do partial matching.</a:t>
            </a:r>
          </a:p>
        </p:txBody>
      </p:sp>
    </p:spTree>
    <p:extLst>
      <p:ext uri="{BB962C8B-B14F-4D97-AF65-F5344CB8AC3E}">
        <p14:creationId xmlns:p14="http://schemas.microsoft.com/office/powerpoint/2010/main" val="316048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80BF8DA-E8F0-8A42-BDA5-33B28B68F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76" y="411750"/>
            <a:ext cx="18714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421552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 err="1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tidyr</a:t>
            </a:r>
            <a:endParaRPr sz="3600" b="0" dirty="0">
              <a:solidFill>
                <a:schemeClr val="accent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87152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Tidy the data files.</a:t>
            </a:r>
          </a:p>
          <a:p>
            <a:pPr marL="0" lvl="0" indent="0" algn="ctr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Every column is variable. Every row is an observation. Every cell is a single value.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915934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1084</Words>
  <Application>Microsoft Macintosh PowerPoint</Application>
  <PresentationFormat>On-screen Show (16:9)</PresentationFormat>
  <Paragraphs>153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 Condensed Light</vt:lpstr>
      <vt:lpstr>Roboto Thin</vt:lpstr>
      <vt:lpstr>Arvo</vt:lpstr>
      <vt:lpstr>Roboto Condensed</vt:lpstr>
      <vt:lpstr>Roboto Light</vt:lpstr>
      <vt:lpstr>Roboto</vt:lpstr>
      <vt:lpstr>Arial</vt:lpstr>
      <vt:lpstr>Salerio template</vt:lpstr>
      <vt:lpstr>tidyverse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readr</vt:lpstr>
      <vt:lpstr>PowerPoint Presentation</vt:lpstr>
      <vt:lpstr>tidyr</vt:lpstr>
      <vt:lpstr>dplyr</vt:lpstr>
      <vt:lpstr>PowerPoint Presentation</vt:lpstr>
      <vt:lpstr>ggplot2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Lin, Merrisa</cp:lastModifiedBy>
  <cp:revision>31</cp:revision>
  <dcterms:modified xsi:type="dcterms:W3CDTF">2022-02-18T23:19:39Z</dcterms:modified>
</cp:coreProperties>
</file>