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87" r:id="rId2"/>
  </p:sldMasterIdLst>
  <p:notesMasterIdLst>
    <p:notesMasterId r:id="rId18"/>
  </p:notesMasterIdLst>
  <p:handoutMasterIdLst>
    <p:handoutMasterId r:id="rId19"/>
  </p:handoutMasterIdLst>
  <p:sldIdLst>
    <p:sldId id="256" r:id="rId3"/>
    <p:sldId id="385" r:id="rId4"/>
    <p:sldId id="258" r:id="rId5"/>
    <p:sldId id="386" r:id="rId6"/>
    <p:sldId id="387" r:id="rId7"/>
    <p:sldId id="263" r:id="rId8"/>
    <p:sldId id="259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  Flexibility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2770311A-A92F-43CF-96E5-496F2D0DC8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Portability</a:t>
          </a:r>
        </a:p>
      </dgm:t>
    </dgm:pt>
    <dgm:pt modelId="{AFC18982-5242-47EC-836B-A1DEB4270F6E}" type="parTrans" cxnId="{6BB43BB2-2AC1-452C-A7D8-F859C7EC2C52}">
      <dgm:prSet/>
      <dgm:spPr/>
      <dgm:t>
        <a:bodyPr/>
        <a:lstStyle/>
        <a:p>
          <a:endParaRPr lang="en-US"/>
        </a:p>
      </dgm:t>
    </dgm:pt>
    <dgm:pt modelId="{129694C4-D158-4891-9620-685A295D7E8B}" type="sibTrans" cxnId="{6BB43BB2-2AC1-452C-A7D8-F859C7EC2C52}">
      <dgm:prSet/>
      <dgm:spPr/>
      <dgm:t>
        <a:bodyPr/>
        <a:lstStyle/>
        <a:p>
          <a:endParaRPr lang="en-US"/>
        </a:p>
      </dgm:t>
    </dgm:pt>
    <dgm:pt modelId="{F08689B7-B812-4D5B-95E1-91983C43873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</a:t>
          </a:r>
          <a:r>
            <a:rPr lang="en-US" dirty="0"/>
            <a:t>Efficiency</a:t>
          </a:r>
        </a:p>
      </dgm:t>
    </dgm:pt>
    <dgm:pt modelId="{BF1A95D9-4301-48BA-98B5-46B52F0BC165}" type="parTrans" cxnId="{2F33C5F3-33DE-48C7-AAA4-A8EE7F2175D5}">
      <dgm:prSet/>
      <dgm:spPr/>
      <dgm:t>
        <a:bodyPr/>
        <a:lstStyle/>
        <a:p>
          <a:endParaRPr lang="en-US"/>
        </a:p>
      </dgm:t>
    </dgm:pt>
    <dgm:pt modelId="{F379AA6C-E1ED-41C5-98A9-5F32B034E092}" type="sibTrans" cxnId="{2F33C5F3-33DE-48C7-AAA4-A8EE7F2175D5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ScaleX="92202" custScaleY="110342" custLinFactY="45068" custLinFactNeighborX="2409" custLinFactNeighborY="100000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 custScaleX="102565" custScaleY="98693" custLinFactY="18827" custLinFactNeighborX="22041" custLinFactNeighborY="100000"/>
      <dgm:spPr/>
    </dgm:pt>
    <dgm:pt modelId="{4A3CEB81-0D0F-4058-A2B7-746435213605}" type="pres">
      <dgm:prSet presAssocID="{2770311A-A92F-43CF-96E5-496F2D0DC8C7}" presName="text_2" presStyleLbl="node1" presStyleIdx="1" presStyleCnt="3" custLinFactY="-82359" custLinFactNeighborX="-336" custLinFactNeighborY="-100000">
        <dgm:presLayoutVars>
          <dgm:bulletEnabled val="1"/>
        </dgm:presLayoutVars>
      </dgm:prSet>
      <dgm:spPr/>
    </dgm:pt>
    <dgm:pt modelId="{89F632C7-65C6-48C2-95A5-B53406D506CF}" type="pres">
      <dgm:prSet presAssocID="{2770311A-A92F-43CF-96E5-496F2D0DC8C7}" presName="accent_2" presStyleCnt="0"/>
      <dgm:spPr/>
    </dgm:pt>
    <dgm:pt modelId="{EF47A63D-D728-4C45-9381-C1A6BBA06B91}" type="pres">
      <dgm:prSet presAssocID="{2770311A-A92F-43CF-96E5-496F2D0DC8C7}" presName="accentRepeatNode" presStyleLbl="solidFgAcc1" presStyleIdx="1" presStyleCnt="3" custLinFactY="-45488" custLinFactNeighborX="-50435" custLinFactNeighborY="-100000"/>
      <dgm:spPr/>
    </dgm:pt>
    <dgm:pt modelId="{03212964-054E-476C-B508-FB853FD0B66A}" type="pres">
      <dgm:prSet presAssocID="{F08689B7-B812-4D5B-95E1-91983C438739}" presName="text_3" presStyleLbl="node1" presStyleIdx="2" presStyleCnt="3">
        <dgm:presLayoutVars>
          <dgm:bulletEnabled val="1"/>
        </dgm:presLayoutVars>
      </dgm:prSet>
      <dgm:spPr/>
    </dgm:pt>
    <dgm:pt modelId="{E4899D62-C72C-4377-8E54-DC9797B20A5B}" type="pres">
      <dgm:prSet presAssocID="{F08689B7-B812-4D5B-95E1-91983C438739}" presName="accent_3" presStyleCnt="0"/>
      <dgm:spPr/>
    </dgm:pt>
    <dgm:pt modelId="{DC50B9F9-07B2-43CD-8A7C-66C1CBFFB79E}" type="pres">
      <dgm:prSet presAssocID="{F08689B7-B812-4D5B-95E1-91983C438739}" presName="accentRepeatNode" presStyleLbl="solidFgAcc1" presStyleIdx="2" presStyleCnt="3"/>
      <dgm:spPr/>
    </dgm:pt>
  </dgm:ptLst>
  <dgm:cxnLst>
    <dgm:cxn modelId="{4FED9511-4ED4-4720-8312-D74B12C2FABF}" type="presOf" srcId="{2770311A-A92F-43CF-96E5-496F2D0DC8C7}" destId="{4A3CEB81-0D0F-4058-A2B7-746435213605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6BB43BB2-2AC1-452C-A7D8-F859C7EC2C52}" srcId="{7E5AA53B-3EEE-4DE4-BB81-9044890C2946}" destId="{2770311A-A92F-43CF-96E5-496F2D0DC8C7}" srcOrd="1" destOrd="0" parTransId="{AFC18982-5242-47EC-836B-A1DEB4270F6E}" sibTransId="{129694C4-D158-4891-9620-685A295D7E8B}"/>
    <dgm:cxn modelId="{D9E3D4E2-4855-40D6-AB82-D6C16A25C47C}" type="presOf" srcId="{F08689B7-B812-4D5B-95E1-91983C438739}" destId="{03212964-054E-476C-B508-FB853FD0B66A}" srcOrd="0" destOrd="0" presId="urn:microsoft.com/office/officeart/2008/layout/VerticalCurvedList"/>
    <dgm:cxn modelId="{2F33C5F3-33DE-48C7-AAA4-A8EE7F2175D5}" srcId="{7E5AA53B-3EEE-4DE4-BB81-9044890C2946}" destId="{F08689B7-B812-4D5B-95E1-91983C438739}" srcOrd="2" destOrd="0" parTransId="{BF1A95D9-4301-48BA-98B5-46B52F0BC165}" sibTransId="{F379AA6C-E1ED-41C5-98A9-5F32B034E092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DED172AC-B1FD-42B5-8A21-4BD9EF44943E}" type="presParOf" srcId="{90561C55-3C6E-4D53-85E1-2C50BCDDA392}" destId="{4A3CEB81-0D0F-4058-A2B7-746435213605}" srcOrd="3" destOrd="0" presId="urn:microsoft.com/office/officeart/2008/layout/VerticalCurvedList"/>
    <dgm:cxn modelId="{862CD8CA-F50A-41A0-82E2-7011BD169619}" type="presParOf" srcId="{90561C55-3C6E-4D53-85E1-2C50BCDDA392}" destId="{89F632C7-65C6-48C2-95A5-B53406D506CF}" srcOrd="4" destOrd="0" presId="urn:microsoft.com/office/officeart/2008/layout/VerticalCurvedList"/>
    <dgm:cxn modelId="{D609A05E-ADF3-4506-BF4C-2E325550F9F5}" type="presParOf" srcId="{89F632C7-65C6-48C2-95A5-B53406D506CF}" destId="{EF47A63D-D728-4C45-9381-C1A6BBA06B91}" srcOrd="0" destOrd="0" presId="urn:microsoft.com/office/officeart/2008/layout/VerticalCurvedList"/>
    <dgm:cxn modelId="{92C9E04D-CBBB-4730-8160-BCA0BBBFA3F2}" type="presParOf" srcId="{90561C55-3C6E-4D53-85E1-2C50BCDDA392}" destId="{03212964-054E-476C-B508-FB853FD0B66A}" srcOrd="5" destOrd="0" presId="urn:microsoft.com/office/officeart/2008/layout/VerticalCurvedList"/>
    <dgm:cxn modelId="{F1773F67-630F-425F-BE44-F41B522C30D3}" type="presParOf" srcId="{90561C55-3C6E-4D53-85E1-2C50BCDDA392}" destId="{E4899D62-C72C-4377-8E54-DC9797B20A5B}" srcOrd="6" destOrd="0" presId="urn:microsoft.com/office/officeart/2008/layout/VerticalCurvedList"/>
    <dgm:cxn modelId="{9A764514-C002-470F-A0AB-F5D040859CB0}" type="presParOf" srcId="{E4899D62-C72C-4377-8E54-DC9797B20A5B}" destId="{DC50B9F9-07B2-43CD-8A7C-66C1CBFFB7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Dynamic programming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AB31B205-9F5B-4DDF-A64E-4547FAC66EC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 oriented programming</a:t>
          </a:r>
        </a:p>
      </dgm:t>
    </dgm:pt>
    <dgm:pt modelId="{EC0CBBC3-A03E-4903-A2BE-493D1CECE324}" type="parTrans" cxnId="{5EBD1F39-9257-45F4-8258-6272046544E8}">
      <dgm:prSet/>
      <dgm:spPr/>
    </dgm:pt>
    <dgm:pt modelId="{23690BD7-FE4D-4889-925A-09A389AB33D0}" type="sibTrans" cxnId="{5EBD1F39-9257-45F4-8258-6272046544E8}">
      <dgm:prSet/>
      <dgm:spPr/>
    </dgm:pt>
    <dgm:pt modelId="{2A4FAB53-30DD-4FBA-AA60-A2C547C70E0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Functional </a:t>
          </a:r>
          <a:r>
            <a:rPr lang="en-US" dirty="0"/>
            <a:t>programming</a:t>
          </a:r>
        </a:p>
      </dgm:t>
    </dgm:pt>
    <dgm:pt modelId="{8053C1E0-5125-4178-A74E-B98A941C1B23}" type="parTrans" cxnId="{FEB2385C-A2C7-484F-8759-CD135538268E}">
      <dgm:prSet/>
      <dgm:spPr/>
    </dgm:pt>
    <dgm:pt modelId="{3C84C27E-5E26-4A12-A0D4-778D52D7C693}" type="sibTrans" cxnId="{FEB2385C-A2C7-484F-8759-CD135538268E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ScaleX="92202" custScaleY="110342" custLinFactY="45068" custLinFactNeighborX="2409" custLinFactNeighborY="100000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 custScaleX="102565" custScaleY="98693" custLinFactY="18827" custLinFactNeighborX="22041" custLinFactNeighborY="100000"/>
      <dgm:spPr/>
    </dgm:pt>
    <dgm:pt modelId="{BFB57936-9136-4A7E-975F-ACA79FAC2A40}" type="pres">
      <dgm:prSet presAssocID="{AB31B205-9F5B-4DDF-A64E-4547FAC66ECF}" presName="text_2" presStyleLbl="node1" presStyleIdx="1" presStyleCnt="3" custLinFactY="-73030" custLinFactNeighborY="-100000">
        <dgm:presLayoutVars>
          <dgm:bulletEnabled val="1"/>
        </dgm:presLayoutVars>
      </dgm:prSet>
      <dgm:spPr/>
    </dgm:pt>
    <dgm:pt modelId="{80907A9A-0D06-44CC-8078-02F20D6BF4AE}" type="pres">
      <dgm:prSet presAssocID="{AB31B205-9F5B-4DDF-A64E-4547FAC66ECF}" presName="accent_2" presStyleCnt="0"/>
      <dgm:spPr/>
    </dgm:pt>
    <dgm:pt modelId="{73931A4A-7434-444B-916B-D84244DD2B8F}" type="pres">
      <dgm:prSet presAssocID="{AB31B205-9F5B-4DDF-A64E-4547FAC66ECF}" presName="accentRepeatNode" presStyleLbl="solidFgAcc1" presStyleIdx="1" presStyleCnt="3" custLinFactY="-38424" custLinFactNeighborX="-24880" custLinFactNeighborY="-100000"/>
      <dgm:spPr/>
    </dgm:pt>
    <dgm:pt modelId="{3D8742C0-AE5B-480C-89EA-0684B1E6A26C}" type="pres">
      <dgm:prSet presAssocID="{2A4FAB53-30DD-4FBA-AA60-A2C547C70E05}" presName="text_3" presStyleLbl="node1" presStyleIdx="2" presStyleCnt="3">
        <dgm:presLayoutVars>
          <dgm:bulletEnabled val="1"/>
        </dgm:presLayoutVars>
      </dgm:prSet>
      <dgm:spPr/>
    </dgm:pt>
    <dgm:pt modelId="{B4146476-1705-407E-B410-4C75129DD57E}" type="pres">
      <dgm:prSet presAssocID="{2A4FAB53-30DD-4FBA-AA60-A2C547C70E05}" presName="accent_3" presStyleCnt="0"/>
      <dgm:spPr/>
    </dgm:pt>
    <dgm:pt modelId="{ED4A3054-14F9-4F54-A683-FAB6D8B22064}" type="pres">
      <dgm:prSet presAssocID="{2A4FAB53-30DD-4FBA-AA60-A2C547C70E05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5EBD1F39-9257-45F4-8258-6272046544E8}" srcId="{7E5AA53B-3EEE-4DE4-BB81-9044890C2946}" destId="{AB31B205-9F5B-4DDF-A64E-4547FAC66ECF}" srcOrd="1" destOrd="0" parTransId="{EC0CBBC3-A03E-4903-A2BE-493D1CECE324}" sibTransId="{23690BD7-FE4D-4889-925A-09A389AB33D0}"/>
    <dgm:cxn modelId="{FEB2385C-A2C7-484F-8759-CD135538268E}" srcId="{7E5AA53B-3EEE-4DE4-BB81-9044890C2946}" destId="{2A4FAB53-30DD-4FBA-AA60-A2C547C70E05}" srcOrd="2" destOrd="0" parTransId="{8053C1E0-5125-4178-A74E-B98A941C1B23}" sibTransId="{3C84C27E-5E26-4A12-A0D4-778D52D7C693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BF74DD8B-38D2-41EB-B5B1-C36E467BFD8B}" type="presOf" srcId="{2A4FAB53-30DD-4FBA-AA60-A2C547C70E05}" destId="{3D8742C0-AE5B-480C-89EA-0684B1E6A26C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A4D0D1F1-85C8-4181-B67A-C586A4AE1846}" type="presOf" srcId="{AB31B205-9F5B-4DDF-A64E-4547FAC66ECF}" destId="{BFB57936-9136-4A7E-975F-ACA79FAC2A4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F7730FF2-3497-4004-AA7C-D2879D316BEF}" type="presParOf" srcId="{90561C55-3C6E-4D53-85E1-2C50BCDDA392}" destId="{BFB57936-9136-4A7E-975F-ACA79FAC2A40}" srcOrd="3" destOrd="0" presId="urn:microsoft.com/office/officeart/2008/layout/VerticalCurvedList"/>
    <dgm:cxn modelId="{73417BB9-0BA9-4FA3-920D-37FF610FF5B9}" type="presParOf" srcId="{90561C55-3C6E-4D53-85E1-2C50BCDDA392}" destId="{80907A9A-0D06-44CC-8078-02F20D6BF4AE}" srcOrd="4" destOrd="0" presId="urn:microsoft.com/office/officeart/2008/layout/VerticalCurvedList"/>
    <dgm:cxn modelId="{8D4D6B51-3DB8-488F-9550-2E5D992352E2}" type="presParOf" srcId="{80907A9A-0D06-44CC-8078-02F20D6BF4AE}" destId="{73931A4A-7434-444B-916B-D84244DD2B8F}" srcOrd="0" destOrd="0" presId="urn:microsoft.com/office/officeart/2008/layout/VerticalCurvedList"/>
    <dgm:cxn modelId="{2AA1E0F1-3AEE-42F5-9B21-EA8189BD5F83}" type="presParOf" srcId="{90561C55-3C6E-4D53-85E1-2C50BCDDA392}" destId="{3D8742C0-AE5B-480C-89EA-0684B1E6A26C}" srcOrd="5" destOrd="0" presId="urn:microsoft.com/office/officeart/2008/layout/VerticalCurvedList"/>
    <dgm:cxn modelId="{15DA9899-4645-40AF-9297-8F7666F71B23}" type="presParOf" srcId="{90561C55-3C6E-4D53-85E1-2C50BCDDA392}" destId="{B4146476-1705-407E-B410-4C75129DD57E}" srcOrd="6" destOrd="0" presId="urn:microsoft.com/office/officeart/2008/layout/VerticalCurvedList"/>
    <dgm:cxn modelId="{40345F4C-40B4-49DC-B4A3-958DF2E35A3D}" type="presParOf" srcId="{B4146476-1705-407E-B410-4C75129DD57E}" destId="{ED4A3054-14F9-4F54-A683-FAB6D8B220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24 unique built-in function.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                                                                                               A new 3D graphics project Kons-9. </a:t>
          </a:r>
        </a:p>
        <a:p>
          <a:pPr>
            <a:lnSpc>
              <a:spcPct val="100000"/>
            </a:lnSpc>
          </a:pPr>
          <a:r>
            <a:rPr lang="en-US" sz="1600" dirty="0"/>
            <a:t>development of SBCL.​</a:t>
          </a:r>
        </a:p>
        <a:p>
          <a:pPr>
            <a:lnSpc>
              <a:spcPct val="100000"/>
            </a:lnSpc>
          </a:pPr>
          <a:r>
            <a:rPr lang="en-ZA" sz="1600" dirty="0"/>
            <a:t>​</a:t>
          </a:r>
          <a:endParaRPr lang="en-US" sz="160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dirty="0">
              <a:effectLst/>
              <a:latin typeface="-apple-system"/>
            </a:rPr>
            <a:t>Common Lisp </a:t>
          </a:r>
          <a:r>
            <a:rPr lang="en-US" b="0" i="0" u="none" strike="noStrike" dirty="0" err="1">
              <a:effectLst/>
              <a:latin typeface="-apple-system"/>
            </a:rPr>
            <a:t>HyperSpec</a:t>
          </a:r>
          <a:r>
            <a:rPr lang="en-US" u="none" strike="noStrike" dirty="0">
              <a:solidFill>
                <a:srgbClr val="050E17"/>
              </a:solidFill>
              <a:latin typeface="-apple-system"/>
            </a:rPr>
            <a:t> </a:t>
          </a:r>
          <a:r>
            <a:rPr lang="en-US" dirty="0">
              <a:solidFill>
                <a:schemeClr val="tx1"/>
              </a:solidFill>
              <a:latin typeface="-apple-system"/>
            </a:rPr>
            <a:t>.</a:t>
          </a:r>
        </a:p>
        <a:p>
          <a:pPr>
            <a:lnSpc>
              <a:spcPct val="100000"/>
            </a:lnSpc>
          </a:pPr>
          <a:r>
            <a:rPr lang="en-US" b="0" i="0" dirty="0">
              <a:solidFill>
                <a:schemeClr val="tx1"/>
              </a:solidFill>
              <a:effectLst/>
              <a:latin typeface="-apple-system"/>
            </a:rPr>
            <a:t>- Community activity.</a:t>
          </a:r>
          <a:endParaRPr lang="en-US" dirty="0">
            <a:solidFill>
              <a:schemeClr val="tx1"/>
            </a:solidFill>
          </a:endParaRP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-147" custLinFactNeighborY="-1664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475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898447" y="1353562"/>
          <a:ext cx="5818306" cy="7865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  Flexibility</a:t>
          </a:r>
        </a:p>
      </dsp:txBody>
      <dsp:txXfrm>
        <a:off x="898447" y="1353562"/>
        <a:ext cx="5818306" cy="786504"/>
      </dsp:txXfrm>
    </dsp:sp>
    <dsp:sp modelId="{07CB3071-D555-47DA-A36A-69EB91531FD8}">
      <dsp:nvSpPr>
        <dsp:cNvPr id="0" name=""/>
        <dsp:cNvSpPr/>
      </dsp:nvSpPr>
      <dsp:spPr>
        <a:xfrm>
          <a:off x="239850" y="1331848"/>
          <a:ext cx="913838" cy="879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CEB81-0D0F-4058-A2B7-746435213605}">
      <dsp:nvSpPr>
        <dsp:cNvPr id="0" name=""/>
        <dsp:cNvSpPr/>
      </dsp:nvSpPr>
      <dsp:spPr>
        <a:xfrm>
          <a:off x="739153" y="125742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Portability</a:t>
          </a:r>
        </a:p>
      </dsp:txBody>
      <dsp:txXfrm>
        <a:off x="739153" y="125742"/>
        <a:ext cx="6051292" cy="712787"/>
      </dsp:txXfrm>
    </dsp:sp>
    <dsp:sp modelId="{EF47A63D-D728-4C45-9381-C1A6BBA06B91}">
      <dsp:nvSpPr>
        <dsp:cNvPr id="0" name=""/>
        <dsp:cNvSpPr/>
      </dsp:nvSpPr>
      <dsp:spPr>
        <a:xfrm>
          <a:off x="0" y="40201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12964-054E-476C-B508-FB853FD0B66A}">
      <dsp:nvSpPr>
        <dsp:cNvPr id="0" name=""/>
        <dsp:cNvSpPr/>
      </dsp:nvSpPr>
      <dsp:spPr>
        <a:xfrm>
          <a:off x="50038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 </a:t>
          </a:r>
          <a:r>
            <a:rPr lang="en-US" sz="3500" kern="1200" dirty="0"/>
            <a:t>Efficiency</a:t>
          </a:r>
        </a:p>
      </dsp:txBody>
      <dsp:txXfrm>
        <a:off x="500388" y="2494756"/>
        <a:ext cx="6310391" cy="712787"/>
      </dsp:txXfrm>
    </dsp:sp>
    <dsp:sp modelId="{DC50B9F9-07B2-43CD-8A7C-66C1CBFFB79E}">
      <dsp:nvSpPr>
        <dsp:cNvPr id="0" name=""/>
        <dsp:cNvSpPr/>
      </dsp:nvSpPr>
      <dsp:spPr>
        <a:xfrm>
          <a:off x="54895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475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898447" y="1353562"/>
          <a:ext cx="5818306" cy="7865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Dynamic programming</a:t>
          </a:r>
        </a:p>
      </dsp:txBody>
      <dsp:txXfrm>
        <a:off x="898447" y="1353562"/>
        <a:ext cx="5818306" cy="786504"/>
      </dsp:txXfrm>
    </dsp:sp>
    <dsp:sp modelId="{07CB3071-D555-47DA-A36A-69EB91531FD8}">
      <dsp:nvSpPr>
        <dsp:cNvPr id="0" name=""/>
        <dsp:cNvSpPr/>
      </dsp:nvSpPr>
      <dsp:spPr>
        <a:xfrm>
          <a:off x="239850" y="1331848"/>
          <a:ext cx="913838" cy="879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57936-9136-4A7E-975F-ACA79FAC2A40}">
      <dsp:nvSpPr>
        <dsp:cNvPr id="0" name=""/>
        <dsp:cNvSpPr/>
      </dsp:nvSpPr>
      <dsp:spPr>
        <a:xfrm>
          <a:off x="759486" y="192238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Object oriented programming</a:t>
          </a:r>
        </a:p>
      </dsp:txBody>
      <dsp:txXfrm>
        <a:off x="759486" y="192238"/>
        <a:ext cx="6051292" cy="712787"/>
      </dsp:txXfrm>
    </dsp:sp>
    <dsp:sp modelId="{73931A4A-7434-444B-916B-D84244DD2B8F}">
      <dsp:nvSpPr>
        <dsp:cNvPr id="0" name=""/>
        <dsp:cNvSpPr/>
      </dsp:nvSpPr>
      <dsp:spPr>
        <a:xfrm>
          <a:off x="92317" y="103140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742C0-AE5B-480C-89EA-0684B1E6A26C}">
      <dsp:nvSpPr>
        <dsp:cNvPr id="0" name=""/>
        <dsp:cNvSpPr/>
      </dsp:nvSpPr>
      <dsp:spPr>
        <a:xfrm>
          <a:off x="50038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Functional </a:t>
          </a:r>
          <a:r>
            <a:rPr lang="en-US" sz="3400" kern="1200" dirty="0"/>
            <a:t>programming</a:t>
          </a:r>
        </a:p>
      </dsp:txBody>
      <dsp:txXfrm>
        <a:off x="500388" y="2494756"/>
        <a:ext cx="6310391" cy="712787"/>
      </dsp:txXfrm>
    </dsp:sp>
    <dsp:sp modelId="{ED4A3054-14F9-4F54-A683-FAB6D8B22064}">
      <dsp:nvSpPr>
        <dsp:cNvPr id="0" name=""/>
        <dsp:cNvSpPr/>
      </dsp:nvSpPr>
      <dsp:spPr>
        <a:xfrm>
          <a:off x="54895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24 unique built-in function.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46771" y="130694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                                                                                             A new 3D graphics project Kons-9.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 of SBCL.​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​</a:t>
          </a:r>
          <a:endParaRPr lang="en-US" sz="1600" kern="1200" dirty="0"/>
        </a:p>
      </dsp:txBody>
      <dsp:txXfrm>
        <a:off x="746771" y="130694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dirty="0">
              <a:effectLst/>
              <a:latin typeface="-apple-system"/>
            </a:rPr>
            <a:t>Common Lisp </a:t>
          </a:r>
          <a:r>
            <a:rPr lang="en-US" sz="1700" b="0" i="0" u="none" strike="noStrike" kern="1200" dirty="0" err="1">
              <a:effectLst/>
              <a:latin typeface="-apple-system"/>
            </a:rPr>
            <a:t>HyperSpec</a:t>
          </a:r>
          <a:r>
            <a:rPr lang="en-US" sz="1700" u="none" strike="noStrike" kern="1200" dirty="0">
              <a:solidFill>
                <a:srgbClr val="050E17"/>
              </a:solidFill>
              <a:latin typeface="-apple-system"/>
            </a:rPr>
            <a:t> </a:t>
          </a:r>
          <a:r>
            <a:rPr lang="en-US" sz="1700" kern="1200" dirty="0">
              <a:solidFill>
                <a:schemeClr val="tx1"/>
              </a:solidFill>
              <a:latin typeface="-apple-system"/>
            </a:rPr>
            <a:t>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  <a:effectLst/>
              <a:latin typeface="-apple-system"/>
            </a:rPr>
            <a:t>- Community activity.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73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ompeti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9216DCA9-E871-422D-B12D-3E1C39ACD2E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 rot="5400000" flipH="1">
            <a:off x="-2092961" y="2092960"/>
            <a:ext cx="6858002" cy="26720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4628-3BB3-414A-88E4-67B3809A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9CEA-3489-476A-9C9D-ED977FE6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55B0-9BDF-49CC-B30F-96112214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9CF3D99-4BB8-4944-A82E-385209DF3D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11826" y="2881982"/>
            <a:ext cx="3975054" cy="2966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83CED13-2FB7-4DA4-87BD-B5AEF0C631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11826" y="2502477"/>
            <a:ext cx="3975054" cy="4263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6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40762F-003B-4B0E-A561-6734EA9AC8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78746" y="2881982"/>
            <a:ext cx="3695653" cy="2966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7E9583-831E-4863-9A96-3E583A98F2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78746" y="2502477"/>
            <a:ext cx="3695653" cy="4263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6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F4071-8FD4-4FF1-BA06-DD4D780FE4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96032" y="1649421"/>
            <a:ext cx="5184648" cy="46634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ln w="19050">
                  <a:solidFill>
                    <a:schemeClr val="accent6"/>
                  </a:solidFill>
                </a:ln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3374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1F00DA-5D59-4EDE-BA9C-D312B3FBBA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3578F-2A0F-4E30-AF4A-8F796929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8/06/20XX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CA51-E5DC-4FC3-92F6-D5EC783C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0E530-F1C5-4166-A95F-3F8D022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91453D1-9488-4F30-8223-1CB500BDC2F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52699" y="1592681"/>
            <a:ext cx="7306060" cy="393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cap="none" spc="200" baseline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4882AD8A-D4BD-4E12-8458-AC021F93B15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73698" y="3031460"/>
            <a:ext cx="1975104" cy="868680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DF3AAFC-DA9A-4A72-BBF9-5A097BC5950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02976" y="3031460"/>
            <a:ext cx="1975104" cy="868680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2FF48EEE-6AEC-4E37-AD5C-EEB74BA0CE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46652" y="3031460"/>
            <a:ext cx="1975104" cy="868680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2066EA2-51F1-4F13-8E1B-89600E8790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1695" y="4042386"/>
            <a:ext cx="274320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4EBD1B-595C-4A54-92C8-3C5427E15C4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20973" y="4042387"/>
            <a:ext cx="274320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64F77B9-03A9-4E3E-B656-D3C0FBE25AB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64649" y="4042386"/>
            <a:ext cx="274320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ECFB3-5650-476F-BB54-8A2A45F8AE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1534" y="989042"/>
            <a:ext cx="7287768" cy="630936"/>
          </a:xfrm>
        </p:spPr>
        <p:txBody>
          <a:bodyPr anchor="t">
            <a:noAutofit/>
          </a:bodyPr>
          <a:lstStyle>
            <a:lvl1pPr algn="ctr">
              <a:lnSpc>
                <a:spcPct val="125000"/>
              </a:lnSpc>
              <a:defRPr sz="2800">
                <a:ln w="1905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0338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41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0933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532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6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5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7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2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46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7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7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3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3986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3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5BA1F-6B83-4358-A202-FD15470976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10F8-CB40-4BDD-AA21-7DDC300F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69F5-F9D0-4A38-8C6C-86005388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3B3F-10CE-4363-805C-361CA494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8EABAB15-C887-420D-92A1-24DBD62EE5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0" y="729926"/>
            <a:ext cx="3581400" cy="53887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7E8EA93-3F05-4D28-8B15-91D6789458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6476" y="1921400"/>
            <a:ext cx="2289974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4EBCE5D-8795-44C7-8196-051689C6FE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6476" y="2245710"/>
            <a:ext cx="2289974" cy="17395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195044F5-86E3-4A1C-B3C8-6E3422E5B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5518" y="2245710"/>
            <a:ext cx="2289974" cy="17395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C9BA1BF-0690-4DB5-9BBC-31D1948D82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46476" y="4443157"/>
            <a:ext cx="2289974" cy="1463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D187952-9422-42DE-B163-B764E0D09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5519" y="4451209"/>
            <a:ext cx="2289972" cy="1457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4291470-2EE9-46D8-8083-E4523DCE52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5517" y="1921400"/>
            <a:ext cx="2289974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7B8E7E2-50C1-429D-A8C5-C098CDADCF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46476" y="4118846"/>
            <a:ext cx="2289974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09DB38C9-BBE5-4212-87C2-D9B34A4707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65518" y="4118846"/>
            <a:ext cx="2289972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EA61E342-2B6C-4379-A3B3-8D1B338F65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17910" y="1921400"/>
            <a:ext cx="2289974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4F39B769-D212-4C11-B6CB-0423DD1059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17910" y="2245710"/>
            <a:ext cx="2289974" cy="17395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7FF8E-011E-46E6-9F4D-DAD483095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5516" y="1185284"/>
            <a:ext cx="7288284" cy="46949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>
                <a:ln w="19050">
                  <a:solidFill>
                    <a:schemeClr val="accent5"/>
                  </a:solidFill>
                </a:ln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5798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5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Common LISP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AN INTRODUCTION</a:t>
            </a:r>
          </a:p>
        </p:txBody>
      </p:sp>
      <p:pic>
        <p:nvPicPr>
          <p:cNvPr id="5" name="Picture 4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1994A35-D18D-86A9-7F3B-59EEF711A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809" y="791127"/>
            <a:ext cx="3440931" cy="34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AC5B5-DBFF-474A-8D9B-1133B9C0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534" y="989042"/>
            <a:ext cx="7287768" cy="63093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Major commands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AD6C8-3514-5B62-2613-414B76946A74}"/>
              </a:ext>
            </a:extLst>
          </p:cNvPr>
          <p:cNvSpPr txBox="1"/>
          <p:nvPr/>
        </p:nvSpPr>
        <p:spPr>
          <a:xfrm>
            <a:off x="1971675" y="2090172"/>
            <a:ext cx="3629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defun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cond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11466-F50B-BCC6-50BC-1418C794DAB6}"/>
              </a:ext>
            </a:extLst>
          </p:cNvPr>
          <p:cNvSpPr txBox="1"/>
          <p:nvPr/>
        </p:nvSpPr>
        <p:spPr>
          <a:xfrm>
            <a:off x="5743575" y="2090172"/>
            <a:ext cx="3629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setf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setq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49F89AE-3B0A-55CF-22E3-367282AB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the </a:t>
            </a:r>
            <a:r>
              <a:rPr lang="en-US" i="1" dirty="0"/>
              <a:t>if</a:t>
            </a:r>
            <a:r>
              <a:rPr lang="en-US" dirty="0"/>
              <a:t>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F53756-AF3E-4E5E-0E78-7B0BE3E3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62" y="2091605"/>
            <a:ext cx="7991640" cy="40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3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49F89AE-3B0A-55CF-22E3-367282AB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the </a:t>
            </a:r>
            <a:r>
              <a:rPr lang="en-US" i="1" dirty="0" err="1"/>
              <a:t>cond</a:t>
            </a:r>
            <a:r>
              <a:rPr lang="en-US" dirty="0"/>
              <a:t>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F5F51E-7801-67FA-1A42-0DEFA21E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23" y="1908363"/>
            <a:ext cx="9800916" cy="432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1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49F89AE-3B0A-55CF-22E3-367282AB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the </a:t>
            </a:r>
            <a:r>
              <a:rPr lang="en-US" i="1" dirty="0"/>
              <a:t>loop</a:t>
            </a:r>
            <a:r>
              <a:rPr lang="en-US" dirty="0"/>
              <a:t>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51712-6518-7EE0-D258-37F46ED8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96" y="2354511"/>
            <a:ext cx="8662577" cy="271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4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A351523-BE9E-4047-8916-20F1F4A9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1853608"/>
            <a:ext cx="3018842" cy="466344"/>
          </a:xfrm>
        </p:spPr>
        <p:txBody>
          <a:bodyPr/>
          <a:lstStyle/>
          <a:p>
            <a:r>
              <a:rPr kumimoji="0" lang="en-US" b="1" i="0" u="none" strike="noStrike" kern="1200" cap="all" spc="400" normalizeH="0" baseline="0" noProof="0" dirty="0">
                <a:ln w="19050">
                  <a:solidFill>
                    <a:schemeClr val="bg1"/>
                  </a:solidFill>
                </a:ln>
                <a:uLnTx/>
                <a:uFillTx/>
                <a:ea typeface="+mn-ea"/>
                <a:cs typeface="+mn-cs"/>
              </a:rPr>
              <a:t>Pros</a:t>
            </a:r>
            <a:endParaRPr lang="en-US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0748B9A3-70BE-4930-994F-00EFCDA51C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2609" y="2788993"/>
            <a:ext cx="4872815" cy="32022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Expressive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Powerful standard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CLOS</a:t>
            </a:r>
            <a:endParaRPr lang="en-US" sz="1800" dirty="0"/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1E2763DD-DD4B-35C6-1A75-54F4B8C63C1A}"/>
              </a:ext>
            </a:extLst>
          </p:cNvPr>
          <p:cNvSpPr txBox="1">
            <a:spLocks/>
          </p:cNvSpPr>
          <p:nvPr/>
        </p:nvSpPr>
        <p:spPr>
          <a:xfrm>
            <a:off x="6985702" y="1977433"/>
            <a:ext cx="2301174" cy="4663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ln w="19050">
                  <a:solidFill>
                    <a:schemeClr val="accent6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pc="400" dirty="0">
                <a:ln w="19050">
                  <a:solidFill>
                    <a:schemeClr val="bg1"/>
                  </a:solidFill>
                </a:ln>
                <a:ea typeface="+mn-ea"/>
                <a:cs typeface="+mn-cs"/>
              </a:rPr>
              <a:t>cons</a:t>
            </a:r>
            <a:endParaRPr lang="en-US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2" name="Title 14">
            <a:extLst>
              <a:ext uri="{FF2B5EF4-FFF2-40B4-BE49-F238E27FC236}">
                <a16:creationId xmlns:a16="http://schemas.microsoft.com/office/drawing/2014/main" id="{C2E1026F-FC94-E9F7-C343-CA8D1865B481}"/>
              </a:ext>
            </a:extLst>
          </p:cNvPr>
          <p:cNvSpPr txBox="1">
            <a:spLocks/>
          </p:cNvSpPr>
          <p:nvPr/>
        </p:nvSpPr>
        <p:spPr>
          <a:xfrm>
            <a:off x="1572411" y="438150"/>
            <a:ext cx="9467063" cy="946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ln w="19050">
                  <a:solidFill>
                    <a:schemeClr val="accent6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spc="400" dirty="0">
                <a:ln w="19050">
                  <a:solidFill>
                    <a:schemeClr val="bg1"/>
                  </a:solidFill>
                </a:ln>
                <a:ea typeface="+mn-ea"/>
                <a:cs typeface="+mn-cs"/>
              </a:rPr>
              <a:t>Evaluation of common lisp</a:t>
            </a:r>
            <a:endParaRPr lang="en-US" sz="36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3" name="Text Placeholder 62">
            <a:extLst>
              <a:ext uri="{FF2B5EF4-FFF2-40B4-BE49-F238E27FC236}">
                <a16:creationId xmlns:a16="http://schemas.microsoft.com/office/drawing/2014/main" id="{D193AAD2-3D3A-2421-B266-316F79EE00EA}"/>
              </a:ext>
            </a:extLst>
          </p:cNvPr>
          <p:cNvSpPr txBox="1">
            <a:spLocks/>
          </p:cNvSpPr>
          <p:nvPr/>
        </p:nvSpPr>
        <p:spPr>
          <a:xfrm>
            <a:off x="5699881" y="2788993"/>
            <a:ext cx="4872815" cy="3202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 cap="none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Tooling and ecosystem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522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2191" y="75559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 </a:t>
            </a:r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- What’s the common lisp(CL).</a:t>
            </a:r>
          </a:p>
          <a:p>
            <a:r>
              <a:rPr lang="en-US" dirty="0"/>
              <a:t>-One of the most powerful languages in the field of artificial intelligence.</a:t>
            </a:r>
          </a:p>
        </p:txBody>
      </p:sp>
      <p:pic>
        <p:nvPicPr>
          <p:cNvPr id="2" name="Content Placeholder 4" descr="Charts">
            <a:extLst>
              <a:ext uri="{FF2B5EF4-FFF2-40B4-BE49-F238E27FC236}">
                <a16:creationId xmlns:a16="http://schemas.microsoft.com/office/drawing/2014/main" id="{3F5A56F7-5E1F-1213-A397-67D7457CF3B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054095" y="75559"/>
            <a:ext cx="3041905" cy="3625353"/>
          </a:xfrm>
          <a:prstGeom prst="rect">
            <a:avLst/>
          </a:prstGeom>
        </p:spPr>
      </p:pic>
      <p:pic>
        <p:nvPicPr>
          <p:cNvPr id="13" name="Picture 12" descr="A person sitting at a desk with a computer">
            <a:extLst>
              <a:ext uri="{FF2B5EF4-FFF2-40B4-BE49-F238E27FC236}">
                <a16:creationId xmlns:a16="http://schemas.microsoft.com/office/drawing/2014/main" id="{6FDBF3BC-DD7B-B9B5-49AF-1690615DB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0"/>
            <a:ext cx="3066287" cy="3852032"/>
          </a:xfrm>
          <a:prstGeom prst="rect">
            <a:avLst/>
          </a:prstGeom>
        </p:spPr>
      </p:pic>
      <p:pic>
        <p:nvPicPr>
          <p:cNvPr id="15" name="Picture 14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517D0B41-B045-9E1D-2FAF-609B2882D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8190" y="0"/>
            <a:ext cx="3029714" cy="3776471"/>
          </a:xfrm>
          <a:prstGeom prst="rect">
            <a:avLst/>
          </a:prstGeom>
        </p:spPr>
      </p:pic>
      <p:pic>
        <p:nvPicPr>
          <p:cNvPr id="17" name="Picture 16" descr="A person speaking into a microphone">
            <a:extLst>
              <a:ext uri="{FF2B5EF4-FFF2-40B4-BE49-F238E27FC236}">
                <a16:creationId xmlns:a16="http://schemas.microsoft.com/office/drawing/2014/main" id="{7365E811-C982-A2D6-D2B8-38B5667534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3487" y="0"/>
            <a:ext cx="3034704" cy="3700911"/>
          </a:xfrm>
          <a:prstGeom prst="rect">
            <a:avLst/>
          </a:prstGeom>
        </p:spPr>
      </p:pic>
      <p:pic>
        <p:nvPicPr>
          <p:cNvPr id="21" name="Picture 20" descr="A person with a beard and glasses">
            <a:extLst>
              <a:ext uri="{FF2B5EF4-FFF2-40B4-BE49-F238E27FC236}">
                <a16:creationId xmlns:a16="http://schemas.microsoft.com/office/drawing/2014/main" id="{2DB70E50-CFF7-E1BE-BB43-88BF58C1C0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286" y="-3"/>
            <a:ext cx="3029714" cy="37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8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01A4D341-9CED-415E-A417-C204833D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2800" b="0" i="0" u="none" strike="noStrike" kern="1200" cap="all" spc="400" normalizeH="0" baseline="0" noProof="0" dirty="0">
                <a:ln w="19050">
                  <a:solidFill>
                    <a:schemeClr val="accent5"/>
                  </a:solidFill>
                </a:ln>
                <a:solidFill>
                  <a:srgbClr val="FFCC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history</a:t>
            </a:r>
            <a:endParaRPr lang="en-US" dirty="0">
              <a:solidFill>
                <a:srgbClr val="FFCCFF"/>
              </a:solidFill>
            </a:endParaRP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65AD76B6-01DC-462A-9FF0-16CC82FBDB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65517" y="1921400"/>
            <a:ext cx="228997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831B3626-E1D2-42AE-AB45-94BC5112D8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46476" y="1921400"/>
            <a:ext cx="228997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house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3705D4B7-D21E-458D-B289-A189923D7B3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17910" y="1921400"/>
            <a:ext cx="228997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0683256-31D4-4761-874B-66494293B9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5518" y="2245710"/>
            <a:ext cx="2289974" cy="17395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First one compiled in “American national Standards Institute &amp; International Organization Standardization” in 1984.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A68FF55C-6F05-48FC-9323-AB8D48077B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46476" y="2245710"/>
            <a:ext cx="2289974" cy="173953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There is no official home for it.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868D1C0-8D01-4F5F-ADB2-2B0A4D1E744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17910" y="2245710"/>
            <a:ext cx="2289974" cy="1739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John McCarthy.</a:t>
            </a:r>
          </a:p>
          <a:p>
            <a:r>
              <a:rPr lang="en-US" dirty="0">
                <a:solidFill>
                  <a:schemeClr val="tx1"/>
                </a:solidFill>
              </a:rPr>
              <a:t>Guy L. Steele Jr.</a:t>
            </a:r>
          </a:p>
          <a:p>
            <a:r>
              <a:rPr lang="en-US" dirty="0">
                <a:solidFill>
                  <a:schemeClr val="tx1"/>
                </a:solidFill>
              </a:rPr>
              <a:t>Richard P. Gabriel .</a:t>
            </a:r>
          </a:p>
          <a:p>
            <a:r>
              <a:rPr lang="en-US" dirty="0">
                <a:solidFill>
                  <a:schemeClr val="tx1"/>
                </a:solidFill>
              </a:rPr>
              <a:t>Kent Pitman .</a:t>
            </a:r>
          </a:p>
          <a:p>
            <a:r>
              <a:rPr lang="en-US" dirty="0">
                <a:solidFill>
                  <a:schemeClr val="tx1"/>
                </a:solidFill>
              </a:rPr>
              <a:t>Paul Graham.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AFE31293-F021-441C-AC98-EE94A46A40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65518" y="4118846"/>
            <a:ext cx="2289972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270A850F-E957-43F7-B7FA-3CD8740791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46476" y="4118846"/>
            <a:ext cx="2289974" cy="3651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CC3342B2-173B-4413-BAB0-AF14408EA5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5518" y="4451209"/>
            <a:ext cx="2983351" cy="190514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z="1800" dirty="0" err="1">
                <a:solidFill>
                  <a:schemeClr val="tx1"/>
                </a:solidFill>
              </a:rPr>
              <a:t>Portacle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-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REPL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 .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-Emacs.</a:t>
            </a:r>
            <a:endParaRPr lang="en-US" sz="1800" u="none" strike="noStrike" dirty="0">
              <a:solidFill>
                <a:schemeClr val="tx1"/>
              </a:solidFill>
              <a:latin typeface="-apple-system"/>
            </a:endParaRP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-Integrated Development Environments.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-Web Development.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2753D88-B840-4BCA-80FC-E51B691A85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46476" y="4443157"/>
            <a:ext cx="2289974" cy="146324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B4B2C-1327-46DF-8812-DDB6FD94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0404" y="6461968"/>
            <a:ext cx="4212996" cy="1179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ED447-C6CA-4C7D-8108-E593E142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02E4C0-AD5E-4E8C-9F21-7CCE474BDCE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4F4D010-D5E1-99D5-91BE-EB1C8D1D44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Content Placeholder 4" descr="Charts">
            <a:extLst>
              <a:ext uri="{FF2B5EF4-FFF2-40B4-BE49-F238E27FC236}">
                <a16:creationId xmlns:a16="http://schemas.microsoft.com/office/drawing/2014/main" id="{C00BED75-0F5C-E688-D443-5D3B96A2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6919" y="739302"/>
            <a:ext cx="3581399" cy="537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Domain and Category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F1480-83C7-C81B-7F9B-1873B913A3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Artificial intelligence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Scientific computing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 Database management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Web development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Goals and concerns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30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Contribution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3282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noProof="0" dirty="0"/>
              <a:t>What is unique or new in the common lisp?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A351523-BE9E-4047-8916-20F1F4A9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1853608"/>
            <a:ext cx="3018842" cy="466344"/>
          </a:xfrm>
        </p:spPr>
        <p:txBody>
          <a:bodyPr/>
          <a:lstStyle/>
          <a:p>
            <a:r>
              <a:rPr kumimoji="0" lang="en-US" b="1" i="0" u="none" strike="noStrike" kern="1200" cap="all" spc="400" normalizeH="0" baseline="0" noProof="0" dirty="0">
                <a:ln w="19050">
                  <a:solidFill>
                    <a:schemeClr val="bg1"/>
                  </a:solidFill>
                </a:ln>
                <a:uLnTx/>
                <a:uFillTx/>
                <a:ea typeface="+mn-ea"/>
                <a:cs typeface="+mn-cs"/>
              </a:rPr>
              <a:t>Overview</a:t>
            </a:r>
            <a:endParaRPr lang="en-US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0748B9A3-70BE-4930-994F-00EFCDA51C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2610" y="2788993"/>
            <a:ext cx="3975054" cy="29667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Language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Developed for who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macros?</a:t>
            </a: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1E2763DD-DD4B-35C6-1A75-54F4B8C63C1A}"/>
              </a:ext>
            </a:extLst>
          </p:cNvPr>
          <p:cNvSpPr txBox="1">
            <a:spLocks/>
          </p:cNvSpPr>
          <p:nvPr/>
        </p:nvSpPr>
        <p:spPr>
          <a:xfrm>
            <a:off x="5175951" y="1853608"/>
            <a:ext cx="4320473" cy="4663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ln w="19050">
                  <a:solidFill>
                    <a:schemeClr val="accent6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pc="400" dirty="0">
                <a:ln w="19050">
                  <a:solidFill>
                    <a:schemeClr val="bg1"/>
                  </a:solidFill>
                </a:ln>
                <a:ea typeface="+mn-ea"/>
                <a:cs typeface="+mn-cs"/>
              </a:rPr>
              <a:t>Simple example</a:t>
            </a:r>
            <a:endParaRPr lang="en-US" b="1" dirty="0">
              <a:ln w="19050">
                <a:solidFill>
                  <a:schemeClr val="bg1"/>
                </a:solidFill>
              </a:ln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AFC9F4-4934-F8FF-CA49-889E6127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31" y="2788993"/>
            <a:ext cx="5326336" cy="25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AC5B5-DBFF-474A-8D9B-1133B9C0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534" y="989042"/>
            <a:ext cx="7287768" cy="63093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Comments in common lisp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AD6C8-3514-5B62-2613-414B76946A74}"/>
              </a:ext>
            </a:extLst>
          </p:cNvPr>
          <p:cNvSpPr txBox="1"/>
          <p:nvPr/>
        </p:nvSpPr>
        <p:spPr>
          <a:xfrm>
            <a:off x="504825" y="3352799"/>
            <a:ext cx="4781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Line Comments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Block Comments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A9C52F-B713-70F2-0432-A0CA22DA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2636515"/>
            <a:ext cx="6588442" cy="28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35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242</TotalTime>
  <Words>252</Words>
  <Application>Microsoft Office PowerPoint</Application>
  <PresentationFormat>Widescreen</PresentationFormat>
  <Paragraphs>92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Calibri</vt:lpstr>
      <vt:lpstr>Gill Sans MT</vt:lpstr>
      <vt:lpstr>Posterama</vt:lpstr>
      <vt:lpstr>Walbaum Display</vt:lpstr>
      <vt:lpstr>Wingdings 2</vt:lpstr>
      <vt:lpstr>Dividend</vt:lpstr>
      <vt:lpstr>3DFloatVTI</vt:lpstr>
      <vt:lpstr>Common LISP</vt:lpstr>
      <vt:lpstr>Introduction</vt:lpstr>
      <vt:lpstr>history</vt:lpstr>
      <vt:lpstr>Domain and Category</vt:lpstr>
      <vt:lpstr>Goals and concerns</vt:lpstr>
      <vt:lpstr>Contribution</vt:lpstr>
      <vt:lpstr>What is unique or new in the common lisp?</vt:lpstr>
      <vt:lpstr>Overview</vt:lpstr>
      <vt:lpstr>Comments in common lisp</vt:lpstr>
      <vt:lpstr>Major commands</vt:lpstr>
      <vt:lpstr>Example on the if function</vt:lpstr>
      <vt:lpstr>Example on the cond function</vt:lpstr>
      <vt:lpstr>Example on the loop function</vt:lpstr>
      <vt:lpstr>Pros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Ausama Yousif</dc:creator>
  <cp:lastModifiedBy>Ausama Yousif</cp:lastModifiedBy>
  <cp:revision>12</cp:revision>
  <dcterms:created xsi:type="dcterms:W3CDTF">2023-05-21T16:41:19Z</dcterms:created>
  <dcterms:modified xsi:type="dcterms:W3CDTF">2023-05-21T20:43:49Z</dcterms:modified>
</cp:coreProperties>
</file>