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775" r:id="rId2"/>
  </p:sldMasterIdLst>
  <p:notesMasterIdLst>
    <p:notesMasterId r:id="rId17"/>
  </p:notesMasterIdLst>
  <p:handoutMasterIdLst>
    <p:handoutMasterId r:id="rId18"/>
  </p:handoutMasterIdLst>
  <p:sldIdLst>
    <p:sldId id="746" r:id="rId3"/>
    <p:sldId id="762" r:id="rId4"/>
    <p:sldId id="782" r:id="rId5"/>
    <p:sldId id="779" r:id="rId6"/>
    <p:sldId id="783" r:id="rId7"/>
    <p:sldId id="793" r:id="rId8"/>
    <p:sldId id="781" r:id="rId9"/>
    <p:sldId id="788" r:id="rId10"/>
    <p:sldId id="787" r:id="rId11"/>
    <p:sldId id="789" r:id="rId12"/>
    <p:sldId id="790" r:id="rId13"/>
    <p:sldId id="791" r:id="rId14"/>
    <p:sldId id="792" r:id="rId15"/>
    <p:sldId id="778"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77486" autoAdjust="0"/>
  </p:normalViewPr>
  <p:slideViewPr>
    <p:cSldViewPr>
      <p:cViewPr>
        <p:scale>
          <a:sx n="90" d="100"/>
          <a:sy n="90" d="100"/>
        </p:scale>
        <p:origin x="-2244"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51F2F606-369E-ED44-8D57-A64B97E7C2FF}" type="datetimeFigureOut">
              <a:rPr lang="en-US" smtClean="0"/>
              <a:pPr/>
              <a:t>12/1/2015</a:t>
            </a:fld>
            <a:endParaRPr lang="en-GB"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76FD0AC2-AFC4-7344-A9E4-87EA04BBBB1B}" type="slidenum">
              <a:rPr lang="en-GB" smtClean="0"/>
              <a:pPr/>
              <a:t>‹#›</a:t>
            </a:fld>
            <a:endParaRPr lang="en-GB" dirty="0"/>
          </a:p>
        </p:txBody>
      </p:sp>
    </p:spTree>
    <p:extLst>
      <p:ext uri="{BB962C8B-B14F-4D97-AF65-F5344CB8AC3E}">
        <p14:creationId xmlns:p14="http://schemas.microsoft.com/office/powerpoint/2010/main" val="2443687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2350438-E17C-4AB3-84E9-3906C784F290}" type="datetimeFigureOut">
              <a:rPr lang="en-US" smtClean="0"/>
              <a:pPr/>
              <a:t>12/1/2015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67CD326-6C84-4637-AC4A-4B177AE92C24}" type="slidenum">
              <a:rPr lang="en-US" smtClean="0"/>
              <a:pPr/>
              <a:t>‹#›</a:t>
            </a:fld>
            <a:endParaRPr lang="en-US" dirty="0"/>
          </a:p>
        </p:txBody>
      </p:sp>
    </p:spTree>
    <p:extLst>
      <p:ext uri="{BB962C8B-B14F-4D97-AF65-F5344CB8AC3E}">
        <p14:creationId xmlns:p14="http://schemas.microsoft.com/office/powerpoint/2010/main" val="696022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pPr lvl="1">
              <a:buFont typeface="Wingdings" pitchFamily="2" charset="2"/>
              <a:buChar char="Ø"/>
            </a:pPr>
            <a:r>
              <a:rPr lang="en-US" b="1" dirty="0" smtClean="0"/>
              <a:t>Initial marking phase </a:t>
            </a:r>
            <a:r>
              <a:rPr lang="en-US" dirty="0" smtClean="0"/>
              <a:t>(STW)</a:t>
            </a:r>
          </a:p>
          <a:p>
            <a:pPr marL="914400" marR="0" lvl="2"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dirty="0" smtClean="0"/>
              <a:t> mark roots, This phase is piggybacked on a normal (STW) young garbage collection.</a:t>
            </a:r>
            <a:endParaRPr lang="en-US" b="1" dirty="0" smtClean="0"/>
          </a:p>
          <a:p>
            <a:pPr lvl="1">
              <a:buFont typeface="Wingdings" pitchFamily="2" charset="2"/>
              <a:buChar char="Ø"/>
            </a:pPr>
            <a:r>
              <a:rPr lang="en-US" b="1" dirty="0" smtClean="0"/>
              <a:t>Root region scanning phase</a:t>
            </a:r>
          </a:p>
          <a:p>
            <a:pPr lvl="2">
              <a:buFont typeface="Wingdings" pitchFamily="2" charset="2"/>
              <a:buChar char="Ø"/>
            </a:pPr>
            <a:r>
              <a:rPr lang="en-US" dirty="0" smtClean="0"/>
              <a:t>scans survivor regions marked during the initial marking phase for references to the old generation and marks the referenced objects</a:t>
            </a:r>
          </a:p>
          <a:p>
            <a:pPr lvl="2">
              <a:buFont typeface="Wingdings" pitchFamily="2" charset="2"/>
              <a:buChar char="Ø"/>
            </a:pPr>
            <a:r>
              <a:rPr lang="en-US" dirty="0" smtClean="0"/>
              <a:t> concurrently ,must complete before the next STW young garbage collection can start.</a:t>
            </a:r>
            <a:endParaRPr lang="en-US" b="1" dirty="0" smtClean="0"/>
          </a:p>
          <a:p>
            <a:pPr lvl="1">
              <a:buFont typeface="Wingdings" pitchFamily="2" charset="2"/>
              <a:buChar char="Ø"/>
            </a:pPr>
            <a:r>
              <a:rPr lang="en-US" b="1" dirty="0" smtClean="0"/>
              <a:t>Concurrent marking phase</a:t>
            </a:r>
          </a:p>
          <a:p>
            <a:pPr lvl="2">
              <a:buFont typeface="Wingdings" pitchFamily="2" charset="2"/>
              <a:buChar char="Ø"/>
            </a:pPr>
            <a:r>
              <a:rPr lang="en-US" dirty="0" smtClean="0"/>
              <a:t>GC finds reachable (live) objects across the entire heap</a:t>
            </a:r>
          </a:p>
          <a:p>
            <a:pPr lvl="2">
              <a:buFont typeface="Wingdings" pitchFamily="2" charset="2"/>
              <a:buChar char="Ø"/>
            </a:pPr>
            <a:r>
              <a:rPr lang="en-US" dirty="0" smtClean="0"/>
              <a:t>can be interrupted by STW young garbage collections</a:t>
            </a:r>
            <a:endParaRPr lang="en-US" b="1" dirty="0" smtClean="0"/>
          </a:p>
          <a:p>
            <a:pPr lvl="1">
              <a:buFont typeface="Wingdings" pitchFamily="2" charset="2"/>
              <a:buChar char="Ø"/>
            </a:pPr>
            <a:r>
              <a:rPr lang="en-US" b="1" dirty="0" smtClean="0"/>
              <a:t>Remark phase (</a:t>
            </a:r>
            <a:r>
              <a:rPr lang="en-US" dirty="0" smtClean="0"/>
              <a:t>STW )</a:t>
            </a:r>
          </a:p>
          <a:p>
            <a:pPr lvl="2">
              <a:buFont typeface="Wingdings" pitchFamily="2" charset="2"/>
              <a:buChar char="Ø"/>
            </a:pPr>
            <a:r>
              <a:rPr lang="en-US" dirty="0" smtClean="0"/>
              <a:t>Completes marking (</a:t>
            </a:r>
            <a:r>
              <a:rPr lang="en-US" dirty="0" err="1" smtClean="0"/>
              <a:t>SnapshotAtTheBeginning</a:t>
            </a:r>
            <a:r>
              <a:rPr lang="en-US" dirty="0" smtClean="0"/>
              <a:t>[SATB] buffer (other GC use dirty card algorithm)) ,  traces unvisited live objects</a:t>
            </a:r>
          </a:p>
          <a:p>
            <a:pPr lvl="2">
              <a:buFont typeface="Wingdings" pitchFamily="2" charset="2"/>
              <a:buChar char="Ø"/>
            </a:pPr>
            <a:r>
              <a:rPr lang="en-US" dirty="0" smtClean="0"/>
              <a:t>Reference processing</a:t>
            </a:r>
            <a:endParaRPr lang="en-US" b="1" dirty="0" smtClean="0"/>
          </a:p>
          <a:p>
            <a:pPr lvl="1">
              <a:buFont typeface="Wingdings" pitchFamily="2" charset="2"/>
              <a:buChar char="Ø"/>
            </a:pPr>
            <a:r>
              <a:rPr lang="en-US" b="1" dirty="0" smtClean="0"/>
              <a:t>Cleanup phase</a:t>
            </a:r>
            <a:endParaRPr lang="en-US" dirty="0" smtClean="0"/>
          </a:p>
          <a:p>
            <a:pPr lvl="1">
              <a:buFont typeface="Wingdings" pitchFamily="2" charset="2"/>
              <a:buChar char="Ø"/>
            </a:pPr>
            <a:r>
              <a:rPr lang="en-US" dirty="0" smtClean="0"/>
              <a:t>Liveness accounting and identify completely free regions (STW)</a:t>
            </a:r>
          </a:p>
          <a:p>
            <a:pPr lvl="1">
              <a:buFont typeface="Wingdings" pitchFamily="2" charset="2"/>
              <a:buChar char="Ø"/>
            </a:pPr>
            <a:r>
              <a:rPr lang="en-US" dirty="0" smtClean="0"/>
              <a:t>Remembered Set scrubbing (STW) </a:t>
            </a:r>
          </a:p>
          <a:p>
            <a:pPr lvl="1">
              <a:buFont typeface="Wingdings" pitchFamily="2" charset="2"/>
              <a:buChar char="Ø"/>
            </a:pPr>
            <a:r>
              <a:rPr lang="en-US" dirty="0" smtClean="0"/>
              <a:t>Reset the empty regions and return them to the free list (Concurrent)</a:t>
            </a:r>
          </a:p>
        </p:txBody>
      </p:sp>
      <p:sp>
        <p:nvSpPr>
          <p:cNvPr id="4" name="Slide Number Placeholder 3"/>
          <p:cNvSpPr>
            <a:spLocks noGrp="1"/>
          </p:cNvSpPr>
          <p:nvPr>
            <p:ph type="sldNum" sz="quarter" idx="10"/>
          </p:nvPr>
        </p:nvSpPr>
        <p:spPr/>
        <p:txBody>
          <a:bodyPr/>
          <a:lstStyle/>
          <a:p>
            <a:fld id="{D67CD326-6C84-4637-AC4A-4B177AE92C24}"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12</a:t>
            </a:fld>
            <a:endParaRPr lang="en-US" dirty="0"/>
          </a:p>
        </p:txBody>
      </p:sp>
    </p:spTree>
    <p:extLst>
      <p:ext uri="{BB962C8B-B14F-4D97-AF65-F5344CB8AC3E}">
        <p14:creationId xmlns:p14="http://schemas.microsoft.com/office/powerpoint/2010/main" val="2204969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zh-CN" altLang="en-US" dirty="0" smtClean="0"/>
              <a:t>每个方法被执行的时候都会同时创建一个栈帧（</a:t>
            </a:r>
            <a:r>
              <a:rPr lang="en-US" altLang="zh-CN" dirty="0" smtClean="0"/>
              <a:t>Stack Frame</a:t>
            </a:r>
            <a:r>
              <a:rPr lang="zh-CN" altLang="en-US" dirty="0" smtClean="0"/>
              <a:t>）</a:t>
            </a:r>
            <a:r>
              <a:rPr lang="zh-CN" altLang="en-US" sz="1200" b="1" kern="1200" dirty="0" smtClean="0">
                <a:solidFill>
                  <a:schemeClr val="tx1"/>
                </a:solidFill>
                <a:effectLst/>
                <a:latin typeface="+mn-lt"/>
                <a:ea typeface="+mn-ea"/>
                <a:cs typeface="+mn-cs"/>
              </a:rPr>
              <a:t>用于存储局部变量表、操作栈、动态链接、方法出口</a:t>
            </a:r>
            <a:endParaRPr lang="zh-CN" altLang="en-US" dirty="0" smtClean="0"/>
          </a:p>
          <a:p>
            <a:r>
              <a:rPr lang="zh-CN" altLang="en-US" sz="1200" b="1" kern="1200" dirty="0" smtClean="0">
                <a:solidFill>
                  <a:schemeClr val="tx1"/>
                </a:solidFill>
                <a:effectLst/>
                <a:latin typeface="+mn-lt"/>
                <a:ea typeface="+mn-ea"/>
                <a:cs typeface="+mn-cs"/>
              </a:rPr>
              <a:t>等</a:t>
            </a:r>
            <a:r>
              <a:rPr lang="zh-CN" altLang="en-US" dirty="0" smtClean="0"/>
              <a:t>信息。</a:t>
            </a:r>
            <a:r>
              <a:rPr lang="zh-CN" altLang="en-US" sz="1200" b="1" kern="1200" dirty="0" smtClean="0">
                <a:solidFill>
                  <a:schemeClr val="tx1"/>
                </a:solidFill>
                <a:effectLst/>
                <a:latin typeface="+mn-lt"/>
                <a:ea typeface="+mn-ea"/>
                <a:cs typeface="+mn-cs"/>
              </a:rPr>
              <a:t>每一个方法被调用直至执行完成的过程，就对应着一个栈帧在虚拟机栈中从入栈到出栈的过程。</a:t>
            </a:r>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VmLck</a:t>
            </a:r>
            <a:r>
              <a:rPr lang="en-US" dirty="0" smtClean="0"/>
              <a:t>:</a:t>
            </a:r>
            <a:r>
              <a:rPr lang="zh-CN" altLang="en-US" dirty="0" smtClean="0"/>
              <a:t>正在锁住的物理内存</a:t>
            </a:r>
            <a:endParaRPr lang="en-US" altLang="zh-CN" dirty="0" smtClean="0"/>
          </a:p>
          <a:p>
            <a:r>
              <a:rPr lang="en-US" altLang="zh-CN" dirty="0" err="1" smtClean="0"/>
              <a:t>VmHWM</a:t>
            </a:r>
            <a:r>
              <a:rPr lang="zh-CN" altLang="en-US" dirty="0" smtClean="0"/>
              <a:t>：使用的物理内存的峰值</a:t>
            </a:r>
            <a:endParaRPr lang="en-US" altLang="zh-CN" dirty="0" smtClean="0"/>
          </a:p>
          <a:p>
            <a:r>
              <a:rPr lang="en-US" altLang="zh-CN" dirty="0" err="1" smtClean="0"/>
              <a:t>VmRSS</a:t>
            </a:r>
            <a:r>
              <a:rPr lang="zh-CN" altLang="en-US" dirty="0" smtClean="0"/>
              <a:t>：当前正在使用的物理内存</a:t>
            </a:r>
            <a:endParaRPr lang="en-US" altLang="zh-CN" dirty="0" smtClean="0"/>
          </a:p>
          <a:p>
            <a:r>
              <a:rPr lang="en-US" altLang="zh-CN" dirty="0" err="1" smtClean="0"/>
              <a:t>VmData</a:t>
            </a:r>
            <a:r>
              <a:rPr lang="zh-CN" altLang="en-US" dirty="0" smtClean="0"/>
              <a:t>：</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5</a:t>
            </a:fld>
            <a:endParaRPr lang="en-US" dirty="0"/>
          </a:p>
        </p:txBody>
      </p:sp>
    </p:spTree>
    <p:extLst>
      <p:ext uri="{BB962C8B-B14F-4D97-AF65-F5344CB8AC3E}">
        <p14:creationId xmlns:p14="http://schemas.microsoft.com/office/powerpoint/2010/main" val="4260011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i="1" dirty="0" smtClean="0"/>
              <a:t>Pauses</a:t>
            </a:r>
            <a:r>
              <a:rPr lang="en-US" sz="2000" dirty="0" smtClean="0"/>
              <a:t> are the times when an application appears unresponsive because garbage collection is occurring.</a:t>
            </a:r>
            <a:endParaRPr lang="en-US" sz="1200" i="1" dirty="0" smtClean="0"/>
          </a:p>
          <a:p>
            <a:r>
              <a:rPr lang="en-US" sz="1200" i="1" dirty="0" smtClean="0"/>
              <a:t>Throughput</a:t>
            </a:r>
            <a:r>
              <a:rPr lang="en-US" sz="1200" dirty="0" smtClean="0"/>
              <a:t> is the percentage of total time not spent in garbage collection considered over long periods of time. Throughput includes time spent in allocation (but tuning for speed of allocation is generally not needed).</a:t>
            </a:r>
          </a:p>
          <a:p>
            <a:r>
              <a:rPr lang="en-US" sz="1200" dirty="0" smtClean="0"/>
              <a:t>If the throughput and maximum pause time goals have been met, then the garbage collector reduces the size of the heap until one of the goals (invariably the throughput goal) cannot be met. The goal that is not being met is then addressed.</a:t>
            </a:r>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When does the choice of a garbage collector matter?</a:t>
            </a:r>
          </a:p>
          <a:p>
            <a:r>
              <a:rPr lang="en-US" dirty="0" smtClean="0"/>
              <a:t> For some applications, the answer is never. </a:t>
            </a:r>
          </a:p>
          <a:p>
            <a:r>
              <a:rPr lang="en-US" dirty="0" smtClean="0"/>
              <a:t>That is, the application can perform well in the presence of garbage collection with pauses of modest frequency and duration. However, this is not the case for a large class of applications, particularly those with large amounts of data (multiple gigabytes), many threads, and high transaction rates.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The collector will be selected by default according to hardware and system configurations.</a:t>
            </a:r>
          </a:p>
        </p:txBody>
      </p:sp>
      <p:sp>
        <p:nvSpPr>
          <p:cNvPr id="4" name="Slide Number Placeholder 3"/>
          <p:cNvSpPr>
            <a:spLocks noGrp="1"/>
          </p:cNvSpPr>
          <p:nvPr>
            <p:ph type="sldNum" sz="quarter" idx="10"/>
          </p:nvPr>
        </p:nvSpPr>
        <p:spPr/>
        <p:txBody>
          <a:bodyPr/>
          <a:lstStyle/>
          <a:p>
            <a:fld id="{D67CD326-6C84-4637-AC4A-4B177AE92C24}"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Stop all application threads, identify the set of objects reachable from roots, and then resume all application threads.</a:t>
            </a:r>
          </a:p>
          <a:p>
            <a:r>
              <a:rPr lang="en-US" dirty="0" smtClean="0"/>
              <a:t>Concurrently trace the reachable object graph, using one or more processors, while the application threads are executing.</a:t>
            </a:r>
          </a:p>
          <a:p>
            <a:r>
              <a:rPr lang="en-US" dirty="0" smtClean="0"/>
              <a:t>Concurrently retrace sections of the object graph that were modified since the tracing in the previous step, using one processor.</a:t>
            </a:r>
          </a:p>
          <a:p>
            <a:r>
              <a:rPr lang="en-US" dirty="0" smtClean="0"/>
              <a:t>Stop all application threads and retrace sections of the roots and object graph that may have been modified since they were last examined, and then resume all application threads.</a:t>
            </a:r>
          </a:p>
          <a:p>
            <a:r>
              <a:rPr lang="en-US" dirty="0" smtClean="0"/>
              <a:t>Concurrently sweep up the unreachable objects to the free lists used for allocation, using one processor.</a:t>
            </a:r>
          </a:p>
          <a:p>
            <a:r>
              <a:rPr lang="en-US" dirty="0" smtClean="0"/>
              <a:t>Concurrently resize the heap and prepare the support data structures for the next collection cycle, using one processor.</a:t>
            </a:r>
          </a:p>
          <a:p>
            <a:endParaRPr lang="en-US" dirty="0"/>
          </a:p>
        </p:txBody>
      </p:sp>
      <p:sp>
        <p:nvSpPr>
          <p:cNvPr id="4" name="Slide Number Placeholder 3"/>
          <p:cNvSpPr>
            <a:spLocks noGrp="1"/>
          </p:cNvSpPr>
          <p:nvPr>
            <p:ph type="sldNum" sz="quarter" idx="10"/>
          </p:nvPr>
        </p:nvSpPr>
        <p:spPr/>
        <p:txBody>
          <a:bodyPr/>
          <a:lstStyle/>
          <a:p>
            <a:fld id="{D67CD326-6C84-4637-AC4A-4B177AE92C24}"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D67CD326-6C84-4637-AC4A-4B177AE92C24}"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Click to edit Master title style</a:t>
            </a:r>
            <a:endParaRPr lang="en-GB" noProof="0"/>
          </a:p>
        </p:txBody>
      </p:sp>
      <p:sp>
        <p:nvSpPr>
          <p:cNvPr id="3" name="Content Placeholder 2"/>
          <p:cNvSpPr>
            <a:spLocks noGrp="1"/>
          </p:cNvSpPr>
          <p:nvPr>
            <p:ph idx="1"/>
          </p:nvPr>
        </p:nvSpPr>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 name="Slide Number Placeholder 3"/>
          <p:cNvSpPr>
            <a:spLocks noGrp="1"/>
          </p:cNvSpPr>
          <p:nvPr>
            <p:ph type="sldNum" sz="quarter" idx="10"/>
          </p:nvPr>
        </p:nvSpPr>
        <p:spPr>
          <a:xfrm>
            <a:off x="65088" y="6515100"/>
            <a:ext cx="381000" cy="266700"/>
          </a:xfrm>
          <a:prstGeom prst="rect">
            <a:avLst/>
          </a:prstGeom>
        </p:spPr>
        <p:txBody>
          <a:bodyPr/>
          <a:lstStyle>
            <a:lvl1pPr>
              <a:defRPr/>
            </a:lvl1pPr>
          </a:lstStyle>
          <a:p>
            <a:fld id="{6729FD43-0F63-4177-B353-A489407DF6B8}" type="slidenum">
              <a:rPr lang="en-US"/>
              <a:pPr/>
              <a:t>‹#›</a:t>
            </a:fld>
            <a:endParaRPr lang="en-US" dirty="0"/>
          </a:p>
        </p:txBody>
      </p:sp>
    </p:spTree>
    <p:extLst>
      <p:ext uri="{BB962C8B-B14F-4D97-AF65-F5344CB8AC3E}">
        <p14:creationId xmlns:p14="http://schemas.microsoft.com/office/powerpoint/2010/main" val="2464096221"/>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729FD43-0F63-4177-B353-A489407DF6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3ABB6604-2B8F-8045-8DBE-E5EE68D3E57C}"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ADAE3224-8736-4CD6-9A1E-660F870FEC36}" type="slidenum">
              <a:rPr lang="en-GB" noProof="0" smtClean="0"/>
              <a:pPr/>
              <a:t>‹#›</a:t>
            </a:fld>
            <a:endParaRPr lang="en-GB"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3ABB6604-2B8F-8045-8DBE-E5EE68D3E57C}" type="slidenum">
              <a:rPr lang="en-US" smtClean="0"/>
              <a:pPr/>
              <a:t>‹#›</a:t>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396E1BBD-EA75-448E-9334-1EF8EE927AC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055F801-D054-4BA1-8E8D-A8474E4BAC3A}"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3E872B11-1FAE-4CAD-A832-A3B6F83B3803}" type="slidenum">
              <a:rPr lang="en-GB" noProof="0" smtClean="0"/>
              <a:pPr/>
              <a:t>‹#›</a:t>
            </a:fld>
            <a:endParaRPr lang="en-GB"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8559CAAF-0E74-4DC2-BAE0-10CA18023657}"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2"/>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34A058EA-6494-425E-9C89-E016DBC16458}" type="slidenum">
              <a:rPr lang="en-GB" noProof="0" smtClean="0"/>
              <a:pPr/>
              <a:t>‹#›</a:t>
            </a:fld>
            <a:endParaRPr lang="en-GB"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1"/>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4913448-3A3E-4FCB-B379-05DC6435579F}" type="slidenum">
              <a:rPr lang="en-GB" noProof="0" smtClean="0"/>
              <a:pPr/>
              <a:t>‹#›</a:t>
            </a:fld>
            <a:endParaRPr lang="en-GB"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a:t>
            </a:r>
            <a:r>
              <a:rPr lang="en-US" dirty="0" smtClean="0"/>
              <a:t> to edit Master title style</a:t>
            </a:r>
            <a:endParaRPr lang="en-US" dirty="0"/>
          </a:p>
        </p:txBody>
      </p:sp>
      <p:sp>
        <p:nvSpPr>
          <p:cNvPr id="3" name="Slide Number Placeholder 2"/>
          <p:cNvSpPr>
            <a:spLocks noGrp="1"/>
          </p:cNvSpPr>
          <p:nvPr>
            <p:ph type="sldNum" sz="quarter" idx="10"/>
          </p:nvPr>
        </p:nvSpPr>
        <p:spPr>
          <a:xfrm>
            <a:off x="65088" y="6515100"/>
            <a:ext cx="381000" cy="266700"/>
          </a:xfrm>
          <a:prstGeom prst="rect">
            <a:avLst/>
          </a:prstGeom>
        </p:spPr>
        <p:txBody>
          <a:bodyPr/>
          <a:lstStyle>
            <a:lvl1pPr>
              <a:defRPr/>
            </a:lvl1pPr>
          </a:lstStyle>
          <a:p>
            <a:fld id="{396E1BBD-EA75-448E-9334-1EF8EE927AC5}" type="slidenum">
              <a:rPr lang="en-US"/>
              <a:pPr/>
              <a:t>‹#›</a:t>
            </a:fld>
            <a:endParaRPr lang="en-US" dirty="0"/>
          </a:p>
        </p:txBody>
      </p:sp>
    </p:spTree>
    <p:extLst>
      <p:ext uri="{BB962C8B-B14F-4D97-AF65-F5344CB8AC3E}">
        <p14:creationId xmlns:p14="http://schemas.microsoft.com/office/powerpoint/2010/main" val="2624563422"/>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65088" y="6515100"/>
            <a:ext cx="381000" cy="266700"/>
          </a:xfrm>
          <a:prstGeom prst="rect">
            <a:avLst/>
          </a:prstGeom>
        </p:spPr>
        <p:txBody>
          <a:bodyPr/>
          <a:lstStyle>
            <a:lvl1pPr>
              <a:defRPr/>
            </a:lvl1pPr>
          </a:lstStyle>
          <a:p>
            <a:fld id="{8055F801-D054-4BA1-8E8D-A8474E4BAC3A}" type="slidenum">
              <a:rPr lang="en-US"/>
              <a:pPr/>
              <a:t>‹#›</a:t>
            </a:fld>
            <a:endParaRPr lang="en-US" dirty="0"/>
          </a:p>
        </p:txBody>
      </p:sp>
    </p:spTree>
    <p:extLst>
      <p:ext uri="{BB962C8B-B14F-4D97-AF65-F5344CB8AC3E}">
        <p14:creationId xmlns:p14="http://schemas.microsoft.com/office/powerpoint/2010/main" val="2560584147"/>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3" name="Content Placeholder 2"/>
          <p:cNvSpPr>
            <a:spLocks noGrp="1"/>
          </p:cNvSpPr>
          <p:nvPr>
            <p:ph sz="half" idx="1"/>
          </p:nvPr>
        </p:nvSpPr>
        <p:spPr>
          <a:xfrm>
            <a:off x="685800" y="1304926"/>
            <a:ext cx="3810000"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 name="Content Placeholder 3"/>
          <p:cNvSpPr>
            <a:spLocks noGrp="1"/>
          </p:cNvSpPr>
          <p:nvPr>
            <p:ph sz="half" idx="2"/>
          </p:nvPr>
        </p:nvSpPr>
        <p:spPr>
          <a:xfrm>
            <a:off x="4648200" y="1304926"/>
            <a:ext cx="3810000"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5" name="Slide Number Placeholder 4"/>
          <p:cNvSpPr>
            <a:spLocks noGrp="1"/>
          </p:cNvSpPr>
          <p:nvPr>
            <p:ph type="sldNum" sz="quarter" idx="10"/>
          </p:nvPr>
        </p:nvSpPr>
        <p:spPr>
          <a:xfrm>
            <a:off x="65088" y="6515100"/>
            <a:ext cx="381000" cy="266700"/>
          </a:xfrm>
          <a:prstGeom prst="rect">
            <a:avLst/>
          </a:prstGeom>
        </p:spPr>
        <p:txBody>
          <a:bodyPr/>
          <a:lstStyle>
            <a:lvl1pPr>
              <a:defRPr/>
            </a:lvl1pPr>
          </a:lstStyle>
          <a:p>
            <a:fld id="{ADAE3224-8736-4CD6-9A1E-660F870FEC36}" type="slidenum">
              <a:rPr lang="en-GB" noProof="0" smtClean="0"/>
              <a:pPr/>
              <a:t>‹#›</a:t>
            </a:fld>
            <a:endParaRPr lang="en-GB" noProof="0" dirty="0"/>
          </a:p>
        </p:txBody>
      </p:sp>
    </p:spTree>
    <p:extLst>
      <p:ext uri="{BB962C8B-B14F-4D97-AF65-F5344CB8AC3E}">
        <p14:creationId xmlns:p14="http://schemas.microsoft.com/office/powerpoint/2010/main" val="201599835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GB" noProof="0" smtClean="0"/>
              <a:t>Click to edit Master title style</a:t>
            </a:r>
            <a:endParaRPr lang="en-GB" noProof="0"/>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noProof="0" smtClean="0"/>
              <a:t>Click to edit Master text styles</a:t>
            </a:r>
          </a:p>
        </p:txBody>
      </p:sp>
      <p:sp>
        <p:nvSpPr>
          <p:cNvPr id="5" name="Slide Number Placeholder 4"/>
          <p:cNvSpPr>
            <a:spLocks noGrp="1"/>
          </p:cNvSpPr>
          <p:nvPr>
            <p:ph type="sldNum" sz="quarter" idx="10"/>
          </p:nvPr>
        </p:nvSpPr>
        <p:spPr>
          <a:xfrm>
            <a:off x="65088" y="6515100"/>
            <a:ext cx="381000" cy="266700"/>
          </a:xfrm>
          <a:prstGeom prst="rect">
            <a:avLst/>
          </a:prstGeom>
        </p:spPr>
        <p:txBody>
          <a:bodyPr/>
          <a:lstStyle>
            <a:lvl1pPr>
              <a:defRPr/>
            </a:lvl1pPr>
          </a:lstStyle>
          <a:p>
            <a:fld id="{3E872B11-1FAE-4CAD-A832-A3B6F83B3803}" type="slidenum">
              <a:rPr lang="en-GB" noProof="0" smtClean="0"/>
              <a:pPr/>
              <a:t>‹#›</a:t>
            </a:fld>
            <a:endParaRPr lang="en-GB" noProof="0" dirty="0"/>
          </a:p>
        </p:txBody>
      </p:sp>
    </p:spTree>
    <p:extLst>
      <p:ext uri="{BB962C8B-B14F-4D97-AF65-F5344CB8AC3E}">
        <p14:creationId xmlns:p14="http://schemas.microsoft.com/office/powerpoint/2010/main" val="245643185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GB" noProof="0" smtClean="0"/>
              <a:t>Click to edit Master title style</a:t>
            </a:r>
            <a:endParaRPr lang="en-GB" noProof="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noProof="0"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noProof="0" smtClean="0"/>
              <a:t>Click to edit Master text styles</a:t>
            </a:r>
          </a:p>
        </p:txBody>
      </p:sp>
      <p:sp>
        <p:nvSpPr>
          <p:cNvPr id="5" name="Slide Number Placeholder 4"/>
          <p:cNvSpPr>
            <a:spLocks noGrp="1"/>
          </p:cNvSpPr>
          <p:nvPr>
            <p:ph type="sldNum" sz="quarter" idx="10"/>
          </p:nvPr>
        </p:nvSpPr>
        <p:spPr>
          <a:xfrm>
            <a:off x="65088" y="6515100"/>
            <a:ext cx="381000" cy="266700"/>
          </a:xfrm>
          <a:prstGeom prst="rect">
            <a:avLst/>
          </a:prstGeom>
        </p:spPr>
        <p:txBody>
          <a:bodyPr/>
          <a:lstStyle>
            <a:lvl1pPr>
              <a:defRPr/>
            </a:lvl1pPr>
          </a:lstStyle>
          <a:p>
            <a:fld id="{8559CAAF-0E74-4DC2-BAE0-10CA18023657}" type="slidenum">
              <a:rPr lang="en-US"/>
              <a:pPr/>
              <a:t>‹#›</a:t>
            </a:fld>
            <a:endParaRPr lang="en-US" dirty="0"/>
          </a:p>
        </p:txBody>
      </p:sp>
    </p:spTree>
    <p:extLst>
      <p:ext uri="{BB962C8B-B14F-4D97-AF65-F5344CB8AC3E}">
        <p14:creationId xmlns:p14="http://schemas.microsoft.com/office/powerpoint/2010/main" val="277925868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Click to edit Master title style</a:t>
            </a:r>
            <a:endParaRPr lang="en-GB" noProof="0"/>
          </a:p>
        </p:txBody>
      </p:sp>
      <p:sp>
        <p:nvSpPr>
          <p:cNvPr id="3" name="Vertical Text Placeholder 2"/>
          <p:cNvSpPr>
            <a:spLocks noGrp="1"/>
          </p:cNvSpPr>
          <p:nvPr>
            <p:ph type="body" orient="vert" idx="1"/>
          </p:nvPr>
        </p:nvSpPr>
        <p:spPr/>
        <p:txBody>
          <a:bodyPr vert="eaVert"/>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4" name="Slide Number Placeholder 3"/>
          <p:cNvSpPr>
            <a:spLocks noGrp="1"/>
          </p:cNvSpPr>
          <p:nvPr>
            <p:ph type="sldNum" sz="quarter" idx="10"/>
          </p:nvPr>
        </p:nvSpPr>
        <p:spPr>
          <a:xfrm>
            <a:off x="65088" y="6515100"/>
            <a:ext cx="381000" cy="266700"/>
          </a:xfrm>
          <a:prstGeom prst="rect">
            <a:avLst/>
          </a:prstGeom>
        </p:spPr>
        <p:txBody>
          <a:bodyPr/>
          <a:lstStyle>
            <a:lvl1pPr>
              <a:defRPr/>
            </a:lvl1pPr>
          </a:lstStyle>
          <a:p>
            <a:fld id="{34A058EA-6494-425E-9C89-E016DBC16458}" type="slidenum">
              <a:rPr lang="en-GB" noProof="0" smtClean="0"/>
              <a:pPr/>
              <a:t>‹#›</a:t>
            </a:fld>
            <a:endParaRPr lang="en-GB" noProof="0" dirty="0"/>
          </a:p>
        </p:txBody>
      </p:sp>
    </p:spTree>
    <p:extLst>
      <p:ext uri="{BB962C8B-B14F-4D97-AF65-F5344CB8AC3E}">
        <p14:creationId xmlns:p14="http://schemas.microsoft.com/office/powerpoint/2010/main" val="414211332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4" y="19050"/>
            <a:ext cx="2154237" cy="6153150"/>
          </a:xfrm>
        </p:spPr>
        <p:txBody>
          <a:bodyPr vert="eaVert"/>
          <a:lstStyle/>
          <a:p>
            <a:r>
              <a:rPr lang="en-GB" noProof="0" smtClean="0"/>
              <a:t>Click to edit Master title style</a:t>
            </a:r>
            <a:endParaRPr lang="en-GB" noProof="0"/>
          </a:p>
        </p:txBody>
      </p:sp>
      <p:sp>
        <p:nvSpPr>
          <p:cNvPr id="3" name="Vertical Text Placeholder 2"/>
          <p:cNvSpPr>
            <a:spLocks noGrp="1"/>
          </p:cNvSpPr>
          <p:nvPr>
            <p:ph type="body" orient="vert" idx="1"/>
          </p:nvPr>
        </p:nvSpPr>
        <p:spPr>
          <a:xfrm>
            <a:off x="295275" y="19050"/>
            <a:ext cx="6313488" cy="6153150"/>
          </a:xfrm>
        </p:spPr>
        <p:txBody>
          <a:bodyPr vert="eaVert"/>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4" name="Slide Number Placeholder 3"/>
          <p:cNvSpPr>
            <a:spLocks noGrp="1"/>
          </p:cNvSpPr>
          <p:nvPr>
            <p:ph type="sldNum" sz="quarter" idx="10"/>
          </p:nvPr>
        </p:nvSpPr>
        <p:spPr>
          <a:xfrm>
            <a:off x="65088" y="6515100"/>
            <a:ext cx="381000" cy="266700"/>
          </a:xfrm>
          <a:prstGeom prst="rect">
            <a:avLst/>
          </a:prstGeom>
        </p:spPr>
        <p:txBody>
          <a:bodyPr/>
          <a:lstStyle>
            <a:lvl1pPr>
              <a:defRPr/>
            </a:lvl1pPr>
          </a:lstStyle>
          <a:p>
            <a:fld id="{64913448-3A3E-4FCB-B379-05DC6435579F}" type="slidenum">
              <a:rPr lang="en-GB" noProof="0" smtClean="0"/>
              <a:pPr/>
              <a:t>‹#›</a:t>
            </a:fld>
            <a:endParaRPr lang="en-GB" noProof="0" dirty="0"/>
          </a:p>
        </p:txBody>
      </p:sp>
    </p:spTree>
    <p:extLst>
      <p:ext uri="{BB962C8B-B14F-4D97-AF65-F5344CB8AC3E}">
        <p14:creationId xmlns:p14="http://schemas.microsoft.com/office/powerpoint/2010/main" val="224862184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699CB88-5E1A-4FAC-892A-60949ACB1F6F}" type="datetimeFigureOut">
              <a:rPr lang="en-US" smtClean="0"/>
              <a:pPr/>
              <a:t>12/1/2015</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3ABB6604-2B8F-8045-8DBE-E5EE68D3E57C}"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srcRect/>
          <a:tile tx="0" ty="0" sx="100000" sy="100000" flip="none" algn="tl"/>
        </a:blipFill>
        <a:effectLst/>
      </p:bgPr>
    </p:bg>
    <p:spTree>
      <p:nvGrpSpPr>
        <p:cNvPr id="1" name=""/>
        <p:cNvGrpSpPr/>
        <p:nvPr/>
      </p:nvGrpSpPr>
      <p:grpSpPr>
        <a:xfrm>
          <a:off x="0" y="0"/>
          <a:ext cx="0" cy="0"/>
          <a:chOff x="0" y="0"/>
          <a:chExt cx="0" cy="0"/>
        </a:xfrm>
      </p:grpSpPr>
      <p:sp>
        <p:nvSpPr>
          <p:cNvPr id="191494" name="Rectangle 2"/>
          <p:cNvSpPr>
            <a:spLocks noGrp="1" noChangeArrowheads="1"/>
          </p:cNvSpPr>
          <p:nvPr>
            <p:ph type="title"/>
          </p:nvPr>
        </p:nvSpPr>
        <p:spPr bwMode="auto">
          <a:xfrm>
            <a:off x="295277" y="19050"/>
            <a:ext cx="7080289" cy="6667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smtClean="0"/>
              <a:t>CLICK TO EDIT MASTER TITLE STYLE</a:t>
            </a:r>
          </a:p>
        </p:txBody>
      </p:sp>
      <p:sp>
        <p:nvSpPr>
          <p:cNvPr id="191495" name="Rectangle 3"/>
          <p:cNvSpPr>
            <a:spLocks noGrp="1" noChangeArrowheads="1"/>
          </p:cNvSpPr>
          <p:nvPr>
            <p:ph type="body" idx="1"/>
          </p:nvPr>
        </p:nvSpPr>
        <p:spPr bwMode="auto">
          <a:xfrm>
            <a:off x="685800" y="1304926"/>
            <a:ext cx="7772400"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 name="Rectangle 11"/>
          <p:cNvSpPr/>
          <p:nvPr userDrawn="1"/>
        </p:nvSpPr>
        <p:spPr>
          <a:xfrm>
            <a:off x="0" y="6362700"/>
            <a:ext cx="9144000" cy="647700"/>
          </a:xfrm>
          <a:prstGeom prst="rect">
            <a:avLst/>
          </a:prstGeom>
          <a:solidFill>
            <a:schemeClr val="accent2">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userDrawn="1"/>
        </p:nvSpPr>
        <p:spPr>
          <a:xfrm>
            <a:off x="1600200" y="6409366"/>
            <a:ext cx="5461000" cy="392415"/>
          </a:xfrm>
          <a:prstGeom prst="rect">
            <a:avLst/>
          </a:prstGeom>
          <a:noFill/>
        </p:spPr>
        <p:txBody>
          <a:bodyPr wrap="square" rtlCol="0">
            <a:spAutoFit/>
          </a:bodyPr>
          <a:lstStyle/>
          <a:p>
            <a:pPr algn="ctr"/>
            <a:r>
              <a:rPr lang="en-US" sz="650" dirty="0" smtClean="0">
                <a:solidFill>
                  <a:srgbClr val="B2B2B2"/>
                </a:solidFill>
                <a:latin typeface="Helvetica"/>
                <a:cs typeface="Helvetica"/>
              </a:rPr>
              <a:t>6.5The Information Contained In This Presentation Is Confidential And Proprietary To MicroStrategy. The Recipient Of This Document </a:t>
            </a:r>
            <a:br>
              <a:rPr lang="en-US" sz="650" dirty="0" smtClean="0">
                <a:solidFill>
                  <a:srgbClr val="B2B2B2"/>
                </a:solidFill>
                <a:latin typeface="Helvetica"/>
                <a:cs typeface="Helvetica"/>
              </a:rPr>
            </a:br>
            <a:r>
              <a:rPr lang="en-US" sz="650" dirty="0" smtClean="0">
                <a:solidFill>
                  <a:srgbClr val="B2B2B2"/>
                </a:solidFill>
                <a:latin typeface="Helvetica"/>
                <a:cs typeface="Helvetica"/>
              </a:rPr>
              <a:t>Agrees That They Will Not Disclose Its Contents To Any Third Party Or Otherwise Use This Presentation For Any Purpose </a:t>
            </a:r>
            <a:br>
              <a:rPr lang="en-US" sz="650" dirty="0" smtClean="0">
                <a:solidFill>
                  <a:srgbClr val="B2B2B2"/>
                </a:solidFill>
                <a:latin typeface="Helvetica"/>
                <a:cs typeface="Helvetica"/>
              </a:rPr>
            </a:br>
            <a:r>
              <a:rPr lang="en-US" sz="650" dirty="0" smtClean="0">
                <a:solidFill>
                  <a:srgbClr val="B2B2B2"/>
                </a:solidFill>
                <a:latin typeface="Helvetica"/>
                <a:cs typeface="Helvetica"/>
              </a:rPr>
              <a:t>Other Than An Evaluation Of MicroStrategy's Business Or Its Offerings. Reproduction or Distribution Is Prohibited.</a:t>
            </a:r>
            <a:endParaRPr lang="en-US" sz="650" dirty="0">
              <a:latin typeface="Helvetica"/>
              <a:cs typeface="Helvetica"/>
            </a:endParaRPr>
          </a:p>
        </p:txBody>
      </p:sp>
      <p:sp>
        <p:nvSpPr>
          <p:cNvPr id="14" name="Text Box 43"/>
          <p:cNvSpPr txBox="1">
            <a:spLocks noChangeArrowheads="1"/>
          </p:cNvSpPr>
          <p:nvPr userDrawn="1"/>
        </p:nvSpPr>
        <p:spPr bwMode="auto">
          <a:xfrm>
            <a:off x="2952751" y="6443664"/>
            <a:ext cx="2743200" cy="307777"/>
          </a:xfrm>
          <a:prstGeom prst="rect">
            <a:avLst/>
          </a:prstGeom>
          <a:noFill/>
          <a:ln w="9525">
            <a:noFill/>
            <a:miter lim="800000"/>
            <a:headEnd/>
            <a:tailEnd/>
          </a:ln>
          <a:effectLst/>
        </p:spPr>
        <p:txBody>
          <a:bodyPr>
            <a:spAutoFit/>
          </a:bodyPr>
          <a:lstStyle/>
          <a:p>
            <a:pPr algn="ctr" defTabSz="457200">
              <a:spcBef>
                <a:spcPct val="50000"/>
              </a:spcBef>
              <a:defRPr/>
            </a:pPr>
            <a:r>
              <a:rPr lang="en-US" sz="1400" b="1" dirty="0">
                <a:solidFill>
                  <a:srgbClr val="DDDDDD"/>
                </a:solidFill>
                <a:latin typeface="+mj-lt"/>
              </a:rPr>
              <a:t>CONFIDENTIAL</a:t>
            </a:r>
          </a:p>
        </p:txBody>
      </p:sp>
      <p:sp>
        <p:nvSpPr>
          <p:cNvPr id="15" name="Rectangle 14"/>
          <p:cNvSpPr/>
          <p:nvPr userDrawn="1"/>
        </p:nvSpPr>
        <p:spPr>
          <a:xfrm>
            <a:off x="0" y="0"/>
            <a:ext cx="152400" cy="6858000"/>
          </a:xfrm>
          <a:prstGeom prst="rect">
            <a:avLst/>
          </a:prstGeom>
          <a:solidFill>
            <a:schemeClr val="accent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MSTR_notagline_4c_CMYK.png"/>
          <p:cNvPicPr>
            <a:picLocks noChangeAspect="1"/>
          </p:cNvPicPr>
          <p:nvPr userDrawn="1"/>
        </p:nvPicPr>
        <p:blipFill>
          <a:blip r:embed="rId11" cstate="print"/>
          <a:stretch>
            <a:fillRect/>
          </a:stretch>
        </p:blipFill>
        <p:spPr>
          <a:xfrm>
            <a:off x="7159692" y="6454644"/>
            <a:ext cx="1831909" cy="298714"/>
          </a:xfrm>
          <a:prstGeom prst="rect">
            <a:avLst/>
          </a:prstGeom>
        </p:spPr>
      </p:pic>
      <p:sp>
        <p:nvSpPr>
          <p:cNvPr id="17" name="Slide Number Placeholder 5"/>
          <p:cNvSpPr>
            <a:spLocks noGrp="1"/>
          </p:cNvSpPr>
          <p:nvPr>
            <p:ph type="sldNum" sz="quarter" idx="4"/>
          </p:nvPr>
        </p:nvSpPr>
        <p:spPr>
          <a:xfrm>
            <a:off x="444500" y="6441456"/>
            <a:ext cx="1066800" cy="365125"/>
          </a:xfrm>
          <a:prstGeom prst="rect">
            <a:avLst/>
          </a:prstGeom>
        </p:spPr>
        <p:txBody>
          <a:bodyPr vert="horz" lIns="91440" tIns="45720" rIns="91440" bIns="45720" rtlCol="0" anchor="ctr"/>
          <a:lstStyle>
            <a:lvl1pPr algn="l">
              <a:defRPr sz="1200" b="0">
                <a:solidFill>
                  <a:schemeClr val="bg2"/>
                </a:solidFill>
                <a:latin typeface="Helvetica"/>
                <a:cs typeface="Helvetica"/>
              </a:defRPr>
            </a:lvl1pPr>
          </a:lstStyle>
          <a:p>
            <a:fld id="{3ABB6604-2B8F-8045-8DBE-E5EE68D3E57C}" type="slidenum">
              <a:rPr lang="en-US" smtClean="0"/>
              <a:pPr/>
              <a:t>‹#›</a:t>
            </a:fld>
            <a:endParaRPr lang="en-US" dirty="0"/>
          </a:p>
        </p:txBody>
      </p:sp>
    </p:spTree>
    <p:extLst>
      <p:ext uri="{BB962C8B-B14F-4D97-AF65-F5344CB8AC3E}">
        <p14:creationId xmlns:p14="http://schemas.microsoft.com/office/powerpoint/2010/main" val="3894716367"/>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4" r:id="rId3"/>
    <p:sldLayoutId id="2147483671" r:id="rId4"/>
    <p:sldLayoutId id="2147483675" r:id="rId5"/>
    <p:sldLayoutId id="2147483676" r:id="rId6"/>
    <p:sldLayoutId id="2147483677" r:id="rId7"/>
    <p:sldLayoutId id="2147483678" r:id="rId8"/>
  </p:sldLayoutIdLst>
  <p:transition spd="med"/>
  <p:timing>
    <p:tnLst>
      <p:par>
        <p:cTn id="1" dur="indefinite" restart="never" nodeType="tmRoot"/>
      </p:par>
    </p:tnLst>
  </p:timing>
  <p:hf hdr="0" ftr="0" dt="0"/>
  <p:txStyles>
    <p:titleStyle>
      <a:lvl1pPr algn="l" rtl="0" fontAlgn="base">
        <a:spcBef>
          <a:spcPct val="0"/>
        </a:spcBef>
        <a:spcAft>
          <a:spcPct val="0"/>
        </a:spcAft>
        <a:defRPr sz="2200">
          <a:solidFill>
            <a:srgbClr val="000000"/>
          </a:solidFill>
          <a:latin typeface="+mn-lt"/>
          <a:ea typeface="+mj-ea"/>
          <a:cs typeface="+mj-cs"/>
        </a:defRPr>
      </a:lvl1pPr>
      <a:lvl2pPr algn="l" rtl="0" fontAlgn="base">
        <a:spcBef>
          <a:spcPct val="0"/>
        </a:spcBef>
        <a:spcAft>
          <a:spcPct val="0"/>
        </a:spcAft>
        <a:defRPr sz="2200">
          <a:solidFill>
            <a:schemeClr val="bg1"/>
          </a:solidFill>
          <a:latin typeface="Calibri" pitchFamily="34" charset="0"/>
          <a:ea typeface="ＭＳ Ｐゴシック" pitchFamily="1" charset="-128"/>
        </a:defRPr>
      </a:lvl2pPr>
      <a:lvl3pPr algn="l" rtl="0" fontAlgn="base">
        <a:spcBef>
          <a:spcPct val="0"/>
        </a:spcBef>
        <a:spcAft>
          <a:spcPct val="0"/>
        </a:spcAft>
        <a:defRPr sz="2200">
          <a:solidFill>
            <a:schemeClr val="bg1"/>
          </a:solidFill>
          <a:latin typeface="Calibri" pitchFamily="34" charset="0"/>
          <a:ea typeface="ＭＳ Ｐゴシック" pitchFamily="1" charset="-128"/>
        </a:defRPr>
      </a:lvl3pPr>
      <a:lvl4pPr algn="l" rtl="0" fontAlgn="base">
        <a:spcBef>
          <a:spcPct val="0"/>
        </a:spcBef>
        <a:spcAft>
          <a:spcPct val="0"/>
        </a:spcAft>
        <a:defRPr sz="2200">
          <a:solidFill>
            <a:schemeClr val="bg1"/>
          </a:solidFill>
          <a:latin typeface="Calibri" pitchFamily="34" charset="0"/>
          <a:ea typeface="ＭＳ Ｐゴシック" pitchFamily="1" charset="-128"/>
        </a:defRPr>
      </a:lvl4pPr>
      <a:lvl5pPr algn="l" rtl="0" fontAlgn="base">
        <a:spcBef>
          <a:spcPct val="0"/>
        </a:spcBef>
        <a:spcAft>
          <a:spcPct val="0"/>
        </a:spcAft>
        <a:defRPr sz="2200">
          <a:solidFill>
            <a:schemeClr val="bg1"/>
          </a:solidFill>
          <a:latin typeface="Calibri" pitchFamily="34" charset="0"/>
          <a:ea typeface="ＭＳ Ｐゴシック" pitchFamily="1" charset="-128"/>
        </a:defRPr>
      </a:lvl5pPr>
      <a:lvl6pPr marL="457200" algn="l" rtl="0" fontAlgn="base">
        <a:spcBef>
          <a:spcPct val="0"/>
        </a:spcBef>
        <a:spcAft>
          <a:spcPct val="0"/>
        </a:spcAft>
        <a:defRPr sz="2200">
          <a:solidFill>
            <a:schemeClr val="bg1"/>
          </a:solidFill>
          <a:latin typeface="Calibri" pitchFamily="34" charset="0"/>
          <a:ea typeface="ＭＳ Ｐゴシック" pitchFamily="1" charset="-128"/>
        </a:defRPr>
      </a:lvl6pPr>
      <a:lvl7pPr marL="914400" algn="l" rtl="0" fontAlgn="base">
        <a:spcBef>
          <a:spcPct val="0"/>
        </a:spcBef>
        <a:spcAft>
          <a:spcPct val="0"/>
        </a:spcAft>
        <a:defRPr sz="2200">
          <a:solidFill>
            <a:schemeClr val="bg1"/>
          </a:solidFill>
          <a:latin typeface="Calibri" pitchFamily="34" charset="0"/>
          <a:ea typeface="ＭＳ Ｐゴシック" pitchFamily="1" charset="-128"/>
        </a:defRPr>
      </a:lvl7pPr>
      <a:lvl8pPr marL="1371600" algn="l" rtl="0" fontAlgn="base">
        <a:spcBef>
          <a:spcPct val="0"/>
        </a:spcBef>
        <a:spcAft>
          <a:spcPct val="0"/>
        </a:spcAft>
        <a:defRPr sz="2200">
          <a:solidFill>
            <a:schemeClr val="bg1"/>
          </a:solidFill>
          <a:latin typeface="Calibri" pitchFamily="34" charset="0"/>
          <a:ea typeface="ＭＳ Ｐゴシック" pitchFamily="1" charset="-128"/>
        </a:defRPr>
      </a:lvl8pPr>
      <a:lvl9pPr marL="1828800" algn="l" rtl="0" fontAlgn="base">
        <a:spcBef>
          <a:spcPct val="0"/>
        </a:spcBef>
        <a:spcAft>
          <a:spcPct val="0"/>
        </a:spcAft>
        <a:defRPr sz="2200">
          <a:solidFill>
            <a:schemeClr val="bg1"/>
          </a:solidFill>
          <a:latin typeface="Calibri" pitchFamily="34" charset="0"/>
          <a:ea typeface="ＭＳ Ｐゴシック" pitchFamily="1" charset="-128"/>
        </a:defRPr>
      </a:lvl9pPr>
    </p:titleStyle>
    <p:bodyStyle>
      <a:lvl1pPr marL="342900" indent="-342900" algn="l" rtl="0" fontAlgn="base">
        <a:spcBef>
          <a:spcPct val="70000"/>
        </a:spcBef>
        <a:spcAft>
          <a:spcPct val="25000"/>
        </a:spcAft>
        <a:buClr>
          <a:srgbClr val="DC9518"/>
        </a:buClr>
        <a:buFont typeface="Times" pitchFamily="1" charset="0"/>
        <a:buChar char="•"/>
        <a:defRPr sz="2000">
          <a:solidFill>
            <a:schemeClr val="tx1"/>
          </a:solidFill>
          <a:latin typeface="+mn-lt"/>
          <a:ea typeface="+mn-ea"/>
          <a:cs typeface="+mn-cs"/>
        </a:defRPr>
      </a:lvl1pPr>
      <a:lvl2pPr marL="742950" indent="-285750" algn="l" rtl="0" fontAlgn="base">
        <a:spcBef>
          <a:spcPct val="20000"/>
        </a:spcBef>
        <a:spcAft>
          <a:spcPct val="0"/>
        </a:spcAft>
        <a:buClr>
          <a:srgbClr val="02506F"/>
        </a:buClr>
        <a:buChar char="–"/>
        <a:defRPr>
          <a:solidFill>
            <a:schemeClr val="tx1"/>
          </a:solidFill>
          <a:latin typeface="+mn-lt"/>
          <a:ea typeface="+mn-ea"/>
        </a:defRPr>
      </a:lvl2pPr>
      <a:lvl3pPr marL="1085850" indent="-228600" algn="l" rtl="0" fontAlgn="base">
        <a:spcBef>
          <a:spcPct val="20000"/>
        </a:spcBef>
        <a:spcAft>
          <a:spcPct val="0"/>
        </a:spcAft>
        <a:buClr>
          <a:srgbClr val="DC9518"/>
        </a:buClr>
        <a:buChar char="•"/>
        <a:defRPr sz="1600">
          <a:solidFill>
            <a:schemeClr val="tx1"/>
          </a:solidFill>
          <a:latin typeface="+mn-lt"/>
          <a:ea typeface="+mn-ea"/>
        </a:defRPr>
      </a:lvl3pPr>
      <a:lvl4pPr marL="1428750" indent="-228600" algn="l" rtl="0" fontAlgn="base">
        <a:spcBef>
          <a:spcPct val="20000"/>
        </a:spcBef>
        <a:spcAft>
          <a:spcPct val="0"/>
        </a:spcAft>
        <a:buClr>
          <a:srgbClr val="02506F"/>
        </a:buClr>
        <a:buChar char="–"/>
        <a:defRPr sz="1500">
          <a:solidFill>
            <a:schemeClr val="tx1"/>
          </a:solidFill>
          <a:latin typeface="+mn-lt"/>
          <a:ea typeface="+mn-ea"/>
        </a:defRPr>
      </a:lvl4pPr>
      <a:lvl5pPr marL="1771650" indent="-228600" algn="l" rtl="0" fontAlgn="base">
        <a:spcBef>
          <a:spcPct val="20000"/>
        </a:spcBef>
        <a:spcAft>
          <a:spcPct val="0"/>
        </a:spcAft>
        <a:buClr>
          <a:srgbClr val="DC9518"/>
        </a:buClr>
        <a:buChar char="•"/>
        <a:defRPr sz="1400">
          <a:solidFill>
            <a:schemeClr val="tx1"/>
          </a:solidFill>
          <a:latin typeface="+mn-lt"/>
          <a:ea typeface="+mn-ea"/>
        </a:defRPr>
      </a:lvl5pPr>
      <a:lvl6pPr marL="2228850" indent="-228600" algn="l" rtl="0" fontAlgn="base">
        <a:spcBef>
          <a:spcPct val="20000"/>
        </a:spcBef>
        <a:spcAft>
          <a:spcPct val="0"/>
        </a:spcAft>
        <a:buClr>
          <a:srgbClr val="DC9518"/>
        </a:buClr>
        <a:buChar char="•"/>
        <a:defRPr sz="1400">
          <a:solidFill>
            <a:schemeClr val="tx1"/>
          </a:solidFill>
          <a:latin typeface="+mn-lt"/>
          <a:ea typeface="+mn-ea"/>
        </a:defRPr>
      </a:lvl6pPr>
      <a:lvl7pPr marL="2686050" indent="-228600" algn="l" rtl="0" fontAlgn="base">
        <a:spcBef>
          <a:spcPct val="20000"/>
        </a:spcBef>
        <a:spcAft>
          <a:spcPct val="0"/>
        </a:spcAft>
        <a:buClr>
          <a:srgbClr val="DC9518"/>
        </a:buClr>
        <a:buChar char="•"/>
        <a:defRPr sz="1400">
          <a:solidFill>
            <a:schemeClr val="tx1"/>
          </a:solidFill>
          <a:latin typeface="+mn-lt"/>
          <a:ea typeface="+mn-ea"/>
        </a:defRPr>
      </a:lvl7pPr>
      <a:lvl8pPr marL="3143250" indent="-228600" algn="l" rtl="0" fontAlgn="base">
        <a:spcBef>
          <a:spcPct val="20000"/>
        </a:spcBef>
        <a:spcAft>
          <a:spcPct val="0"/>
        </a:spcAft>
        <a:buClr>
          <a:srgbClr val="DC9518"/>
        </a:buClr>
        <a:buChar char="•"/>
        <a:defRPr sz="1400">
          <a:solidFill>
            <a:schemeClr val="tx1"/>
          </a:solidFill>
          <a:latin typeface="+mn-lt"/>
          <a:ea typeface="+mn-ea"/>
        </a:defRPr>
      </a:lvl8pPr>
      <a:lvl9pPr marL="3600450" indent="-228600" algn="l" rtl="0" fontAlgn="base">
        <a:spcBef>
          <a:spcPct val="20000"/>
        </a:spcBef>
        <a:spcAft>
          <a:spcPct val="0"/>
        </a:spcAft>
        <a:buClr>
          <a:srgbClr val="DC9518"/>
        </a:buClr>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21103"/>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12/1/2015</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ABB6604-2B8F-8045-8DBE-E5EE68D3E57C}"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Rectangle 12"/>
          <p:cNvSpPr/>
          <p:nvPr userDrawn="1"/>
        </p:nvSpPr>
        <p:spPr>
          <a:xfrm>
            <a:off x="0" y="6362700"/>
            <a:ext cx="9144000" cy="647700"/>
          </a:xfrm>
          <a:prstGeom prst="rect">
            <a:avLst/>
          </a:prstGeom>
          <a:solidFill>
            <a:schemeClr val="accent2">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userDrawn="1"/>
        </p:nvSpPr>
        <p:spPr>
          <a:xfrm>
            <a:off x="1600200" y="6409366"/>
            <a:ext cx="5461000" cy="392415"/>
          </a:xfrm>
          <a:prstGeom prst="rect">
            <a:avLst/>
          </a:prstGeom>
          <a:noFill/>
        </p:spPr>
        <p:txBody>
          <a:bodyPr wrap="square" rtlCol="0">
            <a:spAutoFit/>
          </a:bodyPr>
          <a:lstStyle/>
          <a:p>
            <a:pPr algn="ctr"/>
            <a:r>
              <a:rPr lang="en-US" sz="650" dirty="0" smtClean="0">
                <a:solidFill>
                  <a:srgbClr val="B2B2B2"/>
                </a:solidFill>
                <a:latin typeface="Helvetica"/>
                <a:cs typeface="Helvetica"/>
              </a:rPr>
              <a:t>6.5The Information Contained In This Presentation Is Confidential And Proprietary To MicroStrategy. The Recipient Of This Document </a:t>
            </a:r>
            <a:br>
              <a:rPr lang="en-US" sz="650" dirty="0" smtClean="0">
                <a:solidFill>
                  <a:srgbClr val="B2B2B2"/>
                </a:solidFill>
                <a:latin typeface="Helvetica"/>
                <a:cs typeface="Helvetica"/>
              </a:rPr>
            </a:br>
            <a:r>
              <a:rPr lang="en-US" sz="650" dirty="0" smtClean="0">
                <a:solidFill>
                  <a:srgbClr val="B2B2B2"/>
                </a:solidFill>
                <a:latin typeface="Helvetica"/>
                <a:cs typeface="Helvetica"/>
              </a:rPr>
              <a:t>Agrees That They Will Not Disclose Its Contents To Any Third Party Or Otherwise Use This Presentation For Any Purpose </a:t>
            </a:r>
            <a:br>
              <a:rPr lang="en-US" sz="650" dirty="0" smtClean="0">
                <a:solidFill>
                  <a:srgbClr val="B2B2B2"/>
                </a:solidFill>
                <a:latin typeface="Helvetica"/>
                <a:cs typeface="Helvetica"/>
              </a:rPr>
            </a:br>
            <a:r>
              <a:rPr lang="en-US" sz="650" dirty="0" smtClean="0">
                <a:solidFill>
                  <a:srgbClr val="B2B2B2"/>
                </a:solidFill>
                <a:latin typeface="Helvetica"/>
                <a:cs typeface="Helvetica"/>
              </a:rPr>
              <a:t>Other Than An Evaluation Of MicroStrategy's Business Or Its Offerings. Reproduction or Distribution Is Prohibited.</a:t>
            </a:r>
            <a:endParaRPr lang="en-US" sz="650" dirty="0">
              <a:latin typeface="Helvetica"/>
              <a:cs typeface="Helvetica"/>
            </a:endParaRPr>
          </a:p>
        </p:txBody>
      </p:sp>
      <p:sp>
        <p:nvSpPr>
          <p:cNvPr id="16" name="Text Box 43"/>
          <p:cNvSpPr txBox="1">
            <a:spLocks noChangeArrowheads="1"/>
          </p:cNvSpPr>
          <p:nvPr userDrawn="1"/>
        </p:nvSpPr>
        <p:spPr bwMode="auto">
          <a:xfrm>
            <a:off x="2952751" y="6443664"/>
            <a:ext cx="2743200" cy="307777"/>
          </a:xfrm>
          <a:prstGeom prst="rect">
            <a:avLst/>
          </a:prstGeom>
          <a:noFill/>
          <a:ln w="9525">
            <a:noFill/>
            <a:miter lim="800000"/>
            <a:headEnd/>
            <a:tailEnd/>
          </a:ln>
          <a:effectLst/>
        </p:spPr>
        <p:txBody>
          <a:bodyPr>
            <a:spAutoFit/>
          </a:bodyPr>
          <a:lstStyle/>
          <a:p>
            <a:pPr algn="ctr" defTabSz="457200">
              <a:spcBef>
                <a:spcPct val="50000"/>
              </a:spcBef>
              <a:defRPr/>
            </a:pPr>
            <a:r>
              <a:rPr lang="en-US" sz="1400" b="1" dirty="0">
                <a:solidFill>
                  <a:srgbClr val="DDDDDD"/>
                </a:solidFill>
                <a:latin typeface="+mj-lt"/>
              </a:rPr>
              <a:t>CONFIDENTIAL</a:t>
            </a:r>
          </a:p>
        </p:txBody>
      </p:sp>
      <p:sp>
        <p:nvSpPr>
          <p:cNvPr id="17" name="Rectangle 16"/>
          <p:cNvSpPr/>
          <p:nvPr userDrawn="1"/>
        </p:nvSpPr>
        <p:spPr>
          <a:xfrm>
            <a:off x="0" y="0"/>
            <a:ext cx="152400" cy="6858000"/>
          </a:xfrm>
          <a:prstGeom prst="rect">
            <a:avLst/>
          </a:prstGeom>
          <a:solidFill>
            <a:schemeClr val="accent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MSTR_notagline_4c_CMYK.png"/>
          <p:cNvPicPr>
            <a:picLocks noChangeAspect="1"/>
          </p:cNvPicPr>
          <p:nvPr userDrawn="1"/>
        </p:nvPicPr>
        <p:blipFill>
          <a:blip r:embed="rId13" cstate="print"/>
          <a:stretch>
            <a:fillRect/>
          </a:stretch>
        </p:blipFill>
        <p:spPr>
          <a:xfrm>
            <a:off x="7159692" y="6454644"/>
            <a:ext cx="1831909" cy="298714"/>
          </a:xfrm>
          <a:prstGeom prst="rect">
            <a:avLst/>
          </a:prstGeom>
        </p:spPr>
      </p:pic>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96E1BBD-EA75-448E-9334-1EF8EE927AC5}" type="slidenum">
              <a:rPr lang="en-US" smtClean="0"/>
              <a:pPr/>
              <a:t>1</a:t>
            </a:fld>
            <a:endParaRPr lang="en-US" dirty="0"/>
          </a:p>
        </p:txBody>
      </p:sp>
      <p:sp>
        <p:nvSpPr>
          <p:cNvPr id="9" name="Rectangle 8"/>
          <p:cNvSpPr/>
          <p:nvPr/>
        </p:nvSpPr>
        <p:spPr>
          <a:xfrm>
            <a:off x="1066800" y="2590800"/>
            <a:ext cx="7640684" cy="92333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JVM GC Tuning</a:t>
            </a:r>
          </a:p>
        </p:txBody>
      </p:sp>
      <p:sp>
        <p:nvSpPr>
          <p:cNvPr id="4" name="Rectangle 3"/>
          <p:cNvSpPr/>
          <p:nvPr/>
        </p:nvSpPr>
        <p:spPr>
          <a:xfrm>
            <a:off x="1219200" y="3886200"/>
            <a:ext cx="7640684"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Mei Canhua</a:t>
            </a:r>
          </a:p>
        </p:txBody>
      </p:sp>
    </p:spTree>
    <p:extLst>
      <p:ext uri="{BB962C8B-B14F-4D97-AF65-F5344CB8AC3E}">
        <p14:creationId xmlns:p14="http://schemas.microsoft.com/office/powerpoint/2010/main" val="16884375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096124" cy="666750"/>
          </a:xfrm>
        </p:spPr>
        <p:txBody>
          <a:bodyPr>
            <a:noAutofit/>
          </a:bodyPr>
          <a:lstStyle/>
          <a:p>
            <a:r>
              <a:rPr lang="en-US" altLang="zh-CN" b="1" dirty="0"/>
              <a:t>Collector Choices</a:t>
            </a:r>
            <a:endParaRPr lang="de-DE"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10</a:t>
            </a:fld>
            <a:endParaRPr lang="en-US" dirty="0"/>
          </a:p>
        </p:txBody>
      </p:sp>
      <p:sp>
        <p:nvSpPr>
          <p:cNvPr id="5" name="TextBox 4"/>
          <p:cNvSpPr txBox="1"/>
          <p:nvPr/>
        </p:nvSpPr>
        <p:spPr>
          <a:xfrm>
            <a:off x="1066800" y="1295400"/>
            <a:ext cx="7924800" cy="4647426"/>
          </a:xfrm>
          <a:prstGeom prst="rect">
            <a:avLst/>
          </a:prstGeom>
          <a:noFill/>
        </p:spPr>
        <p:txBody>
          <a:bodyPr wrap="square" rtlCol="0">
            <a:spAutoFit/>
          </a:bodyPr>
          <a:lstStyle/>
          <a:p>
            <a:pPr marL="0" lvl="1">
              <a:buFont typeface="Wingdings" pitchFamily="2" charset="2"/>
              <a:buChar char="Ø"/>
            </a:pPr>
            <a:r>
              <a:rPr lang="en-US" sz="2400" b="1" dirty="0" smtClean="0">
                <a:latin typeface="+mj-lt"/>
                <a:ea typeface="+mj-ea"/>
                <a:cs typeface="+mj-cs"/>
              </a:rPr>
              <a:t>G1 </a:t>
            </a:r>
            <a:r>
              <a:rPr lang="en-US" dirty="0" smtClean="0">
                <a:solidFill>
                  <a:schemeClr val="tx2"/>
                </a:solidFill>
              </a:rPr>
              <a:t>-</a:t>
            </a:r>
            <a:r>
              <a:rPr lang="en-US" dirty="0">
                <a:solidFill>
                  <a:schemeClr val="tx2"/>
                </a:solidFill>
              </a:rPr>
              <a:t>XX:+</a:t>
            </a:r>
            <a:r>
              <a:rPr lang="en-US" dirty="0" smtClean="0">
                <a:solidFill>
                  <a:schemeClr val="tx2"/>
                </a:solidFill>
              </a:rPr>
              <a:t>UseG1GC</a:t>
            </a:r>
          </a:p>
          <a:p>
            <a:pPr marL="457200" lvl="2">
              <a:buFont typeface="Wingdings" pitchFamily="2" charset="2"/>
              <a:buChar char="Ø"/>
            </a:pPr>
            <a:r>
              <a:rPr lang="en-US" sz="2000" b="1" dirty="0" smtClean="0"/>
              <a:t>Garbage-First, partition heap to equally sized regions </a:t>
            </a:r>
            <a:endParaRPr lang="en-US" sz="2000" b="1" dirty="0" smtClean="0">
              <a:solidFill>
                <a:schemeClr val="tx2"/>
              </a:solidFill>
            </a:endParaRPr>
          </a:p>
          <a:p>
            <a:pPr marL="0" lvl="1">
              <a:buFont typeface="Wingdings" pitchFamily="2" charset="2"/>
              <a:buChar char="Ø"/>
            </a:pPr>
            <a:endParaRPr lang="en-US" sz="2400" b="1" dirty="0">
              <a:solidFill>
                <a:schemeClr val="tx2"/>
              </a:solidFill>
              <a:latin typeface="+mj-lt"/>
              <a:ea typeface="+mj-ea"/>
              <a:cs typeface="+mj-cs"/>
            </a:endParaRPr>
          </a:p>
          <a:p>
            <a:pPr marL="0" lvl="1">
              <a:buFont typeface="Wingdings" pitchFamily="2" charset="2"/>
              <a:buChar char="Ø"/>
            </a:pPr>
            <a:endParaRPr lang="en-US" sz="2400" b="1" dirty="0" smtClean="0">
              <a:solidFill>
                <a:schemeClr val="tx2"/>
              </a:solidFill>
              <a:latin typeface="+mj-lt"/>
              <a:ea typeface="+mj-ea"/>
              <a:cs typeface="+mj-cs"/>
            </a:endParaRPr>
          </a:p>
          <a:p>
            <a:pPr marL="0" lvl="1">
              <a:buFont typeface="Wingdings" pitchFamily="2" charset="2"/>
              <a:buChar char="Ø"/>
            </a:pPr>
            <a:endParaRPr lang="en-US" sz="2400" b="1" dirty="0">
              <a:solidFill>
                <a:schemeClr val="tx2"/>
              </a:solidFill>
              <a:latin typeface="+mj-lt"/>
              <a:ea typeface="+mj-ea"/>
              <a:cs typeface="+mj-cs"/>
            </a:endParaRPr>
          </a:p>
          <a:p>
            <a:pPr marL="0" lvl="1">
              <a:buFont typeface="Wingdings" pitchFamily="2" charset="2"/>
              <a:buChar char="Ø"/>
            </a:pPr>
            <a:endParaRPr lang="en-US" sz="2400" b="1" dirty="0" smtClean="0">
              <a:solidFill>
                <a:schemeClr val="tx2"/>
              </a:solidFill>
              <a:latin typeface="+mj-lt"/>
              <a:ea typeface="+mj-ea"/>
              <a:cs typeface="+mj-cs"/>
            </a:endParaRPr>
          </a:p>
          <a:p>
            <a:pPr marL="0" lvl="1">
              <a:buFont typeface="Wingdings" pitchFamily="2" charset="2"/>
              <a:buChar char="Ø"/>
            </a:pPr>
            <a:endParaRPr lang="en-US" sz="2400" b="1" dirty="0">
              <a:solidFill>
                <a:schemeClr val="tx2"/>
              </a:solidFill>
              <a:latin typeface="+mj-lt"/>
              <a:ea typeface="+mj-ea"/>
              <a:cs typeface="+mj-cs"/>
            </a:endParaRPr>
          </a:p>
          <a:p>
            <a:pPr marL="0" lvl="1">
              <a:buFont typeface="Wingdings" pitchFamily="2" charset="2"/>
              <a:buChar char="Ø"/>
            </a:pPr>
            <a:endParaRPr lang="en-US" sz="2400" b="1" dirty="0" smtClean="0">
              <a:solidFill>
                <a:schemeClr val="tx2"/>
              </a:solidFill>
              <a:latin typeface="+mj-lt"/>
              <a:ea typeface="+mj-ea"/>
              <a:cs typeface="+mj-cs"/>
            </a:endParaRPr>
          </a:p>
          <a:p>
            <a:pPr marL="0" lvl="1">
              <a:buFont typeface="Wingdings" pitchFamily="2" charset="2"/>
              <a:buChar char="Ø"/>
            </a:pPr>
            <a:endParaRPr lang="en-US" sz="2400" b="1" dirty="0">
              <a:solidFill>
                <a:schemeClr val="tx2"/>
              </a:solidFill>
              <a:latin typeface="+mj-lt"/>
              <a:ea typeface="+mj-ea"/>
              <a:cs typeface="+mj-cs"/>
            </a:endParaRPr>
          </a:p>
          <a:p>
            <a:pPr marL="0" lvl="1">
              <a:buFont typeface="Wingdings" pitchFamily="2" charset="2"/>
              <a:buChar char="Ø"/>
            </a:pPr>
            <a:endParaRPr lang="en-US" sz="2400" b="1" dirty="0" smtClean="0">
              <a:solidFill>
                <a:schemeClr val="tx2"/>
              </a:solidFill>
              <a:latin typeface="+mj-lt"/>
              <a:ea typeface="+mj-ea"/>
              <a:cs typeface="+mj-cs"/>
            </a:endParaRPr>
          </a:p>
          <a:p>
            <a:pPr lvl="1">
              <a:buFont typeface="Wingdings" pitchFamily="2" charset="2"/>
              <a:buChar char="Ø"/>
            </a:pPr>
            <a:r>
              <a:rPr lang="en-US" sz="2000" b="1" dirty="0"/>
              <a:t>Multiprocessor machines with large </a:t>
            </a:r>
            <a:r>
              <a:rPr lang="en-US" sz="2000" b="1" dirty="0" smtClean="0"/>
              <a:t>memories(</a:t>
            </a:r>
            <a:r>
              <a:rPr lang="en-US" sz="2000" b="1" dirty="0" err="1" smtClean="0"/>
              <a:t>heapsize</a:t>
            </a:r>
            <a:r>
              <a:rPr lang="en-US" sz="2000" b="1" dirty="0" smtClean="0"/>
              <a:t>&gt;6g)</a:t>
            </a:r>
            <a:endParaRPr lang="en-US" sz="2000" b="1" dirty="0"/>
          </a:p>
          <a:p>
            <a:pPr lvl="1">
              <a:buFont typeface="Wingdings" pitchFamily="2" charset="2"/>
              <a:buChar char="Ø"/>
            </a:pPr>
            <a:r>
              <a:rPr lang="en-US" sz="2000" b="1" dirty="0"/>
              <a:t>Meets </a:t>
            </a:r>
            <a:r>
              <a:rPr lang="en-US" sz="2000" b="1" dirty="0" err="1"/>
              <a:t>gc</a:t>
            </a:r>
            <a:r>
              <a:rPr lang="en-US" sz="2000" b="1" dirty="0"/>
              <a:t> pause time goals with high probability while achieving high </a:t>
            </a:r>
            <a:r>
              <a:rPr lang="en-US" sz="2000" b="1" dirty="0" smtClean="0"/>
              <a:t>throughput</a:t>
            </a:r>
            <a:endParaRPr lang="en-US" sz="2000" b="1" dirty="0" smtClean="0">
              <a:latin typeface="+mj-lt"/>
              <a:ea typeface="+mj-ea"/>
              <a:cs typeface="+mj-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057400"/>
            <a:ext cx="4343400" cy="2743200"/>
          </a:xfrm>
          <a:prstGeom prst="rect">
            <a:avLst/>
          </a:prstGeom>
        </p:spPr>
      </p:pic>
    </p:spTree>
    <p:extLst>
      <p:ext uri="{BB962C8B-B14F-4D97-AF65-F5344CB8AC3E}">
        <p14:creationId xmlns:p14="http://schemas.microsoft.com/office/powerpoint/2010/main" val="1409573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685800"/>
            <a:ext cx="7096124" cy="666750"/>
          </a:xfrm>
        </p:spPr>
        <p:txBody>
          <a:bodyPr>
            <a:noAutofit/>
          </a:bodyPr>
          <a:lstStyle/>
          <a:p>
            <a:r>
              <a:rPr lang="en-US" altLang="zh-CN" b="1" dirty="0"/>
              <a:t>Collector Choices</a:t>
            </a:r>
            <a:endParaRPr lang="de-DE"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11</a:t>
            </a:fld>
            <a:endParaRPr lang="en-US" dirty="0"/>
          </a:p>
        </p:txBody>
      </p:sp>
      <p:sp>
        <p:nvSpPr>
          <p:cNvPr id="5" name="TextBox 4"/>
          <p:cNvSpPr txBox="1"/>
          <p:nvPr/>
        </p:nvSpPr>
        <p:spPr>
          <a:xfrm>
            <a:off x="1219200" y="1584251"/>
            <a:ext cx="7924800" cy="3385542"/>
          </a:xfrm>
          <a:prstGeom prst="rect">
            <a:avLst/>
          </a:prstGeom>
          <a:noFill/>
        </p:spPr>
        <p:txBody>
          <a:bodyPr wrap="square" rtlCol="0">
            <a:spAutoFit/>
          </a:bodyPr>
          <a:lstStyle/>
          <a:p>
            <a:pPr lvl="1">
              <a:buFont typeface="Wingdings" pitchFamily="2" charset="2"/>
              <a:buChar char="Ø"/>
            </a:pPr>
            <a:r>
              <a:rPr lang="en-US" dirty="0" smtClean="0"/>
              <a:t>More </a:t>
            </a:r>
            <a:r>
              <a:rPr lang="en-US" dirty="0"/>
              <a:t>than 50% of the Java heap is occupied with live data.</a:t>
            </a:r>
          </a:p>
          <a:p>
            <a:pPr lvl="1">
              <a:buFont typeface="Wingdings" pitchFamily="2" charset="2"/>
              <a:buChar char="Ø"/>
            </a:pPr>
            <a:r>
              <a:rPr lang="en-US" dirty="0"/>
              <a:t>The rate of object allocation rate or promotion varies significantly.</a:t>
            </a:r>
          </a:p>
          <a:p>
            <a:pPr lvl="1">
              <a:buFont typeface="Wingdings" pitchFamily="2" charset="2"/>
              <a:buChar char="Ø"/>
            </a:pPr>
            <a:r>
              <a:rPr lang="en-US" dirty="0"/>
              <a:t>The application is experiencing undesired long garbage collection or compaction pauses (longer than 0.5 to 1 second</a:t>
            </a:r>
            <a:r>
              <a:rPr lang="en-US" dirty="0" smtClean="0"/>
              <a:t>).</a:t>
            </a:r>
          </a:p>
          <a:p>
            <a:pPr lvl="1">
              <a:buFont typeface="Wingdings" pitchFamily="2" charset="2"/>
              <a:buChar char="Ø"/>
            </a:pPr>
            <a:endParaRPr lang="en-US" b="1" dirty="0" smtClean="0"/>
          </a:p>
          <a:p>
            <a:pPr>
              <a:buFont typeface="Wingdings" pitchFamily="2" charset="2"/>
              <a:buChar char="Ø"/>
            </a:pPr>
            <a:r>
              <a:rPr lang="en-US" sz="2400" b="1" dirty="0" smtClean="0"/>
              <a:t>Phases </a:t>
            </a:r>
            <a:r>
              <a:rPr lang="en-US" sz="2400" b="1" dirty="0"/>
              <a:t>of the </a:t>
            </a:r>
            <a:r>
              <a:rPr lang="en-US" sz="2400" b="1" dirty="0" smtClean="0"/>
              <a:t>G1 Marking Cycle</a:t>
            </a:r>
          </a:p>
          <a:p>
            <a:pPr lvl="1">
              <a:buFont typeface="Wingdings" pitchFamily="2" charset="2"/>
              <a:buChar char="Ø"/>
            </a:pPr>
            <a:r>
              <a:rPr lang="en-US" sz="2000" b="1" dirty="0"/>
              <a:t>Initial marking </a:t>
            </a:r>
            <a:r>
              <a:rPr lang="en-US" sz="2000" b="1" dirty="0" smtClean="0"/>
              <a:t>phase </a:t>
            </a:r>
            <a:r>
              <a:rPr lang="en-US" sz="2000" dirty="0"/>
              <a:t>(STW</a:t>
            </a:r>
            <a:r>
              <a:rPr lang="en-US" sz="2000" dirty="0" smtClean="0"/>
              <a:t>)</a:t>
            </a:r>
          </a:p>
          <a:p>
            <a:pPr lvl="1">
              <a:buFont typeface="Wingdings" pitchFamily="2" charset="2"/>
              <a:buChar char="Ø"/>
            </a:pPr>
            <a:r>
              <a:rPr lang="en-US" sz="2000" b="1" dirty="0" smtClean="0"/>
              <a:t>Root </a:t>
            </a:r>
            <a:r>
              <a:rPr lang="en-US" sz="2000" b="1" dirty="0"/>
              <a:t>region scanning </a:t>
            </a:r>
            <a:r>
              <a:rPr lang="en-US" sz="2000" b="1" dirty="0" smtClean="0"/>
              <a:t>phase</a:t>
            </a:r>
          </a:p>
          <a:p>
            <a:pPr lvl="1">
              <a:buFont typeface="Wingdings" pitchFamily="2" charset="2"/>
              <a:buChar char="Ø"/>
            </a:pPr>
            <a:r>
              <a:rPr lang="en-US" sz="2000" b="1" dirty="0" smtClean="0"/>
              <a:t>Concurrent </a:t>
            </a:r>
            <a:r>
              <a:rPr lang="en-US" sz="2000" b="1" dirty="0"/>
              <a:t>marking </a:t>
            </a:r>
            <a:r>
              <a:rPr lang="en-US" sz="2000" b="1" dirty="0" smtClean="0"/>
              <a:t>phase</a:t>
            </a:r>
          </a:p>
          <a:p>
            <a:pPr lvl="1">
              <a:buFont typeface="Wingdings" pitchFamily="2" charset="2"/>
              <a:buChar char="Ø"/>
            </a:pPr>
            <a:r>
              <a:rPr lang="en-US" sz="2000" b="1" dirty="0" smtClean="0"/>
              <a:t>Remark phase (</a:t>
            </a:r>
            <a:r>
              <a:rPr lang="en-US" sz="2000" dirty="0" smtClean="0"/>
              <a:t>STW )</a:t>
            </a:r>
          </a:p>
          <a:p>
            <a:pPr lvl="1">
              <a:buFont typeface="Wingdings" pitchFamily="2" charset="2"/>
              <a:buChar char="Ø"/>
            </a:pPr>
            <a:r>
              <a:rPr lang="en-US" sz="2000" b="1" dirty="0" smtClean="0"/>
              <a:t>Cleanup phase (</a:t>
            </a:r>
            <a:r>
              <a:rPr lang="en-US" sz="2000" dirty="0"/>
              <a:t>partly concurrent </a:t>
            </a:r>
            <a:r>
              <a:rPr lang="en-US" sz="2000" dirty="0" smtClean="0"/>
              <a:t>)</a:t>
            </a:r>
            <a:endParaRPr lang="en-US" sz="2000" dirty="0"/>
          </a:p>
        </p:txBody>
      </p:sp>
    </p:spTree>
    <p:extLst>
      <p:ext uri="{BB962C8B-B14F-4D97-AF65-F5344CB8AC3E}">
        <p14:creationId xmlns:p14="http://schemas.microsoft.com/office/powerpoint/2010/main" val="14614726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Collector </a:t>
            </a:r>
            <a:r>
              <a:rPr lang="en-US" sz="4400" b="1" dirty="0" smtClean="0"/>
              <a:t>Choices</a:t>
            </a:r>
            <a:r>
              <a:rPr lang="en-US" altLang="zh-CN" dirty="0" smtClean="0"/>
              <a:t> </a:t>
            </a:r>
            <a:endParaRPr lang="en-US"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12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524000"/>
            <a:ext cx="5210175" cy="3562350"/>
          </a:xfrm>
          <a:prstGeom prst="rect">
            <a:avLst/>
          </a:prstGeom>
        </p:spPr>
      </p:pic>
    </p:spTree>
    <p:extLst>
      <p:ext uri="{BB962C8B-B14F-4D97-AF65-F5344CB8AC3E}">
        <p14:creationId xmlns:p14="http://schemas.microsoft.com/office/powerpoint/2010/main" val="2014886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096124" cy="666750"/>
          </a:xfrm>
        </p:spPr>
        <p:txBody>
          <a:bodyPr>
            <a:noAutofit/>
          </a:bodyPr>
          <a:lstStyle/>
          <a:p>
            <a:r>
              <a:rPr lang="en-US" sz="4400" b="1" dirty="0"/>
              <a:t>Tips for </a:t>
            </a:r>
            <a:r>
              <a:rPr lang="en-US" sz="4400" b="1" smtClean="0"/>
              <a:t>HG</a:t>
            </a:r>
            <a:r>
              <a:rPr lang="en-US" altLang="zh-CN" sz="4400" b="1" smtClean="0"/>
              <a:t>oS</a:t>
            </a:r>
            <a:endParaRPr lang="en-US" sz="4400"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13</a:t>
            </a:fld>
            <a:endParaRPr lang="en-US" dirty="0"/>
          </a:p>
        </p:txBody>
      </p:sp>
      <p:sp>
        <p:nvSpPr>
          <p:cNvPr id="6" name="TextBox 5"/>
          <p:cNvSpPr txBox="1"/>
          <p:nvPr/>
        </p:nvSpPr>
        <p:spPr>
          <a:xfrm>
            <a:off x="1143000" y="1584251"/>
            <a:ext cx="7924800" cy="2308324"/>
          </a:xfrm>
          <a:prstGeom prst="rect">
            <a:avLst/>
          </a:prstGeom>
          <a:noFill/>
        </p:spPr>
        <p:txBody>
          <a:bodyPr wrap="square" rtlCol="0">
            <a:spAutoFit/>
          </a:bodyPr>
          <a:lstStyle/>
          <a:p>
            <a:r>
              <a:rPr lang="en-US" sz="2400" b="1" dirty="0" smtClean="0">
                <a:solidFill>
                  <a:schemeClr val="tx2"/>
                </a:solidFill>
              </a:rPr>
              <a:t>As for data loading tasks, we can try the following tips:</a:t>
            </a:r>
          </a:p>
          <a:p>
            <a:pPr>
              <a:buFont typeface="Wingdings" pitchFamily="2" charset="2"/>
              <a:buChar char="Ø"/>
            </a:pPr>
            <a:r>
              <a:rPr lang="en-US" sz="2000" b="1" dirty="0" smtClean="0"/>
              <a:t>Driver Program</a:t>
            </a:r>
          </a:p>
          <a:p>
            <a:pPr lvl="1">
              <a:buFont typeface="Wingdings" pitchFamily="2" charset="2"/>
              <a:buChar char="Ø"/>
            </a:pPr>
            <a:r>
              <a:rPr lang="en-US" sz="2000" b="1" dirty="0" smtClean="0"/>
              <a:t>Set larger size for old generation</a:t>
            </a:r>
          </a:p>
          <a:p>
            <a:pPr lvl="1">
              <a:buFont typeface="Wingdings" pitchFamily="2" charset="2"/>
              <a:buChar char="Ø"/>
            </a:pPr>
            <a:r>
              <a:rPr lang="en-US" sz="2000" b="1" dirty="0" smtClean="0"/>
              <a:t>Use  G1 Collectors</a:t>
            </a:r>
          </a:p>
          <a:p>
            <a:pPr lvl="1">
              <a:buFont typeface="Wingdings" pitchFamily="2" charset="2"/>
              <a:buChar char="Ø"/>
            </a:pPr>
            <a:endParaRPr lang="en-US" sz="2000" b="1" dirty="0" smtClean="0"/>
          </a:p>
          <a:p>
            <a:pPr>
              <a:buFont typeface="Wingdings" pitchFamily="2" charset="2"/>
              <a:buChar char="Ø"/>
            </a:pPr>
            <a:r>
              <a:rPr lang="en-US" sz="2000" b="1" dirty="0" smtClean="0"/>
              <a:t>Executors</a:t>
            </a:r>
          </a:p>
          <a:p>
            <a:pPr lvl="1">
              <a:buFont typeface="Wingdings" pitchFamily="2" charset="2"/>
              <a:buChar char="Ø"/>
            </a:pPr>
            <a:r>
              <a:rPr lang="en-US" sz="2000" b="1" dirty="0" smtClean="0"/>
              <a:t>Set larger size for new generation</a:t>
            </a:r>
            <a:endParaRPr lang="en-US" sz="2000" dirty="0" smtClean="0"/>
          </a:p>
        </p:txBody>
      </p:sp>
    </p:spTree>
    <p:extLst>
      <p:ext uri="{BB962C8B-B14F-4D97-AF65-F5344CB8AC3E}">
        <p14:creationId xmlns:p14="http://schemas.microsoft.com/office/powerpoint/2010/main" val="34815178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514600"/>
            <a:ext cx="3505200" cy="1143000"/>
          </a:xfrm>
        </p:spPr>
        <p:txBody>
          <a:bodyPr>
            <a:normAutofit fontScale="90000"/>
          </a:bodyPr>
          <a:lstStyle/>
          <a:p>
            <a:r>
              <a:rPr lang="en-US" b="1" dirty="0" smtClean="0"/>
              <a:t>Q&amp;A</a:t>
            </a:r>
            <a:br>
              <a:rPr lang="en-US" b="1" dirty="0" smtClean="0"/>
            </a:br>
            <a:r>
              <a:rPr lang="en-US" b="1" dirty="0" smtClean="0"/>
              <a:t> </a:t>
            </a:r>
            <a:r>
              <a:rPr lang="en-US" sz="2200" dirty="0" smtClean="0">
                <a:effectLst/>
              </a:rPr>
              <a:t>THANKS</a:t>
            </a:r>
            <a:endParaRPr lang="en-US" sz="2200" dirty="0">
              <a:effectLst/>
            </a:endParaRPr>
          </a:p>
        </p:txBody>
      </p:sp>
      <p:sp>
        <p:nvSpPr>
          <p:cNvPr id="3" name="Slide Number Placeholder 2"/>
          <p:cNvSpPr>
            <a:spLocks noGrp="1"/>
          </p:cNvSpPr>
          <p:nvPr>
            <p:ph type="sldNum" sz="quarter" idx="12"/>
          </p:nvPr>
        </p:nvSpPr>
        <p:spPr/>
        <p:txBody>
          <a:bodyPr/>
          <a:lstStyle/>
          <a:p>
            <a:fld id="{396E1BBD-EA75-448E-9334-1EF8EE927AC5}" type="slidenum">
              <a:rPr lang="en-US" smtClean="0"/>
              <a:pPr/>
              <a:t>14</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685800"/>
            <a:ext cx="7096124" cy="666750"/>
          </a:xfrm>
        </p:spPr>
        <p:txBody>
          <a:bodyPr>
            <a:noAutofit/>
          </a:bodyPr>
          <a:lstStyle/>
          <a:p>
            <a:r>
              <a:rPr lang="de-DE" b="1" dirty="0" smtClean="0"/>
              <a:t>Agenda</a:t>
            </a:r>
            <a:endParaRPr lang="de-DE"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2</a:t>
            </a:fld>
            <a:endParaRPr lang="en-US" dirty="0"/>
          </a:p>
        </p:txBody>
      </p:sp>
      <p:sp>
        <p:nvSpPr>
          <p:cNvPr id="5" name="TextBox 4"/>
          <p:cNvSpPr txBox="1"/>
          <p:nvPr/>
        </p:nvSpPr>
        <p:spPr>
          <a:xfrm>
            <a:off x="990600" y="1600200"/>
            <a:ext cx="7924800" cy="3908762"/>
          </a:xfrm>
          <a:prstGeom prst="rect">
            <a:avLst/>
          </a:prstGeom>
          <a:noFill/>
        </p:spPr>
        <p:txBody>
          <a:bodyPr wrap="square" rtlCol="0">
            <a:spAutoFit/>
          </a:bodyPr>
          <a:lstStyle/>
          <a:p>
            <a:endParaRPr lang="en-US" sz="2400" b="1" dirty="0" smtClean="0">
              <a:latin typeface="+mj-lt"/>
              <a:ea typeface="+mj-ea"/>
              <a:cs typeface="+mj-cs"/>
            </a:endParaRPr>
          </a:p>
          <a:p>
            <a:pPr>
              <a:buFont typeface="Wingdings" pitchFamily="2" charset="2"/>
              <a:buChar char="Ø"/>
            </a:pPr>
            <a:r>
              <a:rPr lang="en-US" sz="3200" b="1" dirty="0" smtClean="0">
                <a:latin typeface="+mj-lt"/>
                <a:ea typeface="+mj-ea"/>
                <a:cs typeface="+mj-cs"/>
              </a:rPr>
              <a:t>Process Memory Model</a:t>
            </a:r>
            <a:endParaRPr lang="en-US" sz="3200" b="1" dirty="0">
              <a:latin typeface="+mj-lt"/>
              <a:ea typeface="+mj-ea"/>
              <a:cs typeface="+mj-cs"/>
            </a:endParaRPr>
          </a:p>
          <a:p>
            <a:pPr>
              <a:buFont typeface="Wingdings" pitchFamily="2" charset="2"/>
              <a:buChar char="Ø"/>
            </a:pPr>
            <a:r>
              <a:rPr lang="en-US" sz="3200" b="1" dirty="0" err="1" smtClean="0">
                <a:latin typeface="+mj-lt"/>
                <a:ea typeface="+mj-ea"/>
                <a:cs typeface="+mj-cs"/>
              </a:rPr>
              <a:t>HotSpot</a:t>
            </a:r>
            <a:r>
              <a:rPr lang="en-US" sz="3200" b="1" dirty="0" smtClean="0">
                <a:latin typeface="+mj-lt"/>
                <a:ea typeface="+mj-ea"/>
                <a:cs typeface="+mj-cs"/>
              </a:rPr>
              <a:t> JVM Architecture</a:t>
            </a:r>
          </a:p>
          <a:p>
            <a:pPr>
              <a:buFont typeface="Wingdings" pitchFamily="2" charset="2"/>
              <a:buChar char="Ø"/>
            </a:pPr>
            <a:r>
              <a:rPr lang="en-US" sz="3200" b="1" dirty="0"/>
              <a:t>JVM Tuning </a:t>
            </a:r>
            <a:r>
              <a:rPr lang="en-US" sz="3200" b="1" dirty="0" smtClean="0"/>
              <a:t>Goals</a:t>
            </a:r>
          </a:p>
          <a:p>
            <a:pPr>
              <a:buFont typeface="Wingdings" pitchFamily="2" charset="2"/>
              <a:buChar char="Ø"/>
            </a:pPr>
            <a:r>
              <a:rPr lang="en-US" sz="3200" b="1" dirty="0" smtClean="0">
                <a:latin typeface="+mj-lt"/>
                <a:ea typeface="+mj-ea"/>
                <a:cs typeface="+mj-cs"/>
              </a:rPr>
              <a:t>Heap </a:t>
            </a:r>
            <a:r>
              <a:rPr lang="en-US" altLang="zh-CN" sz="3200" b="1" dirty="0" smtClean="0">
                <a:latin typeface="+mj-lt"/>
                <a:ea typeface="+mj-ea"/>
                <a:cs typeface="+mj-cs"/>
              </a:rPr>
              <a:t>&amp; Generation Size Adjustments</a:t>
            </a:r>
          </a:p>
          <a:p>
            <a:pPr>
              <a:buFont typeface="Wingdings" pitchFamily="2" charset="2"/>
              <a:buChar char="Ø"/>
            </a:pPr>
            <a:r>
              <a:rPr lang="en-US" sz="3200" b="1" dirty="0" smtClean="0">
                <a:latin typeface="+mj-lt"/>
                <a:ea typeface="+mj-ea"/>
                <a:cs typeface="+mj-cs"/>
              </a:rPr>
              <a:t>Collector Choices</a:t>
            </a:r>
          </a:p>
          <a:p>
            <a:pPr>
              <a:buFont typeface="Wingdings" pitchFamily="2" charset="2"/>
              <a:buChar char="Ø"/>
            </a:pPr>
            <a:r>
              <a:rPr lang="en-US" sz="3200" b="1" dirty="0" smtClean="0">
                <a:latin typeface="+mj-lt"/>
                <a:ea typeface="+mj-ea"/>
                <a:cs typeface="+mj-cs"/>
              </a:rPr>
              <a:t>Tips for </a:t>
            </a:r>
            <a:r>
              <a:rPr lang="en-US" sz="3200" b="1" dirty="0" err="1" smtClean="0">
                <a:latin typeface="+mj-lt"/>
                <a:ea typeface="+mj-ea"/>
                <a:cs typeface="+mj-cs"/>
              </a:rPr>
              <a:t>HG</a:t>
            </a:r>
            <a:r>
              <a:rPr lang="en-US" altLang="zh-CN" sz="3200" b="1" dirty="0" err="1" smtClean="0">
                <a:latin typeface="+mj-lt"/>
                <a:ea typeface="+mj-ea"/>
                <a:cs typeface="+mj-cs"/>
              </a:rPr>
              <a:t>oS</a:t>
            </a:r>
            <a:endParaRPr lang="en-US" sz="3200" b="1" dirty="0" smtClean="0">
              <a:latin typeface="+mj-lt"/>
              <a:ea typeface="+mj-ea"/>
              <a:cs typeface="+mj-cs"/>
            </a:endParaRPr>
          </a:p>
          <a:p>
            <a:pPr>
              <a:buFont typeface="Wingdings" pitchFamily="2" charset="2"/>
              <a:buChar char="Ø"/>
            </a:pPr>
            <a:r>
              <a:rPr lang="en-US" sz="3200" b="1" dirty="0" smtClean="0">
                <a:latin typeface="+mj-lt"/>
                <a:ea typeface="+mj-ea"/>
                <a:cs typeface="+mj-cs"/>
              </a:rPr>
              <a:t>Q&amp;A</a:t>
            </a:r>
          </a:p>
        </p:txBody>
      </p:sp>
    </p:spTree>
    <p:extLst>
      <p:ext uri="{BB962C8B-B14F-4D97-AF65-F5344CB8AC3E}">
        <p14:creationId xmlns:p14="http://schemas.microsoft.com/office/powerpoint/2010/main" val="16884375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238" y="457200"/>
            <a:ext cx="7096124" cy="666750"/>
          </a:xfrm>
        </p:spPr>
        <p:txBody>
          <a:bodyPr>
            <a:noAutofit/>
          </a:bodyPr>
          <a:lstStyle/>
          <a:p>
            <a:r>
              <a:rPr lang="en-US" b="1" dirty="0" smtClean="0"/>
              <a:t>Memory Layout Of a Process</a:t>
            </a:r>
            <a:endParaRPr lang="de-DE"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219200"/>
            <a:ext cx="6629400" cy="4495800"/>
          </a:xfrm>
          <a:prstGeom prst="rect">
            <a:avLst/>
          </a:prstGeom>
        </p:spPr>
      </p:pic>
    </p:spTree>
    <p:extLst>
      <p:ext uri="{BB962C8B-B14F-4D97-AF65-F5344CB8AC3E}">
        <p14:creationId xmlns:p14="http://schemas.microsoft.com/office/powerpoint/2010/main" val="259281373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685800"/>
            <a:ext cx="7096124" cy="666750"/>
          </a:xfrm>
        </p:spPr>
        <p:txBody>
          <a:bodyPr>
            <a:noAutofit/>
          </a:bodyPr>
          <a:lstStyle/>
          <a:p>
            <a:r>
              <a:rPr lang="en-US" sz="4400" b="1" dirty="0" err="1"/>
              <a:t>HotSpot</a:t>
            </a:r>
            <a:r>
              <a:rPr lang="en-US" sz="4400" b="1" dirty="0"/>
              <a:t> JVM Architecture</a:t>
            </a:r>
          </a:p>
        </p:txBody>
      </p:sp>
      <p:sp>
        <p:nvSpPr>
          <p:cNvPr id="3" name="Slide Number Placeholder 2"/>
          <p:cNvSpPr>
            <a:spLocks noGrp="1"/>
          </p:cNvSpPr>
          <p:nvPr>
            <p:ph type="sldNum" sz="quarter" idx="12"/>
          </p:nvPr>
        </p:nvSpPr>
        <p:spPr/>
        <p:txBody>
          <a:bodyPr/>
          <a:lstStyle/>
          <a:p>
            <a:fld id="{396E1BBD-EA75-448E-9334-1EF8EE927AC5}" type="slidenum">
              <a:rPr lang="en-US" smtClean="0"/>
              <a:pPr/>
              <a:t>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600200"/>
            <a:ext cx="7210173" cy="3657600"/>
          </a:xfrm>
          <a:prstGeom prst="rect">
            <a:avLst/>
          </a:prstGeom>
        </p:spPr>
      </p:pic>
    </p:spTree>
    <p:extLst>
      <p:ext uri="{BB962C8B-B14F-4D97-AF65-F5344CB8AC3E}">
        <p14:creationId xmlns:p14="http://schemas.microsoft.com/office/powerpoint/2010/main" val="32809234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系统内存</a:t>
            </a:r>
            <a:r>
              <a:rPr lang="en-US" altLang="zh-CN" dirty="0" smtClean="0"/>
              <a:t/>
            </a:r>
            <a:br>
              <a:rPr lang="en-US" altLang="zh-CN" dirty="0" smtClean="0"/>
            </a:br>
            <a:r>
              <a:rPr lang="en-US" altLang="zh-CN" dirty="0" smtClean="0"/>
              <a:t>JVM</a:t>
            </a:r>
            <a:r>
              <a:rPr lang="zh-CN" altLang="en-US" dirty="0" smtClean="0"/>
              <a:t>内存</a:t>
            </a:r>
            <a:endParaRPr lang="en-US"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457200"/>
            <a:ext cx="2900300"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81000"/>
            <a:ext cx="4024737" cy="6858000"/>
          </a:xfrm>
          <a:prstGeom prst="rect">
            <a:avLst/>
          </a:prstGeom>
        </p:spPr>
      </p:pic>
      <p:grpSp>
        <p:nvGrpSpPr>
          <p:cNvPr id="14" name="Group 13"/>
          <p:cNvGrpSpPr/>
          <p:nvPr/>
        </p:nvGrpSpPr>
        <p:grpSpPr>
          <a:xfrm>
            <a:off x="70884" y="1955505"/>
            <a:ext cx="1782726" cy="863895"/>
            <a:chOff x="70884" y="1955505"/>
            <a:chExt cx="1782726" cy="863895"/>
          </a:xfrm>
        </p:grpSpPr>
        <p:sp>
          <p:nvSpPr>
            <p:cNvPr id="10" name="Oval 9"/>
            <p:cNvSpPr/>
            <p:nvPr/>
          </p:nvSpPr>
          <p:spPr>
            <a:xfrm>
              <a:off x="70884" y="2362200"/>
              <a:ext cx="1782726" cy="457200"/>
            </a:xfrm>
            <a:prstGeom prst="ellipse">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39996" y="1955505"/>
              <a:ext cx="1524000" cy="228600"/>
            </a:xfrm>
            <a:prstGeom prst="ellipse">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7975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096124" cy="666750"/>
          </a:xfrm>
        </p:spPr>
        <p:txBody>
          <a:bodyPr>
            <a:noAutofit/>
          </a:bodyPr>
          <a:lstStyle/>
          <a:p>
            <a:r>
              <a:rPr lang="en-US" sz="4400" b="1" dirty="0"/>
              <a:t>JVM </a:t>
            </a:r>
            <a:r>
              <a:rPr lang="en-US" sz="4400" b="1" dirty="0" smtClean="0"/>
              <a:t>Tuning Goal</a:t>
            </a:r>
            <a:endParaRPr lang="en-US" sz="4400"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6</a:t>
            </a:fld>
            <a:endParaRPr lang="en-US" dirty="0"/>
          </a:p>
        </p:txBody>
      </p:sp>
      <p:sp>
        <p:nvSpPr>
          <p:cNvPr id="5" name="TextBox 4"/>
          <p:cNvSpPr txBox="1"/>
          <p:nvPr/>
        </p:nvSpPr>
        <p:spPr>
          <a:xfrm>
            <a:off x="1066800" y="1272362"/>
            <a:ext cx="7467600" cy="3108543"/>
          </a:xfrm>
          <a:prstGeom prst="rect">
            <a:avLst/>
          </a:prstGeom>
          <a:noFill/>
        </p:spPr>
        <p:txBody>
          <a:bodyPr wrap="square" rtlCol="0">
            <a:spAutoFit/>
          </a:bodyPr>
          <a:lstStyle/>
          <a:p>
            <a:pPr marL="0" lvl="1">
              <a:buFont typeface="Wingdings" pitchFamily="2" charset="2"/>
              <a:buChar char="Ø"/>
            </a:pPr>
            <a:r>
              <a:rPr lang="en-US" altLang="zh-CN" sz="2400" b="1" dirty="0"/>
              <a:t>Maximum Pause Time Goal </a:t>
            </a:r>
            <a:endParaRPr lang="en-US" altLang="zh-CN" sz="2400" b="1" dirty="0" smtClean="0"/>
          </a:p>
          <a:p>
            <a:pPr marL="457200" lvl="2">
              <a:buFont typeface="Wingdings" pitchFamily="2" charset="2"/>
              <a:buChar char="Ø"/>
            </a:pPr>
            <a:r>
              <a:rPr lang="en-US" sz="2000" dirty="0" smtClean="0"/>
              <a:t>-</a:t>
            </a:r>
            <a:r>
              <a:rPr lang="en-US" sz="2000" dirty="0" err="1"/>
              <a:t>XX:MaxGCPauseMillis</a:t>
            </a:r>
            <a:r>
              <a:rPr lang="en-US" sz="2000" dirty="0"/>
              <a:t>=&lt;</a:t>
            </a:r>
            <a:r>
              <a:rPr lang="en-US" sz="2000" dirty="0" err="1"/>
              <a:t>nnn</a:t>
            </a:r>
            <a:r>
              <a:rPr lang="en-US" sz="2000" dirty="0" smtClean="0"/>
              <a:t>&gt;</a:t>
            </a:r>
            <a:endParaRPr lang="en-US" sz="2200" dirty="0" smtClean="0"/>
          </a:p>
          <a:p>
            <a:pPr marL="0" lvl="1">
              <a:buFont typeface="Wingdings" pitchFamily="2" charset="2"/>
              <a:buChar char="Ø"/>
            </a:pPr>
            <a:r>
              <a:rPr lang="en-US" altLang="zh-CN" sz="2400" b="1" dirty="0" smtClean="0"/>
              <a:t>Throughput Goal</a:t>
            </a:r>
            <a:endParaRPr lang="en-US" altLang="zh-CN" sz="2800" dirty="0" smtClean="0"/>
          </a:p>
          <a:p>
            <a:pPr marL="457200" lvl="2">
              <a:buFont typeface="Wingdings" pitchFamily="2" charset="2"/>
              <a:buChar char="Ø"/>
            </a:pPr>
            <a:r>
              <a:rPr lang="en-US" sz="2000" dirty="0" smtClean="0"/>
              <a:t>-</a:t>
            </a:r>
            <a:r>
              <a:rPr lang="en-US" sz="2000" dirty="0" err="1" smtClean="0"/>
              <a:t>XX:GCTimeRatio</a:t>
            </a:r>
            <a:r>
              <a:rPr lang="en-US" sz="2000" dirty="0"/>
              <a:t>=&lt;</a:t>
            </a:r>
            <a:r>
              <a:rPr lang="en-US" sz="2000" dirty="0" err="1"/>
              <a:t>nnn</a:t>
            </a:r>
            <a:r>
              <a:rPr lang="en-US" sz="2000" dirty="0" smtClean="0"/>
              <a:t>&gt;.</a:t>
            </a:r>
          </a:p>
          <a:p>
            <a:pPr marL="457200" lvl="2">
              <a:buFont typeface="Wingdings" pitchFamily="2" charset="2"/>
              <a:buChar char="Ø"/>
            </a:pPr>
            <a:r>
              <a:rPr lang="en-US" sz="2000" dirty="0" smtClean="0"/>
              <a:t>Throughput=1 </a:t>
            </a:r>
            <a:r>
              <a:rPr lang="en-US" sz="2000" dirty="0"/>
              <a:t>/ (1 + &lt;</a:t>
            </a:r>
            <a:r>
              <a:rPr lang="en-US" sz="2000" dirty="0" err="1"/>
              <a:t>nnn</a:t>
            </a:r>
            <a:r>
              <a:rPr lang="en-US" sz="2000" dirty="0" smtClean="0"/>
              <a:t>&gt;)</a:t>
            </a:r>
          </a:p>
          <a:p>
            <a:pPr marL="457200" lvl="2">
              <a:buFont typeface="Wingdings" pitchFamily="2" charset="2"/>
              <a:buChar char="Ø"/>
            </a:pPr>
            <a:r>
              <a:rPr lang="en-US" sz="2000" dirty="0" smtClean="0"/>
              <a:t>-</a:t>
            </a:r>
            <a:r>
              <a:rPr lang="en-US" sz="2000" dirty="0" err="1"/>
              <a:t>XX:GCTimeRatio</a:t>
            </a:r>
            <a:r>
              <a:rPr lang="en-US" sz="2000" dirty="0"/>
              <a:t>=19 sets a goal of 1/20th or 5% of the total time for garbage </a:t>
            </a:r>
            <a:r>
              <a:rPr lang="en-US" sz="2000" dirty="0" smtClean="0"/>
              <a:t>collections</a:t>
            </a:r>
          </a:p>
          <a:p>
            <a:pPr marL="0" lvl="1">
              <a:buFont typeface="Wingdings" pitchFamily="2" charset="2"/>
              <a:buChar char="Ø"/>
            </a:pPr>
            <a:r>
              <a:rPr lang="en-US" altLang="zh-CN" sz="2400" b="1" dirty="0" smtClean="0"/>
              <a:t>Footprint (Heap Size)</a:t>
            </a:r>
            <a:endParaRPr lang="en-US" altLang="zh-CN" sz="2400" dirty="0" smtClean="0"/>
          </a:p>
          <a:p>
            <a:pPr marL="0" lvl="1">
              <a:buFont typeface="Wingdings" pitchFamily="2" charset="2"/>
              <a:buChar char="Ø"/>
            </a:pPr>
            <a:r>
              <a:rPr lang="en-US" sz="2400" b="1" dirty="0" smtClean="0"/>
              <a:t>GC Logs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65" y="4648200"/>
            <a:ext cx="8568070" cy="1334095"/>
          </a:xfrm>
          <a:prstGeom prst="rect">
            <a:avLst/>
          </a:prstGeom>
        </p:spPr>
      </p:pic>
    </p:spTree>
    <p:extLst>
      <p:ext uri="{BB962C8B-B14F-4D97-AF65-F5344CB8AC3E}">
        <p14:creationId xmlns:p14="http://schemas.microsoft.com/office/powerpoint/2010/main" val="2689999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688" y="533400"/>
            <a:ext cx="8229600" cy="914400"/>
          </a:xfrm>
        </p:spPr>
        <p:txBody>
          <a:bodyPr>
            <a:noAutofit/>
          </a:bodyPr>
          <a:lstStyle/>
          <a:p>
            <a:r>
              <a:rPr lang="en-US" sz="4000" b="1" dirty="0"/>
              <a:t>Heap </a:t>
            </a:r>
            <a:r>
              <a:rPr lang="en-US" altLang="zh-CN" sz="4000" b="1" dirty="0" smtClean="0"/>
              <a:t>&amp; Generation Size Adjustments</a:t>
            </a:r>
            <a:endParaRPr lang="en-US" altLang="zh-CN" sz="4000"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7</a:t>
            </a:fld>
            <a:endParaRPr lang="en-US" dirty="0"/>
          </a:p>
        </p:txBody>
      </p:sp>
      <p:sp>
        <p:nvSpPr>
          <p:cNvPr id="5" name="TextBox 4"/>
          <p:cNvSpPr txBox="1"/>
          <p:nvPr/>
        </p:nvSpPr>
        <p:spPr>
          <a:xfrm>
            <a:off x="1029088" y="5474732"/>
            <a:ext cx="7924800" cy="800219"/>
          </a:xfrm>
          <a:prstGeom prst="rect">
            <a:avLst/>
          </a:prstGeom>
          <a:noFill/>
        </p:spPr>
        <p:txBody>
          <a:bodyPr wrap="square" rtlCol="0">
            <a:spAutoFit/>
          </a:bodyPr>
          <a:lstStyle/>
          <a:p>
            <a:r>
              <a:rPr lang="en-US" dirty="0" err="1" smtClean="0">
                <a:solidFill>
                  <a:schemeClr val="tx2"/>
                </a:solidFill>
              </a:rPr>
              <a:t>Xms</a:t>
            </a:r>
            <a:r>
              <a:rPr lang="en-US" dirty="0" smtClean="0">
                <a:solidFill>
                  <a:schemeClr val="tx2"/>
                </a:solidFill>
              </a:rPr>
              <a:t> </a:t>
            </a:r>
            <a:r>
              <a:rPr lang="en-US" dirty="0" err="1" smtClean="0">
                <a:solidFill>
                  <a:schemeClr val="tx2"/>
                </a:solidFill>
              </a:rPr>
              <a:t>Xmx</a:t>
            </a:r>
            <a:r>
              <a:rPr lang="en-US" dirty="0" smtClean="0">
                <a:solidFill>
                  <a:schemeClr val="tx2"/>
                </a:solidFill>
              </a:rPr>
              <a:t> </a:t>
            </a:r>
            <a:r>
              <a:rPr lang="en-US" dirty="0" err="1" smtClean="0">
                <a:solidFill>
                  <a:schemeClr val="tx2"/>
                </a:solidFill>
              </a:rPr>
              <a:t>NewRatio</a:t>
            </a:r>
            <a:r>
              <a:rPr lang="en-US" dirty="0" smtClean="0">
                <a:solidFill>
                  <a:schemeClr val="tx2"/>
                </a:solidFill>
              </a:rPr>
              <a:t> </a:t>
            </a:r>
            <a:r>
              <a:rPr lang="en-US" dirty="0" err="1" smtClean="0">
                <a:solidFill>
                  <a:schemeClr val="tx2"/>
                </a:solidFill>
              </a:rPr>
              <a:t>NewSize</a:t>
            </a:r>
            <a:r>
              <a:rPr lang="en-US" dirty="0" smtClean="0">
                <a:solidFill>
                  <a:schemeClr val="tx2"/>
                </a:solidFill>
              </a:rPr>
              <a:t> </a:t>
            </a:r>
            <a:r>
              <a:rPr lang="en-US" dirty="0" err="1" smtClean="0">
                <a:solidFill>
                  <a:schemeClr val="tx2"/>
                </a:solidFill>
              </a:rPr>
              <a:t>MaxNewSize</a:t>
            </a:r>
            <a:r>
              <a:rPr lang="en-US" dirty="0" smtClean="0">
                <a:solidFill>
                  <a:schemeClr val="tx2"/>
                </a:solidFill>
              </a:rPr>
              <a:t> </a:t>
            </a:r>
            <a:r>
              <a:rPr lang="en-US" dirty="0" err="1" smtClean="0">
                <a:solidFill>
                  <a:schemeClr val="tx2"/>
                </a:solidFill>
              </a:rPr>
              <a:t>SurvivorRatio</a:t>
            </a:r>
            <a:endParaRPr lang="en-US" dirty="0" smtClean="0">
              <a:solidFill>
                <a:schemeClr val="tx2"/>
              </a:solidFill>
            </a:endParaRPr>
          </a:p>
          <a:p>
            <a:endParaRPr lang="en-US" dirty="0">
              <a:solidFill>
                <a:srgbClr val="FF0000"/>
              </a:solidFill>
            </a:endParaRPr>
          </a:p>
          <a:p>
            <a:r>
              <a:rPr lang="en-US" sz="1000" dirty="0">
                <a:solidFill>
                  <a:srgbClr val="FF0000"/>
                </a:solidFill>
              </a:rPr>
              <a:t>https://docs.oracle.com/javase/8/docs/technotes/guides/vm/gctuning/toc.html</a:t>
            </a:r>
            <a:endParaRPr lang="en-US" sz="1000" dirty="0" smtClean="0">
              <a:solidFill>
                <a:srgbClr val="FF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088" y="1828800"/>
            <a:ext cx="7686842" cy="20762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697" y="4318773"/>
            <a:ext cx="7686842" cy="1114425"/>
          </a:xfrm>
          <a:prstGeom prst="rect">
            <a:avLst/>
          </a:prstGeom>
        </p:spPr>
      </p:pic>
    </p:spTree>
    <p:extLst>
      <p:ext uri="{BB962C8B-B14F-4D97-AF65-F5344CB8AC3E}">
        <p14:creationId xmlns:p14="http://schemas.microsoft.com/office/powerpoint/2010/main" val="268706952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096124" cy="666750"/>
          </a:xfrm>
        </p:spPr>
        <p:txBody>
          <a:bodyPr>
            <a:noAutofit/>
          </a:bodyPr>
          <a:lstStyle/>
          <a:p>
            <a:r>
              <a:rPr lang="en-US" altLang="zh-CN" b="1" dirty="0"/>
              <a:t>Collector Choices</a:t>
            </a:r>
            <a:endParaRPr lang="de-DE"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8</a:t>
            </a:fld>
            <a:endParaRPr lang="en-US" dirty="0"/>
          </a:p>
        </p:txBody>
      </p:sp>
      <p:sp>
        <p:nvSpPr>
          <p:cNvPr id="5" name="TextBox 4"/>
          <p:cNvSpPr txBox="1"/>
          <p:nvPr/>
        </p:nvSpPr>
        <p:spPr>
          <a:xfrm>
            <a:off x="1066800" y="1371600"/>
            <a:ext cx="7924800" cy="4154984"/>
          </a:xfrm>
          <a:prstGeom prst="rect">
            <a:avLst/>
          </a:prstGeom>
          <a:noFill/>
        </p:spPr>
        <p:txBody>
          <a:bodyPr wrap="square" rtlCol="0">
            <a:spAutoFit/>
          </a:bodyPr>
          <a:lstStyle/>
          <a:p>
            <a:pPr marL="0" lvl="1">
              <a:buFont typeface="Wingdings" pitchFamily="2" charset="2"/>
              <a:buChar char="Ø"/>
            </a:pPr>
            <a:r>
              <a:rPr lang="en-US" sz="2400" b="1" dirty="0" smtClean="0">
                <a:latin typeface="+mj-lt"/>
                <a:ea typeface="+mj-ea"/>
                <a:cs typeface="+mj-cs"/>
              </a:rPr>
              <a:t>Serial  </a:t>
            </a:r>
            <a:r>
              <a:rPr lang="en-US" sz="2400" dirty="0" smtClean="0">
                <a:solidFill>
                  <a:schemeClr val="tx2"/>
                </a:solidFill>
              </a:rPr>
              <a:t>-</a:t>
            </a:r>
            <a:r>
              <a:rPr lang="en-US" sz="2400" dirty="0">
                <a:solidFill>
                  <a:schemeClr val="tx2"/>
                </a:solidFill>
              </a:rPr>
              <a:t>XX:+</a:t>
            </a:r>
            <a:r>
              <a:rPr lang="en-US" sz="2400" dirty="0" err="1" smtClean="0">
                <a:solidFill>
                  <a:schemeClr val="tx2"/>
                </a:solidFill>
              </a:rPr>
              <a:t>UseSerialGC</a:t>
            </a:r>
            <a:endParaRPr lang="en-US" sz="2400" b="1" dirty="0" smtClean="0">
              <a:solidFill>
                <a:schemeClr val="tx2"/>
              </a:solidFill>
              <a:latin typeface="+mj-lt"/>
              <a:ea typeface="+mj-ea"/>
              <a:cs typeface="+mj-cs"/>
            </a:endParaRPr>
          </a:p>
          <a:p>
            <a:pPr lvl="1">
              <a:buFont typeface="Wingdings" pitchFamily="2" charset="2"/>
              <a:buChar char="Ø"/>
            </a:pPr>
            <a:r>
              <a:rPr lang="en-US" sz="2400" b="1" dirty="0"/>
              <a:t>Single processor </a:t>
            </a:r>
            <a:endParaRPr lang="en-US" sz="2400" b="1" dirty="0" smtClean="0">
              <a:latin typeface="+mj-lt"/>
              <a:ea typeface="+mj-ea"/>
              <a:cs typeface="+mj-cs"/>
            </a:endParaRPr>
          </a:p>
          <a:p>
            <a:pPr lvl="1">
              <a:buFont typeface="Wingdings" pitchFamily="2" charset="2"/>
              <a:buChar char="Ø"/>
            </a:pPr>
            <a:r>
              <a:rPr lang="en-US" sz="2400" b="1" dirty="0" smtClean="0">
                <a:latin typeface="+mj-lt"/>
                <a:ea typeface="+mj-ea"/>
                <a:cs typeface="+mj-cs"/>
              </a:rPr>
              <a:t>Simple and efficient relatively</a:t>
            </a:r>
          </a:p>
          <a:p>
            <a:pPr lvl="1">
              <a:buFont typeface="Wingdings" pitchFamily="2" charset="2"/>
              <a:buChar char="Ø"/>
            </a:pPr>
            <a:r>
              <a:rPr lang="en-US" sz="2400" b="1" dirty="0" smtClean="0">
                <a:latin typeface="+mj-lt"/>
                <a:ea typeface="+mj-ea"/>
                <a:cs typeface="+mj-cs"/>
              </a:rPr>
              <a:t>Client</a:t>
            </a:r>
            <a:endParaRPr lang="en-US" sz="2400" b="1" dirty="0">
              <a:latin typeface="+mj-lt"/>
              <a:ea typeface="+mj-ea"/>
              <a:cs typeface="+mj-cs"/>
            </a:endParaRPr>
          </a:p>
          <a:p>
            <a:pPr lvl="1">
              <a:buFont typeface="Wingdings" pitchFamily="2" charset="2"/>
              <a:buChar char="Ø"/>
            </a:pPr>
            <a:r>
              <a:rPr lang="en-US" sz="2400" b="1" dirty="0" smtClean="0">
                <a:latin typeface="+mj-lt"/>
                <a:ea typeface="+mj-ea"/>
                <a:cs typeface="+mj-cs"/>
              </a:rPr>
              <a:t>Multiprocessors for applications with small data (&lt;100M)</a:t>
            </a:r>
          </a:p>
          <a:p>
            <a:pPr lvl="1">
              <a:buFont typeface="Wingdings" pitchFamily="2" charset="2"/>
              <a:buChar char="Ø"/>
            </a:pPr>
            <a:endParaRPr lang="en-US" sz="2400" b="1" dirty="0" smtClean="0">
              <a:latin typeface="+mj-lt"/>
              <a:ea typeface="+mj-ea"/>
              <a:cs typeface="+mj-cs"/>
            </a:endParaRPr>
          </a:p>
          <a:p>
            <a:pPr marL="0" lvl="1">
              <a:buFont typeface="Wingdings" pitchFamily="2" charset="2"/>
              <a:buChar char="Ø"/>
            </a:pPr>
            <a:r>
              <a:rPr lang="en-US" sz="2400" b="1" dirty="0" smtClean="0"/>
              <a:t>Parallel  </a:t>
            </a:r>
            <a:r>
              <a:rPr lang="en-US" sz="2400" dirty="0">
                <a:solidFill>
                  <a:schemeClr val="tx2"/>
                </a:solidFill>
              </a:rPr>
              <a:t>-XX:+</a:t>
            </a:r>
            <a:r>
              <a:rPr lang="en-US" sz="2400" dirty="0" err="1" smtClean="0">
                <a:solidFill>
                  <a:schemeClr val="tx2"/>
                </a:solidFill>
              </a:rPr>
              <a:t>UseParallelGC</a:t>
            </a:r>
            <a:endParaRPr lang="en-US" sz="2400" b="1" dirty="0" smtClean="0">
              <a:solidFill>
                <a:schemeClr val="tx2"/>
              </a:solidFill>
            </a:endParaRPr>
          </a:p>
          <a:p>
            <a:pPr lvl="1">
              <a:buFont typeface="Wingdings" pitchFamily="2" charset="2"/>
              <a:buChar char="Ø"/>
            </a:pPr>
            <a:r>
              <a:rPr lang="en-US" sz="2400" b="1" dirty="0" smtClean="0">
                <a:latin typeface="+mj-lt"/>
                <a:ea typeface="+mj-ea"/>
                <a:cs typeface="+mj-cs"/>
              </a:rPr>
              <a:t>Application with Medium-size/large-size data size</a:t>
            </a:r>
          </a:p>
          <a:p>
            <a:pPr lvl="1">
              <a:buFont typeface="Wingdings" pitchFamily="2" charset="2"/>
              <a:buChar char="Ø"/>
            </a:pPr>
            <a:r>
              <a:rPr lang="en-US" sz="2400" b="1" dirty="0" smtClean="0">
                <a:latin typeface="+mj-lt"/>
                <a:ea typeface="+mj-ea"/>
                <a:cs typeface="+mj-cs"/>
              </a:rPr>
              <a:t>Throughput goal </a:t>
            </a:r>
            <a:r>
              <a:rPr lang="en-US" sz="2400" b="1" dirty="0"/>
              <a:t>(Throughput collector</a:t>
            </a:r>
            <a:r>
              <a:rPr lang="en-US" sz="2400" b="1" dirty="0" smtClean="0"/>
              <a:t>)</a:t>
            </a:r>
            <a:endParaRPr lang="en-US" sz="2400" b="1" dirty="0" smtClean="0">
              <a:latin typeface="+mj-lt"/>
              <a:ea typeface="+mj-ea"/>
              <a:cs typeface="+mj-cs"/>
            </a:endParaRPr>
          </a:p>
          <a:p>
            <a:pPr lvl="1">
              <a:buFont typeface="Wingdings" pitchFamily="2" charset="2"/>
              <a:buChar char="Ø"/>
            </a:pPr>
            <a:r>
              <a:rPr lang="en-US" sz="2400" b="1" dirty="0" smtClean="0"/>
              <a:t>Multiprocessors</a:t>
            </a:r>
            <a:endParaRPr lang="en-US" sz="2400" b="1" dirty="0" smtClean="0">
              <a:latin typeface="+mj-lt"/>
              <a:ea typeface="+mj-ea"/>
              <a:cs typeface="+mj-cs"/>
            </a:endParaRPr>
          </a:p>
        </p:txBody>
      </p:sp>
    </p:spTree>
    <p:extLst>
      <p:ext uri="{BB962C8B-B14F-4D97-AF65-F5344CB8AC3E}">
        <p14:creationId xmlns:p14="http://schemas.microsoft.com/office/powerpoint/2010/main" val="16874844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096124" cy="666750"/>
          </a:xfrm>
        </p:spPr>
        <p:txBody>
          <a:bodyPr>
            <a:noAutofit/>
          </a:bodyPr>
          <a:lstStyle/>
          <a:p>
            <a:r>
              <a:rPr lang="en-US" altLang="zh-CN" b="1" dirty="0" smtClean="0"/>
              <a:t>Collector Choices</a:t>
            </a:r>
            <a:endParaRPr lang="de-DE" b="1" dirty="0"/>
          </a:p>
        </p:txBody>
      </p:sp>
      <p:sp>
        <p:nvSpPr>
          <p:cNvPr id="3" name="Slide Number Placeholder 2"/>
          <p:cNvSpPr>
            <a:spLocks noGrp="1"/>
          </p:cNvSpPr>
          <p:nvPr>
            <p:ph type="sldNum" sz="quarter" idx="12"/>
          </p:nvPr>
        </p:nvSpPr>
        <p:spPr/>
        <p:txBody>
          <a:bodyPr/>
          <a:lstStyle/>
          <a:p>
            <a:fld id="{396E1BBD-EA75-448E-9334-1EF8EE927AC5}" type="slidenum">
              <a:rPr lang="en-US" smtClean="0"/>
              <a:pPr/>
              <a:t>9</a:t>
            </a:fld>
            <a:endParaRPr lang="en-US" dirty="0"/>
          </a:p>
        </p:txBody>
      </p:sp>
      <p:sp>
        <p:nvSpPr>
          <p:cNvPr id="5" name="TextBox 4"/>
          <p:cNvSpPr txBox="1"/>
          <p:nvPr/>
        </p:nvSpPr>
        <p:spPr>
          <a:xfrm>
            <a:off x="1143000" y="1275906"/>
            <a:ext cx="7467600" cy="4708981"/>
          </a:xfrm>
          <a:prstGeom prst="rect">
            <a:avLst/>
          </a:prstGeom>
          <a:noFill/>
        </p:spPr>
        <p:txBody>
          <a:bodyPr wrap="square" rtlCol="0">
            <a:spAutoFit/>
          </a:bodyPr>
          <a:lstStyle/>
          <a:p>
            <a:pPr marL="0" lvl="1">
              <a:buFont typeface="Wingdings" pitchFamily="2" charset="2"/>
              <a:buChar char="Ø"/>
            </a:pPr>
            <a:r>
              <a:rPr lang="en-US" sz="2400" b="1" dirty="0" smtClean="0">
                <a:latin typeface="+mj-lt"/>
                <a:ea typeface="+mj-ea"/>
                <a:cs typeface="+mj-cs"/>
              </a:rPr>
              <a:t>Concurrent-Mark-Sweep </a:t>
            </a:r>
            <a:r>
              <a:rPr lang="en-US" sz="2400" dirty="0">
                <a:solidFill>
                  <a:schemeClr val="tx2"/>
                </a:solidFill>
              </a:rPr>
              <a:t>-XX:+</a:t>
            </a:r>
            <a:r>
              <a:rPr lang="en-US" sz="2400" dirty="0" err="1" smtClean="0">
                <a:solidFill>
                  <a:schemeClr val="tx2"/>
                </a:solidFill>
              </a:rPr>
              <a:t>UseConcMarkSweepGC</a:t>
            </a:r>
            <a:endParaRPr lang="en-US" sz="2400" b="1" dirty="0" smtClean="0">
              <a:solidFill>
                <a:schemeClr val="tx2"/>
              </a:solidFill>
              <a:latin typeface="+mj-lt"/>
              <a:ea typeface="+mj-ea"/>
              <a:cs typeface="+mj-cs"/>
            </a:endParaRPr>
          </a:p>
          <a:p>
            <a:pPr lvl="1">
              <a:buFont typeface="Wingdings" pitchFamily="2" charset="2"/>
              <a:buChar char="Ø"/>
            </a:pPr>
            <a:r>
              <a:rPr lang="en-US" sz="2400" b="1" dirty="0" smtClean="0">
                <a:latin typeface="+mj-lt"/>
                <a:ea typeface="+mj-ea"/>
                <a:cs typeface="+mj-cs"/>
              </a:rPr>
              <a:t>Applications with medium-size/large-size data sets</a:t>
            </a:r>
          </a:p>
          <a:p>
            <a:pPr lvl="1">
              <a:buFont typeface="Wingdings" pitchFamily="2" charset="2"/>
              <a:buChar char="Ø"/>
            </a:pPr>
            <a:r>
              <a:rPr lang="en-US" sz="2400" b="1" dirty="0" smtClean="0">
                <a:latin typeface="+mj-lt"/>
                <a:ea typeface="+mj-ea"/>
                <a:cs typeface="+mj-cs"/>
              </a:rPr>
              <a:t>Response time is more important than overall throughput</a:t>
            </a:r>
          </a:p>
          <a:p>
            <a:pPr lvl="1">
              <a:buFont typeface="Wingdings" pitchFamily="2" charset="2"/>
              <a:buChar char="Ø"/>
            </a:pPr>
            <a:r>
              <a:rPr lang="en-US" sz="2400" b="1" dirty="0" smtClean="0">
                <a:latin typeface="+mj-lt"/>
                <a:ea typeface="+mj-ea"/>
                <a:cs typeface="+mj-cs"/>
              </a:rPr>
              <a:t>Only use in old generation</a:t>
            </a:r>
          </a:p>
          <a:p>
            <a:pPr lvl="1">
              <a:buFont typeface="Wingdings" pitchFamily="2" charset="2"/>
              <a:buChar char="Ø"/>
            </a:pPr>
            <a:r>
              <a:rPr lang="en-US" sz="2400" b="1" dirty="0" smtClean="0">
                <a:latin typeface="+mj-lt"/>
                <a:ea typeface="+mj-ea"/>
                <a:cs typeface="+mj-cs"/>
              </a:rPr>
              <a:t>will be replaced by G1</a:t>
            </a:r>
          </a:p>
          <a:p>
            <a:pPr lvl="1">
              <a:buFont typeface="Wingdings" pitchFamily="2" charset="2"/>
              <a:buChar char="Ø"/>
            </a:pPr>
            <a:endParaRPr lang="en-US" sz="2400" b="1" dirty="0">
              <a:latin typeface="+mj-lt"/>
              <a:ea typeface="+mj-ea"/>
              <a:cs typeface="+mj-cs"/>
            </a:endParaRPr>
          </a:p>
          <a:p>
            <a:pPr>
              <a:buFont typeface="Wingdings" pitchFamily="2" charset="2"/>
              <a:buChar char="Ø"/>
            </a:pPr>
            <a:r>
              <a:rPr lang="en-US" sz="2400" b="1" dirty="0"/>
              <a:t>C</a:t>
            </a:r>
            <a:r>
              <a:rPr lang="en-US" sz="2400" b="1" dirty="0" smtClean="0"/>
              <a:t>oncurrent </a:t>
            </a:r>
            <a:r>
              <a:rPr lang="en-US" sz="2400" b="1" dirty="0"/>
              <a:t>collection </a:t>
            </a:r>
            <a:r>
              <a:rPr lang="en-US" sz="2400" b="1" dirty="0" smtClean="0"/>
              <a:t>cycle</a:t>
            </a:r>
            <a:endParaRPr lang="en-US" sz="2400" b="1" dirty="0"/>
          </a:p>
          <a:p>
            <a:pPr lvl="1">
              <a:buFont typeface="Wingdings" pitchFamily="2" charset="2"/>
              <a:buChar char="Ø"/>
            </a:pPr>
            <a:r>
              <a:rPr lang="en-US" dirty="0" smtClean="0"/>
              <a:t>Initial </a:t>
            </a:r>
            <a:r>
              <a:rPr lang="en-US" dirty="0"/>
              <a:t>mark(STW, single-thread) </a:t>
            </a:r>
            <a:endParaRPr lang="en-US" dirty="0" smtClean="0"/>
          </a:p>
          <a:p>
            <a:pPr lvl="1">
              <a:buFont typeface="Wingdings" pitchFamily="2" charset="2"/>
              <a:buChar char="Ø"/>
            </a:pPr>
            <a:r>
              <a:rPr lang="en-US" dirty="0" smtClean="0"/>
              <a:t>Concurrent </a:t>
            </a:r>
            <a:r>
              <a:rPr lang="en-US" dirty="0"/>
              <a:t>mark </a:t>
            </a:r>
            <a:endParaRPr lang="en-US" dirty="0" smtClean="0"/>
          </a:p>
          <a:p>
            <a:pPr lvl="1">
              <a:buFont typeface="Wingdings" pitchFamily="2" charset="2"/>
              <a:buChar char="Ø"/>
            </a:pPr>
            <a:r>
              <a:rPr lang="en-US" dirty="0" smtClean="0"/>
              <a:t>Concurrent </a:t>
            </a:r>
            <a:r>
              <a:rPr lang="en-US" dirty="0"/>
              <a:t>pre-clean[part of remark work] </a:t>
            </a:r>
            <a:endParaRPr lang="en-US" dirty="0" smtClean="0"/>
          </a:p>
          <a:p>
            <a:pPr lvl="1">
              <a:buFont typeface="Wingdings" pitchFamily="2" charset="2"/>
              <a:buChar char="Ø"/>
            </a:pPr>
            <a:r>
              <a:rPr lang="en-US" dirty="0" smtClean="0"/>
              <a:t>Remark(STW</a:t>
            </a:r>
            <a:r>
              <a:rPr lang="en-US" dirty="0"/>
              <a:t>, multi-thread) </a:t>
            </a:r>
            <a:endParaRPr lang="en-US" dirty="0" smtClean="0"/>
          </a:p>
          <a:p>
            <a:pPr lvl="1">
              <a:buFont typeface="Wingdings" pitchFamily="2" charset="2"/>
              <a:buChar char="Ø"/>
            </a:pPr>
            <a:r>
              <a:rPr lang="en-US" dirty="0" smtClean="0"/>
              <a:t>Concurrent sweep </a:t>
            </a:r>
          </a:p>
          <a:p>
            <a:pPr lvl="1">
              <a:buFont typeface="Wingdings" pitchFamily="2" charset="2"/>
              <a:buChar char="Ø"/>
            </a:pPr>
            <a:r>
              <a:rPr lang="en-US" dirty="0" smtClean="0"/>
              <a:t>Concurrent </a:t>
            </a:r>
            <a:r>
              <a:rPr lang="en-US" dirty="0"/>
              <a:t>reset </a:t>
            </a:r>
          </a:p>
        </p:txBody>
      </p:sp>
    </p:spTree>
    <p:extLst>
      <p:ext uri="{BB962C8B-B14F-4D97-AF65-F5344CB8AC3E}">
        <p14:creationId xmlns:p14="http://schemas.microsoft.com/office/powerpoint/2010/main" val="1659720354"/>
      </p:ext>
    </p:extLst>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6_Blank Presentation">
  <a:themeElements>
    <a:clrScheme name="6_Blank Presentation 1">
      <a:dk1>
        <a:srgbClr val="000000"/>
      </a:dk1>
      <a:lt1>
        <a:srgbClr val="FFFFFF"/>
      </a:lt1>
      <a:dk2>
        <a:srgbClr val="DC9518"/>
      </a:dk2>
      <a:lt2>
        <a:srgbClr val="557B9F"/>
      </a:lt2>
      <a:accent1>
        <a:srgbClr val="A69889"/>
      </a:accent1>
      <a:accent2>
        <a:srgbClr val="A69889"/>
      </a:accent2>
      <a:accent3>
        <a:srgbClr val="FFFFFF"/>
      </a:accent3>
      <a:accent4>
        <a:srgbClr val="000000"/>
      </a:accent4>
      <a:accent5>
        <a:srgbClr val="D0CAC4"/>
      </a:accent5>
      <a:accent6>
        <a:srgbClr val="96897C"/>
      </a:accent6>
      <a:hlink>
        <a:srgbClr val="A69889"/>
      </a:hlink>
      <a:folHlink>
        <a:srgbClr val="E31836"/>
      </a:folHlink>
    </a:clrScheme>
    <a:fontScheme name="6_Blank Presentation">
      <a:majorFont>
        <a:latin typeface="Calibri"/>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336699"/>
          </a:solidFill>
          <a:prstDash val="solid"/>
          <a:round/>
          <a:headEnd type="none" w="med" len="med"/>
          <a:tailEnd type="stealth" w="med" len="sm"/>
        </a:ln>
        <a:effectLst/>
      </a:spPr>
      <a:bodyPr vert="horz" wrap="square" lIns="45720" tIns="45720" rIns="4572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pitchFamily="34" charset="0"/>
            <a:ea typeface="ＭＳ Ｐゴシック" pitchFamily="1" charset="-128"/>
          </a:defRPr>
        </a:defPPr>
      </a:lstStyle>
    </a:spDef>
    <a:lnDef>
      <a:spPr bwMode="auto">
        <a:xfrm>
          <a:off x="0" y="0"/>
          <a:ext cx="1" cy="1"/>
        </a:xfrm>
        <a:custGeom>
          <a:avLst/>
          <a:gdLst/>
          <a:ahLst/>
          <a:cxnLst/>
          <a:rect l="0" t="0" r="0" b="0"/>
          <a:pathLst/>
        </a:custGeom>
        <a:noFill/>
        <a:ln w="19050" cap="flat" cmpd="sng" algn="ctr">
          <a:solidFill>
            <a:srgbClr val="336699"/>
          </a:solidFill>
          <a:prstDash val="solid"/>
          <a:round/>
          <a:headEnd type="none" w="med" len="med"/>
          <a:tailEnd type="stealth" w="med" len="sm"/>
        </a:ln>
        <a:effectLst/>
      </a:spPr>
      <a:bodyPr vert="horz" wrap="square" lIns="45720" tIns="45720" rIns="4572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pitchFamily="34" charset="0"/>
            <a:ea typeface="ＭＳ Ｐゴシック" pitchFamily="1" charset="-128"/>
          </a:defRPr>
        </a:defPPr>
      </a:lstStyle>
    </a:lnDef>
  </a:objectDefaults>
  <a:extraClrSchemeLst>
    <a:extraClrScheme>
      <a:clrScheme name="6_Blank Presentation 1">
        <a:dk1>
          <a:srgbClr val="000000"/>
        </a:dk1>
        <a:lt1>
          <a:srgbClr val="FFFFFF"/>
        </a:lt1>
        <a:dk2>
          <a:srgbClr val="DC9518"/>
        </a:dk2>
        <a:lt2>
          <a:srgbClr val="557B9F"/>
        </a:lt2>
        <a:accent1>
          <a:srgbClr val="A69889"/>
        </a:accent1>
        <a:accent2>
          <a:srgbClr val="A69889"/>
        </a:accent2>
        <a:accent3>
          <a:srgbClr val="FFFFFF"/>
        </a:accent3>
        <a:accent4>
          <a:srgbClr val="000000"/>
        </a:accent4>
        <a:accent5>
          <a:srgbClr val="D0CAC4"/>
        </a:accent5>
        <a:accent6>
          <a:srgbClr val="96897C"/>
        </a:accent6>
        <a:hlink>
          <a:srgbClr val="A69889"/>
        </a:hlink>
        <a:folHlink>
          <a:srgbClr val="E3183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olstice">
  <a:themeElements>
    <a:clrScheme name="Flow">
      <a:dk1>
        <a:sysClr val="windowText" lastClr="000000"/>
      </a:dk1>
      <a:lt1>
        <a:sysClr val="window" lastClr="BFEAC5"/>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BFEAC5"/>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BFEAC5"/>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1675</TotalTime>
  <Words>964</Words>
  <Application>Microsoft Office PowerPoint</Application>
  <PresentationFormat>On-screen Show (4:3)</PresentationFormat>
  <Paragraphs>147</Paragraphs>
  <Slides>14</Slides>
  <Notes>12</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6_Blank Presentation</vt:lpstr>
      <vt:lpstr>Solstice</vt:lpstr>
      <vt:lpstr>PowerPoint Presentation</vt:lpstr>
      <vt:lpstr>Agenda</vt:lpstr>
      <vt:lpstr>Memory Layout Of a Process</vt:lpstr>
      <vt:lpstr>HotSpot JVM Architecture</vt:lpstr>
      <vt:lpstr>系统内存 JVM内存</vt:lpstr>
      <vt:lpstr>JVM Tuning Goal</vt:lpstr>
      <vt:lpstr>Heap &amp; Generation Size Adjustments</vt:lpstr>
      <vt:lpstr>Collector Choices</vt:lpstr>
      <vt:lpstr>Collector Choices</vt:lpstr>
      <vt:lpstr>Collector Choices</vt:lpstr>
      <vt:lpstr>Collector Choices</vt:lpstr>
      <vt:lpstr>Collector Choices </vt:lpstr>
      <vt:lpstr>Tips for HGoS</vt:lpstr>
      <vt:lpstr>Q&amp;A  THANKS</vt:lpstr>
    </vt:vector>
  </TitlesOfParts>
  <Company>Microstrategy,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dhertzog</dc:creator>
  <cp:lastModifiedBy>MicroStrategy, Inc.</cp:lastModifiedBy>
  <cp:revision>795</cp:revision>
  <cp:lastPrinted>2011-10-27T14:49:18Z</cp:lastPrinted>
  <dcterms:created xsi:type="dcterms:W3CDTF">2011-07-21T15:12:44Z</dcterms:created>
  <dcterms:modified xsi:type="dcterms:W3CDTF">2015-12-01T06:00:08Z</dcterms:modified>
</cp:coreProperties>
</file>