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4051" r:id="rId2"/>
  </p:sldMasterIdLst>
  <p:notesMasterIdLst>
    <p:notesMasterId r:id="rId16"/>
  </p:notesMasterIdLst>
  <p:handoutMasterIdLst>
    <p:handoutMasterId r:id="rId17"/>
  </p:handoutMasterIdLst>
  <p:sldIdLst>
    <p:sldId id="746" r:id="rId3"/>
    <p:sldId id="806" r:id="rId4"/>
    <p:sldId id="789" r:id="rId5"/>
    <p:sldId id="801" r:id="rId6"/>
    <p:sldId id="797" r:id="rId7"/>
    <p:sldId id="799" r:id="rId8"/>
    <p:sldId id="803" r:id="rId9"/>
    <p:sldId id="802" r:id="rId10"/>
    <p:sldId id="804" r:id="rId11"/>
    <p:sldId id="798" r:id="rId12"/>
    <p:sldId id="800" r:id="rId13"/>
    <p:sldId id="805" r:id="rId14"/>
    <p:sldId id="77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933429-FA7F-4E68-BF5B-C00CCB9839D5}">
          <p14:sldIdLst>
            <p14:sldId id="746"/>
            <p14:sldId id="806"/>
            <p14:sldId id="789"/>
            <p14:sldId id="801"/>
            <p14:sldId id="797"/>
            <p14:sldId id="799"/>
            <p14:sldId id="803"/>
            <p14:sldId id="802"/>
            <p14:sldId id="804"/>
            <p14:sldId id="798"/>
            <p14:sldId id="800"/>
            <p14:sldId id="805"/>
          </p14:sldIdLst>
        </p14:section>
        <p14:section name="Untitled Section" id="{FF6A0B17-CAC9-43B1-9DA4-E22FFD8CED2A}">
          <p14:sldIdLst>
            <p14:sldId id="7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5" autoAdjust="0"/>
    <p:restoredTop sz="83481" autoAdjust="0"/>
  </p:normalViewPr>
  <p:slideViewPr>
    <p:cSldViewPr>
      <p:cViewPr>
        <p:scale>
          <a:sx n="100" d="100"/>
          <a:sy n="100" d="100"/>
        </p:scale>
        <p:origin x="144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2F606-369E-ED44-8D57-A64B97E7C2FF}" type="datetimeFigureOut">
              <a:rPr lang="en-US" smtClean="0"/>
              <a:pPr/>
              <a:t>12/2/16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0AC2-AFC4-7344-A9E4-87EA04BBBB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68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350438-E17C-4AB3-84E9-3906C784F290}" type="datetimeFigureOut">
              <a:rPr lang="en-US" smtClean="0"/>
              <a:pPr/>
              <a:t>12/2/16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7CD326-6C84-4637-AC4A-4B177AE92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2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https://databricks.com/spark/about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326-6C84-4637-AC4A-4B177AE92C2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1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https://dzone.com/refcardz/apache-spark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326-6C84-4637-AC4A-4B177AE92C2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326-6C84-4637-AC4A-4B177AE92C2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5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err="1" smtClean="0"/>
              <a:t>Reference:</a:t>
            </a:r>
            <a:r>
              <a:rPr lang="en-US" sz="1200" dirty="0" err="1" smtClean="0"/>
              <a:t>http</a:t>
            </a:r>
            <a:r>
              <a:rPr lang="en-US" sz="1200" dirty="0" smtClean="0"/>
              <a:t>://spark.apache.org/docs/latest/cluster-overview.html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Application</a:t>
            </a:r>
            <a:r>
              <a:rPr lang="en-US" b="1" baseline="0" dirty="0" smtClean="0"/>
              <a:t> </a:t>
            </a:r>
            <a:r>
              <a:rPr lang="en-US" baseline="0" dirty="0" smtClean="0"/>
              <a:t> User program built on spark. </a:t>
            </a:r>
            <a:r>
              <a:rPr lang="en-US" dirty="0" smtClean="0"/>
              <a:t>Consists of a </a:t>
            </a:r>
            <a:r>
              <a:rPr lang="en-US" i="1" dirty="0" smtClean="0"/>
              <a:t>driver program</a:t>
            </a:r>
            <a:r>
              <a:rPr lang="en-US" dirty="0" smtClean="0"/>
              <a:t> and </a:t>
            </a:r>
            <a:r>
              <a:rPr lang="en-US" i="1" dirty="0" smtClean="0"/>
              <a:t>executors</a:t>
            </a:r>
            <a:r>
              <a:rPr lang="en-US" dirty="0" smtClean="0"/>
              <a:t> on the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Application jar </a:t>
            </a:r>
            <a:r>
              <a:rPr lang="en-US" dirty="0" smtClean="0"/>
              <a:t>A jar containing the user's Spark application. In some cases users will want to create an "</a:t>
            </a:r>
            <a:r>
              <a:rPr lang="en-US" dirty="0" err="1" smtClean="0"/>
              <a:t>uber</a:t>
            </a:r>
            <a:r>
              <a:rPr lang="en-US" dirty="0" smtClean="0"/>
              <a:t> jar" containing their application along with its dependencies. The user's jar should never include Hadoop or Spark libraries, however, these will be added at runtime.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Driver program </a:t>
            </a:r>
            <a:r>
              <a:rPr lang="en-US" dirty="0" smtClean="0"/>
              <a:t>The process running the main() function of the application and creating the </a:t>
            </a:r>
            <a:r>
              <a:rPr lang="en-US" dirty="0" err="1" smtClean="0"/>
              <a:t>SparkContext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Cluster manager </a:t>
            </a:r>
            <a:r>
              <a:rPr lang="en-US" dirty="0" smtClean="0"/>
              <a:t>An external service for acquiring resources on the cluster (e.g. standalone manager, </a:t>
            </a:r>
            <a:r>
              <a:rPr lang="en-US" dirty="0" err="1" smtClean="0"/>
              <a:t>Mesos</a:t>
            </a:r>
            <a:r>
              <a:rPr lang="en-US" dirty="0" smtClean="0"/>
              <a:t>, YARN)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Deploy mode </a:t>
            </a:r>
            <a:r>
              <a:rPr lang="en-US" dirty="0" smtClean="0"/>
              <a:t>Distinguishes where the driver process runs. In "cluster" mode, the framework launches the driver inside of the cluster. In "client" mode, the submitter launches the driver outside of the cluster.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Worker node </a:t>
            </a:r>
            <a:r>
              <a:rPr lang="en-US" dirty="0" smtClean="0"/>
              <a:t>Any node that can run application code in the cluster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Executor</a:t>
            </a:r>
            <a:r>
              <a:rPr lang="en-US" dirty="0" smtClean="0"/>
              <a:t> A process launched for an application on a worker node, that runs tasks and keeps data in memory or disk storage across them. Each application has its own executors.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Task</a:t>
            </a:r>
            <a:r>
              <a:rPr lang="en-US" dirty="0" smtClean="0"/>
              <a:t> A unit of work that will be sent to one executor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Job</a:t>
            </a:r>
            <a:r>
              <a:rPr lang="en-US" dirty="0" smtClean="0"/>
              <a:t> A parallel computation consisting of multiple tasks that gets spawned in response to a Spark action (e.g. save, collect); you'll see this term used in the driver's logs.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Stage</a:t>
            </a:r>
            <a:r>
              <a:rPr lang="en-US" dirty="0" smtClean="0"/>
              <a:t> Each job gets divided into smaller sets of tasks called </a:t>
            </a:r>
            <a:r>
              <a:rPr lang="en-US" i="1" dirty="0" smtClean="0"/>
              <a:t>stages</a:t>
            </a:r>
            <a:r>
              <a:rPr lang="en-US" dirty="0" smtClean="0"/>
              <a:t> that depend on each other (similar to the map and reduce stages in MapReduce); you'll see this term used in the driver's logs.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326-6C84-4637-AC4A-4B177AE92C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http://www-bcf.usc.edu/~minlanyu/teach/csci599-fall12/papers/nsdi_spark.pdf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326-6C84-4637-AC4A-4B177AE92C2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5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http://wenku.baidu.com/view/02acb4f1af1ffc4fff47ac2a.html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326-6C84-4637-AC4A-4B177AE92C2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29FD43-0F63-4177-B353-A489407DF6B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D43-0F63-4177-B353-A489407DF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6604-2B8F-8045-8DBE-E5EE68D3E5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3224-8736-4CD6-9A1E-660F870FEC36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6604-2B8F-8045-8DBE-E5EE68D3E5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801-D054-4BA1-8E8D-A8474E4BA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B11-1FAE-4CAD-A832-A3B6F83B380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CAAF-0E74-4DC2-BAE0-10CA180236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8EA-6494-425E-9C89-E016DBC1645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3448-3A3E-4FCB-B379-05DC6435579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6E1BBD-EA75-448E-9334-1EF8EE927AC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3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55F801-D054-4BA1-8E8D-A8474E4BAC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84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04926"/>
            <a:ext cx="38100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4926"/>
            <a:ext cx="38100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AE3224-8736-4CD6-9A1E-660F870FEC36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5998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872B11-1FAE-4CAD-A832-A3B6F83B380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5643185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59CAAF-0E74-4DC2-BAE0-10CA180236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8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A058EA-6494-425E-9C89-E016DBC1645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211332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4" y="19050"/>
            <a:ext cx="2154237" cy="6153150"/>
          </a:xfrm>
        </p:spPr>
        <p:txBody>
          <a:bodyPr vert="eaVert"/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19050"/>
            <a:ext cx="6313488" cy="6153150"/>
          </a:xfrm>
        </p:spPr>
        <p:txBody>
          <a:bodyPr vert="eaVert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088" y="6515100"/>
            <a:ext cx="381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3448-3A3E-4FCB-B379-05DC6435579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862184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B6604-2B8F-8045-8DBE-E5EE68D3E5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5277" y="19050"/>
            <a:ext cx="708028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04926"/>
            <a:ext cx="7772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362700"/>
            <a:ext cx="9144000" cy="647700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00200" y="6409366"/>
            <a:ext cx="54610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  <a:t>6.5The Information Contained In This Presentation Is Confidential And Proprietary To MicroStrategy. The Recipient Of This Document </a:t>
            </a:r>
            <a:b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</a:br>
            <a: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  <a:t>Agrees That They Will Not Disclose Its Contents To Any Third Party Or Otherwise Use This Presentation For Any Purpose </a:t>
            </a:r>
            <a:b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</a:br>
            <a: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  <a:t>Other Than An Evaluation Of MicroStrategy's Business Or Its Offerings. Reproduction or Distribution Is Prohibited.</a:t>
            </a:r>
            <a:endParaRPr lang="en-US" sz="650" dirty="0">
              <a:latin typeface="Helvetica"/>
              <a:cs typeface="Helvetica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 userDrawn="1"/>
        </p:nvSpPr>
        <p:spPr bwMode="auto">
          <a:xfrm>
            <a:off x="2952751" y="6443664"/>
            <a:ext cx="27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DDDDDD"/>
                </a:solidFill>
                <a:latin typeface="+mj-lt"/>
              </a:rPr>
              <a:t>CONFIDENTIAL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MSTR_notagline_4c_CMYK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159692" y="6454644"/>
            <a:ext cx="1831909" cy="298714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0" y="6441456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2"/>
                </a:solidFill>
                <a:latin typeface="Helvetica"/>
                <a:cs typeface="Helvetica"/>
              </a:defRPr>
            </a:lvl1pPr>
          </a:lstStyle>
          <a:p>
            <a:fld id="{3ABB6604-2B8F-8045-8DBE-E5EE68D3E5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  <p:sldLayoutId id="2147483671" r:id="rId4"/>
    <p:sldLayoutId id="2147483675" r:id="rId5"/>
    <p:sldLayoutId id="2147483676" r:id="rId6"/>
    <p:sldLayoutId id="2147483677" r:id="rId7"/>
    <p:sldLayoutId id="2147483678" r:id="rId8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+mn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Calibri" pitchFamily="34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25000"/>
        </a:spcAft>
        <a:buClr>
          <a:srgbClr val="DC9518"/>
        </a:buClr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506F"/>
        </a:buClr>
        <a:buChar char="–"/>
        <a:defRPr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rgbClr val="DC9518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rgbClr val="02506F"/>
        </a:buClr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rgbClr val="DC9518"/>
        </a:buClr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DC9518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DC9518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DC9518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DC9518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BB6604-2B8F-8045-8DBE-E5EE68D3E5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62700"/>
            <a:ext cx="9144000" cy="647700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00200" y="6409366"/>
            <a:ext cx="54610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  <a:t>6.5The Information Contained In This Presentation Is Confidential And Proprietary To MicroStrategy. The Recipient Of This Document </a:t>
            </a:r>
            <a:b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</a:br>
            <a: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  <a:t>Agrees That They Will Not Disclose Its Contents To Any Third Party Or Otherwise Use This Presentation For Any Purpose </a:t>
            </a:r>
            <a:b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</a:br>
            <a:r>
              <a:rPr lang="en-US" sz="650" dirty="0" smtClean="0">
                <a:solidFill>
                  <a:srgbClr val="B2B2B2"/>
                </a:solidFill>
                <a:latin typeface="Helvetica"/>
                <a:cs typeface="Helvetica"/>
              </a:rPr>
              <a:t>Other Than An Evaluation Of MicroStrategy's Business Or Its Offerings. Reproduction or Distribution Is Prohibited.</a:t>
            </a:r>
            <a:endParaRPr lang="en-US" sz="650" dirty="0">
              <a:latin typeface="Helvetica"/>
              <a:cs typeface="Helvetic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 userDrawn="1"/>
        </p:nvSpPr>
        <p:spPr bwMode="auto">
          <a:xfrm>
            <a:off x="2952751" y="6443664"/>
            <a:ext cx="27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DDDDDD"/>
                </a:solidFill>
                <a:latin typeface="+mj-lt"/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MSTR_notagline_4c_CMYK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59692" y="6454644"/>
            <a:ext cx="1831909" cy="2987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2362200" y="1287599"/>
            <a:ext cx="14097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of Spark and RDD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6325" y="3657600"/>
            <a:ext cx="764068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Mei Canhua</a:t>
            </a:r>
          </a:p>
          <a:p>
            <a:pPr algn="ctr"/>
            <a:r>
              <a:rPr lang="en-US" altLang="zh-CN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2016.06.02</a:t>
            </a:r>
          </a:p>
        </p:txBody>
      </p:sp>
    </p:spTree>
    <p:extLst>
      <p:ext uri="{BB962C8B-B14F-4D97-AF65-F5344CB8AC3E}">
        <p14:creationId xmlns:p14="http://schemas.microsoft.com/office/powerpoint/2010/main" val="168843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internal Implementations of RDD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78640"/>
              </p:ext>
            </p:extLst>
          </p:nvPr>
        </p:nvGraphicFramePr>
        <p:xfrm>
          <a:off x="1143000" y="3124200"/>
          <a:ext cx="6781800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5"/>
                <a:gridCol w="4238625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getPartitions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set of partitions in this RDD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iterator()/compute()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 a given partition.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getPreferredLocations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 placement preferences for a given partition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C00000"/>
                          </a:solidFill>
                          <a:effectLst/>
                        </a:rPr>
                        <a:t>getDependencies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  <a:endParaRPr lang="en-US" sz="1600" b="1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how this RDD depends on parent RDDs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tasks?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How the tasks are assigned to different worker nodes?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do computing in each task?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do </a:t>
            </a:r>
            <a:r>
              <a:rPr lang="en-US" dirty="0" smtClean="0">
                <a:solidFill>
                  <a:srgbClr val="C00000"/>
                </a:solidFill>
              </a:rPr>
              <a:t>fault-tolerant?</a:t>
            </a:r>
          </a:p>
        </p:txBody>
      </p:sp>
    </p:spTree>
    <p:extLst>
      <p:ext uri="{BB962C8B-B14F-4D97-AF65-F5344CB8AC3E}">
        <p14:creationId xmlns:p14="http://schemas.microsoft.com/office/powerpoint/2010/main" val="7107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/>
          <a:lstStyle/>
          <a:p>
            <a:r>
              <a:rPr lang="en-US" sz="3200" dirty="0" smtClean="0"/>
              <a:t>Narrow/Wide Dependencies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2" y="2971800"/>
            <a:ext cx="3514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820760"/>
            <a:ext cx="3543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2997" y="1040425"/>
            <a:ext cx="3667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Fault-tolerant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ND: </a:t>
            </a:r>
            <a:r>
              <a:rPr lang="en-US" dirty="0" err="1" smtClean="0"/>
              <a:t>recompute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WD: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Recompute</a:t>
            </a:r>
            <a:r>
              <a:rPr lang="en-US" dirty="0" smtClean="0"/>
              <a:t> (cost)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dd checkpoint (or long lineage)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19675" y="1040425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DAG Scheduling</a:t>
            </a:r>
          </a:p>
        </p:txBody>
      </p:sp>
    </p:spTree>
    <p:extLst>
      <p:ext uri="{BB962C8B-B14F-4D97-AF65-F5344CB8AC3E}">
        <p14:creationId xmlns:p14="http://schemas.microsoft.com/office/powerpoint/2010/main" val="24088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914400"/>
          </a:xfrm>
        </p:spPr>
        <p:txBody>
          <a:bodyPr/>
          <a:lstStyle/>
          <a:p>
            <a:r>
              <a:rPr lang="en-US" sz="3200" dirty="0" smtClean="0"/>
              <a:t>Comparison between Spark and Hadoop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3124200"/>
            <a:ext cx="56102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514600"/>
            <a:ext cx="3505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Q&amp;A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200" dirty="0" smtClean="0">
                <a:effectLst/>
              </a:rPr>
              <a:t>THANKS</a:t>
            </a:r>
            <a:endParaRPr lang="en-US" sz="2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066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Life is short, we need spark!!!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24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What’s Spark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Spark Architecture and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Spark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RDD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Glance at the implementation for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Comparison between Spark and </a:t>
            </a:r>
            <a:r>
              <a:rPr lang="en-US" sz="2400" dirty="0" smtClean="0">
                <a:solidFill>
                  <a:schemeClr val="bg2"/>
                </a:solidFill>
              </a:rPr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Q&amp;A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spark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096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2590800"/>
            <a:ext cx="32766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Apache Spark is a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lightning-fast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in-memory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cluster-computing</a:t>
            </a:r>
            <a:r>
              <a:rPr lang="en-US" b="1" dirty="0" smtClean="0">
                <a:solidFill>
                  <a:schemeClr val="tx1"/>
                </a:solidFill>
              </a:rPr>
              <a:t> system. 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Provide high-level APIs in Java, Scala, </a:t>
            </a:r>
            <a:r>
              <a:rPr lang="en-US" sz="1600" dirty="0" err="1" smtClean="0">
                <a:solidFill>
                  <a:schemeClr val="tx1"/>
                </a:solidFill>
              </a:rPr>
              <a:t>Phtyon</a:t>
            </a:r>
            <a:r>
              <a:rPr lang="en-US" sz="1600" dirty="0" smtClean="0">
                <a:solidFill>
                  <a:schemeClr val="tx1"/>
                </a:solidFill>
              </a:rPr>
              <a:t> and R, and an optimized engine that supports general execution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Support a </a:t>
            </a:r>
            <a:r>
              <a:rPr lang="en-US" sz="1600" dirty="0">
                <a:solidFill>
                  <a:schemeClr val="tx1"/>
                </a:solidFill>
              </a:rPr>
              <a:t>rich set of higher-level tools including </a:t>
            </a:r>
            <a:r>
              <a:rPr lang="en-US" sz="1600" dirty="0" smtClean="0">
                <a:solidFill>
                  <a:schemeClr val="tx1"/>
                </a:solidFill>
              </a:rPr>
              <a:t> Spark SQL , </a:t>
            </a:r>
            <a:r>
              <a:rPr lang="en-US" sz="1600" dirty="0" err="1" smtClean="0">
                <a:solidFill>
                  <a:schemeClr val="tx1"/>
                </a:solidFill>
              </a:rPr>
              <a:t>MLLib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GraphX</a:t>
            </a:r>
            <a:r>
              <a:rPr lang="en-US" sz="1600" dirty="0" smtClean="0">
                <a:solidFill>
                  <a:schemeClr val="tx1"/>
                </a:solidFill>
              </a:rPr>
              <a:t> and Spark Streaming.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590799"/>
            <a:ext cx="3276600" cy="3276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largest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100% </a:t>
            </a:r>
            <a:r>
              <a:rPr lang="en-US" b="1" dirty="0" smtClean="0">
                <a:solidFill>
                  <a:schemeClr val="tx1"/>
                </a:solidFill>
              </a:rPr>
              <a:t>open </a:t>
            </a:r>
            <a:r>
              <a:rPr lang="en-US" b="1" dirty="0">
                <a:solidFill>
                  <a:schemeClr val="tx1"/>
                </a:solidFill>
              </a:rPr>
              <a:t>source project in data processing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largest open source community in big data, with over </a:t>
            </a:r>
            <a:r>
              <a:rPr lang="en-US" sz="1600" dirty="0">
                <a:solidFill>
                  <a:srgbClr val="C00000"/>
                </a:solidFill>
              </a:rPr>
              <a:t>1000 </a:t>
            </a:r>
            <a:r>
              <a:rPr lang="en-US" sz="1600" dirty="0">
                <a:solidFill>
                  <a:schemeClr val="tx1"/>
                </a:solidFill>
              </a:rPr>
              <a:t>contributors from </a:t>
            </a:r>
            <a:r>
              <a:rPr lang="en-US" sz="1600" dirty="0">
                <a:solidFill>
                  <a:srgbClr val="C00000"/>
                </a:solidFill>
              </a:rPr>
              <a:t>250+ </a:t>
            </a:r>
            <a:r>
              <a:rPr lang="en-US" sz="1600" dirty="0">
                <a:solidFill>
                  <a:schemeClr val="tx1"/>
                </a:solidFill>
              </a:rPr>
              <a:t>organizations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processing x </a:t>
            </a:r>
            <a:r>
              <a:rPr lang="en-US" sz="1600" dirty="0">
                <a:solidFill>
                  <a:srgbClr val="C00000"/>
                </a:solidFill>
              </a:rPr>
              <a:t>PB</a:t>
            </a:r>
            <a:r>
              <a:rPr lang="en-US" sz="1600" dirty="0">
                <a:solidFill>
                  <a:schemeClr val="tx1"/>
                </a:solidFill>
              </a:rPr>
              <a:t> data over </a:t>
            </a:r>
            <a:r>
              <a:rPr lang="en-US" sz="1600" dirty="0">
                <a:solidFill>
                  <a:srgbClr val="C00000"/>
                </a:solidFill>
              </a:rPr>
              <a:t>8,000</a:t>
            </a:r>
            <a:r>
              <a:rPr lang="en-US" sz="1600" dirty="0">
                <a:solidFill>
                  <a:schemeClr val="tx1"/>
                </a:solidFill>
              </a:rPr>
              <a:t> nodes adopted by enterprises like Netflix, Yahoo, eBay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0" y="152400"/>
            <a:ext cx="8229600" cy="990600"/>
          </a:xfrm>
        </p:spPr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530" y="1667254"/>
            <a:ext cx="2362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</a:rPr>
              <a:t>Lightning Speed</a:t>
            </a:r>
          </a:p>
          <a:p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Hadoop :100 in </a:t>
            </a:r>
            <a:r>
              <a:rPr lang="en-US" altLang="zh-CN" sz="1200" dirty="0"/>
              <a:t>Memory, 10x on </a:t>
            </a:r>
            <a:r>
              <a:rPr lang="en-US" altLang="zh-CN" sz="1200" dirty="0" smtClean="0"/>
              <a:t>disk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In memory computing, cache, query optimizations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68446"/>
            <a:ext cx="3336132" cy="156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6" y="3674765"/>
            <a:ext cx="2347913" cy="169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02980" y="1622733"/>
            <a:ext cx="1828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</a:rPr>
              <a:t>Runs Everywhere</a:t>
            </a:r>
          </a:p>
          <a:p>
            <a:endParaRPr lang="en-US" altLang="zh-CN" sz="14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Mesos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Yarn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Standalone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Cloud</a:t>
            </a:r>
            <a:r>
              <a:rPr lang="zh-CN" altLang="en-US" sz="1200" dirty="0"/>
              <a:t>： </a:t>
            </a:r>
            <a:r>
              <a:rPr lang="en-US" altLang="zh-CN" sz="1200" dirty="0" smtClean="0"/>
              <a:t>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3680" y="1622733"/>
            <a:ext cx="2047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Ease </a:t>
            </a:r>
            <a:r>
              <a:rPr lang="en-US" sz="1400" b="1" dirty="0">
                <a:solidFill>
                  <a:schemeClr val="tx2"/>
                </a:solidFill>
              </a:rPr>
              <a:t>of </a:t>
            </a:r>
            <a:r>
              <a:rPr lang="en-US" sz="1400" b="1" dirty="0" smtClean="0">
                <a:solidFill>
                  <a:schemeClr val="tx2"/>
                </a:solidFill>
              </a:rPr>
              <a:t>Use</a:t>
            </a:r>
          </a:p>
          <a:p>
            <a:endParaRPr lang="en-US" sz="14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20+ </a:t>
            </a:r>
            <a:r>
              <a:rPr lang="en-US" altLang="zh-CN" sz="1200" dirty="0" smtClean="0"/>
              <a:t>operations in spark</a:t>
            </a:r>
          </a:p>
          <a:p>
            <a:r>
              <a:rPr lang="en-US" altLang="zh-CN" sz="1200" dirty="0" smtClean="0"/>
              <a:t>    VS 2 in </a:t>
            </a:r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Interactive shell: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Scala, python, R </a:t>
            </a:r>
            <a:r>
              <a:rPr lang="en-US" altLang="zh-CN" sz="1200" dirty="0"/>
              <a:t>shell  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API</a:t>
            </a:r>
            <a:r>
              <a:rPr lang="en-US" altLang="zh-CN" sz="1200" dirty="0"/>
              <a:t>: java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scala</a:t>
            </a:r>
            <a:r>
              <a:rPr lang="en-US" altLang="zh-CN" sz="1200" dirty="0" smtClean="0"/>
              <a:t>, python </a:t>
            </a:r>
            <a:r>
              <a:rPr lang="en-US" altLang="zh-CN" sz="1200" dirty="0"/>
              <a:t>R</a:t>
            </a:r>
          </a:p>
          <a:p>
            <a:pPr lvl="1"/>
            <a:endParaRPr lang="en-US" altLang="zh-C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05575" y="1629133"/>
            <a:ext cx="2119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</a:rPr>
              <a:t>Unified  </a:t>
            </a:r>
            <a:r>
              <a:rPr lang="en-US" altLang="zh-CN" sz="1400" b="1" dirty="0">
                <a:solidFill>
                  <a:schemeClr val="tx2"/>
                </a:solidFill>
              </a:rPr>
              <a:t>Stack 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Solution</a:t>
            </a:r>
          </a:p>
          <a:p>
            <a:endParaRPr lang="en-US" altLang="zh-CN" sz="1400" b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Generality</a:t>
            </a:r>
            <a:r>
              <a:rPr lang="en-US" altLang="zh-CN" sz="1200" dirty="0"/>
              <a:t>: </a:t>
            </a:r>
            <a:r>
              <a:rPr lang="en-US" sz="1200" dirty="0"/>
              <a:t>Combine SQL, streaming, and complex analytics.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lvl="1"/>
            <a:endParaRPr lang="en-US" altLang="zh-CN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3886200"/>
            <a:ext cx="2089949" cy="161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9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94235" y="1066800"/>
            <a:ext cx="6431755" cy="5488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59731" y="2057400"/>
            <a:ext cx="6326980" cy="4464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00299" y="1371600"/>
            <a:ext cx="685800" cy="4000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48062" y="1314450"/>
            <a:ext cx="9906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Standalone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40497" y="1314450"/>
            <a:ext cx="914400" cy="4191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Yarn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29373" y="1276350"/>
            <a:ext cx="914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Mesos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64592" y="3100386"/>
            <a:ext cx="942975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Spark 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1749" y="3105147"/>
            <a:ext cx="1076325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 Streaming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52838" y="3090860"/>
            <a:ext cx="1076325" cy="7715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963716" y="3095622"/>
            <a:ext cx="1147763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 Graph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33636" y="4198144"/>
            <a:ext cx="528518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           </a:t>
            </a:r>
            <a:r>
              <a:rPr lang="en-US" sz="1200" dirty="0" smtClean="0">
                <a:solidFill>
                  <a:schemeClr val="tx1"/>
                </a:solidFill>
              </a:rPr>
              <a:t>Spark </a:t>
            </a:r>
            <a:r>
              <a:rPr lang="en-US" sz="1200" dirty="0" err="1" smtClean="0">
                <a:solidFill>
                  <a:schemeClr val="tx1"/>
                </a:solidFill>
              </a:rPr>
              <a:t>DataFrames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Spark Datasets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91953" y="5924550"/>
            <a:ext cx="55161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Spark Core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0642" y="5219700"/>
            <a:ext cx="5450682" cy="381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Spark RDD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6" y="23622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9" y="2338389"/>
            <a:ext cx="8429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28" y="2333626"/>
            <a:ext cx="812006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6" y="2328863"/>
            <a:ext cx="8524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1114425" y="933450"/>
            <a:ext cx="2062162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Resource Management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37642" y="1795461"/>
            <a:ext cx="2062162" cy="566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Spark Ecosystems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23862" y="0"/>
            <a:ext cx="8229600" cy="990600"/>
          </a:xfrm>
        </p:spPr>
        <p:txBody>
          <a:bodyPr/>
          <a:lstStyle/>
          <a:p>
            <a:r>
              <a:rPr lang="en-US" dirty="0"/>
              <a:t>Spark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990600"/>
          </a:xfrm>
        </p:spPr>
        <p:txBody>
          <a:bodyPr/>
          <a:lstStyle/>
          <a:p>
            <a:r>
              <a:rPr lang="en-US" dirty="0" smtClean="0"/>
              <a:t>Spark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286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17742"/>
              </p:ext>
            </p:extLst>
          </p:nvPr>
        </p:nvGraphicFramePr>
        <p:xfrm>
          <a:off x="1390649" y="4191000"/>
          <a:ext cx="6553201" cy="149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524000"/>
                <a:gridCol w="1447800"/>
                <a:gridCol w="19812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Driver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Program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process)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SparkContext</a:t>
                      </a:r>
                      <a:endParaRPr lang="en-US" sz="1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Executor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process)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Worker Node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(host)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Application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Job (action)</a:t>
                      </a:r>
                      <a:endParaRPr lang="en-US" sz="1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Cluster</a:t>
                      </a:r>
                      <a:r>
                        <a:rPr lang="en-US" sz="1400" b="1" baseline="0" dirty="0" smtClean="0"/>
                        <a:t> Manager</a:t>
                      </a:r>
                      <a:endParaRPr lang="en-US" sz="1400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Application</a:t>
                      </a:r>
                      <a:r>
                        <a:rPr lang="en-US" sz="1200" b="1" baseline="0" dirty="0" smtClean="0"/>
                        <a:t> jar</a:t>
                      </a:r>
                      <a:endParaRPr lang="en-US" sz="1200" b="1" dirty="0" smtClean="0"/>
                    </a:p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Deploy mode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5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085975"/>
            <a:ext cx="35718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95500"/>
            <a:ext cx="4074502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76850" y="1533525"/>
            <a:ext cx="3657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Driver Program on worker node in cluster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801" y="1533525"/>
            <a:ext cx="3657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Driver Program on remote Client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 smtClean="0"/>
              <a:t>The soul of Spark: RDD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980301"/>
            <a:ext cx="7772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Resilient Distributed Dataset:</a:t>
            </a:r>
            <a:r>
              <a:rPr lang="en-US" sz="2400" dirty="0"/>
              <a:t> A Fault-Tolerant </a:t>
            </a:r>
            <a:r>
              <a:rPr lang="en-US" sz="2400" b="1" dirty="0">
                <a:solidFill>
                  <a:srgbClr val="C00000"/>
                </a:solidFill>
              </a:rPr>
              <a:t>Abstraction</a:t>
            </a:r>
            <a:r>
              <a:rPr lang="en-US" sz="2400" dirty="0"/>
              <a:t> </a:t>
            </a:r>
            <a:r>
              <a:rPr lang="en-US" sz="2400" dirty="0" smtClean="0"/>
              <a:t>for In-Memory </a:t>
            </a:r>
            <a:r>
              <a:rPr lang="en-US" sz="2400" dirty="0"/>
              <a:t>Cluster </a:t>
            </a:r>
            <a:r>
              <a:rPr lang="en-US" sz="2400" dirty="0" smtClean="0"/>
              <a:t>Computing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>
                <a:solidFill>
                  <a:srgbClr val="C00000"/>
                </a:solidFill>
              </a:rPr>
              <a:t> distributed </a:t>
            </a:r>
            <a:r>
              <a:rPr lang="en-US" dirty="0" smtClean="0"/>
              <a:t>collection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ead-only collection of objects </a:t>
            </a:r>
            <a:r>
              <a:rPr lang="en-US" dirty="0" smtClean="0">
                <a:solidFill>
                  <a:srgbClr val="C00000"/>
                </a:solidFill>
              </a:rPr>
              <a:t>partitioned</a:t>
            </a:r>
            <a:r>
              <a:rPr lang="en-US" dirty="0" smtClean="0"/>
              <a:t> in the cluster (Partitioning can be controlled by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Fault-tolerant</a:t>
            </a:r>
            <a:r>
              <a:rPr lang="en-US" dirty="0" smtClean="0"/>
              <a:t>: can be rebuilt if a partition is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 be persistent in memory/disk(cache),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apply to parallel operations(transformations and actions) on RDDs</a:t>
            </a:r>
          </a:p>
          <a:p>
            <a:endParaRPr lang="en-US" sz="2400" dirty="0" smtClean="0"/>
          </a:p>
          <a:p>
            <a:r>
              <a:rPr lang="en-US" sz="2400" b="1" dirty="0" smtClean="0"/>
              <a:t>2 ways of create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Parallelizing an existing collection in Driver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Referencing a dataset in an external storage system</a:t>
            </a:r>
          </a:p>
          <a:p>
            <a:r>
              <a:rPr lang="en-US" dirty="0"/>
              <a:t> </a:t>
            </a:r>
            <a:r>
              <a:rPr lang="en-US" dirty="0" smtClean="0"/>
              <a:t>    (a shared filesystem, HDFS, </a:t>
            </a:r>
            <a:r>
              <a:rPr lang="en-US" dirty="0" err="1" smtClean="0"/>
              <a:t>Hbase</a:t>
            </a:r>
            <a:r>
              <a:rPr lang="en-US" dirty="0" smtClean="0"/>
              <a:t> or others  offering a Hadoop </a:t>
            </a:r>
            <a:r>
              <a:rPr lang="en-US" dirty="0" err="1" smtClean="0"/>
              <a:t>InputFormat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486275"/>
            <a:ext cx="3352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5799296"/>
            <a:ext cx="33242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200" dirty="0" smtClean="0"/>
              <a:t>RDD: Distributed Programming Model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BBD-EA75-448E-9334-1EF8EE927AC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3336132" cy="156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990600"/>
            <a:ext cx="67532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2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6_Blank Presentation">
  <a:themeElements>
    <a:clrScheme name="6_Blank Presentation 1">
      <a:dk1>
        <a:srgbClr val="000000"/>
      </a:dk1>
      <a:lt1>
        <a:srgbClr val="FFFFFF"/>
      </a:lt1>
      <a:dk2>
        <a:srgbClr val="DC9518"/>
      </a:dk2>
      <a:lt2>
        <a:srgbClr val="557B9F"/>
      </a:lt2>
      <a:accent1>
        <a:srgbClr val="A69889"/>
      </a:accent1>
      <a:accent2>
        <a:srgbClr val="A69889"/>
      </a:accent2>
      <a:accent3>
        <a:srgbClr val="FFFFFF"/>
      </a:accent3>
      <a:accent4>
        <a:srgbClr val="000000"/>
      </a:accent4>
      <a:accent5>
        <a:srgbClr val="D0CAC4"/>
      </a:accent5>
      <a:accent6>
        <a:srgbClr val="96897C"/>
      </a:accent6>
      <a:hlink>
        <a:srgbClr val="A69889"/>
      </a:hlink>
      <a:folHlink>
        <a:srgbClr val="E31836"/>
      </a:folHlink>
    </a:clrScheme>
    <a:fontScheme name="6_Blank Presentation">
      <a:majorFont>
        <a:latin typeface="Calibri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336699"/>
          </a:solidFill>
          <a:prstDash val="solid"/>
          <a:round/>
          <a:headEnd type="none" w="med" len="med"/>
          <a:tailEnd type="stealth" w="med" len="sm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336699"/>
          </a:solidFill>
          <a:prstDash val="solid"/>
          <a:round/>
          <a:headEnd type="none" w="med" len="med"/>
          <a:tailEnd type="stealth" w="med" len="sm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1" charset="-128"/>
          </a:defRPr>
        </a:defPPr>
      </a:lstStyle>
    </a:lnDef>
  </a:objectDefaults>
  <a:extraClrSchemeLst>
    <a:extraClrScheme>
      <a:clrScheme name="6_Blank Presentation 1">
        <a:dk1>
          <a:srgbClr val="000000"/>
        </a:dk1>
        <a:lt1>
          <a:srgbClr val="FFFFFF"/>
        </a:lt1>
        <a:dk2>
          <a:srgbClr val="DC9518"/>
        </a:dk2>
        <a:lt2>
          <a:srgbClr val="557B9F"/>
        </a:lt2>
        <a:accent1>
          <a:srgbClr val="A69889"/>
        </a:accent1>
        <a:accent2>
          <a:srgbClr val="A69889"/>
        </a:accent2>
        <a:accent3>
          <a:srgbClr val="FFFFFF"/>
        </a:accent3>
        <a:accent4>
          <a:srgbClr val="000000"/>
        </a:accent4>
        <a:accent5>
          <a:srgbClr val="D0CAC4"/>
        </a:accent5>
        <a:accent6>
          <a:srgbClr val="96897C"/>
        </a:accent6>
        <a:hlink>
          <a:srgbClr val="A69889"/>
        </a:hlink>
        <a:folHlink>
          <a:srgbClr val="E318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3635</TotalTime>
  <Words>798</Words>
  <Application>Microsoft Macintosh PowerPoint</Application>
  <PresentationFormat>On-screen Show (4:3)</PresentationFormat>
  <Paragraphs>156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Helvetica</vt:lpstr>
      <vt:lpstr>ＭＳ Ｐゴシック</vt:lpstr>
      <vt:lpstr>Palatino Linotype</vt:lpstr>
      <vt:lpstr>Times</vt:lpstr>
      <vt:lpstr>宋体</vt:lpstr>
      <vt:lpstr>幼圆</vt:lpstr>
      <vt:lpstr>6_Blank Presentation</vt:lpstr>
      <vt:lpstr>Executive</vt:lpstr>
      <vt:lpstr>PowerPoint Presentation</vt:lpstr>
      <vt:lpstr>Agenda</vt:lpstr>
      <vt:lpstr>What’s spark</vt:lpstr>
      <vt:lpstr>Feature</vt:lpstr>
      <vt:lpstr>Spark Architecture</vt:lpstr>
      <vt:lpstr>Spark Components</vt:lpstr>
      <vt:lpstr>Work Flow</vt:lpstr>
      <vt:lpstr> The soul of Spark: RDD</vt:lpstr>
      <vt:lpstr>RDD: Distributed Programming Model</vt:lpstr>
      <vt:lpstr>The internal Implementations of RDD</vt:lpstr>
      <vt:lpstr>Narrow/Wide Dependencies</vt:lpstr>
      <vt:lpstr>Comparison between Spark and Hadoop</vt:lpstr>
      <vt:lpstr>Q&amp;A  THANKS</vt:lpstr>
    </vt:vector>
  </TitlesOfParts>
  <Company>Microstrategy,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dhertzog</dc:creator>
  <cp:lastModifiedBy>Mei, Canhua</cp:lastModifiedBy>
  <cp:revision>1078</cp:revision>
  <cp:lastPrinted>2011-10-27T14:49:18Z</cp:lastPrinted>
  <dcterms:created xsi:type="dcterms:W3CDTF">2011-07-21T15:12:44Z</dcterms:created>
  <dcterms:modified xsi:type="dcterms:W3CDTF">2016-12-02T11:35:01Z</dcterms:modified>
</cp:coreProperties>
</file>