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E55C3-4D6F-42A6-8C09-F5980D5F05F0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FDB59-9C02-400E-8670-F2A836B11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120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FDB59-9C02-400E-8670-F2A836B1105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367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 just need to put</a:t>
            </a:r>
            <a:r>
              <a:rPr lang="en-US" dirty="0"/>
              <a:t> input and output to the Machine Learning Algorithm 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 builds the Model as and predict the output.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FDB59-9C02-400E-8670-F2A836B1105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749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/>
              <a:t>Features, Labels</a:t>
            </a:r>
            <a:endParaRPr lang="en-IN" sz="1200" i="1" dirty="0"/>
          </a:p>
          <a:p>
            <a:r>
              <a:rPr lang="en-US" dirty="0"/>
              <a:t> and Model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FDB59-9C02-400E-8670-F2A836B1105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677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FDB59-9C02-400E-8670-F2A836B1105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81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i="0" dirty="0">
                <a:solidFill>
                  <a:srgbClr val="610B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Machine Learning is learn by own.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FDB59-9C02-400E-8670-F2A836B1105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821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FDB59-9C02-400E-8670-F2A836B1105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615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FDB59-9C02-400E-8670-F2A836B1105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559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FDB59-9C02-400E-8670-F2A836B1105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261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9D0D92BC-42A9-434B-8530-ADBF4485E40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576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8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4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9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0D92BC-42A9-434B-8530-ADBF4485E40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7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5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0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7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364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D0D92BC-42A9-434B-8530-ADBF4485E40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75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7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B3EC3-B777-49C5-ACBC-158398704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11977"/>
            <a:ext cx="3535679" cy="1450961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600" dirty="0"/>
              <a:t>AGILE SOFTWARE ENGINEERING AND DEVOPS</a:t>
            </a:r>
            <a:endParaRPr lang="en-IN" sz="2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ECC8E-7190-4B1C-BD1B-990CF990F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244336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Assignment 5</a:t>
            </a:r>
          </a:p>
          <a:p>
            <a:pPr algn="ctr"/>
            <a:r>
              <a:rPr lang="en-US" b="1" dirty="0"/>
              <a:t>By U.MERSHIKA</a:t>
            </a:r>
          </a:p>
          <a:p>
            <a:pPr algn="ctr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46423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4B86A6-4F4D-4659-B2C5-69DF9F5508EA}"/>
              </a:ext>
            </a:extLst>
          </p:cNvPr>
          <p:cNvSpPr/>
          <p:nvPr/>
        </p:nvSpPr>
        <p:spPr>
          <a:xfrm>
            <a:off x="3550677" y="768419"/>
            <a:ext cx="4368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sz="3200" b="1" i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830767-B28C-4E33-A40D-CA50648662ED}"/>
              </a:ext>
            </a:extLst>
          </p:cNvPr>
          <p:cNvSpPr/>
          <p:nvPr/>
        </p:nvSpPr>
        <p:spPr>
          <a:xfrm>
            <a:off x="558019" y="204400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Agent gets rewarded for each good action and get punished for each bad action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 descr="Reinforcement Learning - simply explained! | Data Basecamp">
            <a:extLst>
              <a:ext uri="{FF2B5EF4-FFF2-40B4-BE49-F238E27FC236}">
                <a16:creationId xmlns:a16="http://schemas.microsoft.com/office/drawing/2014/main" id="{AE111DFC-3722-4F59-9EEE-EC4138F37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981" y="3161440"/>
            <a:ext cx="6096000" cy="312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369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C0D60D-DB8C-4E3D-A7B3-C1933A21BB60}"/>
              </a:ext>
            </a:extLst>
          </p:cNvPr>
          <p:cNvSpPr/>
          <p:nvPr/>
        </p:nvSpPr>
        <p:spPr>
          <a:xfrm>
            <a:off x="1934379" y="501133"/>
            <a:ext cx="77852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 with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3E0949-291E-41C0-A675-96670904C75A}"/>
              </a:ext>
            </a:extLst>
          </p:cNvPr>
          <p:cNvSpPr/>
          <p:nvPr/>
        </p:nvSpPr>
        <p:spPr>
          <a:xfrm>
            <a:off x="753336" y="1656324"/>
            <a:ext cx="2892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sz="2400" b="0" i="0" dirty="0">
                <a:solidFill>
                  <a:srgbClr val="610B4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Regression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D0CB3A-8C67-43DF-A7FA-1216EC1BD4FD}"/>
              </a:ext>
            </a:extLst>
          </p:cNvPr>
          <p:cNvSpPr/>
          <p:nvPr/>
        </p:nvSpPr>
        <p:spPr>
          <a:xfrm>
            <a:off x="459545" y="2361694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Regression algorithms are used to solve regression problems in which there is a linear relationship between input and output variables.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are used to predict continuous output variables, such as market trends, weather prediction, etc.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50070F-2554-4A28-8E77-111470C9A7E3}"/>
              </a:ext>
            </a:extLst>
          </p:cNvPr>
          <p:cNvSpPr/>
          <p:nvPr/>
        </p:nvSpPr>
        <p:spPr>
          <a:xfrm>
            <a:off x="951914" y="4236615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ea typeface="Microsoft Himalaya" panose="01010100010101010101" pitchFamily="2" charset="0"/>
                <a:cs typeface="Times New Roman" panose="02020603050405020304" pitchFamily="18" charset="0"/>
              </a:rPr>
              <a:t>In regression we use only:</a:t>
            </a:r>
          </a:p>
          <a:p>
            <a:endParaRPr lang="en-IN" sz="2000" dirty="0">
              <a:latin typeface="Times New Roman" panose="02020603050405020304" pitchFamily="18" charset="0"/>
              <a:ea typeface="Microsoft Himalaya" panose="01010100010101010101" pitchFamily="2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2000" dirty="0">
                <a:latin typeface="Times New Roman" panose="02020603050405020304" pitchFamily="18" charset="0"/>
                <a:ea typeface="Microsoft Himalaya" panose="01010100010101010101" pitchFamily="2" charset="0"/>
                <a:cs typeface="Times New Roman" panose="02020603050405020304" pitchFamily="18" charset="0"/>
              </a:rPr>
              <a:t>Linear regression</a:t>
            </a:r>
          </a:p>
          <a:p>
            <a:pPr marL="342900" indent="-342900">
              <a:buAutoNum type="arabicPeriod"/>
            </a:pPr>
            <a:r>
              <a:rPr lang="en-IN" sz="2000" dirty="0">
                <a:latin typeface="Times New Roman" panose="02020603050405020304" pitchFamily="18" charset="0"/>
                <a:ea typeface="Microsoft Himalaya" panose="01010100010101010101" pitchFamily="2" charset="0"/>
                <a:cs typeface="Times New Roman" panose="02020603050405020304" pitchFamily="18" charset="0"/>
              </a:rPr>
              <a:t>Non-Linear regression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What Is a Regression Model? | IMSL by Perforce">
            <a:extLst>
              <a:ext uri="{FF2B5EF4-FFF2-40B4-BE49-F238E27FC236}">
                <a16:creationId xmlns:a16="http://schemas.microsoft.com/office/drawing/2014/main" id="{EFCD2793-A5EF-4D2F-9BA8-571ACBB73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545" y="1887156"/>
            <a:ext cx="5118725" cy="402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514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Difference between Linear and Nonlinear Regression - Shiksha Online">
            <a:extLst>
              <a:ext uri="{FF2B5EF4-FFF2-40B4-BE49-F238E27FC236}">
                <a16:creationId xmlns:a16="http://schemas.microsoft.com/office/drawing/2014/main" id="{A2474038-E888-4B68-9A31-86AAF6A97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533400"/>
            <a:ext cx="11210925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249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D4C50A-4FC9-4AF5-82BF-3E72F1546815}"/>
              </a:ext>
            </a:extLst>
          </p:cNvPr>
          <p:cNvSpPr/>
          <p:nvPr/>
        </p:nvSpPr>
        <p:spPr>
          <a:xfrm>
            <a:off x="3416797" y="571472"/>
            <a:ext cx="4458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sz="3200" b="1" i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Algorithm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8E9515-8AE7-48CE-B12A-D1114A1286F6}"/>
              </a:ext>
            </a:extLst>
          </p:cNvPr>
          <p:cNvSpPr/>
          <p:nvPr/>
        </p:nvSpPr>
        <p:spPr>
          <a:xfrm>
            <a:off x="839372" y="143395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algorithms are used to solve the classification problems in which the output variable is categorical, such as "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Yes" or No, Male or Female, Red or Blue, etc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ea typeface="Microsoft Himalaya" panose="01010100010101010101" pitchFamily="2" charset="0"/>
                <a:cs typeface="Times New Roman" panose="02020603050405020304" pitchFamily="18" charset="0"/>
              </a:rPr>
              <a:t>In classifying we use:</a:t>
            </a:r>
          </a:p>
          <a:p>
            <a:endParaRPr lang="en-IN" sz="2400" dirty="0">
              <a:latin typeface="Times New Roman" panose="02020603050405020304" pitchFamily="18" charset="0"/>
              <a:ea typeface="Microsoft Himalaya" panose="01010100010101010101" pitchFamily="2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4DA0D7-9874-4FB5-AE7C-D53E1AED8E2C}"/>
              </a:ext>
            </a:extLst>
          </p:cNvPr>
          <p:cNvSpPr/>
          <p:nvPr/>
        </p:nvSpPr>
        <p:spPr>
          <a:xfrm>
            <a:off x="1528689" y="34198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ea typeface="Microsoft Himalaya" panose="01010100010101010101" pitchFamily="2" charset="0"/>
                <a:cs typeface="Times New Roman" panose="02020603050405020304" pitchFamily="18" charset="0"/>
              </a:rPr>
              <a:t>Logical Regression.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ea typeface="Microsoft Himalaya" panose="01010100010101010101" pitchFamily="2" charset="0"/>
                <a:cs typeface="Times New Roman" panose="02020603050405020304" pitchFamily="18" charset="0"/>
              </a:rPr>
              <a:t>Decision Tree.[DT]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ea typeface="Microsoft Himalaya" panose="01010100010101010101" pitchFamily="2" charset="0"/>
                <a:cs typeface="Times New Roman" panose="02020603050405020304" pitchFamily="18" charset="0"/>
              </a:rPr>
              <a:t>Random Forest.[RF]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ea typeface="Microsoft Himalaya" panose="01010100010101010101" pitchFamily="2" charset="0"/>
                <a:cs typeface="Times New Roman" panose="02020603050405020304" pitchFamily="18" charset="0"/>
              </a:rPr>
              <a:t>K Nearest Neighbour[KNN]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ea typeface="Microsoft Himalaya" panose="01010100010101010101" pitchFamily="2" charset="0"/>
                <a:cs typeface="Times New Roman" panose="02020603050405020304" pitchFamily="18" charset="0"/>
              </a:rPr>
              <a:t>Support Vector Machine[SVM]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ea typeface="Microsoft Himalaya" panose="01010100010101010101" pitchFamily="2" charset="0"/>
                <a:cs typeface="Times New Roman" panose="02020603050405020304" pitchFamily="18" charset="0"/>
              </a:rPr>
              <a:t>Naïve Bayes</a:t>
            </a:r>
          </a:p>
        </p:txBody>
      </p:sp>
    </p:spTree>
    <p:extLst>
      <p:ext uri="{BB962C8B-B14F-4D97-AF65-F5344CB8AC3E}">
        <p14:creationId xmlns:p14="http://schemas.microsoft.com/office/powerpoint/2010/main" val="2958655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evelop a Logistic Regression Machine Learning Model | by Haq Nawaz | Dev  Genius">
            <a:extLst>
              <a:ext uri="{FF2B5EF4-FFF2-40B4-BE49-F238E27FC236}">
                <a16:creationId xmlns:a16="http://schemas.microsoft.com/office/drawing/2014/main" id="{0555BDF3-0487-4193-B116-DAEC60340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70" y="759654"/>
            <a:ext cx="4921877" cy="548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rees or Linear regression?. Which model should we choose for our… | by  Vishal L | Medium">
            <a:extLst>
              <a:ext uri="{FF2B5EF4-FFF2-40B4-BE49-F238E27FC236}">
                <a16:creationId xmlns:a16="http://schemas.microsoft.com/office/drawing/2014/main" id="{C0DD63C2-01AC-447F-881A-3B911A988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320" y="759655"/>
            <a:ext cx="626351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355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Random Forest Algorithm – Regression – BIG IS NEXT- ANAND">
            <a:extLst>
              <a:ext uri="{FF2B5EF4-FFF2-40B4-BE49-F238E27FC236}">
                <a16:creationId xmlns:a16="http://schemas.microsoft.com/office/drawing/2014/main" id="{86D1B256-C9C8-4F59-911F-AD18FB3E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78" y="362243"/>
            <a:ext cx="5488743" cy="613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Chapter 2 Machine Learning tools | ADVANCED REGRESSION AND PREDICTION: MACHINE  LEARNING TOOLS">
            <a:extLst>
              <a:ext uri="{FF2B5EF4-FFF2-40B4-BE49-F238E27FC236}">
                <a16:creationId xmlns:a16="http://schemas.microsoft.com/office/drawing/2014/main" id="{A3C23529-5729-4D3A-9EEE-3CDF227F7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972" y="362243"/>
            <a:ext cx="6076950" cy="613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124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Support Vector Regression | Learn the Working and Advantages of SVR">
            <a:extLst>
              <a:ext uri="{FF2B5EF4-FFF2-40B4-BE49-F238E27FC236}">
                <a16:creationId xmlns:a16="http://schemas.microsoft.com/office/drawing/2014/main" id="{1156D976-6E84-4045-BC1E-3D7A6B539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4" y="1293202"/>
            <a:ext cx="5762625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Naive Bayes In Machine Learning - CopyAssignment">
            <a:extLst>
              <a:ext uri="{FF2B5EF4-FFF2-40B4-BE49-F238E27FC236}">
                <a16:creationId xmlns:a16="http://schemas.microsoft.com/office/drawing/2014/main" id="{E2DA566D-D586-4B13-BBAA-4E8CCE095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875" y="1293203"/>
            <a:ext cx="5420751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684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9DBAF1-907B-44D9-BECF-4210137BDF0F}"/>
              </a:ext>
            </a:extLst>
          </p:cNvPr>
          <p:cNvSpPr/>
          <p:nvPr/>
        </p:nvSpPr>
        <p:spPr>
          <a:xfrm>
            <a:off x="2433711" y="2475913"/>
            <a:ext cx="78075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i="1" dirty="0">
                <a:solidFill>
                  <a:srgbClr val="002060"/>
                </a:solidFill>
                <a:latin typeface="Arial Black" panose="020B0A04020102020204" pitchFamily="34" charset="0"/>
              </a:rPr>
              <a:t>THANK YOU</a:t>
            </a:r>
            <a:endParaRPr lang="en-IN" sz="7200" b="1" i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20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Artificial Intelligence | Artificial Intelligence Explained |  Edureka">
            <a:extLst>
              <a:ext uri="{FF2B5EF4-FFF2-40B4-BE49-F238E27FC236}">
                <a16:creationId xmlns:a16="http://schemas.microsoft.com/office/drawing/2014/main" id="{F395CDC9-C601-4F35-87EC-3940F41A3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173" y="343476"/>
            <a:ext cx="8462209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697AC00-70CD-4EFE-8727-A0CA65A97386}"/>
              </a:ext>
            </a:extLst>
          </p:cNvPr>
          <p:cNvSpPr/>
          <p:nvPr/>
        </p:nvSpPr>
        <p:spPr>
          <a:xfrm>
            <a:off x="371061" y="636105"/>
            <a:ext cx="47237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ARTIFICIAL INTELLIGENCE</a:t>
            </a:r>
            <a:endParaRPr lang="en-IN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AAA793-DAE1-464E-8CDF-676805448F3A}"/>
              </a:ext>
            </a:extLst>
          </p:cNvPr>
          <p:cNvSpPr/>
          <p:nvPr/>
        </p:nvSpPr>
        <p:spPr>
          <a:xfrm>
            <a:off x="371061" y="15726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 is simulation of human intelligence in machines that are programmed to think and learn like humans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IN" dirty="0"/>
          </a:p>
        </p:txBody>
      </p:sp>
      <p:pic>
        <p:nvPicPr>
          <p:cNvPr id="2052" name="Picture 4" descr="What are the six main branches of Artificial Intelligence (AI)?">
            <a:extLst>
              <a:ext uri="{FF2B5EF4-FFF2-40B4-BE49-F238E27FC236}">
                <a16:creationId xmlns:a16="http://schemas.microsoft.com/office/drawing/2014/main" id="{88D9DC12-57C1-477E-AE06-D989673D1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61" y="3247934"/>
            <a:ext cx="5393635" cy="344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17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ioMedInformatics | Free Full-Text | Artificial Intelligence: The Milestone  in Modern Biomedical Research">
            <a:extLst>
              <a:ext uri="{FF2B5EF4-FFF2-40B4-BE49-F238E27FC236}">
                <a16:creationId xmlns:a16="http://schemas.microsoft.com/office/drawing/2014/main" id="{7B70863B-9D6F-4AB2-8DF9-F181C83E7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289" y="708991"/>
            <a:ext cx="7493711" cy="614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4C9F978-86A1-4CAE-A841-577DDC6F4A14}"/>
              </a:ext>
            </a:extLst>
          </p:cNvPr>
          <p:cNvSpPr/>
          <p:nvPr/>
        </p:nvSpPr>
        <p:spPr>
          <a:xfrm>
            <a:off x="583844" y="2165045"/>
            <a:ext cx="374974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BRANCHES </a:t>
            </a:r>
          </a:p>
          <a:p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OF</a:t>
            </a:r>
          </a:p>
          <a:p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ARTIFICIAL </a:t>
            </a:r>
          </a:p>
          <a:p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INTELLIGENCE</a:t>
            </a:r>
            <a:endParaRPr lang="en-IN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222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Machine Learning Courses in Bangalore, Machine Learning Training near btm  Marathahalli JayaNagar">
            <a:extLst>
              <a:ext uri="{FF2B5EF4-FFF2-40B4-BE49-F238E27FC236}">
                <a16:creationId xmlns:a16="http://schemas.microsoft.com/office/drawing/2014/main" id="{B7526E1A-1288-42DF-B2BD-ABC9A6202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2035" y="1230183"/>
            <a:ext cx="6505368" cy="681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97CF811-B08F-4627-8D1A-6A17CAAD14C5}"/>
              </a:ext>
            </a:extLst>
          </p:cNvPr>
          <p:cNvSpPr/>
          <p:nvPr/>
        </p:nvSpPr>
        <p:spPr>
          <a:xfrm>
            <a:off x="397564" y="120280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a growing technology which enables computers to learn 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7C012A-3A8E-4060-894A-CE30A80608B3}"/>
              </a:ext>
            </a:extLst>
          </p:cNvPr>
          <p:cNvSpPr/>
          <p:nvPr/>
        </p:nvSpPr>
        <p:spPr>
          <a:xfrm>
            <a:off x="6096000" y="453571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various algorithms for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mathematical models and making predictions using historical data or information</a:t>
            </a:r>
            <a:r>
              <a:rPr lang="en-US" dirty="0"/>
              <a:t>. </a:t>
            </a:r>
            <a:endParaRPr lang="en-IN" dirty="0"/>
          </a:p>
        </p:txBody>
      </p:sp>
      <p:pic>
        <p:nvPicPr>
          <p:cNvPr id="7174" name="Picture 6" descr="Introduction to Machine Learning">
            <a:extLst>
              <a:ext uri="{FF2B5EF4-FFF2-40B4-BE49-F238E27FC236}">
                <a16:creationId xmlns:a16="http://schemas.microsoft.com/office/drawing/2014/main" id="{2B1FD309-AB76-4080-BA6A-D36B4B45A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122" y="887896"/>
            <a:ext cx="544945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645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ntroduction to Machine Learning">
            <a:extLst>
              <a:ext uri="{FF2B5EF4-FFF2-40B4-BE49-F238E27FC236}">
                <a16:creationId xmlns:a16="http://schemas.microsoft.com/office/drawing/2014/main" id="{A68638C8-BCC5-4FF1-886E-F086BD448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588" y="3140612"/>
            <a:ext cx="7019778" cy="240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8468FAF-30AA-49AF-8BAB-EC7367E06BB0}"/>
              </a:ext>
            </a:extLst>
          </p:cNvPr>
          <p:cNvSpPr/>
          <p:nvPr/>
        </p:nvSpPr>
        <p:spPr>
          <a:xfrm>
            <a:off x="403272" y="157909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just need to 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and output to the Machine Learning Algorithm .Machine builds the Model as and predict the output.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97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A012F5-385D-446A-9E97-0293CC4C1BE9}"/>
              </a:ext>
            </a:extLst>
          </p:cNvPr>
          <p:cNvSpPr/>
          <p:nvPr/>
        </p:nvSpPr>
        <p:spPr>
          <a:xfrm>
            <a:off x="2996418" y="1867514"/>
            <a:ext cx="2349305" cy="1463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ML         Algorithm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51472D-AD76-42A1-998B-EB9817A732F5}"/>
              </a:ext>
            </a:extLst>
          </p:cNvPr>
          <p:cNvSpPr/>
          <p:nvPr/>
        </p:nvSpPr>
        <p:spPr>
          <a:xfrm>
            <a:off x="6339838" y="1923787"/>
            <a:ext cx="2138289" cy="13504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3200" dirty="0"/>
              <a:t> </a:t>
            </a:r>
            <a:endParaRPr lang="en-IN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B1D239-C067-4358-9C84-1F9816C518F4}"/>
              </a:ext>
            </a:extLst>
          </p:cNvPr>
          <p:cNvSpPr/>
          <p:nvPr/>
        </p:nvSpPr>
        <p:spPr>
          <a:xfrm>
            <a:off x="7080737" y="2060889"/>
            <a:ext cx="9813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y=2x</a:t>
            </a:r>
            <a:endParaRPr lang="en-IN" sz="3200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FFAFF7-A791-4896-B35F-81C69CE23723}"/>
              </a:ext>
            </a:extLst>
          </p:cNvPr>
          <p:cNvCxnSpPr>
            <a:stCxn id="2" idx="3"/>
          </p:cNvCxnSpPr>
          <p:nvPr/>
        </p:nvCxnSpPr>
        <p:spPr>
          <a:xfrm>
            <a:off x="5345723" y="2599034"/>
            <a:ext cx="9894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63223C-AA81-4546-8DC4-F71148FBB350}"/>
              </a:ext>
            </a:extLst>
          </p:cNvPr>
          <p:cNvCxnSpPr/>
          <p:nvPr/>
        </p:nvCxnSpPr>
        <p:spPr>
          <a:xfrm flipH="1">
            <a:off x="1575582" y="2430221"/>
            <a:ext cx="1420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9F52FA-3E5C-43B4-B98C-F162886332CB}"/>
              </a:ext>
            </a:extLst>
          </p:cNvPr>
          <p:cNvCxnSpPr/>
          <p:nvPr/>
        </p:nvCxnSpPr>
        <p:spPr>
          <a:xfrm flipH="1">
            <a:off x="1575582" y="3010486"/>
            <a:ext cx="1420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852275-C418-4D82-88F4-0B2AFBC2B66B}"/>
              </a:ext>
            </a:extLst>
          </p:cNvPr>
          <p:cNvCxnSpPr>
            <a:cxnSpLocks/>
          </p:cNvCxnSpPr>
          <p:nvPr/>
        </p:nvCxnSpPr>
        <p:spPr>
          <a:xfrm>
            <a:off x="8473439" y="2250831"/>
            <a:ext cx="1162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F1AFB1-81E0-4469-91E6-6161E30D074F}"/>
              </a:ext>
            </a:extLst>
          </p:cNvPr>
          <p:cNvCxnSpPr/>
          <p:nvPr/>
        </p:nvCxnSpPr>
        <p:spPr>
          <a:xfrm>
            <a:off x="8473439" y="2912012"/>
            <a:ext cx="1162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F6EFBE4-F307-4121-AA46-B54C40193490}"/>
              </a:ext>
            </a:extLst>
          </p:cNvPr>
          <p:cNvSpPr/>
          <p:nvPr/>
        </p:nvSpPr>
        <p:spPr>
          <a:xfrm>
            <a:off x="1846616" y="2071464"/>
            <a:ext cx="878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1,2,3,4 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0DA5DD-97A9-4C1A-BB05-6F74C3B0F2EA}"/>
              </a:ext>
            </a:extLst>
          </p:cNvPr>
          <p:cNvSpPr/>
          <p:nvPr/>
        </p:nvSpPr>
        <p:spPr>
          <a:xfrm>
            <a:off x="1873065" y="3031635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2,4,6,8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079755-2609-4E87-ACA4-B535E9282BEA}"/>
              </a:ext>
            </a:extLst>
          </p:cNvPr>
          <p:cNvSpPr/>
          <p:nvPr/>
        </p:nvSpPr>
        <p:spPr>
          <a:xfrm>
            <a:off x="1895584" y="1739121"/>
            <a:ext cx="8499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/>
              <a:t>Input</a:t>
            </a:r>
            <a:endParaRPr lang="en-IN" sz="2400" i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459675-76B1-4477-AF48-6FCB78D2AD01}"/>
              </a:ext>
            </a:extLst>
          </p:cNvPr>
          <p:cNvSpPr/>
          <p:nvPr/>
        </p:nvSpPr>
        <p:spPr>
          <a:xfrm>
            <a:off x="1895584" y="3330554"/>
            <a:ext cx="1067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/>
              <a:t>Output</a:t>
            </a:r>
            <a:endParaRPr lang="en-IN" sz="2400" i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9DDF48-BC89-4F6D-9A2C-0EAFAA9F7D22}"/>
              </a:ext>
            </a:extLst>
          </p:cNvPr>
          <p:cNvSpPr/>
          <p:nvPr/>
        </p:nvSpPr>
        <p:spPr>
          <a:xfrm>
            <a:off x="378301" y="2245555"/>
            <a:ext cx="13838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sz="2400" i="1" dirty="0"/>
              <a:t>Features </a:t>
            </a:r>
            <a:endParaRPr lang="en-IN" sz="2400" i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CCFC22-909A-4FAA-A482-E13CC795B99A}"/>
              </a:ext>
            </a:extLst>
          </p:cNvPr>
          <p:cNvSpPr/>
          <p:nvPr/>
        </p:nvSpPr>
        <p:spPr>
          <a:xfrm>
            <a:off x="607754" y="2800802"/>
            <a:ext cx="9701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/>
              <a:t>Labels</a:t>
            </a:r>
            <a:endParaRPr lang="en-IN" sz="2400" i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E6ACCC-B335-4804-B773-D0FF36832A6F}"/>
              </a:ext>
            </a:extLst>
          </p:cNvPr>
          <p:cNvSpPr/>
          <p:nvPr/>
        </p:nvSpPr>
        <p:spPr>
          <a:xfrm>
            <a:off x="9838360" y="2108453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20</a:t>
            </a:r>
            <a:endParaRPr lang="en-IN" sz="24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D341BD-B37A-4B3F-ACA1-49BAEF17DABD}"/>
              </a:ext>
            </a:extLst>
          </p:cNvPr>
          <p:cNvSpPr/>
          <p:nvPr/>
        </p:nvSpPr>
        <p:spPr>
          <a:xfrm>
            <a:off x="7199630" y="908282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10</a:t>
            </a:r>
            <a:endParaRPr lang="en-IN" sz="24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96734C-0637-4379-B130-0C7BFE3FB509}"/>
              </a:ext>
            </a:extLst>
          </p:cNvPr>
          <p:cNvSpPr/>
          <p:nvPr/>
        </p:nvSpPr>
        <p:spPr>
          <a:xfrm>
            <a:off x="9636369" y="2727346"/>
            <a:ext cx="20149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/>
              <a:t>Mathematical </a:t>
            </a:r>
          </a:p>
          <a:p>
            <a:r>
              <a:rPr lang="en-US" sz="2400" i="1" dirty="0"/>
              <a:t>equation</a:t>
            </a:r>
            <a:endParaRPr lang="en-IN" sz="2400" i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93E83F-3FD6-4291-AC8F-14D250C1C0FB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7447455" y="1369947"/>
            <a:ext cx="0" cy="600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6F0DEB5-5584-4D49-AB4B-4ED0CFF802B9}"/>
              </a:ext>
            </a:extLst>
          </p:cNvPr>
          <p:cNvSpPr/>
          <p:nvPr/>
        </p:nvSpPr>
        <p:spPr>
          <a:xfrm>
            <a:off x="7113377" y="3939933"/>
            <a:ext cx="987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F51B380-1915-4551-A797-021E7F1099B9}"/>
              </a:ext>
            </a:extLst>
          </p:cNvPr>
          <p:cNvCxnSpPr>
            <a:stCxn id="7" idx="2"/>
          </p:cNvCxnSpPr>
          <p:nvPr/>
        </p:nvCxnSpPr>
        <p:spPr>
          <a:xfrm flipH="1">
            <a:off x="7408982" y="3274280"/>
            <a:ext cx="1" cy="66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1481C08-7C2F-43C0-BA1E-5B1A441E61C7}"/>
              </a:ext>
            </a:extLst>
          </p:cNvPr>
          <p:cNvSpPr/>
          <p:nvPr/>
        </p:nvSpPr>
        <p:spPr>
          <a:xfrm>
            <a:off x="1069145" y="5103396"/>
            <a:ext cx="105821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4800" i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Features, Labels</a:t>
            </a:r>
            <a:r>
              <a:rPr lang="en-IN" sz="4800" i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and Model</a:t>
            </a:r>
            <a:endParaRPr lang="en-IN" sz="4800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41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Types of Machine Learning | Simplilearn">
            <a:extLst>
              <a:ext uri="{FF2B5EF4-FFF2-40B4-BE49-F238E27FC236}">
                <a16:creationId xmlns:a16="http://schemas.microsoft.com/office/drawing/2014/main" id="{45F58D57-AB5B-4E19-AC91-0D745E275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88" y="703385"/>
            <a:ext cx="10452295" cy="541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095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DAB21B-4F22-4AF8-980D-B26E048A6A41}"/>
              </a:ext>
            </a:extLst>
          </p:cNvPr>
          <p:cNvSpPr/>
          <p:nvPr/>
        </p:nvSpPr>
        <p:spPr>
          <a:xfrm>
            <a:off x="2402108" y="430797"/>
            <a:ext cx="54745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sz="3200" b="1" i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Supervised Machine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2007C-4984-494E-92F3-21B976B4DB9B}"/>
              </a:ext>
            </a:extLst>
          </p:cNvPr>
          <p:cNvSpPr/>
          <p:nvPr/>
        </p:nvSpPr>
        <p:spPr>
          <a:xfrm>
            <a:off x="418564" y="1437046"/>
            <a:ext cx="6096001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learn from somebody is known as </a:t>
            </a:r>
            <a:r>
              <a:rPr lang="en-IN" sz="2800" dirty="0">
                <a:solidFill>
                  <a:srgbClr val="610B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Machine Learning.</a:t>
            </a:r>
          </a:p>
          <a:p>
            <a:pPr marL="285750" lvl="0" indent="-285750">
              <a:buFont typeface="Wingdings" panose="05000000000000000000" pitchFamily="2" charset="2"/>
              <a:buChar char="Ø"/>
              <a:defRPr/>
            </a:pPr>
            <a:endParaRPr lang="en-IN" sz="2800" dirty="0">
              <a:solidFill>
                <a:srgbClr val="610B3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IN" sz="2800" dirty="0">
                <a:solidFill>
                  <a:srgbClr val="610B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has Features and Labels.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IN" sz="2800" dirty="0">
              <a:solidFill>
                <a:srgbClr val="610B3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Supervised machine learning can be classified into two types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defRPr/>
            </a:pPr>
            <a:endParaRPr lang="en-IN" sz="2800" dirty="0">
              <a:solidFill>
                <a:srgbClr val="610B3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37FB34-19E5-4081-9A91-939ADE27D398}"/>
              </a:ext>
            </a:extLst>
          </p:cNvPr>
          <p:cNvSpPr/>
          <p:nvPr/>
        </p:nvSpPr>
        <p:spPr>
          <a:xfrm>
            <a:off x="1261403" y="449942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n-IN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n-IN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</p:txBody>
      </p:sp>
      <p:pic>
        <p:nvPicPr>
          <p:cNvPr id="10242" name="Picture 2" descr="Types of Machine Learning - Supervised, Unsupervised, Reinforcement -  TechVidvan">
            <a:extLst>
              <a:ext uri="{FF2B5EF4-FFF2-40B4-BE49-F238E27FC236}">
                <a16:creationId xmlns:a16="http://schemas.microsoft.com/office/drawing/2014/main" id="{D9727771-709A-4BBB-809B-FB8885ED4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169" y="1437046"/>
            <a:ext cx="5333267" cy="423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629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87A597-1C7E-43DC-9A0E-C202BDABE3CB}"/>
              </a:ext>
            </a:extLst>
          </p:cNvPr>
          <p:cNvSpPr/>
          <p:nvPr/>
        </p:nvSpPr>
        <p:spPr>
          <a:xfrm>
            <a:off x="2337437" y="768421"/>
            <a:ext cx="5772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sz="3200" b="1" i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Machine Learning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E0D5F9-D2C7-450E-85DE-C4E97661095E}"/>
              </a:ext>
            </a:extLst>
          </p:cNvPr>
          <p:cNvSpPr/>
          <p:nvPr/>
        </p:nvSpPr>
        <p:spPr>
          <a:xfrm>
            <a:off x="544899" y="1978242"/>
            <a:ext cx="76979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  <a:defRPr/>
            </a:pPr>
            <a:r>
              <a:rPr lang="en-IN" sz="2800" dirty="0">
                <a:solidFill>
                  <a:srgbClr val="610B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Machine Learning is learn by own</a:t>
            </a:r>
            <a:r>
              <a:rPr lang="en-IN" dirty="0">
                <a:solidFill>
                  <a:srgbClr val="610B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1266" name="Picture 2" descr="Unsupervised Learning - Machine Learning Algorithms - TechVidvan">
            <a:extLst>
              <a:ext uri="{FF2B5EF4-FFF2-40B4-BE49-F238E27FC236}">
                <a16:creationId xmlns:a16="http://schemas.microsoft.com/office/drawing/2014/main" id="{2FDCADB9-D610-4827-ADA0-22A459F59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155" y="2775389"/>
            <a:ext cx="84582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048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279</TotalTime>
  <Words>350</Words>
  <Application>Microsoft Office PowerPoint</Application>
  <PresentationFormat>Widescreen</PresentationFormat>
  <Paragraphs>70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Algerian</vt:lpstr>
      <vt:lpstr>Arial</vt:lpstr>
      <vt:lpstr>Arial Black</vt:lpstr>
      <vt:lpstr>Calibri</vt:lpstr>
      <vt:lpstr>Century Gothic</vt:lpstr>
      <vt:lpstr>Courier New</vt:lpstr>
      <vt:lpstr>Garamond</vt:lpstr>
      <vt:lpstr>Söhne</vt:lpstr>
      <vt:lpstr>Times New Roman</vt:lpstr>
      <vt:lpstr>Wingdings</vt:lpstr>
      <vt:lpstr>Savon</vt:lpstr>
      <vt:lpstr>AGILE SOFTWARE ENGINEERING AND DEVOPS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ENGINEERING AND DEVOPS</dc:title>
  <dc:creator>DELL</dc:creator>
  <cp:lastModifiedBy>DELL</cp:lastModifiedBy>
  <cp:revision>1</cp:revision>
  <dcterms:created xsi:type="dcterms:W3CDTF">2023-06-05T15:31:40Z</dcterms:created>
  <dcterms:modified xsi:type="dcterms:W3CDTF">2023-06-05T20:11:33Z</dcterms:modified>
</cp:coreProperties>
</file>