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a:t>
            </a:fld>
            <a:endParaRPr lang="en-US" dirty="0"/>
          </a:p>
        </p:txBody>
      </p:sp>
    </p:spTree>
    <p:extLst>
      <p:ext uri="{BB962C8B-B14F-4D97-AF65-F5344CB8AC3E}">
        <p14:creationId xmlns:p14="http://schemas.microsoft.com/office/powerpoint/2010/main" val="396666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99262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54417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292076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7196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218605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89158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222942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2447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54789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90419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2/2/2021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a:t>
            </a:fld>
            <a:endParaRPr lang="en-US"/>
          </a:p>
        </p:txBody>
      </p:sp>
    </p:spTree>
    <p:extLst>
      <p:ext uri="{BB962C8B-B14F-4D97-AF65-F5344CB8AC3E}">
        <p14:creationId xmlns:p14="http://schemas.microsoft.com/office/powerpoint/2010/main" val="6210963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A59BBF-3829-4E94-A9CA-E01010165E0E}"/>
              </a:ext>
            </a:extLst>
          </p:cNvPr>
          <p:cNvSpPr>
            <a:spLocks noGrp="1"/>
          </p:cNvSpPr>
          <p:nvPr>
            <p:ph type="ctrTitle"/>
          </p:nvPr>
        </p:nvSpPr>
        <p:spPr>
          <a:xfrm>
            <a:off x="1371600" y="1371599"/>
            <a:ext cx="5286188" cy="1928192"/>
          </a:xfrm>
        </p:spPr>
        <p:txBody>
          <a:bodyPr>
            <a:normAutofit fontScale="90000"/>
          </a:bodyPr>
          <a:lstStyle/>
          <a:p>
            <a:r>
              <a:rPr lang="fr-FR" dirty="0">
                <a:solidFill>
                  <a:schemeClr val="bg2"/>
                </a:solidFill>
              </a:rPr>
              <a:t>Système de gestion de base de données relationnelle</a:t>
            </a:r>
            <a:endParaRPr lang="en-US" dirty="0">
              <a:solidFill>
                <a:schemeClr val="bg2"/>
              </a:solidFill>
            </a:endParaRPr>
          </a:p>
        </p:txBody>
      </p:sp>
      <p:sp>
        <p:nvSpPr>
          <p:cNvPr id="3" name="Sous-titre 2">
            <a:extLst>
              <a:ext uri="{FF2B5EF4-FFF2-40B4-BE49-F238E27FC236}">
                <a16:creationId xmlns:a16="http://schemas.microsoft.com/office/drawing/2014/main" id="{1B7DAF7F-154D-4D97-AB96-286123B20D1E}"/>
              </a:ext>
            </a:extLst>
          </p:cNvPr>
          <p:cNvSpPr>
            <a:spLocks noGrp="1"/>
          </p:cNvSpPr>
          <p:nvPr>
            <p:ph type="subTitle" idx="1"/>
          </p:nvPr>
        </p:nvSpPr>
        <p:spPr>
          <a:xfrm>
            <a:off x="1371600" y="4114800"/>
            <a:ext cx="5410200" cy="1371601"/>
          </a:xfrm>
        </p:spPr>
        <p:txBody>
          <a:bodyPr>
            <a:normAutofit/>
          </a:bodyPr>
          <a:lstStyle/>
          <a:p>
            <a:r>
              <a:rPr lang="fr-FR" dirty="0">
                <a:solidFill>
                  <a:schemeClr val="bg1"/>
                </a:solidFill>
              </a:rPr>
              <a:t>MySQL, PostGreSQL, Microsoft SQL Server</a:t>
            </a:r>
          </a:p>
        </p:txBody>
      </p:sp>
      <p:pic>
        <p:nvPicPr>
          <p:cNvPr id="4" name="Picture 3">
            <a:extLst>
              <a:ext uri="{FF2B5EF4-FFF2-40B4-BE49-F238E27FC236}">
                <a16:creationId xmlns:a16="http://schemas.microsoft.com/office/drawing/2014/main" id="{17CC1822-8507-47B9-A003-428A2E3450F7}"/>
              </a:ext>
            </a:extLst>
          </p:cNvPr>
          <p:cNvPicPr>
            <a:picLocks noChangeAspect="1"/>
          </p:cNvPicPr>
          <p:nvPr/>
        </p:nvPicPr>
        <p:blipFill rotWithShape="1">
          <a:blip r:embed="rId2"/>
          <a:srcRect l="23379" r="37312" b="-1"/>
          <a:stretch/>
        </p:blipFill>
        <p:spPr>
          <a:xfrm>
            <a:off x="8153401" y="10"/>
            <a:ext cx="4038600" cy="6857990"/>
          </a:xfrm>
          <a:prstGeom prst="rect">
            <a:avLst/>
          </a:prstGeom>
        </p:spPr>
      </p:pic>
    </p:spTree>
    <p:extLst>
      <p:ext uri="{BB962C8B-B14F-4D97-AF65-F5344CB8AC3E}">
        <p14:creationId xmlns:p14="http://schemas.microsoft.com/office/powerpoint/2010/main" val="16076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BA30581-259B-485F-A534-31DEC883A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9322" y="1311455"/>
            <a:ext cx="3661951" cy="1895060"/>
          </a:xfrm>
        </p:spPr>
      </p:pic>
      <p:sp>
        <p:nvSpPr>
          <p:cNvPr id="6" name="ZoneTexte 5">
            <a:extLst>
              <a:ext uri="{FF2B5EF4-FFF2-40B4-BE49-F238E27FC236}">
                <a16:creationId xmlns:a16="http://schemas.microsoft.com/office/drawing/2014/main" id="{3D66C3FA-EAF7-4DCE-9885-8DB7EA6B2A98}"/>
              </a:ext>
            </a:extLst>
          </p:cNvPr>
          <p:cNvSpPr txBox="1"/>
          <p:nvPr/>
        </p:nvSpPr>
        <p:spPr>
          <a:xfrm>
            <a:off x="681789" y="149129"/>
            <a:ext cx="4234768" cy="707886"/>
          </a:xfrm>
          <a:prstGeom prst="rect">
            <a:avLst/>
          </a:prstGeom>
          <a:noFill/>
        </p:spPr>
        <p:txBody>
          <a:bodyPr wrap="square" rtlCol="0">
            <a:spAutoFit/>
          </a:bodyPr>
          <a:lstStyle/>
          <a:p>
            <a:r>
              <a:rPr lang="fr-FR" sz="4000" dirty="0">
                <a:latin typeface="Arial" panose="020B0604020202020204" pitchFamily="34" charset="0"/>
                <a:cs typeface="Arial" panose="020B0604020202020204" pitchFamily="34" charset="0"/>
              </a:rPr>
              <a:t>MySQL</a:t>
            </a:r>
          </a:p>
        </p:txBody>
      </p:sp>
      <p:sp>
        <p:nvSpPr>
          <p:cNvPr id="9" name="ZoneTexte 8">
            <a:extLst>
              <a:ext uri="{FF2B5EF4-FFF2-40B4-BE49-F238E27FC236}">
                <a16:creationId xmlns:a16="http://schemas.microsoft.com/office/drawing/2014/main" id="{6A68B8D9-D29F-4F3D-93C1-2A61123477C1}"/>
              </a:ext>
            </a:extLst>
          </p:cNvPr>
          <p:cNvSpPr txBox="1"/>
          <p:nvPr/>
        </p:nvSpPr>
        <p:spPr>
          <a:xfrm>
            <a:off x="335738" y="1072204"/>
            <a:ext cx="7453584" cy="2949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latin typeface="Arial" panose="020B0604020202020204" pitchFamily="34" charset="0"/>
                <a:cs typeface="Arial" panose="020B0604020202020204" pitchFamily="34" charset="0"/>
              </a:rPr>
              <a:t>MySQL est un système de gestion de bases de données relationnelles. Il est distribué sous une double licence GPL et propriétaire.</a:t>
            </a:r>
          </a:p>
          <a:p>
            <a:pPr marL="285750" indent="-285750">
              <a:lnSpc>
                <a:spcPct val="150000"/>
              </a:lnSpc>
              <a:buFont typeface="Arial" panose="020B0604020202020204" pitchFamily="34" charset="0"/>
              <a:buChar char="•"/>
            </a:pPr>
            <a:r>
              <a:rPr lang="fr-FR" dirty="0">
                <a:latin typeface="Arial" panose="020B0604020202020204" pitchFamily="34" charset="0"/>
                <a:cs typeface="Arial" panose="020B0604020202020204" pitchFamily="34" charset="0"/>
              </a:rPr>
              <a:t>Il fait partie des logiciels de gestion de base de données les plus utilisés au monde3, autant par le grand public (applications web principalement) que par des professionnels, en concurrence avec Oracle, PostgreSQL et Microsoft SQL Server.</a:t>
            </a:r>
          </a:p>
        </p:txBody>
      </p:sp>
      <p:sp>
        <p:nvSpPr>
          <p:cNvPr id="10" name="ZoneTexte 9">
            <a:extLst>
              <a:ext uri="{FF2B5EF4-FFF2-40B4-BE49-F238E27FC236}">
                <a16:creationId xmlns:a16="http://schemas.microsoft.com/office/drawing/2014/main" id="{8B8335DF-BC6A-4C3E-8AF1-D1E510A2EF4D}"/>
              </a:ext>
            </a:extLst>
          </p:cNvPr>
          <p:cNvSpPr txBox="1"/>
          <p:nvPr/>
        </p:nvSpPr>
        <p:spPr>
          <a:xfrm>
            <a:off x="335738" y="4021729"/>
            <a:ext cx="11564714" cy="2534027"/>
          </a:xfrm>
          <a:prstGeom prst="rect">
            <a:avLst/>
          </a:prstGeom>
          <a:noFill/>
        </p:spPr>
        <p:txBody>
          <a:bodyPr wrap="square" rtlCol="0">
            <a:spAutoFit/>
          </a:bodyPr>
          <a:lstStyle/>
          <a:p>
            <a:pPr>
              <a:lnSpc>
                <a:spcPct val="150000"/>
              </a:lnSpc>
            </a:pPr>
            <a:r>
              <a:rPr lang="fr-FR" u="sng" dirty="0">
                <a:latin typeface="Arial" panose="020B0604020202020204" pitchFamily="34" charset="0"/>
                <a:cs typeface="Arial" panose="020B0604020202020204" pitchFamily="34" charset="0"/>
              </a:rPr>
              <a:t>Fonctionnalités</a:t>
            </a:r>
            <a:r>
              <a:rPr lang="fr-FR" dirty="0">
                <a:latin typeface="Arial" panose="020B0604020202020204" pitchFamily="34" charset="0"/>
                <a:cs typeface="Arial" panose="020B0604020202020204" pitchFamily="34" charset="0"/>
              </a:rPr>
              <a:t>: Deux moteurs principaux sont présents dans MySQL : </a:t>
            </a:r>
            <a:r>
              <a:rPr lang="fr-FR" dirty="0" err="1">
                <a:latin typeface="Arial" panose="020B0604020202020204" pitchFamily="34" charset="0"/>
                <a:cs typeface="Arial" panose="020B0604020202020204" pitchFamily="34" charset="0"/>
              </a:rPr>
              <a:t>MyISAM</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InnoDB</a:t>
            </a:r>
            <a:r>
              <a:rPr lang="fr-FR" dirty="0">
                <a:latin typeface="Arial" panose="020B0604020202020204" pitchFamily="34" charset="0"/>
                <a:cs typeface="Arial" panose="020B0604020202020204" pitchFamily="34" charset="0"/>
              </a:rPr>
              <a:t>.</a:t>
            </a:r>
          </a:p>
          <a:p>
            <a:pPr>
              <a:lnSpc>
                <a:spcPct val="150000"/>
              </a:lnSpc>
            </a:pPr>
            <a:r>
              <a:rPr lang="fr-FR" dirty="0" err="1">
                <a:latin typeface="Arial" panose="020B0604020202020204" pitchFamily="34" charset="0"/>
                <a:cs typeface="Arial" panose="020B0604020202020204" pitchFamily="34" charset="0"/>
              </a:rPr>
              <a:t>MyISAM</a:t>
            </a:r>
            <a:r>
              <a:rPr lang="fr-FR" dirty="0">
                <a:latin typeface="Arial" panose="020B0604020202020204" pitchFamily="34" charset="0"/>
                <a:cs typeface="Arial" panose="020B0604020202020204" pitchFamily="34" charset="0"/>
              </a:rPr>
              <a:t>, contrairement à </a:t>
            </a:r>
            <a:r>
              <a:rPr lang="fr-FR" dirty="0" err="1">
                <a:latin typeface="Arial" panose="020B0604020202020204" pitchFamily="34" charset="0"/>
                <a:cs typeface="Arial" panose="020B0604020202020204" pitchFamily="34" charset="0"/>
              </a:rPr>
              <a:t>InnoDB</a:t>
            </a:r>
            <a:r>
              <a:rPr lang="fr-FR" dirty="0">
                <a:latin typeface="Arial" panose="020B0604020202020204" pitchFamily="34" charset="0"/>
                <a:cs typeface="Arial" panose="020B0604020202020204" pitchFamily="34" charset="0"/>
              </a:rPr>
              <a:t>, ne supporte ni transactions ni intégrité automatique des tables, il n'est pas destiné aux applications dont la cohérence des données est critique ; cependant, ses performances le font adopter pour des applications ayant besoin d'une base de données simple et peu onéreuse à mettre en œuvre.</a:t>
            </a:r>
          </a:p>
          <a:p>
            <a:pPr>
              <a:lnSpc>
                <a:spcPct val="150000"/>
              </a:lnSpc>
            </a:pPr>
            <a:r>
              <a:rPr lang="fr-FR" dirty="0">
                <a:latin typeface="Arial" panose="020B0604020202020204" pitchFamily="34" charset="0"/>
                <a:cs typeface="Arial" panose="020B0604020202020204" pitchFamily="34" charset="0"/>
              </a:rPr>
              <a:t>Pour les utilisateurs, phpMyAdmin est un outil web souvent disponible pour créer, remplir et utiliser des bases MySQL.</a:t>
            </a:r>
          </a:p>
        </p:txBody>
      </p:sp>
    </p:spTree>
    <p:extLst>
      <p:ext uri="{BB962C8B-B14F-4D97-AF65-F5344CB8AC3E}">
        <p14:creationId xmlns:p14="http://schemas.microsoft.com/office/powerpoint/2010/main" val="8619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4342819-BF60-4EDD-A5AA-3BE6975A03E8}"/>
              </a:ext>
            </a:extLst>
          </p:cNvPr>
          <p:cNvSpPr>
            <a:spLocks noGrp="1"/>
          </p:cNvSpPr>
          <p:nvPr>
            <p:ph idx="1"/>
          </p:nvPr>
        </p:nvSpPr>
        <p:spPr>
          <a:xfrm>
            <a:off x="443947" y="3640992"/>
            <a:ext cx="11005931" cy="2353151"/>
          </a:xfrm>
        </p:spPr>
        <p:txBody>
          <a:bodyPr>
            <a:normAutofit fontScale="92500" lnSpcReduction="20000"/>
          </a:bodyPr>
          <a:lstStyle/>
          <a:p>
            <a:pPr>
              <a:lnSpc>
                <a:spcPct val="150000"/>
              </a:lnSpc>
            </a:pPr>
            <a:r>
              <a:rPr lang="fr-FR" sz="1800" dirty="0">
                <a:solidFill>
                  <a:schemeClr val="tx1"/>
                </a:solidFill>
                <a:latin typeface="Arial" panose="020B0604020202020204" pitchFamily="34" charset="0"/>
                <a:cs typeface="Arial" panose="020B0604020202020204" pitchFamily="34" charset="0"/>
              </a:rPr>
              <a:t>PostgreSQL est un système de gestion de base de données relationnelle et objet. C'est un outil libre disponible selon les termes d'une licence de type BSD.</a:t>
            </a:r>
          </a:p>
          <a:p>
            <a:pPr>
              <a:lnSpc>
                <a:spcPct val="150000"/>
              </a:lnSpc>
            </a:pPr>
            <a:r>
              <a:rPr lang="fr-FR" sz="1800" dirty="0">
                <a:solidFill>
                  <a:schemeClr val="tx1"/>
                </a:solidFill>
                <a:latin typeface="Arial" panose="020B0604020202020204" pitchFamily="34" charset="0"/>
                <a:cs typeface="Arial" panose="020B0604020202020204" pitchFamily="34" charset="0"/>
              </a:rPr>
              <a:t>Ce système est concurrent d'autres systèmes de gestion de base de données, qu'ils soient libres (comme </a:t>
            </a:r>
            <a:r>
              <a:rPr lang="fr-FR" sz="1800" dirty="0" err="1">
                <a:solidFill>
                  <a:schemeClr val="tx1"/>
                </a:solidFill>
                <a:latin typeface="Arial" panose="020B0604020202020204" pitchFamily="34" charset="0"/>
                <a:cs typeface="Arial" panose="020B0604020202020204" pitchFamily="34" charset="0"/>
              </a:rPr>
              <a:t>MariaDB</a:t>
            </a:r>
            <a:r>
              <a:rPr lang="fr-FR" sz="1800" dirty="0">
                <a:solidFill>
                  <a:schemeClr val="tx1"/>
                </a:solidFill>
                <a:latin typeface="Arial" panose="020B0604020202020204" pitchFamily="34" charset="0"/>
                <a:cs typeface="Arial" panose="020B0604020202020204" pitchFamily="34" charset="0"/>
              </a:rPr>
              <a:t> et </a:t>
            </a:r>
            <a:r>
              <a:rPr lang="fr-FR" sz="1800" dirty="0" err="1">
                <a:solidFill>
                  <a:schemeClr val="tx1"/>
                </a:solidFill>
                <a:latin typeface="Arial" panose="020B0604020202020204" pitchFamily="34" charset="0"/>
                <a:cs typeface="Arial" panose="020B0604020202020204" pitchFamily="34" charset="0"/>
              </a:rPr>
              <a:t>Firebird</a:t>
            </a:r>
            <a:r>
              <a:rPr lang="fr-FR" sz="1800" dirty="0">
                <a:solidFill>
                  <a:schemeClr val="tx1"/>
                </a:solidFill>
                <a:latin typeface="Arial" panose="020B0604020202020204" pitchFamily="34" charset="0"/>
                <a:cs typeface="Arial" panose="020B0604020202020204" pitchFamily="34" charset="0"/>
              </a:rPr>
              <a:t>), ou propriétaires (comme Oracle, MySQL, Sybase, DB2, Informix et Microsoft SQL Server). Comme les projets libres Apache et Linux, PostgreSQL n'est pas contrôlé par une seule entreprise, mais est fondé sur une communauté mondiale de développeurs et d'entreprises.</a:t>
            </a:r>
          </a:p>
        </p:txBody>
      </p:sp>
      <p:sp>
        <p:nvSpPr>
          <p:cNvPr id="4" name="ZoneTexte 3">
            <a:extLst>
              <a:ext uri="{FF2B5EF4-FFF2-40B4-BE49-F238E27FC236}">
                <a16:creationId xmlns:a16="http://schemas.microsoft.com/office/drawing/2014/main" id="{355908F8-F225-4B20-ACC4-A07B475BF5D5}"/>
              </a:ext>
            </a:extLst>
          </p:cNvPr>
          <p:cNvSpPr txBox="1"/>
          <p:nvPr/>
        </p:nvSpPr>
        <p:spPr>
          <a:xfrm>
            <a:off x="615528" y="202137"/>
            <a:ext cx="4234768" cy="1323439"/>
          </a:xfrm>
          <a:prstGeom prst="rect">
            <a:avLst/>
          </a:prstGeom>
          <a:noFill/>
        </p:spPr>
        <p:txBody>
          <a:bodyPr wrap="square" rtlCol="0">
            <a:spAutoFit/>
          </a:bodyPr>
          <a:lstStyle/>
          <a:p>
            <a:r>
              <a:rPr lang="fr-FR" sz="4000" dirty="0">
                <a:latin typeface="Arial" panose="020B0604020202020204" pitchFamily="34" charset="0"/>
                <a:cs typeface="Arial" panose="020B0604020202020204" pitchFamily="34" charset="0"/>
              </a:rPr>
              <a:t>PostGreSQL</a:t>
            </a:r>
          </a:p>
          <a:p>
            <a:endParaRPr lang="fr-FR" sz="4000"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C59BE60C-2E4D-4974-A0E5-8C19B6A68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56" y="980703"/>
            <a:ext cx="4670702" cy="2236305"/>
          </a:xfrm>
          <a:prstGeom prst="rect">
            <a:avLst/>
          </a:prstGeom>
        </p:spPr>
      </p:pic>
    </p:spTree>
    <p:extLst>
      <p:ext uri="{BB962C8B-B14F-4D97-AF65-F5344CB8AC3E}">
        <p14:creationId xmlns:p14="http://schemas.microsoft.com/office/powerpoint/2010/main" val="28608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662C81F-76A8-4737-A75E-6AC0732FB502}"/>
              </a:ext>
            </a:extLst>
          </p:cNvPr>
          <p:cNvSpPr txBox="1"/>
          <p:nvPr/>
        </p:nvSpPr>
        <p:spPr>
          <a:xfrm>
            <a:off x="496956" y="400879"/>
            <a:ext cx="11198087" cy="5165517"/>
          </a:xfrm>
          <a:prstGeom prst="rect">
            <a:avLst/>
          </a:prstGeom>
          <a:noFill/>
        </p:spPr>
        <p:txBody>
          <a:bodyPr wrap="square" rtlCol="0">
            <a:spAutoFit/>
          </a:bodyPr>
          <a:lstStyle/>
          <a:p>
            <a:r>
              <a:rPr lang="fr-FR" u="sng" dirty="0">
                <a:latin typeface="Arial" panose="020B0604020202020204" pitchFamily="34" charset="0"/>
                <a:cs typeface="Arial" panose="020B0604020202020204" pitchFamily="34" charset="0"/>
              </a:rPr>
              <a:t>Fonctionnalités</a:t>
            </a:r>
            <a:r>
              <a:rPr lang="fr-FR" dirty="0">
                <a:latin typeface="Arial" panose="020B0604020202020204" pitchFamily="34" charset="0"/>
                <a:cs typeface="Arial" panose="020B0604020202020204" pitchFamily="34" charset="0"/>
              </a:rPr>
              <a:t>: </a:t>
            </a:r>
          </a:p>
          <a:p>
            <a:endParaRPr lang="fr-FR" dirty="0">
              <a:latin typeface="Arial" panose="020B0604020202020204" pitchFamily="34" charset="0"/>
              <a:cs typeface="Arial" panose="020B0604020202020204" pitchFamily="34" charset="0"/>
            </a:endParaRPr>
          </a:p>
          <a:p>
            <a:pPr>
              <a:lnSpc>
                <a:spcPct val="150000"/>
              </a:lnSpc>
            </a:pPr>
            <a:r>
              <a:rPr lang="fr-FR" dirty="0">
                <a:latin typeface="Arial" panose="020B0604020202020204" pitchFamily="34" charset="0"/>
                <a:cs typeface="Arial" panose="020B0604020202020204" pitchFamily="34" charset="0"/>
              </a:rPr>
              <a:t>Ce SGBDRO utilise des types de données modernes, dits composés ou enrichis suivant les terminologies utilisées dans le vocable informatique usuel. Ceci signifie que PostgreSQL peut stocker plus de types de données que les types simples traditionnels entiers, caractères, etc. </a:t>
            </a:r>
          </a:p>
          <a:p>
            <a:pPr>
              <a:lnSpc>
                <a:spcPct val="150000"/>
              </a:lnSpc>
            </a:pPr>
            <a:r>
              <a:rPr lang="fr-FR" dirty="0">
                <a:latin typeface="Arial" panose="020B0604020202020204" pitchFamily="34" charset="0"/>
                <a:cs typeface="Arial" panose="020B0604020202020204" pitchFamily="34" charset="0"/>
              </a:rPr>
              <a:t>PostgreSQL est plus avancé que ses concurrents dans la conformité aux standards SQL. PostgreSQL est pratiquement conforme (de plus en plus conforme) aux normes ANSI SQL 89, SQL 92 (SQL 2), SQL 99 (SQL 3), SQL:2003 et SQL:200814. Il fonctionne sur diverses plates-formes matérielles et sous différents systèmes d'exploitation.</a:t>
            </a:r>
          </a:p>
          <a:p>
            <a:pPr>
              <a:lnSpc>
                <a:spcPct val="150000"/>
              </a:lnSpc>
            </a:pPr>
            <a:r>
              <a:rPr lang="fr-FR" dirty="0">
                <a:latin typeface="Arial" panose="020B0604020202020204" pitchFamily="34" charset="0"/>
                <a:cs typeface="Arial" panose="020B0604020202020204" pitchFamily="34" charset="0"/>
              </a:rPr>
              <a:t>PostgreSQL fonctionne sur Solaris, </a:t>
            </a:r>
            <a:r>
              <a:rPr lang="fr-FR" dirty="0" err="1">
                <a:latin typeface="Arial" panose="020B0604020202020204" pitchFamily="34" charset="0"/>
                <a:cs typeface="Arial" panose="020B0604020202020204" pitchFamily="34" charset="0"/>
              </a:rPr>
              <a:t>SunOS</a:t>
            </a:r>
            <a:r>
              <a:rPr lang="fr-FR" dirty="0">
                <a:latin typeface="Arial" panose="020B0604020202020204" pitchFamily="34" charset="0"/>
                <a:cs typeface="Arial" panose="020B0604020202020204" pitchFamily="34" charset="0"/>
              </a:rPr>
              <a:t>, Mac OS X, HP-UX, AIX, Linux, IRIX, Digital Unix, BSD, </a:t>
            </a:r>
            <a:r>
              <a:rPr lang="fr-FR" dirty="0" err="1">
                <a:latin typeface="Arial" panose="020B0604020202020204" pitchFamily="34" charset="0"/>
                <a:cs typeface="Arial" panose="020B0604020202020204" pitchFamily="34" charset="0"/>
              </a:rPr>
              <a:t>NetBSD</a:t>
            </a:r>
            <a:r>
              <a:rPr lang="fr-FR" dirty="0">
                <a:latin typeface="Arial" panose="020B0604020202020204" pitchFamily="34" charset="0"/>
                <a:cs typeface="Arial" panose="020B0604020202020204" pitchFamily="34" charset="0"/>
              </a:rPr>
              <a:t>, FreeBSD, </a:t>
            </a:r>
            <a:r>
              <a:rPr lang="fr-FR" dirty="0" err="1">
                <a:latin typeface="Arial" panose="020B0604020202020204" pitchFamily="34" charset="0"/>
                <a:cs typeface="Arial" panose="020B0604020202020204" pitchFamily="34" charset="0"/>
              </a:rPr>
              <a:t>OpenBSD</a:t>
            </a:r>
            <a:r>
              <a:rPr lang="fr-FR" dirty="0">
                <a:latin typeface="Arial" panose="020B0604020202020204" pitchFamily="34" charset="0"/>
                <a:cs typeface="Arial" panose="020B0604020202020204" pitchFamily="34" charset="0"/>
              </a:rPr>
              <a:t>, SCO </a:t>
            </a:r>
            <a:r>
              <a:rPr lang="fr-FR" dirty="0" err="1">
                <a:latin typeface="Arial" panose="020B0604020202020204" pitchFamily="34" charset="0"/>
                <a:cs typeface="Arial" panose="020B0604020202020204" pitchFamily="34" charset="0"/>
              </a:rPr>
              <a:t>unix</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NeXTSTEP</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UnixWare</a:t>
            </a:r>
            <a:r>
              <a:rPr lang="fr-FR" dirty="0">
                <a:latin typeface="Arial" panose="020B0604020202020204" pitchFamily="34" charset="0"/>
                <a:cs typeface="Arial" panose="020B0604020202020204" pitchFamily="34" charset="0"/>
              </a:rPr>
              <a:t> et toutes sortes d'Unix. Depuis la version 8.0, PostgreSQL fonctionne également nativement sur Windows. Avant la version 8, il fallait une couche de compatibilité POSIX (par exemple </a:t>
            </a:r>
            <a:r>
              <a:rPr lang="fr-FR" dirty="0" err="1">
                <a:latin typeface="Arial" panose="020B0604020202020204" pitchFamily="34" charset="0"/>
                <a:cs typeface="Arial" panose="020B0604020202020204" pitchFamily="34" charset="0"/>
              </a:rPr>
              <a:t>cygwin</a:t>
            </a:r>
            <a:r>
              <a:rPr lang="fr-FR" dirty="0">
                <a:latin typeface="Arial" panose="020B0604020202020204" pitchFamily="34" charset="0"/>
                <a:cs typeface="Arial" panose="020B0604020202020204" pitchFamily="34" charset="0"/>
              </a:rPr>
              <a:t>) pour faire fonctionner PostgreSQL sur ce système d'exploitation.</a:t>
            </a:r>
          </a:p>
        </p:txBody>
      </p:sp>
    </p:spTree>
    <p:extLst>
      <p:ext uri="{BB962C8B-B14F-4D97-AF65-F5344CB8AC3E}">
        <p14:creationId xmlns:p14="http://schemas.microsoft.com/office/powerpoint/2010/main" val="30183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7ED062C4-DB91-4F9B-9B10-84643A11C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3152" y="1052602"/>
            <a:ext cx="4852862" cy="2850856"/>
          </a:xfrm>
        </p:spPr>
      </p:pic>
      <p:sp>
        <p:nvSpPr>
          <p:cNvPr id="4" name="ZoneTexte 3">
            <a:extLst>
              <a:ext uri="{FF2B5EF4-FFF2-40B4-BE49-F238E27FC236}">
                <a16:creationId xmlns:a16="http://schemas.microsoft.com/office/drawing/2014/main" id="{5A27B575-550D-441F-89EF-4B18D0557A13}"/>
              </a:ext>
            </a:extLst>
          </p:cNvPr>
          <p:cNvSpPr txBox="1"/>
          <p:nvPr/>
        </p:nvSpPr>
        <p:spPr>
          <a:xfrm>
            <a:off x="390242" y="248768"/>
            <a:ext cx="5798524" cy="1323439"/>
          </a:xfrm>
          <a:prstGeom prst="rect">
            <a:avLst/>
          </a:prstGeom>
          <a:noFill/>
        </p:spPr>
        <p:txBody>
          <a:bodyPr wrap="square" rtlCol="0">
            <a:spAutoFit/>
          </a:bodyPr>
          <a:lstStyle/>
          <a:p>
            <a:r>
              <a:rPr lang="fr-FR" sz="4000" dirty="0">
                <a:latin typeface="Arial" panose="020B0604020202020204" pitchFamily="34" charset="0"/>
                <a:cs typeface="Arial" panose="020B0604020202020204" pitchFamily="34" charset="0"/>
              </a:rPr>
              <a:t>Microsoft SQL Server</a:t>
            </a:r>
          </a:p>
          <a:p>
            <a:endParaRPr lang="fr-FR" sz="4000" dirty="0">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043AD540-1986-467D-977F-87F0F45C05B0}"/>
              </a:ext>
            </a:extLst>
          </p:cNvPr>
          <p:cNvSpPr txBox="1"/>
          <p:nvPr/>
        </p:nvSpPr>
        <p:spPr>
          <a:xfrm>
            <a:off x="596348" y="4015409"/>
            <a:ext cx="10641495" cy="2118529"/>
          </a:xfrm>
          <a:prstGeom prst="rect">
            <a:avLst/>
          </a:prstGeom>
          <a:noFill/>
        </p:spPr>
        <p:txBody>
          <a:bodyPr wrap="square" rtlCol="0">
            <a:spAutoFit/>
          </a:bodyPr>
          <a:lstStyle/>
          <a:p>
            <a:pPr>
              <a:lnSpc>
                <a:spcPct val="150000"/>
              </a:lnSpc>
            </a:pPr>
            <a:r>
              <a:rPr lang="fr-FR" dirty="0">
                <a:latin typeface="Arial" panose="020B0604020202020204" pitchFamily="34" charset="0"/>
                <a:cs typeface="Arial" panose="020B0604020202020204" pitchFamily="34" charset="0"/>
              </a:rPr>
              <a:t>Microsoft SQL Server est un système de gestion de base de données (SGBD) en langage SQL incorporant entre autres un SGBDR (SGBD relationnel ») développé et commercialisé par la société Microsoft.</a:t>
            </a:r>
          </a:p>
          <a:p>
            <a:pPr>
              <a:lnSpc>
                <a:spcPct val="150000"/>
              </a:lnSpc>
            </a:pPr>
            <a:r>
              <a:rPr lang="fr-FR" dirty="0">
                <a:latin typeface="Arial" panose="020B0604020202020204" pitchFamily="34" charset="0"/>
                <a:cs typeface="Arial" panose="020B0604020202020204" pitchFamily="34" charset="0"/>
              </a:rPr>
              <a:t>Il fonctionne sous les OS Windows et Linux (depuis mars 2016), mais il est possible de le lancer sur Mac OS via Docker, car il en existe une version en téléchargement sur le site de Microsoft.</a:t>
            </a:r>
          </a:p>
        </p:txBody>
      </p:sp>
    </p:spTree>
    <p:extLst>
      <p:ext uri="{BB962C8B-B14F-4D97-AF65-F5344CB8AC3E}">
        <p14:creationId xmlns:p14="http://schemas.microsoft.com/office/powerpoint/2010/main" val="252155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714EFE-5D0E-437C-B23E-9B0AF1CA4660}"/>
              </a:ext>
            </a:extLst>
          </p:cNvPr>
          <p:cNvSpPr>
            <a:spLocks noGrp="1"/>
          </p:cNvSpPr>
          <p:nvPr>
            <p:ph idx="1"/>
          </p:nvPr>
        </p:nvSpPr>
        <p:spPr>
          <a:xfrm>
            <a:off x="649357" y="622852"/>
            <a:ext cx="10209143" cy="4505739"/>
          </a:xfrm>
        </p:spPr>
        <p:txBody>
          <a:bodyPr>
            <a:normAutofit lnSpcReduction="10000"/>
          </a:bodyPr>
          <a:lstStyle/>
          <a:p>
            <a:pPr marL="0" indent="0">
              <a:buNone/>
            </a:pPr>
            <a:r>
              <a:rPr lang="fr-FR" sz="2000" u="sng" dirty="0">
                <a:solidFill>
                  <a:srgbClr val="000000"/>
                </a:solidFill>
                <a:latin typeface="Arial" panose="020B0604020202020204" pitchFamily="34" charset="0"/>
                <a:cs typeface="Arial" panose="020B0604020202020204" pitchFamily="34" charset="0"/>
              </a:rPr>
              <a:t>Fonctionnalités pour développeur: </a:t>
            </a:r>
          </a:p>
          <a:p>
            <a:r>
              <a:rPr lang="fr-FR" sz="1800" dirty="0">
                <a:solidFill>
                  <a:schemeClr val="tx1"/>
                </a:solidFill>
                <a:latin typeface="Arial" panose="020B0604020202020204" pitchFamily="34" charset="0"/>
                <a:cs typeface="Arial" panose="020B0604020202020204" pitchFamily="34" charset="0"/>
              </a:rPr>
              <a:t>Le moteur OLTP de SQL Server est doté de très nombreuses fonctionnalités qu'il serait difficile de toutes énumérer. En voici quelques-unes qui font la différence avec des SGBD plus légers comme MySQL ou PostGreSQL.</a:t>
            </a:r>
          </a:p>
          <a:p>
            <a:r>
              <a:rPr lang="fr-FR" sz="1800" dirty="0">
                <a:solidFill>
                  <a:schemeClr val="tx1"/>
                </a:solidFill>
                <a:latin typeface="Arial" panose="020B0604020202020204" pitchFamily="34" charset="0"/>
                <a:cs typeface="Arial" panose="020B0604020202020204" pitchFamily="34" charset="0"/>
              </a:rPr>
              <a:t>Table, index et procédure</a:t>
            </a:r>
          </a:p>
          <a:p>
            <a:r>
              <a:rPr lang="fr-FR" sz="1800" dirty="0">
                <a:solidFill>
                  <a:schemeClr val="tx1"/>
                </a:solidFill>
                <a:latin typeface="Arial" panose="020B0604020202020204" pitchFamily="34" charset="0"/>
                <a:cs typeface="Arial" panose="020B0604020202020204" pitchFamily="34" charset="0"/>
              </a:rPr>
              <a:t>Intra jointure </a:t>
            </a:r>
          </a:p>
          <a:p>
            <a:r>
              <a:rPr lang="fr-FR" sz="1800" dirty="0">
                <a:solidFill>
                  <a:schemeClr val="tx1"/>
                </a:solidFill>
                <a:latin typeface="Arial" panose="020B0604020202020204" pitchFamily="34" charset="0"/>
                <a:cs typeface="Arial" panose="020B0604020202020204" pitchFamily="34" charset="0"/>
              </a:rPr>
              <a:t>Collations</a:t>
            </a:r>
          </a:p>
          <a:p>
            <a:r>
              <a:rPr lang="fr-FR" sz="1800" dirty="0">
                <a:solidFill>
                  <a:schemeClr val="tx1"/>
                </a:solidFill>
                <a:latin typeface="Arial" panose="020B0604020202020204" pitchFamily="34" charset="0"/>
                <a:cs typeface="Arial" panose="020B0604020202020204" pitchFamily="34" charset="0"/>
              </a:rPr>
              <a:t>Données XML</a:t>
            </a:r>
          </a:p>
          <a:p>
            <a:r>
              <a:rPr lang="fr-FR" sz="1800" dirty="0">
                <a:solidFill>
                  <a:schemeClr val="tx1"/>
                </a:solidFill>
                <a:latin typeface="Arial" panose="020B0604020202020204" pitchFamily="34" charset="0"/>
                <a:cs typeface="Arial" panose="020B0604020202020204" pitchFamily="34" charset="0"/>
              </a:rPr>
              <a:t>Système d'Information Géographique (SIG) intégré</a:t>
            </a:r>
          </a:p>
          <a:p>
            <a:r>
              <a:rPr lang="fr-FR" sz="1800" dirty="0">
                <a:solidFill>
                  <a:schemeClr val="tx1"/>
                </a:solidFill>
                <a:latin typeface="Arial" panose="020B0604020202020204" pitchFamily="34" charset="0"/>
                <a:cs typeface="Arial" panose="020B0604020202020204" pitchFamily="34" charset="0"/>
              </a:rPr>
              <a:t>Stockage de fichiers électroniques : </a:t>
            </a:r>
            <a:r>
              <a:rPr lang="fr-FR" sz="1800" dirty="0" err="1">
                <a:solidFill>
                  <a:schemeClr val="tx1"/>
                </a:solidFill>
                <a:latin typeface="Arial" panose="020B0604020202020204" pitchFamily="34" charset="0"/>
                <a:cs typeface="Arial" panose="020B0604020202020204" pitchFamily="34" charset="0"/>
              </a:rPr>
              <a:t>FileStream</a:t>
            </a:r>
            <a:r>
              <a:rPr lang="fr-FR" sz="1800" dirty="0">
                <a:solidFill>
                  <a:schemeClr val="tx1"/>
                </a:solidFill>
                <a:latin typeface="Arial" panose="020B0604020202020204" pitchFamily="34" charset="0"/>
                <a:cs typeface="Arial" panose="020B0604020202020204" pitchFamily="34" charset="0"/>
              </a:rPr>
              <a:t> et </a:t>
            </a:r>
            <a:r>
              <a:rPr lang="fr-FR" sz="1800" dirty="0" err="1">
                <a:solidFill>
                  <a:schemeClr val="tx1"/>
                </a:solidFill>
                <a:latin typeface="Arial" panose="020B0604020202020204" pitchFamily="34" charset="0"/>
                <a:cs typeface="Arial" panose="020B0604020202020204" pitchFamily="34" charset="0"/>
              </a:rPr>
              <a:t>FileTable</a:t>
            </a:r>
            <a:endParaRPr lang="fr-FR" sz="1800" dirty="0">
              <a:solidFill>
                <a:schemeClr val="tx1"/>
              </a:solidFill>
              <a:latin typeface="Arial" panose="020B0604020202020204" pitchFamily="34" charset="0"/>
              <a:cs typeface="Arial" panose="020B0604020202020204" pitchFamily="34" charset="0"/>
            </a:endParaRPr>
          </a:p>
          <a:p>
            <a:r>
              <a:rPr lang="fr-FR" sz="1800" dirty="0">
                <a:solidFill>
                  <a:schemeClr val="tx1"/>
                </a:solidFill>
                <a:latin typeface="Arial" panose="020B0604020202020204" pitchFamily="34" charset="0"/>
                <a:cs typeface="Arial" panose="020B0604020202020204" pitchFamily="34" charset="0"/>
              </a:rPr>
              <a:t>Web Services</a:t>
            </a:r>
          </a:p>
          <a:p>
            <a:r>
              <a:rPr lang="fr-FR" sz="1800" dirty="0">
                <a:solidFill>
                  <a:schemeClr val="tx1"/>
                </a:solidFill>
                <a:latin typeface="Arial" panose="020B0604020202020204" pitchFamily="34" charset="0"/>
                <a:cs typeface="Arial" panose="020B0604020202020204" pitchFamily="34" charset="0"/>
              </a:rPr>
              <a:t>Service Broker</a:t>
            </a:r>
          </a:p>
          <a:p>
            <a:endParaRPr lang="fr-FR"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26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DEC8BA-3C51-4F86-8D2D-064C12CE48C7}"/>
              </a:ext>
            </a:extLst>
          </p:cNvPr>
          <p:cNvSpPr>
            <a:spLocks noGrp="1"/>
          </p:cNvSpPr>
          <p:nvPr>
            <p:ph idx="1"/>
          </p:nvPr>
        </p:nvSpPr>
        <p:spPr>
          <a:xfrm>
            <a:off x="662609" y="609600"/>
            <a:ext cx="10195891" cy="5562601"/>
          </a:xfrm>
        </p:spPr>
        <p:txBody>
          <a:bodyPr/>
          <a:lstStyle/>
          <a:p>
            <a:pPr marL="0" indent="0">
              <a:buNone/>
            </a:pPr>
            <a:r>
              <a:rPr lang="fr-FR" sz="2000" b="0" i="0" u="sng" dirty="0">
                <a:solidFill>
                  <a:srgbClr val="000000"/>
                </a:solidFill>
                <a:effectLst/>
                <a:latin typeface="Arial" panose="020B0604020202020204" pitchFamily="34" charset="0"/>
                <a:cs typeface="Arial" panose="020B0604020202020204" pitchFamily="34" charset="0"/>
              </a:rPr>
              <a:t>Fonctionnalités pour l'administrateur:</a:t>
            </a:r>
          </a:p>
          <a:p>
            <a:pPr marL="0" indent="0">
              <a:buNone/>
            </a:pPr>
            <a:r>
              <a:rPr lang="fr-FR" sz="1800" dirty="0">
                <a:solidFill>
                  <a:schemeClr val="tx1"/>
                </a:solidFill>
                <a:latin typeface="Arial" panose="020B0604020202020204" pitchFamily="34" charset="0"/>
                <a:cs typeface="Arial" panose="020B0604020202020204" pitchFamily="34" charset="0"/>
              </a:rPr>
              <a:t>En sus des fonctionnalités pour le développeur, SQL Server présente de nombreux outils pour faciliter l'administration. En voici quelques-uns.</a:t>
            </a:r>
          </a:p>
          <a:p>
            <a:r>
              <a:rPr lang="fr-FR" sz="1800" b="0" i="0" dirty="0">
                <a:solidFill>
                  <a:srgbClr val="000000"/>
                </a:solidFill>
                <a:effectLst/>
                <a:latin typeface="Arial" panose="020B0604020202020204" pitchFamily="34" charset="0"/>
                <a:cs typeface="Arial" panose="020B0604020202020204" pitchFamily="34" charset="0"/>
              </a:rPr>
              <a:t>Réplication de données</a:t>
            </a:r>
          </a:p>
          <a:p>
            <a:r>
              <a:rPr lang="fr-FR" sz="1800" b="0" i="0" dirty="0">
                <a:solidFill>
                  <a:srgbClr val="000000"/>
                </a:solidFill>
                <a:effectLst/>
                <a:latin typeface="Arial" panose="020B0604020202020204" pitchFamily="34" charset="0"/>
                <a:cs typeface="Arial" panose="020B0604020202020204" pitchFamily="34" charset="0"/>
              </a:rPr>
              <a:t>Haute disponibilité</a:t>
            </a:r>
          </a:p>
          <a:p>
            <a:r>
              <a:rPr lang="fr-FR" sz="1800" b="0" i="0" dirty="0">
                <a:solidFill>
                  <a:srgbClr val="000000"/>
                </a:solidFill>
                <a:effectLst/>
                <a:latin typeface="Arial" panose="020B0604020202020204" pitchFamily="34" charset="0"/>
                <a:cs typeface="Arial" panose="020B0604020202020204" pitchFamily="34" charset="0"/>
              </a:rPr>
              <a:t>Gestion de la stratégie (politiques d’administration - </a:t>
            </a:r>
            <a:r>
              <a:rPr lang="fr-FR" sz="1800" b="0" i="0" dirty="0" err="1">
                <a:solidFill>
                  <a:srgbClr val="000000"/>
                </a:solidFill>
                <a:effectLst/>
                <a:latin typeface="Arial" panose="020B0604020202020204" pitchFamily="34" charset="0"/>
                <a:cs typeface="Arial" panose="020B0604020202020204" pitchFamily="34" charset="0"/>
              </a:rPr>
              <a:t>policy</a:t>
            </a:r>
            <a:r>
              <a:rPr lang="fr-FR" sz="1800" b="0" i="0" dirty="0">
                <a:solidFill>
                  <a:srgbClr val="000000"/>
                </a:solidFill>
                <a:effectLst/>
                <a:latin typeface="Arial" panose="020B0604020202020204" pitchFamily="34" charset="0"/>
                <a:cs typeface="Arial" panose="020B0604020202020204" pitchFamily="34" charset="0"/>
              </a:rPr>
              <a:t> management)</a:t>
            </a:r>
          </a:p>
          <a:p>
            <a:r>
              <a:rPr lang="fr-FR" sz="1800" b="0" i="0" dirty="0">
                <a:solidFill>
                  <a:srgbClr val="000000"/>
                </a:solidFill>
                <a:effectLst/>
                <a:latin typeface="Arial" panose="020B0604020202020204" pitchFamily="34" charset="0"/>
                <a:cs typeface="Arial" panose="020B0604020202020204" pitchFamily="34" charset="0"/>
              </a:rPr>
              <a:t>Cliché de base de données (</a:t>
            </a:r>
            <a:r>
              <a:rPr lang="fr-FR" sz="1800" b="0" i="0" dirty="0" err="1">
                <a:solidFill>
                  <a:srgbClr val="000000"/>
                </a:solidFill>
                <a:effectLst/>
                <a:latin typeface="Arial" panose="020B0604020202020204" pitchFamily="34" charset="0"/>
                <a:cs typeface="Arial" panose="020B0604020202020204" pitchFamily="34" charset="0"/>
              </a:rPr>
              <a:t>database</a:t>
            </a:r>
            <a:r>
              <a:rPr lang="fr-FR" sz="1800" b="0" i="0" dirty="0">
                <a:solidFill>
                  <a:srgbClr val="000000"/>
                </a:solidFill>
                <a:effectLst/>
                <a:latin typeface="Arial" panose="020B0604020202020204" pitchFamily="34" charset="0"/>
                <a:cs typeface="Arial" panose="020B0604020202020204" pitchFamily="34" charset="0"/>
              </a:rPr>
              <a:t> snapshot)</a:t>
            </a:r>
          </a:p>
          <a:p>
            <a:r>
              <a:rPr lang="fr-FR" sz="1800" b="0" i="0" dirty="0">
                <a:solidFill>
                  <a:srgbClr val="000000"/>
                </a:solidFill>
                <a:effectLst/>
                <a:latin typeface="Arial" panose="020B0604020202020204" pitchFamily="34" charset="0"/>
                <a:cs typeface="Arial" panose="020B0604020202020204" pitchFamily="34" charset="0"/>
              </a:rPr>
              <a:t>Partitionnement</a:t>
            </a:r>
          </a:p>
          <a:p>
            <a:r>
              <a:rPr lang="fr-FR" sz="1800" b="0" i="0" dirty="0">
                <a:solidFill>
                  <a:srgbClr val="000000"/>
                </a:solidFill>
                <a:effectLst/>
                <a:latin typeface="Arial" panose="020B0604020202020204" pitchFamily="34" charset="0"/>
                <a:cs typeface="Arial" panose="020B0604020202020204" pitchFamily="34" charset="0"/>
              </a:rPr>
              <a:t>Plan de maintenance</a:t>
            </a:r>
          </a:p>
          <a:p>
            <a:r>
              <a:rPr lang="fr-FR" sz="1800" b="0" i="0" dirty="0">
                <a:solidFill>
                  <a:srgbClr val="000000"/>
                </a:solidFill>
                <a:effectLst/>
                <a:latin typeface="Arial" panose="020B0604020202020204" pitchFamily="34" charset="0"/>
                <a:cs typeface="Arial" panose="020B0604020202020204" pitchFamily="34" charset="0"/>
              </a:rPr>
              <a:t>Le gouverneur de ressources</a:t>
            </a:r>
          </a:p>
          <a:p>
            <a:endParaRPr lang="fr-FR" sz="1800" b="0" i="0" dirty="0">
              <a:solidFill>
                <a:srgbClr val="000000"/>
              </a:solidFill>
              <a:effectLst/>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79508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F92B746-64F5-4049-A793-BF93ADB5FA98}"/>
              </a:ext>
            </a:extLst>
          </p:cNvPr>
          <p:cNvSpPr>
            <a:spLocks noGrp="1"/>
          </p:cNvSpPr>
          <p:nvPr>
            <p:ph idx="1"/>
          </p:nvPr>
        </p:nvSpPr>
        <p:spPr>
          <a:xfrm>
            <a:off x="530087" y="344557"/>
            <a:ext cx="10328413" cy="5827644"/>
          </a:xfrm>
        </p:spPr>
        <p:txBody>
          <a:bodyPr>
            <a:normAutofit/>
          </a:bodyPr>
          <a:lstStyle/>
          <a:p>
            <a:r>
              <a:rPr lang="fr-FR" sz="2000" b="1" dirty="0">
                <a:latin typeface="Arial" panose="020B0604020202020204" pitchFamily="34" charset="0"/>
                <a:cs typeface="Arial" panose="020B0604020202020204" pitchFamily="34" charset="0"/>
              </a:rPr>
              <a:t>Comparaison entre </a:t>
            </a:r>
            <a:r>
              <a:rPr lang="fr-FR" sz="2000" b="1" dirty="0" err="1">
                <a:latin typeface="Arial" panose="020B0604020202020204" pitchFamily="34" charset="0"/>
                <a:cs typeface="Arial" panose="020B0604020202020204" pitchFamily="34" charset="0"/>
              </a:rPr>
              <a:t>My</a:t>
            </a:r>
            <a:r>
              <a:rPr lang="fr-FR" sz="2000" b="1" dirty="0">
                <a:latin typeface="Arial" panose="020B0604020202020204" pitchFamily="34" charset="0"/>
                <a:cs typeface="Arial" panose="020B0604020202020204" pitchFamily="34" charset="0"/>
              </a:rPr>
              <a:t> SQL, </a:t>
            </a:r>
            <a:r>
              <a:rPr lang="fr-FR" sz="2000" b="1" dirty="0" err="1">
                <a:latin typeface="Arial" panose="020B0604020202020204" pitchFamily="34" charset="0"/>
                <a:cs typeface="Arial" panose="020B0604020202020204" pitchFamily="34" charset="0"/>
              </a:rPr>
              <a:t>PostGre</a:t>
            </a:r>
            <a:r>
              <a:rPr lang="fr-FR" sz="2000" b="1" dirty="0">
                <a:latin typeface="Arial" panose="020B0604020202020204" pitchFamily="34" charset="0"/>
                <a:cs typeface="Arial" panose="020B0604020202020204" pitchFamily="34" charset="0"/>
              </a:rPr>
              <a:t> SQL et SQL Server:</a:t>
            </a:r>
          </a:p>
        </p:txBody>
      </p:sp>
      <p:graphicFrame>
        <p:nvGraphicFramePr>
          <p:cNvPr id="4" name="Tableau 4">
            <a:extLst>
              <a:ext uri="{FF2B5EF4-FFF2-40B4-BE49-F238E27FC236}">
                <a16:creationId xmlns:a16="http://schemas.microsoft.com/office/drawing/2014/main" id="{BAAD2A8A-9AFF-4677-A2E0-6F5F53598CB8}"/>
              </a:ext>
            </a:extLst>
          </p:cNvPr>
          <p:cNvGraphicFramePr>
            <a:graphicFrameLocks noGrp="1"/>
          </p:cNvGraphicFramePr>
          <p:nvPr>
            <p:extLst>
              <p:ext uri="{D42A27DB-BD31-4B8C-83A1-F6EECF244321}">
                <p14:modId xmlns:p14="http://schemas.microsoft.com/office/powerpoint/2010/main" val="2393825333"/>
              </p:ext>
            </p:extLst>
          </p:nvPr>
        </p:nvGraphicFramePr>
        <p:xfrm>
          <a:off x="342898" y="1077474"/>
          <a:ext cx="11620500" cy="5388471"/>
        </p:xfrm>
        <a:graphic>
          <a:graphicData uri="http://schemas.openxmlformats.org/drawingml/2006/table">
            <a:tbl>
              <a:tblPr firstRow="1" bandRow="1">
                <a:tableStyleId>{08FB837D-C827-4EFA-A057-4D05807E0F7C}</a:tableStyleId>
              </a:tblPr>
              <a:tblGrid>
                <a:gridCol w="2905125">
                  <a:extLst>
                    <a:ext uri="{9D8B030D-6E8A-4147-A177-3AD203B41FA5}">
                      <a16:colId xmlns:a16="http://schemas.microsoft.com/office/drawing/2014/main" val="3177750135"/>
                    </a:ext>
                  </a:extLst>
                </a:gridCol>
                <a:gridCol w="2905125">
                  <a:extLst>
                    <a:ext uri="{9D8B030D-6E8A-4147-A177-3AD203B41FA5}">
                      <a16:colId xmlns:a16="http://schemas.microsoft.com/office/drawing/2014/main" val="3700529232"/>
                    </a:ext>
                  </a:extLst>
                </a:gridCol>
                <a:gridCol w="2905125">
                  <a:extLst>
                    <a:ext uri="{9D8B030D-6E8A-4147-A177-3AD203B41FA5}">
                      <a16:colId xmlns:a16="http://schemas.microsoft.com/office/drawing/2014/main" val="2660383682"/>
                    </a:ext>
                  </a:extLst>
                </a:gridCol>
                <a:gridCol w="2905125">
                  <a:extLst>
                    <a:ext uri="{9D8B030D-6E8A-4147-A177-3AD203B41FA5}">
                      <a16:colId xmlns:a16="http://schemas.microsoft.com/office/drawing/2014/main" val="4053978487"/>
                    </a:ext>
                  </a:extLst>
                </a:gridCol>
              </a:tblGrid>
              <a:tr h="455037">
                <a:tc>
                  <a:txBody>
                    <a:bodyPr/>
                    <a:lstStyle/>
                    <a:p>
                      <a:r>
                        <a:rPr lang="fr-FR" dirty="0"/>
                        <a:t>Name</a:t>
                      </a:r>
                    </a:p>
                  </a:txBody>
                  <a:tcPr/>
                </a:tc>
                <a:tc>
                  <a:txBody>
                    <a:bodyPr/>
                    <a:lstStyle/>
                    <a:p>
                      <a:r>
                        <a:rPr lang="fr-FR" dirty="0"/>
                        <a:t>SQL Server</a:t>
                      </a:r>
                    </a:p>
                  </a:txBody>
                  <a:tcPr/>
                </a:tc>
                <a:tc>
                  <a:txBody>
                    <a:bodyPr/>
                    <a:lstStyle/>
                    <a:p>
                      <a:r>
                        <a:rPr lang="fr-FR" dirty="0"/>
                        <a:t>MySQL</a:t>
                      </a:r>
                    </a:p>
                  </a:txBody>
                  <a:tcPr/>
                </a:tc>
                <a:tc>
                  <a:txBody>
                    <a:bodyPr/>
                    <a:lstStyle/>
                    <a:p>
                      <a:r>
                        <a:rPr lang="fr-FR" dirty="0" err="1"/>
                        <a:t>PostGre</a:t>
                      </a:r>
                      <a:r>
                        <a:rPr lang="fr-FR" dirty="0"/>
                        <a:t> SQL</a:t>
                      </a:r>
                    </a:p>
                  </a:txBody>
                  <a:tcPr/>
                </a:tc>
                <a:extLst>
                  <a:ext uri="{0D108BD9-81ED-4DB2-BD59-A6C34878D82A}">
                    <a16:rowId xmlns:a16="http://schemas.microsoft.com/office/drawing/2014/main" val="193686190"/>
                  </a:ext>
                </a:extLst>
              </a:tr>
              <a:tr h="455037">
                <a:tc>
                  <a:txBody>
                    <a:bodyPr/>
                    <a:lstStyle/>
                    <a:p>
                      <a:r>
                        <a:rPr lang="fr-FR" dirty="0"/>
                        <a:t>Description</a:t>
                      </a:r>
                    </a:p>
                  </a:txBody>
                  <a:tcPr/>
                </a:tc>
                <a:tc>
                  <a:txBody>
                    <a:bodyPr/>
                    <a:lstStyle/>
                    <a:p>
                      <a:r>
                        <a:rPr lang="fr-FR" dirty="0" err="1"/>
                        <a:t>Microsofts</a:t>
                      </a:r>
                      <a:r>
                        <a:rPr lang="fr-FR" dirty="0"/>
                        <a:t> </a:t>
                      </a:r>
                      <a:r>
                        <a:rPr lang="fr-FR" dirty="0" err="1"/>
                        <a:t>relational</a:t>
                      </a:r>
                      <a:r>
                        <a:rPr lang="fr-FR" dirty="0"/>
                        <a:t> DBMS</a:t>
                      </a:r>
                    </a:p>
                  </a:txBody>
                  <a:tcPr/>
                </a:tc>
                <a:tc>
                  <a:txBody>
                    <a:bodyPr/>
                    <a:lstStyle/>
                    <a:p>
                      <a:r>
                        <a:rPr lang="en-US" dirty="0"/>
                        <a:t>RDBMS </a:t>
                      </a:r>
                      <a:r>
                        <a:rPr lang="fr-FR" dirty="0"/>
                        <a:t>open source largement utilisé</a:t>
                      </a:r>
                    </a:p>
                  </a:txBody>
                  <a:tcPr/>
                </a:tc>
                <a:tc>
                  <a:txBody>
                    <a:bodyPr/>
                    <a:lstStyle/>
                    <a:p>
                      <a:r>
                        <a:rPr lang="en-US" dirty="0"/>
                        <a:t>RDBMS </a:t>
                      </a:r>
                      <a:r>
                        <a:rPr lang="fr-FR" dirty="0"/>
                        <a:t>open source largement utilisé</a:t>
                      </a:r>
                    </a:p>
                  </a:txBody>
                  <a:tcPr/>
                </a:tc>
                <a:extLst>
                  <a:ext uri="{0D108BD9-81ED-4DB2-BD59-A6C34878D82A}">
                    <a16:rowId xmlns:a16="http://schemas.microsoft.com/office/drawing/2014/main" val="3419683669"/>
                  </a:ext>
                </a:extLst>
              </a:tr>
              <a:tr h="455037">
                <a:tc>
                  <a:txBody>
                    <a:bodyPr/>
                    <a:lstStyle/>
                    <a:p>
                      <a:r>
                        <a:rPr lang="fr-FR" dirty="0"/>
                        <a:t>Model de base de données primaire</a:t>
                      </a:r>
                    </a:p>
                  </a:txBody>
                  <a:tcPr/>
                </a:tc>
                <a:tc>
                  <a:txBody>
                    <a:bodyPr/>
                    <a:lstStyle/>
                    <a:p>
                      <a:r>
                        <a:rPr lang="fr-FR" dirty="0"/>
                        <a:t>DBMS Relationnel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DBMS Relationnel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DBMS Relationnel </a:t>
                      </a:r>
                    </a:p>
                    <a:p>
                      <a:endParaRPr lang="fr-FR" dirty="0"/>
                    </a:p>
                  </a:txBody>
                  <a:tcPr/>
                </a:tc>
                <a:extLst>
                  <a:ext uri="{0D108BD9-81ED-4DB2-BD59-A6C34878D82A}">
                    <a16:rowId xmlns:a16="http://schemas.microsoft.com/office/drawing/2014/main" val="1585739738"/>
                  </a:ext>
                </a:extLst>
              </a:tr>
              <a:tr h="4550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Model de base de données secondaire</a:t>
                      </a:r>
                    </a:p>
                  </a:txBody>
                  <a:tcPr/>
                </a:tc>
                <a:tc>
                  <a:txBody>
                    <a:bodyPr/>
                    <a:lstStyle/>
                    <a:p>
                      <a:r>
                        <a:rPr lang="fr-FR" dirty="0"/>
                        <a:t>Magasin de documents</a:t>
                      </a:r>
                    </a:p>
                    <a:p>
                      <a:r>
                        <a:rPr lang="fr-FR" dirty="0"/>
                        <a:t>DBMS graphique</a:t>
                      </a:r>
                    </a:p>
                  </a:txBody>
                  <a:tcPr/>
                </a:tc>
                <a:tc>
                  <a:txBody>
                    <a:bodyPr/>
                    <a:lstStyle/>
                    <a:p>
                      <a:r>
                        <a:rPr lang="fr-FR" dirty="0"/>
                        <a:t>Magasin de documents</a:t>
                      </a:r>
                    </a:p>
                  </a:txBody>
                  <a:tcPr/>
                </a:tc>
                <a:tc>
                  <a:txBody>
                    <a:bodyPr/>
                    <a:lstStyle/>
                    <a:p>
                      <a:r>
                        <a:rPr lang="fr-FR" dirty="0"/>
                        <a:t>Magasin de documents</a:t>
                      </a:r>
                    </a:p>
                  </a:txBody>
                  <a:tcPr/>
                </a:tc>
                <a:extLst>
                  <a:ext uri="{0D108BD9-81ED-4DB2-BD59-A6C34878D82A}">
                    <a16:rowId xmlns:a16="http://schemas.microsoft.com/office/drawing/2014/main" val="3525200782"/>
                  </a:ext>
                </a:extLst>
              </a:tr>
              <a:tr h="455037">
                <a:tc>
                  <a:txBody>
                    <a:bodyPr/>
                    <a:lstStyle/>
                    <a:p>
                      <a:r>
                        <a:rPr lang="fr-FR" dirty="0"/>
                        <a:t>Développeur</a:t>
                      </a:r>
                    </a:p>
                  </a:txBody>
                  <a:tcPr/>
                </a:tc>
                <a:tc>
                  <a:txBody>
                    <a:bodyPr/>
                    <a:lstStyle/>
                    <a:p>
                      <a:r>
                        <a:rPr lang="fr-FR" sz="1800" b="0" i="0" kern="1200" dirty="0">
                          <a:solidFill>
                            <a:schemeClr val="dk1"/>
                          </a:solidFill>
                          <a:effectLst/>
                          <a:latin typeface="+mn-lt"/>
                          <a:ea typeface="+mn-ea"/>
                          <a:cs typeface="+mn-cs"/>
                        </a:rPr>
                        <a:t>Microsoft</a:t>
                      </a:r>
                    </a:p>
                    <a:p>
                      <a:r>
                        <a:rPr lang="fr-FR" sz="1800" b="0" i="0" kern="1200" dirty="0">
                          <a:solidFill>
                            <a:schemeClr val="dk1"/>
                          </a:solidFill>
                          <a:effectLst/>
                          <a:latin typeface="+mn-lt"/>
                          <a:ea typeface="+mn-ea"/>
                          <a:cs typeface="+mn-cs"/>
                        </a:rPr>
                        <a:t>1989</a:t>
                      </a:r>
                      <a:endParaRPr lang="fr-FR" dirty="0"/>
                    </a:p>
                  </a:txBody>
                  <a:tcPr/>
                </a:tc>
                <a:tc>
                  <a:txBody>
                    <a:bodyPr/>
                    <a:lstStyle/>
                    <a:p>
                      <a:r>
                        <a:rPr lang="fr-FR" sz="1800" b="0" i="0" kern="1200" dirty="0">
                          <a:solidFill>
                            <a:schemeClr val="dk1"/>
                          </a:solidFill>
                          <a:effectLst/>
                          <a:latin typeface="+mn-lt"/>
                          <a:ea typeface="+mn-ea"/>
                          <a:cs typeface="+mn-cs"/>
                        </a:rPr>
                        <a:t>Oracle</a:t>
                      </a:r>
                    </a:p>
                    <a:p>
                      <a:r>
                        <a:rPr lang="fr-FR" sz="1800" b="0" i="0" kern="1200" dirty="0">
                          <a:solidFill>
                            <a:schemeClr val="dk1"/>
                          </a:solidFill>
                          <a:effectLst/>
                          <a:latin typeface="+mn-lt"/>
                          <a:ea typeface="+mn-ea"/>
                          <a:cs typeface="+mn-cs"/>
                        </a:rPr>
                        <a:t>1995</a:t>
                      </a:r>
                      <a:endParaRPr lang="fr-FR" dirty="0"/>
                    </a:p>
                  </a:txBody>
                  <a:tcPr/>
                </a:tc>
                <a:tc>
                  <a:txBody>
                    <a:bodyPr/>
                    <a:lstStyle/>
                    <a:p>
                      <a:r>
                        <a:rPr lang="fr-FR" sz="1800" b="0" i="0" kern="1200" dirty="0">
                          <a:solidFill>
                            <a:schemeClr val="dk1"/>
                          </a:solidFill>
                          <a:effectLst/>
                          <a:latin typeface="+mn-lt"/>
                          <a:ea typeface="+mn-ea"/>
                          <a:cs typeface="+mn-cs"/>
                        </a:rPr>
                        <a:t>PostgreSQL Global </a:t>
                      </a:r>
                      <a:r>
                        <a:rPr lang="fr-FR" sz="1800" b="0" i="0" kern="1200" dirty="0" err="1">
                          <a:solidFill>
                            <a:schemeClr val="dk1"/>
                          </a:solidFill>
                          <a:effectLst/>
                          <a:latin typeface="+mn-lt"/>
                          <a:ea typeface="+mn-ea"/>
                          <a:cs typeface="+mn-cs"/>
                        </a:rPr>
                        <a:t>Development</a:t>
                      </a:r>
                      <a:r>
                        <a:rPr lang="fr-FR" sz="1800" b="0" i="0" kern="1200" dirty="0">
                          <a:solidFill>
                            <a:schemeClr val="dk1"/>
                          </a:solidFill>
                          <a:effectLst/>
                          <a:latin typeface="+mn-lt"/>
                          <a:ea typeface="+mn-ea"/>
                          <a:cs typeface="+mn-cs"/>
                        </a:rPr>
                        <a:t> Group, 1989</a:t>
                      </a:r>
                      <a:endParaRPr lang="fr-FR" dirty="0"/>
                    </a:p>
                  </a:txBody>
                  <a:tcPr/>
                </a:tc>
                <a:extLst>
                  <a:ext uri="{0D108BD9-81ED-4DB2-BD59-A6C34878D82A}">
                    <a16:rowId xmlns:a16="http://schemas.microsoft.com/office/drawing/2014/main" val="3636020561"/>
                  </a:ext>
                </a:extLst>
              </a:tr>
              <a:tr h="455037">
                <a:tc>
                  <a:txBody>
                    <a:bodyPr/>
                    <a:lstStyle/>
                    <a:p>
                      <a:r>
                        <a:rPr lang="fr-FR" dirty="0"/>
                        <a:t>License</a:t>
                      </a:r>
                    </a:p>
                  </a:txBody>
                  <a:tcPr/>
                </a:tc>
                <a:tc>
                  <a:txBody>
                    <a:bodyPr/>
                    <a:lstStyle/>
                    <a:p>
                      <a:r>
                        <a:rPr lang="fr-FR" dirty="0"/>
                        <a:t>Commercial</a:t>
                      </a:r>
                    </a:p>
                  </a:txBody>
                  <a:tcPr/>
                </a:tc>
                <a:tc>
                  <a:txBody>
                    <a:bodyPr/>
                    <a:lstStyle/>
                    <a:p>
                      <a:r>
                        <a:rPr lang="fr-FR" sz="1800" b="0" i="0" kern="1200" dirty="0">
                          <a:solidFill>
                            <a:schemeClr val="dk1"/>
                          </a:solidFill>
                          <a:effectLst/>
                          <a:latin typeface="+mn-lt"/>
                          <a:ea typeface="+mn-ea"/>
                          <a:cs typeface="+mn-cs"/>
                        </a:rPr>
                        <a:t>Open Source</a:t>
                      </a:r>
                      <a:endParaRPr lang="fr-FR" dirty="0"/>
                    </a:p>
                  </a:txBody>
                  <a:tcPr/>
                </a:tc>
                <a:tc>
                  <a:txBody>
                    <a:bodyPr/>
                    <a:lstStyle/>
                    <a:p>
                      <a:r>
                        <a:rPr lang="fr-FR" sz="1800" b="0" i="0" kern="1200" dirty="0">
                          <a:solidFill>
                            <a:schemeClr val="dk1"/>
                          </a:solidFill>
                          <a:effectLst/>
                          <a:latin typeface="+mn-lt"/>
                          <a:ea typeface="+mn-ea"/>
                          <a:cs typeface="+mn-cs"/>
                        </a:rPr>
                        <a:t>Open Source</a:t>
                      </a:r>
                      <a:endParaRPr lang="fr-FR" dirty="0"/>
                    </a:p>
                  </a:txBody>
                  <a:tcPr/>
                </a:tc>
                <a:extLst>
                  <a:ext uri="{0D108BD9-81ED-4DB2-BD59-A6C34878D82A}">
                    <a16:rowId xmlns:a16="http://schemas.microsoft.com/office/drawing/2014/main" val="1419041296"/>
                  </a:ext>
                </a:extLst>
              </a:tr>
              <a:tr h="455037">
                <a:tc>
                  <a:txBody>
                    <a:bodyPr/>
                    <a:lstStyle/>
                    <a:p>
                      <a:r>
                        <a:rPr lang="fr-FR" sz="1800" b="0" i="0" kern="1200" dirty="0" err="1">
                          <a:solidFill>
                            <a:schemeClr val="dk1"/>
                          </a:solidFill>
                          <a:effectLst/>
                          <a:latin typeface="+mn-lt"/>
                          <a:ea typeface="+mn-ea"/>
                          <a:cs typeface="+mn-cs"/>
                        </a:rPr>
                        <a:t>Implementation</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language</a:t>
                      </a:r>
                      <a:endParaRPr lang="fr-FR" dirty="0"/>
                    </a:p>
                  </a:txBody>
                  <a:tcPr/>
                </a:tc>
                <a:tc>
                  <a:txBody>
                    <a:bodyPr/>
                    <a:lstStyle/>
                    <a:p>
                      <a:r>
                        <a:rPr lang="fr-FR" sz="1800" b="0" i="0" kern="1200" dirty="0">
                          <a:solidFill>
                            <a:schemeClr val="dk1"/>
                          </a:solidFill>
                          <a:effectLst/>
                          <a:latin typeface="+mn-lt"/>
                          <a:ea typeface="+mn-ea"/>
                          <a:cs typeface="+mn-cs"/>
                        </a:rPr>
                        <a:t>C++</a:t>
                      </a:r>
                      <a:endParaRPr lang="fr-FR" dirty="0"/>
                    </a:p>
                  </a:txBody>
                  <a:tcPr/>
                </a:tc>
                <a:tc>
                  <a:txBody>
                    <a:bodyPr/>
                    <a:lstStyle/>
                    <a:p>
                      <a:r>
                        <a:rPr lang="fr-FR" sz="1800" b="0" i="0" kern="1200" dirty="0">
                          <a:solidFill>
                            <a:schemeClr val="dk1"/>
                          </a:solidFill>
                          <a:effectLst/>
                          <a:latin typeface="+mn-lt"/>
                          <a:ea typeface="+mn-ea"/>
                          <a:cs typeface="+mn-cs"/>
                        </a:rPr>
                        <a:t>C et C++</a:t>
                      </a:r>
                      <a:endParaRPr lang="fr-FR" dirty="0"/>
                    </a:p>
                  </a:txBody>
                  <a:tcPr/>
                </a:tc>
                <a:tc>
                  <a:txBody>
                    <a:bodyPr/>
                    <a:lstStyle/>
                    <a:p>
                      <a:r>
                        <a:rPr lang="fr-FR" sz="1800" b="0" i="0" kern="1200" dirty="0">
                          <a:solidFill>
                            <a:schemeClr val="dk1"/>
                          </a:solidFill>
                          <a:effectLst/>
                          <a:latin typeface="+mn-lt"/>
                          <a:ea typeface="+mn-ea"/>
                          <a:cs typeface="+mn-cs"/>
                        </a:rPr>
                        <a:t>C </a:t>
                      </a:r>
                      <a:endParaRPr lang="fr-FR" dirty="0"/>
                    </a:p>
                  </a:txBody>
                  <a:tcPr/>
                </a:tc>
                <a:extLst>
                  <a:ext uri="{0D108BD9-81ED-4DB2-BD59-A6C34878D82A}">
                    <a16:rowId xmlns:a16="http://schemas.microsoft.com/office/drawing/2014/main" val="149155653"/>
                  </a:ext>
                </a:extLst>
              </a:tr>
              <a:tr h="455037">
                <a:tc>
                  <a:txBody>
                    <a:bodyPr/>
                    <a:lstStyle/>
                    <a:p>
                      <a:r>
                        <a:rPr lang="fr-FR" sz="1800" b="0" i="0" kern="1200" dirty="0" err="1">
                          <a:solidFill>
                            <a:schemeClr val="dk1"/>
                          </a:solidFill>
                          <a:effectLst/>
                          <a:latin typeface="+mn-lt"/>
                          <a:ea typeface="+mn-ea"/>
                          <a:cs typeface="+mn-cs"/>
                        </a:rPr>
                        <a:t>Supported</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programming</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languages</a:t>
                      </a:r>
                      <a:endParaRPr lang="fr-FR" dirty="0"/>
                    </a:p>
                  </a:txBody>
                  <a:tcPr/>
                </a:tc>
                <a:tc>
                  <a:txBody>
                    <a:bodyPr/>
                    <a:lstStyle/>
                    <a:p>
                      <a:r>
                        <a:rPr lang="fr-FR" sz="1800" b="0" i="0" kern="1200" dirty="0">
                          <a:solidFill>
                            <a:schemeClr val="dk1"/>
                          </a:solidFill>
                          <a:effectLst/>
                          <a:latin typeface="+mn-lt"/>
                          <a:ea typeface="+mn-ea"/>
                          <a:cs typeface="+mn-cs"/>
                        </a:rPr>
                        <a:t>C#,C++,</a:t>
                      </a:r>
                      <a:r>
                        <a:rPr lang="fr-FR" sz="1800" b="0" i="0" kern="1200" dirty="0" err="1">
                          <a:solidFill>
                            <a:schemeClr val="dk1"/>
                          </a:solidFill>
                          <a:effectLst/>
                          <a:latin typeface="+mn-lt"/>
                          <a:ea typeface="+mn-ea"/>
                          <a:cs typeface="+mn-cs"/>
                        </a:rPr>
                        <a:t>Delphi,Go,Java</a:t>
                      </a:r>
                      <a:r>
                        <a:rPr lang="fr-FR" sz="1800" b="0" i="0" kern="1200" dirty="0">
                          <a:solidFill>
                            <a:schemeClr val="dk1"/>
                          </a:solidFill>
                          <a:effectLst/>
                          <a:latin typeface="+mn-lt"/>
                          <a:ea typeface="+mn-ea"/>
                          <a:cs typeface="+mn-cs"/>
                        </a:rPr>
                        <a:t>,</a:t>
                      </a:r>
                    </a:p>
                    <a:p>
                      <a:r>
                        <a:rPr lang="fr-FR" sz="1800" b="0" i="0" kern="1200" dirty="0">
                          <a:solidFill>
                            <a:schemeClr val="dk1"/>
                          </a:solidFill>
                          <a:effectLst/>
                          <a:latin typeface="+mn-lt"/>
                          <a:ea typeface="+mn-ea"/>
                          <a:cs typeface="+mn-cs"/>
                        </a:rPr>
                        <a:t>JavaScript(Node.js),PHP,</a:t>
                      </a:r>
                    </a:p>
                    <a:p>
                      <a:r>
                        <a:rPr lang="fr-FR" sz="1800" b="0" i="0" kern="1200" dirty="0" err="1">
                          <a:solidFill>
                            <a:schemeClr val="dk1"/>
                          </a:solidFill>
                          <a:effectLst/>
                          <a:latin typeface="+mn-lt"/>
                          <a:ea typeface="+mn-ea"/>
                          <a:cs typeface="+mn-cs"/>
                        </a:rPr>
                        <a:t>Python,R,Ruby,Visual</a:t>
                      </a:r>
                      <a:r>
                        <a:rPr lang="fr-FR" sz="1800" b="0" i="0" kern="1200" dirty="0">
                          <a:solidFill>
                            <a:schemeClr val="dk1"/>
                          </a:solidFill>
                          <a:effectLst/>
                          <a:latin typeface="+mn-lt"/>
                          <a:ea typeface="+mn-ea"/>
                          <a:cs typeface="+mn-cs"/>
                        </a:rPr>
                        <a:t> Basic</a:t>
                      </a:r>
                      <a:endParaRPr lang="fr-FR" dirty="0"/>
                    </a:p>
                  </a:txBody>
                  <a:tcPr/>
                </a:tc>
                <a:tc>
                  <a:txBody>
                    <a:bodyPr/>
                    <a:lstStyle/>
                    <a:p>
                      <a:r>
                        <a:rPr lang="fr-FR" sz="1800" b="0" i="0" kern="1200" dirty="0" err="1">
                          <a:solidFill>
                            <a:schemeClr val="dk1"/>
                          </a:solidFill>
                          <a:effectLst/>
                          <a:latin typeface="+mn-lt"/>
                          <a:ea typeface="+mn-ea"/>
                          <a:cs typeface="+mn-cs"/>
                        </a:rPr>
                        <a:t>Ada,C,C#,C</a:t>
                      </a:r>
                      <a:r>
                        <a:rPr lang="fr-FR" sz="1800" b="0" i="0" kern="1200" dirty="0">
                          <a:solidFill>
                            <a:schemeClr val="dk1"/>
                          </a:solidFill>
                          <a:effectLst/>
                          <a:latin typeface="+mn-lt"/>
                          <a:ea typeface="+mn-ea"/>
                          <a:cs typeface="+mn-cs"/>
                        </a:rPr>
                        <a:t>++,</a:t>
                      </a:r>
                      <a:r>
                        <a:rPr lang="fr-FR" sz="1800" b="0" i="0" kern="1200" dirty="0" err="1">
                          <a:solidFill>
                            <a:schemeClr val="dk1"/>
                          </a:solidFill>
                          <a:effectLst/>
                          <a:latin typeface="+mn-lt"/>
                          <a:ea typeface="+mn-ea"/>
                          <a:cs typeface="+mn-cs"/>
                        </a:rPr>
                        <a:t>D,Delphi</a:t>
                      </a:r>
                      <a:r>
                        <a:rPr lang="fr-FR" sz="1800" b="0" i="0" kern="1200" dirty="0">
                          <a:solidFill>
                            <a:schemeClr val="dk1"/>
                          </a:solidFill>
                          <a:effectLst/>
                          <a:latin typeface="+mn-lt"/>
                          <a:ea typeface="+mn-ea"/>
                          <a:cs typeface="+mn-cs"/>
                        </a:rPr>
                        <a:t>,</a:t>
                      </a:r>
                    </a:p>
                    <a:p>
                      <a:r>
                        <a:rPr lang="fr-FR" sz="1800" b="0" i="0" kern="1200" dirty="0" err="1">
                          <a:solidFill>
                            <a:schemeClr val="dk1"/>
                          </a:solidFill>
                          <a:effectLst/>
                          <a:latin typeface="+mn-lt"/>
                          <a:ea typeface="+mn-ea"/>
                          <a:cs typeface="+mn-cs"/>
                        </a:rPr>
                        <a:t>Eiffel,Erlang,Haskell,Java</a:t>
                      </a:r>
                      <a:r>
                        <a:rPr lang="fr-FR" sz="1800" b="0" i="0" kern="1200" dirty="0">
                          <a:solidFill>
                            <a:schemeClr val="dk1"/>
                          </a:solidFill>
                          <a:effectLst/>
                          <a:latin typeface="+mn-lt"/>
                          <a:ea typeface="+mn-ea"/>
                          <a:cs typeface="+mn-cs"/>
                        </a:rPr>
                        <a:t>,</a:t>
                      </a:r>
                    </a:p>
                    <a:p>
                      <a:r>
                        <a:rPr lang="fr-FR" sz="1800" b="0" i="0" kern="1200" dirty="0">
                          <a:solidFill>
                            <a:schemeClr val="dk1"/>
                          </a:solidFill>
                          <a:effectLst/>
                          <a:latin typeface="+mn-lt"/>
                          <a:ea typeface="+mn-ea"/>
                          <a:cs typeface="+mn-cs"/>
                        </a:rPr>
                        <a:t>JavaScript(Node.js),</a:t>
                      </a:r>
                      <a:r>
                        <a:rPr lang="fr-FR" sz="1800" b="0" i="0" kern="1200" dirty="0" err="1">
                          <a:solidFill>
                            <a:schemeClr val="dk1"/>
                          </a:solidFill>
                          <a:effectLst/>
                          <a:latin typeface="+mn-lt"/>
                          <a:ea typeface="+mn-ea"/>
                          <a:cs typeface="+mn-cs"/>
                        </a:rPr>
                        <a:t>ObjectiveC,Ocaml,Perl,PHP,Python</a:t>
                      </a:r>
                      <a:r>
                        <a:rPr lang="fr-FR" sz="1800" b="0" i="0" kern="1200" dirty="0">
                          <a:solidFill>
                            <a:schemeClr val="dk1"/>
                          </a:solidFill>
                          <a:effectLst/>
                          <a:latin typeface="+mn-lt"/>
                          <a:ea typeface="+mn-ea"/>
                          <a:cs typeface="+mn-cs"/>
                        </a:rPr>
                        <a:t>,</a:t>
                      </a:r>
                    </a:p>
                    <a:p>
                      <a:r>
                        <a:rPr lang="fr-FR" sz="1800" b="0" i="0" kern="1200" dirty="0" err="1">
                          <a:solidFill>
                            <a:schemeClr val="dk1"/>
                          </a:solidFill>
                          <a:effectLst/>
                          <a:latin typeface="+mn-lt"/>
                          <a:ea typeface="+mn-ea"/>
                          <a:cs typeface="+mn-cs"/>
                        </a:rPr>
                        <a:t>Ruby,Scheme,Tcl</a:t>
                      </a:r>
                      <a:endParaRPr lang="fr-FR" dirty="0"/>
                    </a:p>
                  </a:txBody>
                  <a:tcPr/>
                </a:tc>
                <a:tc>
                  <a:txBody>
                    <a:bodyPr/>
                    <a:lstStyle/>
                    <a:p>
                      <a:r>
                        <a:rPr lang="fr-FR" dirty="0"/>
                        <a:t>.</a:t>
                      </a:r>
                      <a:r>
                        <a:rPr lang="fr-FR" dirty="0" err="1"/>
                        <a:t>Net,C,C</a:t>
                      </a:r>
                      <a:r>
                        <a:rPr lang="fr-FR" dirty="0"/>
                        <a:t>++,</a:t>
                      </a:r>
                      <a:r>
                        <a:rPr lang="fr-FR" dirty="0" err="1"/>
                        <a:t>Delphi,Javainfo</a:t>
                      </a:r>
                      <a:r>
                        <a:rPr lang="fr-FR" dirty="0"/>
                        <a:t>,</a:t>
                      </a:r>
                    </a:p>
                    <a:p>
                      <a:r>
                        <a:rPr lang="fr-FR" dirty="0"/>
                        <a:t>JavaScript(Node.js),</a:t>
                      </a:r>
                      <a:r>
                        <a:rPr lang="fr-FR" dirty="0" err="1"/>
                        <a:t>Perl,PHP,Python,Tcl</a:t>
                      </a:r>
                      <a:endParaRPr lang="fr-FR" dirty="0"/>
                    </a:p>
                  </a:txBody>
                  <a:tcPr/>
                </a:tc>
                <a:extLst>
                  <a:ext uri="{0D108BD9-81ED-4DB2-BD59-A6C34878D82A}">
                    <a16:rowId xmlns:a16="http://schemas.microsoft.com/office/drawing/2014/main" val="4036411739"/>
                  </a:ext>
                </a:extLst>
              </a:tr>
            </a:tbl>
          </a:graphicData>
        </a:graphic>
      </p:graphicFrame>
    </p:spTree>
    <p:extLst>
      <p:ext uri="{BB962C8B-B14F-4D97-AF65-F5344CB8AC3E}">
        <p14:creationId xmlns:p14="http://schemas.microsoft.com/office/powerpoint/2010/main" val="2718313489"/>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1E3135"/>
      </a:dk2>
      <a:lt2>
        <a:srgbClr val="E2E3E8"/>
      </a:lt2>
      <a:accent1>
        <a:srgbClr val="A8A27B"/>
      </a:accent1>
      <a:accent2>
        <a:srgbClr val="97A86E"/>
      </a:accent2>
      <a:accent3>
        <a:srgbClr val="8BAA7D"/>
      </a:accent3>
      <a:accent4>
        <a:srgbClr val="72AE79"/>
      </a:accent4>
      <a:accent5>
        <a:srgbClr val="7CA994"/>
      </a:accent5>
      <a:accent6>
        <a:srgbClr val="70AAA7"/>
      </a:accent6>
      <a:hlink>
        <a:srgbClr val="6973AE"/>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459</TotalTime>
  <Words>845</Words>
  <Application>Microsoft Office PowerPoint</Application>
  <PresentationFormat>Grand écran</PresentationFormat>
  <Paragraphs>80</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Gill Sans MT</vt:lpstr>
      <vt:lpstr>Goudy Old Style</vt:lpstr>
      <vt:lpstr>ClassicFrameVTI</vt:lpstr>
      <vt:lpstr>Système de gestion de base de données relationnelle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 Base management system</dc:title>
  <dc:creator>Helmi El Arem</dc:creator>
  <cp:lastModifiedBy>Helmi El Arem</cp:lastModifiedBy>
  <cp:revision>14</cp:revision>
  <dcterms:created xsi:type="dcterms:W3CDTF">2021-02-02T14:01:44Z</dcterms:created>
  <dcterms:modified xsi:type="dcterms:W3CDTF">2021-02-02T21:41:21Z</dcterms:modified>
</cp:coreProperties>
</file>