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B509-5084-466E-A272-2AF38FD43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9B9BA-5F90-47AA-A970-8D54F499A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233D-A419-4385-A767-71082BE1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1338-7305-4281-AF4E-678D99B8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00C3-4FDF-46C1-9FE2-6012DA83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9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51B2-24D0-439F-A193-03B08418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4D1A0-F7D2-49CE-9938-995FECE77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106E-E738-47DB-B70D-611A9125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0F19-21ED-4D5C-AA93-601C536F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F867-98A5-49CA-903F-B4438FFC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129F9-D546-487D-B945-C65D31C7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94AEB-A10A-4467-B7AD-FC2E1EAE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6214-7920-4127-B95A-1E316D7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77BA-E009-4D5F-8BF4-ECD43D16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44CB-B53B-44B4-8540-417FE3FF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32C8-26F6-461B-90CC-FE896594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942E-7468-492D-B2AE-E887D96D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470A-4D4D-420C-95C1-CAC8E771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B27D-C1D4-4BE5-8297-D87752BE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C17B-8392-4C5A-BD7B-0AE4F514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4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274A-07B9-4B8B-9455-C9B676FE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65DB-5EDD-4341-B957-E03D212A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0FC0-5926-42E8-88D8-E1DE2D02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E86F-5739-40AE-A0CC-1D61271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CE4C-3B89-4FBF-A297-783DDD9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EC66-9CA9-4B91-BF52-B3E8D93D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CC76-B213-4F56-9DC7-398024068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CADAF-469A-4D14-8B2B-6A0A00AD2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FDB7-4551-4392-B2B0-8D79FEF9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332A-5775-4989-8310-27169ABA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4F435-4D0E-47CD-93D5-759FBCCA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1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B4C-8D7E-415F-A88D-B4C8E14B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7339-CAF6-43DC-853C-3B55E2A95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ED1A-74AB-419C-AD8B-DC432D22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53E37-E103-4766-916A-209C4DEA6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09D40-FF79-4732-89A2-07F27CF6E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FA3CB-92C3-4A2B-A791-E00D4F49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115B5-7B5F-44C7-ABBA-9100FA52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F6FE4-B64C-4233-84E1-7026F441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D3F7-B439-445A-9527-CA56EB27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7823D-B9EF-42AA-B765-CA52E517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AF2D1-AF9A-4D44-9CF7-0A683F5A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31825-97AA-4F0D-9537-F038CF7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1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08E98-00DE-4460-996D-748D6411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C0AEA-1676-4DB8-84FB-16C0E671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3AE9-E50D-480B-B886-113D473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F60B-C2F6-496C-BD53-415A84FE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F61F-2EB3-4555-B7C1-7800AD9F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810F8-6793-4173-A00F-1D1C4630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665D-5C95-44CC-93F0-6EA5139A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FAE74-1FAF-44CB-87F2-7C6974A9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60B5A-6B97-43A4-99D2-853CA755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0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AB58-44D5-4474-BDF2-A31B7BA6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EF946-99BE-4768-BEDC-6AC693569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E1A9C-7F95-4571-A6E3-39289EA3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9366-BC45-4327-A620-E27B2309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19F5-917A-4F5D-91D7-291F5CFF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E33F2-F5F1-4F56-802D-5144C877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31B20-8D3D-4969-AD9C-7EF1D373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07F1-A7D0-41C1-ABE9-14A8CB1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185F-4AEA-4EE7-B267-EA4A89365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C2F3-CA9D-4DD2-91E8-3B631E4E8B07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4D3E-6430-47B4-B552-EF1B3D5C1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B451-11ED-4387-8955-4B977500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D5FB-B805-4AE3-8287-F62390D4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5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36E-180E-46A1-8833-667DD9325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9776E-100A-463B-AE9E-C8395E1A7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Id – 100093</a:t>
            </a:r>
          </a:p>
          <a:p>
            <a:r>
              <a:rPr lang="en-US" dirty="0"/>
              <a:t>Contributors</a:t>
            </a:r>
            <a:r>
              <a:rPr lang="en-IN" dirty="0"/>
              <a:t>:- Merson Sandeep, Paul </a:t>
            </a:r>
            <a:r>
              <a:rPr lang="en-IN" dirty="0" err="1"/>
              <a:t>Dhrubajyoti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6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E1485-603D-41C7-86C4-A3A92CC4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5" y="20180"/>
            <a:ext cx="8849960" cy="3210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C15C9-8BB5-4FB6-A66B-E29B68CB6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59" y="3361888"/>
            <a:ext cx="8964276" cy="300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27A5E-A547-4DF9-B755-C9299E4FBE55}"/>
              </a:ext>
            </a:extLst>
          </p:cNvPr>
          <p:cNvSpPr txBox="1"/>
          <p:nvPr/>
        </p:nvSpPr>
        <p:spPr>
          <a:xfrm>
            <a:off x="1239057" y="6494017"/>
            <a:ext cx="848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/>
              <a:t>Observations :-</a:t>
            </a:r>
            <a:r>
              <a:rPr lang="en-US" sz="1600" b="1" dirty="0"/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Defaulters are more where the loan is issued on the month of Dec and every year there is a spike of 50%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021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40373-5501-4D25-927D-4ADACC62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3" y="238244"/>
            <a:ext cx="6226375" cy="4971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201A5-CB9D-48EF-828A-CF994918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43528" cy="5328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985E-45B2-479F-8638-A9D4B348AE64}"/>
              </a:ext>
            </a:extLst>
          </p:cNvPr>
          <p:cNvSpPr txBox="1"/>
          <p:nvPr/>
        </p:nvSpPr>
        <p:spPr>
          <a:xfrm>
            <a:off x="1581238" y="5689542"/>
            <a:ext cx="7886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b="1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Applicants with purpose '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Debt_consolidation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’ and applicants with employment length of 10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5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382DD-420F-4842-A39E-93E44BB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600" dirty="0"/>
              <a:t>Observation [Points to Investor]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FC0E3-C70D-4658-B9DE-FAE8C38A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3642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annual income range of 55k-65k and home ownership is MORTAGE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whose verification status is verified and annual income is above 55k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whose verification status is verified and funded amount from investor is above 14k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whose home ownership is MORTAGE and OTHER with requested loan amount above 12k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whose home ownership is MORTAGE and funded amount from investor is in the range of 10k-12k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with grade 'G' and interest rate is above 20%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with 10 years employment and request loan amount above 12k</a:t>
            </a:r>
          </a:p>
          <a:p>
            <a:pPr algn="just">
              <a:lnSpc>
                <a:spcPct val="170000"/>
              </a:lnSpc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algn="just">
              <a:lnSpc>
                <a:spcPct val="170000"/>
              </a:lnSpc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648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AB4AE9-E036-45F5-A6E7-6F4B82E5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9" y="0"/>
            <a:ext cx="73967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2F683-32F3-40B9-AAE6-8E2FD696EBF9}"/>
              </a:ext>
            </a:extLst>
          </p:cNvPr>
          <p:cNvSpPr txBox="1"/>
          <p:nvPr/>
        </p:nvSpPr>
        <p:spPr>
          <a:xfrm>
            <a:off x="7198902" y="3143934"/>
            <a:ext cx="4993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annual income range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of 55k-65k and home ownership is MORTAGE are defaulters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76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B129CE-C0FA-4C83-B7FA-5C83A3FA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40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38DAD-1054-4A2A-B3F0-B939AD223C06}"/>
              </a:ext>
            </a:extLst>
          </p:cNvPr>
          <p:cNvSpPr txBox="1"/>
          <p:nvPr/>
        </p:nvSpPr>
        <p:spPr>
          <a:xfrm>
            <a:off x="7198902" y="3143934"/>
            <a:ext cx="4478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whose verification status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is verified and annual income is above 55k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are defaulters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20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DCBF2-2008-4E8A-831E-62445A56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89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26A6E-5080-4B63-86BC-10765ECE1D2F}"/>
              </a:ext>
            </a:extLst>
          </p:cNvPr>
          <p:cNvSpPr txBox="1"/>
          <p:nvPr/>
        </p:nvSpPr>
        <p:spPr>
          <a:xfrm>
            <a:off x="7198902" y="3143934"/>
            <a:ext cx="47820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whose verification status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is verified and funded amount from investor is above 14k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are defaulters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44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B8F82-A39C-47EB-B86F-FC717914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9525"/>
            <a:ext cx="7362825" cy="6789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23A03-0DAD-46BC-9BDD-0100AFEDCE08}"/>
              </a:ext>
            </a:extLst>
          </p:cNvPr>
          <p:cNvSpPr txBox="1"/>
          <p:nvPr/>
        </p:nvSpPr>
        <p:spPr>
          <a:xfrm>
            <a:off x="7198902" y="3143934"/>
            <a:ext cx="4577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whose home ownership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is MORTAGE and OTHER with requested loan amount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above 12k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55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456B6-2E7E-4C4B-8BC4-21DBCEC1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" y="0"/>
            <a:ext cx="72399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65464-12D5-45FA-A18B-3985DC54CD04}"/>
              </a:ext>
            </a:extLst>
          </p:cNvPr>
          <p:cNvSpPr txBox="1"/>
          <p:nvPr/>
        </p:nvSpPr>
        <p:spPr>
          <a:xfrm>
            <a:off x="7198902" y="3143934"/>
            <a:ext cx="4587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whose home ownership is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MORTAGE and funded amount from investor is in the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range of 10k-12k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98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56C98-7FA3-4CC1-82DD-3DBC885C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81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16EA9-3E89-45A5-9F39-9355C8B2D286}"/>
              </a:ext>
            </a:extLst>
          </p:cNvPr>
          <p:cNvSpPr txBox="1"/>
          <p:nvPr/>
        </p:nvSpPr>
        <p:spPr>
          <a:xfrm>
            <a:off x="7198902" y="3143934"/>
            <a:ext cx="39571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with grade 'G' and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interest rate is above 20%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38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2CD1E-46E8-4EDA-A6AD-72345529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" y="0"/>
            <a:ext cx="72303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D33DE-E059-46EC-912F-37C288CAACA5}"/>
              </a:ext>
            </a:extLst>
          </p:cNvPr>
          <p:cNvSpPr txBox="1"/>
          <p:nvPr/>
        </p:nvSpPr>
        <p:spPr>
          <a:xfrm>
            <a:off x="7198902" y="3143934"/>
            <a:ext cx="46063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with 10 years employment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and request loan amount above 12k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1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382DD-420F-4842-A39E-93E44BB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FC0E3-C70D-4658-B9DE-FAE8C38A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364231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	You work for a consumer finance company which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specialises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in lending various types of loans to urban customers. When the company receives a loan application, the company has to make a decision for loan approval based on the applicant’s profile. Two types of risks are associated with the bank’s decision: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lnSpc>
                <a:spcPct val="17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If the applicant is likely to repay the loan, then not approving the loan results in a loss of business to the company</a:t>
            </a:r>
          </a:p>
          <a:p>
            <a:pPr lvl="1">
              <a:lnSpc>
                <a:spcPct val="17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If the applicant is not likely to repay the loan, i.e. he/she is likely to default, then approving the loan may lead to a financial loss for the company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	There are four major parts that are needed to be done for this case study.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Data Understanding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Data Cleaning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Data Analysis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Recommedations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lnSpc>
                <a:spcPct val="170000"/>
              </a:lnSpc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90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382DD-420F-4842-A39E-93E44BB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600" dirty="0"/>
              <a:t>Data Understanding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FC0E3-C70D-4658-B9DE-FAE8C38A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364231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We have gone through the loan dataset and picked up the important variables which needs to be cleaned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analysed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List of Important Variables: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Loan amount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Term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Interest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Grade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Sub grade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Annual Income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Purpose of Loan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Employment Length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Home ownership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Verification status</a:t>
            </a:r>
          </a:p>
          <a:p>
            <a:pPr marL="0" indent="0">
              <a:lnSpc>
                <a:spcPct val="170000"/>
              </a:lnSpc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6584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382DD-420F-4842-A39E-93E44BB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600" dirty="0"/>
              <a:t>Data Cleaning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FC0E3-C70D-4658-B9DE-FAE8C38A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3642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Cleaning of the data is very important step before we start analyzing by identifying the missing values and removing it.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Cleaned up the unnecessary columns by dropping it.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We found out more columns with null values hence dropped that column.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Corrected the employment length column by filling with mode value.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Created now columns by performing binning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Removed unwanted characters for columns to have a clean data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Partitioned month and year from the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issue_d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column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 the column 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loan_status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, the value current denotes neither fully paid nor defaulted. So we got rid of this value as well.</a:t>
            </a:r>
          </a:p>
          <a:p>
            <a:pPr algn="just">
              <a:lnSpc>
                <a:spcPct val="170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Treated the outliers for annual income column</a:t>
            </a:r>
          </a:p>
        </p:txBody>
      </p:sp>
    </p:spTree>
    <p:extLst>
      <p:ext uri="{BB962C8B-B14F-4D97-AF65-F5344CB8AC3E}">
        <p14:creationId xmlns:p14="http://schemas.microsoft.com/office/powerpoint/2010/main" val="13588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382DD-420F-4842-A39E-93E44BB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600" dirty="0"/>
              <a:t>Observation [Points to Investor]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FC0E3-C70D-4658-B9DE-FAE8C38A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3642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Loan applicants with grade 'B' and sub level 'B5'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having RENT as home ownership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Defaulters are more who opt for 36 months term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with verification status not verified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whose interest rate in the range 9%-12%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whose annual income is in the range 39K-55K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Defaulters are more where the loan is issued on the month of Dec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Every year there is a spike of 50% in defaulters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with purpose '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Debt_consolidation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'</a:t>
            </a:r>
          </a:p>
          <a:p>
            <a:pPr algn="just">
              <a:lnSpc>
                <a:spcPct val="170000"/>
              </a:lnSpc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Applicants with employment length of 10 years</a:t>
            </a:r>
          </a:p>
          <a:p>
            <a:pPr algn="just">
              <a:lnSpc>
                <a:spcPct val="170000"/>
              </a:lnSpc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676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382DD-420F-4842-A39E-93E44BB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r>
              <a:rPr lang="en-US" sz="3600" dirty="0"/>
              <a:t>Data Analysis and Visualization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7FC0E3-C70D-4658-B9DE-FAE8C38A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1364231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Please find the plots which we have created for analysis by visualizing it.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68992-23AE-4FEC-9079-3D5FBE2B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" y="1777342"/>
            <a:ext cx="5684938" cy="430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7106C-B16D-4653-A1CD-766C4584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08" y="1720597"/>
            <a:ext cx="5528473" cy="4250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E5110-E39A-49BC-8125-8EC1CEF629F8}"/>
              </a:ext>
            </a:extLst>
          </p:cNvPr>
          <p:cNvSpPr txBox="1"/>
          <p:nvPr/>
        </p:nvSpPr>
        <p:spPr>
          <a:xfrm>
            <a:off x="3460891" y="6301673"/>
            <a:ext cx="390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Observations :-</a:t>
            </a:r>
            <a:r>
              <a:rPr lang="en-US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Loan applicants with grade ‘B’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94A1D-9C87-4EE5-B5E5-DF238369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14532" cy="3677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8A619-E00E-4479-8A9A-79EA4646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37" y="3573711"/>
            <a:ext cx="9057764" cy="328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A7447-F4D7-47C7-906F-564A1709E8BE}"/>
              </a:ext>
            </a:extLst>
          </p:cNvPr>
          <p:cNvSpPr txBox="1"/>
          <p:nvPr/>
        </p:nvSpPr>
        <p:spPr>
          <a:xfrm>
            <a:off x="7145755" y="1140524"/>
            <a:ext cx="4293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Observations :-</a:t>
            </a:r>
            <a:r>
              <a:rPr lang="en-US" b="1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Loan applicants with sub level 'B5’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71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12B20-6391-44F2-A1F0-35FB06BA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9219"/>
            <a:ext cx="6207150" cy="456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8137B-0592-437F-8A71-595E27F8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70" y="929122"/>
            <a:ext cx="6268325" cy="4725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08AC4-0AE9-4868-9820-AE0C49B1BC7A}"/>
              </a:ext>
            </a:extLst>
          </p:cNvPr>
          <p:cNvSpPr txBox="1"/>
          <p:nvPr/>
        </p:nvSpPr>
        <p:spPr>
          <a:xfrm>
            <a:off x="3964262" y="6022917"/>
            <a:ext cx="506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Observations :-</a:t>
            </a:r>
            <a:r>
              <a:rPr lang="en-US" b="1" dirty="0"/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Applicants having RENT as home ownership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26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3188B-16AE-4F85-944D-A57321A5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3" y="768"/>
            <a:ext cx="4448796" cy="2762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75C06-0D01-4A7E-B006-06B49894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84" y="32759"/>
            <a:ext cx="4620270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6060B-25D7-4891-8AF7-592DE1190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3" y="2864038"/>
            <a:ext cx="5515745" cy="323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71EB0-5B31-435B-BCC0-626079438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006" y="2721459"/>
            <a:ext cx="5706271" cy="3210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D469A8-B960-43EF-89BC-DED685774997}"/>
              </a:ext>
            </a:extLst>
          </p:cNvPr>
          <p:cNvSpPr txBox="1"/>
          <p:nvPr/>
        </p:nvSpPr>
        <p:spPr>
          <a:xfrm>
            <a:off x="3737759" y="5871133"/>
            <a:ext cx="404149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/>
              <a:t>Observations :-</a:t>
            </a:r>
            <a:r>
              <a:rPr lang="en-US" sz="1400" b="1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Defaulters are more who opt for 36 months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Applicants with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verificaiton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status not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Applicants whose interest rate in the range 9%-12%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Applicants whose annual income is in the range 39K-55K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733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749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Lending Club Case Study</vt:lpstr>
      <vt:lpstr>Problem Statement</vt:lpstr>
      <vt:lpstr>Data Understanding</vt:lpstr>
      <vt:lpstr>Data Cleaning</vt:lpstr>
      <vt:lpstr>Observation [Points to Investor]</vt:lpstr>
      <vt:lpstr>Data Analysis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 [Points to Investor]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Sandeep, Merson</dc:creator>
  <cp:lastModifiedBy>Sandeep, Merson</cp:lastModifiedBy>
  <cp:revision>1</cp:revision>
  <dcterms:created xsi:type="dcterms:W3CDTF">2022-10-05T07:46:19Z</dcterms:created>
  <dcterms:modified xsi:type="dcterms:W3CDTF">2022-10-05T08:32:53Z</dcterms:modified>
</cp:coreProperties>
</file>