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6" r:id="rId9"/>
    <p:sldId id="268" r:id="rId10"/>
    <p:sldId id="267" r:id="rId11"/>
    <p:sldId id="269" r:id="rId12"/>
    <p:sldId id="270" r:id="rId13"/>
    <p:sldId id="271" r:id="rId14"/>
    <p:sldId id="27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showGuides="1">
      <p:cViewPr varScale="1">
        <p:scale>
          <a:sx n="78" d="100"/>
          <a:sy n="78" d="100"/>
        </p:scale>
        <p:origin x="82"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B249-5E83-4D0C-9622-441A1E559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830CD-D3E9-4DC4-9EE8-7DD054D46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89EB8-D71C-458E-88DF-F1FAAE76973A}"/>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9AADCCEE-0F4E-40B5-90D8-CF37BDE83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2A510-D98A-48B6-B33D-AE9725B0478D}"/>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415735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7FEA-BD13-4964-A439-39522E741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A2D8C2-B9BB-4B66-8418-C1F3670835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F779D-E24B-42A9-8DCF-54BAF80A5D4D}"/>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A8EF2F1C-EB1A-4731-A5A2-B3997A380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74066-A68B-47AA-BF44-70AF59929499}"/>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139847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F93FE-2FC2-4D8E-9729-38AED5340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1714C-267C-476F-B756-24CE0125FE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230FC-6F67-4977-9A49-5D09C837D955}"/>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C6711DE9-7453-4416-9CBE-7A9CC886C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D3827-1A5C-4495-95ED-B97A2E631B6C}"/>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293416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4223-29B4-4D3A-B155-B73FFC61D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B450A-2CDB-4FED-91A6-86DFBCFCD5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7F7CC-D58A-4C89-89D4-4E4E76F64D31}"/>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95C54EBE-8CE7-4B9A-9F6E-4CCC0E1BA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F9FCC-8E54-43BC-9E30-CA9C3B30E481}"/>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42446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607E-B9DC-43EB-9D37-68DFDFEB2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AB45E-C804-4B77-AB67-FC7AD2387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07E35-3745-428D-891E-008E04578ACC}"/>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36D0D186-EF11-45FA-8BF8-D8B1E46E9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58264-09A5-4B45-B19F-FC9B2EEC7B51}"/>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311273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5FAF-2BF1-4729-8E95-DB48BF089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B7245-A3F6-4484-A110-C0F2D561E4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95DA0-4927-4275-93D9-1BCF530BEC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A2EE0-14EB-4DFE-9E55-DD0AEEE0BC19}"/>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6" name="Footer Placeholder 5">
            <a:extLst>
              <a:ext uri="{FF2B5EF4-FFF2-40B4-BE49-F238E27FC236}">
                <a16:creationId xmlns:a16="http://schemas.microsoft.com/office/drawing/2014/main" id="{9C536C4D-C703-4244-9B2B-664FAF97C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62FDB-F973-4976-A7D9-616BE800A19B}"/>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343160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B28-7E17-4636-8A7C-F5BF73AF49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16E21-4B34-45AD-8708-F5CB075A7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25FB9F-9C55-435D-8B1A-A3C2893078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210CCB-D610-4FB2-9E43-4DE19038E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55AEA9-61DD-4762-B307-BFC4380AAB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1FC3CB-38BE-45D3-BBB3-C81254A47008}"/>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8" name="Footer Placeholder 7">
            <a:extLst>
              <a:ext uri="{FF2B5EF4-FFF2-40B4-BE49-F238E27FC236}">
                <a16:creationId xmlns:a16="http://schemas.microsoft.com/office/drawing/2014/main" id="{3252E862-415E-43C4-9219-C55EF0C44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335FE1-754C-4B5A-B8ED-38B8DEF62FBF}"/>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257154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07FD-297B-43BC-BF89-7662FE665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70AAE9-AA82-4180-8928-8AC682864CBF}"/>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4" name="Footer Placeholder 3">
            <a:extLst>
              <a:ext uri="{FF2B5EF4-FFF2-40B4-BE49-F238E27FC236}">
                <a16:creationId xmlns:a16="http://schemas.microsoft.com/office/drawing/2014/main" id="{EDCC1E68-331B-4FFE-A7A0-41D5DD671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72A6E-4066-42AD-8B8E-B6BCBBEA649D}"/>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3927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85D50-0D26-4B65-A57D-0A1CAFD814BC}"/>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3" name="Footer Placeholder 2">
            <a:extLst>
              <a:ext uri="{FF2B5EF4-FFF2-40B4-BE49-F238E27FC236}">
                <a16:creationId xmlns:a16="http://schemas.microsoft.com/office/drawing/2014/main" id="{52EC7B6F-D0A3-460B-BC2F-B94F32F00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E4A711-DF43-40EF-8E13-4230A706A33D}"/>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99770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3566-D7E1-462E-B791-61DCEA579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64943-B94B-4CA2-928F-53D69B59C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9FDE95-77EA-40A8-9400-5072D63D3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5AD530-1159-40C5-88DE-B406399C0DE4}"/>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6" name="Footer Placeholder 5">
            <a:extLst>
              <a:ext uri="{FF2B5EF4-FFF2-40B4-BE49-F238E27FC236}">
                <a16:creationId xmlns:a16="http://schemas.microsoft.com/office/drawing/2014/main" id="{0D82EC06-AD6A-4E18-9D7D-3DA3F7BDA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99EA6-F9AE-43E8-A24A-BBF3FCBA79AF}"/>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398606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B405-3B39-4AD3-A22D-6462B3039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387A8-57C8-4814-BAB9-4831B5EFB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FC380-14D4-4D00-9202-9A49DB0DC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FF7F0A-9CE1-487D-86B8-F245DAA51EF9}"/>
              </a:ext>
            </a:extLst>
          </p:cNvPr>
          <p:cNvSpPr>
            <a:spLocks noGrp="1"/>
          </p:cNvSpPr>
          <p:nvPr>
            <p:ph type="dt" sz="half" idx="10"/>
          </p:nvPr>
        </p:nvSpPr>
        <p:spPr/>
        <p:txBody>
          <a:bodyPr/>
          <a:lstStyle/>
          <a:p>
            <a:fld id="{DBD57F3C-51A6-4E3B-97BF-73610348F023}" type="datetimeFigureOut">
              <a:rPr lang="en-US" smtClean="0"/>
              <a:t>7/10/2018</a:t>
            </a:fld>
            <a:endParaRPr lang="en-US"/>
          </a:p>
        </p:txBody>
      </p:sp>
      <p:sp>
        <p:nvSpPr>
          <p:cNvPr id="6" name="Footer Placeholder 5">
            <a:extLst>
              <a:ext uri="{FF2B5EF4-FFF2-40B4-BE49-F238E27FC236}">
                <a16:creationId xmlns:a16="http://schemas.microsoft.com/office/drawing/2014/main" id="{43CAF8D4-4535-477F-819A-F7C585B1B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09F63-8F3B-4237-BDD8-749297ACFCA2}"/>
              </a:ext>
            </a:extLst>
          </p:cNvPr>
          <p:cNvSpPr>
            <a:spLocks noGrp="1"/>
          </p:cNvSpPr>
          <p:nvPr>
            <p:ph type="sldNum" sz="quarter" idx="12"/>
          </p:nvPr>
        </p:nvSpPr>
        <p:spPr/>
        <p:txBody>
          <a:bodyPr/>
          <a:lstStyle/>
          <a:p>
            <a:fld id="{07369EE0-2661-46C0-A10C-7CEF88B5D926}" type="slidenum">
              <a:rPr lang="en-US" smtClean="0"/>
              <a:t>‹#›</a:t>
            </a:fld>
            <a:endParaRPr lang="en-US"/>
          </a:p>
        </p:txBody>
      </p:sp>
    </p:spTree>
    <p:extLst>
      <p:ext uri="{BB962C8B-B14F-4D97-AF65-F5344CB8AC3E}">
        <p14:creationId xmlns:p14="http://schemas.microsoft.com/office/powerpoint/2010/main" val="339899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40821-B5DC-44EA-A7B4-7B4FA9213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D2874-6662-4E4D-8E86-FFD380C29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F31C2-93F0-4854-AD0F-C196DC6B2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57F3C-51A6-4E3B-97BF-73610348F023}" type="datetimeFigureOut">
              <a:rPr lang="en-US" smtClean="0"/>
              <a:t>7/10/2018</a:t>
            </a:fld>
            <a:endParaRPr lang="en-US"/>
          </a:p>
        </p:txBody>
      </p:sp>
      <p:sp>
        <p:nvSpPr>
          <p:cNvPr id="5" name="Footer Placeholder 4">
            <a:extLst>
              <a:ext uri="{FF2B5EF4-FFF2-40B4-BE49-F238E27FC236}">
                <a16:creationId xmlns:a16="http://schemas.microsoft.com/office/drawing/2014/main" id="{286AEE13-5126-4273-B2C8-17A7CE3CF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75EFAD-4453-470F-8BCF-0626FA95E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69EE0-2661-46C0-A10C-7CEF88B5D926}" type="slidenum">
              <a:rPr lang="en-US" smtClean="0"/>
              <a:t>‹#›</a:t>
            </a:fld>
            <a:endParaRPr lang="en-US"/>
          </a:p>
        </p:txBody>
      </p:sp>
    </p:spTree>
    <p:extLst>
      <p:ext uri="{BB962C8B-B14F-4D97-AF65-F5344CB8AC3E}">
        <p14:creationId xmlns:p14="http://schemas.microsoft.com/office/powerpoint/2010/main" val="173418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D6FAE8-50C8-4214-AACE-580225EF9F99}"/>
              </a:ext>
            </a:extLst>
          </p:cNvPr>
          <p:cNvSpPr>
            <a:spLocks noGrp="1"/>
          </p:cNvSpPr>
          <p:nvPr>
            <p:ph type="subTitle" idx="1"/>
          </p:nvPr>
        </p:nvSpPr>
        <p:spPr/>
        <p:txBody>
          <a:bodyPr/>
          <a:lstStyle/>
          <a:p>
            <a:r>
              <a:rPr lang="en-US" sz="3200" dirty="0"/>
              <a:t>Edgecore Networks </a:t>
            </a:r>
          </a:p>
          <a:p>
            <a:r>
              <a:rPr lang="en-US" dirty="0"/>
              <a:t>Open Wi-Fi Specifications and Design Contributions</a:t>
            </a:r>
          </a:p>
          <a:p>
            <a:r>
              <a:rPr lang="en-US" dirty="0"/>
              <a:t>ECW5211, ECW7212, ECW7220, ECWO7220</a:t>
            </a:r>
          </a:p>
        </p:txBody>
      </p:sp>
      <p:pic>
        <p:nvPicPr>
          <p:cNvPr id="4" name="Picture 3">
            <a:extLst>
              <a:ext uri="{FF2B5EF4-FFF2-40B4-BE49-F238E27FC236}">
                <a16:creationId xmlns:a16="http://schemas.microsoft.com/office/drawing/2014/main" id="{E7CAF983-4AD7-449C-8AB4-912332ED11A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19962" y="2160313"/>
            <a:ext cx="3534579" cy="853725"/>
          </a:xfrm>
          <a:prstGeom prst="rect">
            <a:avLst/>
          </a:prstGeom>
        </p:spPr>
      </p:pic>
    </p:spTree>
    <p:extLst>
      <p:ext uri="{BB962C8B-B14F-4D97-AF65-F5344CB8AC3E}">
        <p14:creationId xmlns:p14="http://schemas.microsoft.com/office/powerpoint/2010/main" val="372360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092A-FF61-4FE9-9D8E-95F4DCF440D5}"/>
              </a:ext>
            </a:extLst>
          </p:cNvPr>
          <p:cNvSpPr>
            <a:spLocks noGrp="1"/>
          </p:cNvSpPr>
          <p:nvPr>
            <p:ph type="title"/>
          </p:nvPr>
        </p:nvSpPr>
        <p:spPr/>
        <p:txBody>
          <a:bodyPr/>
          <a:lstStyle/>
          <a:p>
            <a:r>
              <a:rPr lang="en-US" dirty="0"/>
              <a:t> ECW7212 Physical Overview</a:t>
            </a:r>
          </a:p>
        </p:txBody>
      </p:sp>
      <p:pic>
        <p:nvPicPr>
          <p:cNvPr id="3" name="Picture 2">
            <a:extLst>
              <a:ext uri="{FF2B5EF4-FFF2-40B4-BE49-F238E27FC236}">
                <a16:creationId xmlns:a16="http://schemas.microsoft.com/office/drawing/2014/main" id="{FC4C61E6-75CA-4897-A0D6-20052AB75740}"/>
              </a:ext>
            </a:extLst>
          </p:cNvPr>
          <p:cNvPicPr>
            <a:picLocks noChangeAspect="1"/>
          </p:cNvPicPr>
          <p:nvPr/>
        </p:nvPicPr>
        <p:blipFill>
          <a:blip r:embed="rId2"/>
          <a:stretch>
            <a:fillRect/>
          </a:stretch>
        </p:blipFill>
        <p:spPr>
          <a:xfrm>
            <a:off x="648930" y="1995948"/>
            <a:ext cx="4168878" cy="3868994"/>
          </a:xfrm>
          <a:prstGeom prst="rect">
            <a:avLst/>
          </a:prstGeom>
        </p:spPr>
      </p:pic>
      <p:pic>
        <p:nvPicPr>
          <p:cNvPr id="6" name="Picture 5">
            <a:extLst>
              <a:ext uri="{FF2B5EF4-FFF2-40B4-BE49-F238E27FC236}">
                <a16:creationId xmlns:a16="http://schemas.microsoft.com/office/drawing/2014/main" id="{78721214-31A2-4754-A1EF-1DBB4A6959E6}"/>
              </a:ext>
            </a:extLst>
          </p:cNvPr>
          <p:cNvPicPr>
            <a:picLocks noChangeAspect="1"/>
          </p:cNvPicPr>
          <p:nvPr/>
        </p:nvPicPr>
        <p:blipFill>
          <a:blip r:embed="rId3"/>
          <a:stretch>
            <a:fillRect/>
          </a:stretch>
        </p:blipFill>
        <p:spPr>
          <a:xfrm>
            <a:off x="5102943" y="2753033"/>
            <a:ext cx="7020231" cy="2086282"/>
          </a:xfrm>
          <a:prstGeom prst="rect">
            <a:avLst/>
          </a:prstGeom>
        </p:spPr>
      </p:pic>
    </p:spTree>
    <p:extLst>
      <p:ext uri="{BB962C8B-B14F-4D97-AF65-F5344CB8AC3E}">
        <p14:creationId xmlns:p14="http://schemas.microsoft.com/office/powerpoint/2010/main" val="275856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FF7-B5CE-4543-B440-4F5C318ED70F}"/>
              </a:ext>
            </a:extLst>
          </p:cNvPr>
          <p:cNvSpPr>
            <a:spLocks noGrp="1"/>
          </p:cNvSpPr>
          <p:nvPr>
            <p:ph type="title"/>
          </p:nvPr>
        </p:nvSpPr>
        <p:spPr/>
        <p:txBody>
          <a:bodyPr/>
          <a:lstStyle/>
          <a:p>
            <a:r>
              <a:rPr lang="en-US" dirty="0"/>
              <a:t>ECW7220 Overview</a:t>
            </a:r>
          </a:p>
        </p:txBody>
      </p:sp>
      <p:sp>
        <p:nvSpPr>
          <p:cNvPr id="3" name="Content Placeholder 2">
            <a:extLst>
              <a:ext uri="{FF2B5EF4-FFF2-40B4-BE49-F238E27FC236}">
                <a16:creationId xmlns:a16="http://schemas.microsoft.com/office/drawing/2014/main" id="{0115DBA0-ED2D-4E3C-B48A-9B79132ED395}"/>
              </a:ext>
            </a:extLst>
          </p:cNvPr>
          <p:cNvSpPr>
            <a:spLocks noGrp="1"/>
          </p:cNvSpPr>
          <p:nvPr>
            <p:ph idx="1"/>
          </p:nvPr>
        </p:nvSpPr>
        <p:spPr/>
        <p:txBody>
          <a:bodyPr>
            <a:normAutofit/>
          </a:bodyPr>
          <a:lstStyle/>
          <a:p>
            <a:r>
              <a:rPr lang="en-US" dirty="0"/>
              <a:t>The ECW7220-L is an indoor 802.11a/b/g/n/ac dual-band, dual-radio enterprise Access Point with a 3x3 MIMO antenna configuration</a:t>
            </a:r>
          </a:p>
          <a:p>
            <a:r>
              <a:rPr lang="en-US" dirty="0"/>
              <a:t>6 Layer PCB major components </a:t>
            </a:r>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D4319482-64FC-400E-BB66-AAFF1DD9EFA0}"/>
              </a:ext>
            </a:extLst>
          </p:cNvPr>
          <p:cNvPicPr>
            <a:picLocks noChangeAspect="1"/>
          </p:cNvPicPr>
          <p:nvPr/>
        </p:nvPicPr>
        <p:blipFill>
          <a:blip r:embed="rId2"/>
          <a:stretch>
            <a:fillRect/>
          </a:stretch>
        </p:blipFill>
        <p:spPr>
          <a:xfrm>
            <a:off x="1762433" y="3429000"/>
            <a:ext cx="7467600" cy="3019425"/>
          </a:xfrm>
          <a:prstGeom prst="rect">
            <a:avLst/>
          </a:prstGeom>
        </p:spPr>
      </p:pic>
    </p:spTree>
    <p:extLst>
      <p:ext uri="{BB962C8B-B14F-4D97-AF65-F5344CB8AC3E}">
        <p14:creationId xmlns:p14="http://schemas.microsoft.com/office/powerpoint/2010/main" val="209161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1363-C835-44B2-92F7-E73B1E7DD522}"/>
              </a:ext>
            </a:extLst>
          </p:cNvPr>
          <p:cNvSpPr>
            <a:spLocks noGrp="1"/>
          </p:cNvSpPr>
          <p:nvPr>
            <p:ph type="title"/>
          </p:nvPr>
        </p:nvSpPr>
        <p:spPr/>
        <p:txBody>
          <a:bodyPr/>
          <a:lstStyle/>
          <a:p>
            <a:r>
              <a:rPr lang="en-US" dirty="0"/>
              <a:t>ECW 7220 Functional Overview</a:t>
            </a:r>
          </a:p>
        </p:txBody>
      </p:sp>
      <p:pic>
        <p:nvPicPr>
          <p:cNvPr id="4" name="Picture 3">
            <a:extLst>
              <a:ext uri="{FF2B5EF4-FFF2-40B4-BE49-F238E27FC236}">
                <a16:creationId xmlns:a16="http://schemas.microsoft.com/office/drawing/2014/main" id="{022FDBE7-AD28-4D96-A9D4-7E56478D5BCD}"/>
              </a:ext>
            </a:extLst>
          </p:cNvPr>
          <p:cNvPicPr>
            <a:picLocks noChangeAspect="1"/>
          </p:cNvPicPr>
          <p:nvPr/>
        </p:nvPicPr>
        <p:blipFill>
          <a:blip r:embed="rId2"/>
          <a:stretch>
            <a:fillRect/>
          </a:stretch>
        </p:blipFill>
        <p:spPr>
          <a:xfrm>
            <a:off x="2133600" y="1170039"/>
            <a:ext cx="7521677" cy="5416498"/>
          </a:xfrm>
          <a:prstGeom prst="rect">
            <a:avLst/>
          </a:prstGeom>
        </p:spPr>
      </p:pic>
    </p:spTree>
    <p:extLst>
      <p:ext uri="{BB962C8B-B14F-4D97-AF65-F5344CB8AC3E}">
        <p14:creationId xmlns:p14="http://schemas.microsoft.com/office/powerpoint/2010/main" val="152527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092A-FF61-4FE9-9D8E-95F4DCF440D5}"/>
              </a:ext>
            </a:extLst>
          </p:cNvPr>
          <p:cNvSpPr>
            <a:spLocks noGrp="1"/>
          </p:cNvSpPr>
          <p:nvPr>
            <p:ph type="title"/>
          </p:nvPr>
        </p:nvSpPr>
        <p:spPr/>
        <p:txBody>
          <a:bodyPr/>
          <a:lstStyle/>
          <a:p>
            <a:r>
              <a:rPr lang="en-US" dirty="0"/>
              <a:t> ECW7220 Physical Overview</a:t>
            </a:r>
          </a:p>
        </p:txBody>
      </p:sp>
      <p:pic>
        <p:nvPicPr>
          <p:cNvPr id="4" name="Picture 3">
            <a:extLst>
              <a:ext uri="{FF2B5EF4-FFF2-40B4-BE49-F238E27FC236}">
                <a16:creationId xmlns:a16="http://schemas.microsoft.com/office/drawing/2014/main" id="{E59A63A7-9C37-4A0F-80A5-200748F2ED86}"/>
              </a:ext>
            </a:extLst>
          </p:cNvPr>
          <p:cNvPicPr>
            <a:picLocks noChangeAspect="1"/>
          </p:cNvPicPr>
          <p:nvPr/>
        </p:nvPicPr>
        <p:blipFill>
          <a:blip r:embed="rId2"/>
          <a:stretch>
            <a:fillRect/>
          </a:stretch>
        </p:blipFill>
        <p:spPr>
          <a:xfrm>
            <a:off x="838200" y="1919294"/>
            <a:ext cx="9318523" cy="4751900"/>
          </a:xfrm>
          <a:prstGeom prst="rect">
            <a:avLst/>
          </a:prstGeom>
        </p:spPr>
      </p:pic>
    </p:spTree>
    <p:extLst>
      <p:ext uri="{BB962C8B-B14F-4D97-AF65-F5344CB8AC3E}">
        <p14:creationId xmlns:p14="http://schemas.microsoft.com/office/powerpoint/2010/main" val="276642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092A-FF61-4FE9-9D8E-95F4DCF440D5}"/>
              </a:ext>
            </a:extLst>
          </p:cNvPr>
          <p:cNvSpPr>
            <a:spLocks noGrp="1"/>
          </p:cNvSpPr>
          <p:nvPr>
            <p:ph type="title"/>
          </p:nvPr>
        </p:nvSpPr>
        <p:spPr>
          <a:xfrm>
            <a:off x="651387" y="0"/>
            <a:ext cx="10515600" cy="1325563"/>
          </a:xfrm>
        </p:spPr>
        <p:txBody>
          <a:bodyPr/>
          <a:lstStyle/>
          <a:p>
            <a:r>
              <a:rPr lang="en-US" dirty="0"/>
              <a:t> ECWO7220 Physical Overview</a:t>
            </a:r>
          </a:p>
        </p:txBody>
      </p:sp>
      <p:pic>
        <p:nvPicPr>
          <p:cNvPr id="3" name="Picture 2">
            <a:extLst>
              <a:ext uri="{FF2B5EF4-FFF2-40B4-BE49-F238E27FC236}">
                <a16:creationId xmlns:a16="http://schemas.microsoft.com/office/drawing/2014/main" id="{160A75FB-2612-4483-A48F-57717724F3D7}"/>
              </a:ext>
            </a:extLst>
          </p:cNvPr>
          <p:cNvPicPr>
            <a:picLocks noChangeAspect="1"/>
          </p:cNvPicPr>
          <p:nvPr/>
        </p:nvPicPr>
        <p:blipFill>
          <a:blip r:embed="rId2"/>
          <a:stretch>
            <a:fillRect/>
          </a:stretch>
        </p:blipFill>
        <p:spPr>
          <a:xfrm>
            <a:off x="6307138" y="896645"/>
            <a:ext cx="5884862" cy="5813870"/>
          </a:xfrm>
          <a:prstGeom prst="rect">
            <a:avLst/>
          </a:prstGeom>
        </p:spPr>
      </p:pic>
      <p:pic>
        <p:nvPicPr>
          <p:cNvPr id="6" name="Picture 5">
            <a:extLst>
              <a:ext uri="{FF2B5EF4-FFF2-40B4-BE49-F238E27FC236}">
                <a16:creationId xmlns:a16="http://schemas.microsoft.com/office/drawing/2014/main" id="{7E51D492-6530-4FE0-9510-9EA176E931D7}"/>
              </a:ext>
            </a:extLst>
          </p:cNvPr>
          <p:cNvPicPr>
            <a:picLocks noChangeAspect="1"/>
          </p:cNvPicPr>
          <p:nvPr/>
        </p:nvPicPr>
        <p:blipFill>
          <a:blip r:embed="rId3"/>
          <a:stretch>
            <a:fillRect/>
          </a:stretch>
        </p:blipFill>
        <p:spPr>
          <a:xfrm>
            <a:off x="275303" y="3096392"/>
            <a:ext cx="7293538" cy="3761608"/>
          </a:xfrm>
          <a:prstGeom prst="rect">
            <a:avLst/>
          </a:prstGeom>
        </p:spPr>
      </p:pic>
      <p:pic>
        <p:nvPicPr>
          <p:cNvPr id="5" name="Picture 4">
            <a:extLst>
              <a:ext uri="{FF2B5EF4-FFF2-40B4-BE49-F238E27FC236}">
                <a16:creationId xmlns:a16="http://schemas.microsoft.com/office/drawing/2014/main" id="{9E43F16D-CE07-4D82-AA19-84F92043BC79}"/>
              </a:ext>
            </a:extLst>
          </p:cNvPr>
          <p:cNvPicPr>
            <a:picLocks noChangeAspect="1"/>
          </p:cNvPicPr>
          <p:nvPr/>
        </p:nvPicPr>
        <p:blipFill>
          <a:blip r:embed="rId4"/>
          <a:stretch>
            <a:fillRect/>
          </a:stretch>
        </p:blipFill>
        <p:spPr>
          <a:xfrm>
            <a:off x="275303" y="1051156"/>
            <a:ext cx="3347449" cy="2319644"/>
          </a:xfrm>
          <a:prstGeom prst="rect">
            <a:avLst/>
          </a:prstGeom>
        </p:spPr>
      </p:pic>
      <p:sp>
        <p:nvSpPr>
          <p:cNvPr id="7" name="TextBox 6">
            <a:extLst>
              <a:ext uri="{FF2B5EF4-FFF2-40B4-BE49-F238E27FC236}">
                <a16:creationId xmlns:a16="http://schemas.microsoft.com/office/drawing/2014/main" id="{F31BBE43-BC6D-4385-9B2D-AC69A779357A}"/>
              </a:ext>
            </a:extLst>
          </p:cNvPr>
          <p:cNvSpPr txBox="1"/>
          <p:nvPr/>
        </p:nvSpPr>
        <p:spPr>
          <a:xfrm>
            <a:off x="4616388" y="2210978"/>
            <a:ext cx="1193147" cy="369332"/>
          </a:xfrm>
          <a:prstGeom prst="rect">
            <a:avLst/>
          </a:prstGeom>
          <a:noFill/>
        </p:spPr>
        <p:txBody>
          <a:bodyPr wrap="none" rtlCol="0">
            <a:spAutoFit/>
          </a:bodyPr>
          <a:lstStyle/>
          <a:p>
            <a:r>
              <a:rPr lang="en-US" dirty="0"/>
              <a:t>IP67 Rated</a:t>
            </a:r>
          </a:p>
        </p:txBody>
      </p:sp>
    </p:spTree>
    <p:extLst>
      <p:ext uri="{BB962C8B-B14F-4D97-AF65-F5344CB8AC3E}">
        <p14:creationId xmlns:p14="http://schemas.microsoft.com/office/powerpoint/2010/main" val="74909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1E3E-00C1-4666-BA3B-A882E888656B}"/>
              </a:ext>
            </a:extLst>
          </p:cNvPr>
          <p:cNvSpPr>
            <a:spLocks noGrp="1"/>
          </p:cNvSpPr>
          <p:nvPr>
            <p:ph type="ctrTitle"/>
          </p:nvPr>
        </p:nvSpPr>
        <p:spPr/>
        <p:txBody>
          <a:bodyPr/>
          <a:lstStyle/>
          <a:p>
            <a:r>
              <a:rPr lang="en-US" dirty="0"/>
              <a:t>Thank You </a:t>
            </a:r>
          </a:p>
        </p:txBody>
      </p:sp>
      <p:pic>
        <p:nvPicPr>
          <p:cNvPr id="4" name="Picture 3">
            <a:extLst>
              <a:ext uri="{FF2B5EF4-FFF2-40B4-BE49-F238E27FC236}">
                <a16:creationId xmlns:a16="http://schemas.microsoft.com/office/drawing/2014/main" id="{75213AC3-7BFD-440C-BAD2-07C9102E309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28710" y="4048107"/>
            <a:ext cx="3534579" cy="853725"/>
          </a:xfrm>
          <a:prstGeom prst="rect">
            <a:avLst/>
          </a:prstGeom>
        </p:spPr>
      </p:pic>
    </p:spTree>
    <p:extLst>
      <p:ext uri="{BB962C8B-B14F-4D97-AF65-F5344CB8AC3E}">
        <p14:creationId xmlns:p14="http://schemas.microsoft.com/office/powerpoint/2010/main" val="315532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C0D6-2284-413D-B56E-6A6FBCC9EB73}"/>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72A9E63C-A17A-41AB-A170-28C027C7CC50}"/>
              </a:ext>
            </a:extLst>
          </p:cNvPr>
          <p:cNvSpPr>
            <a:spLocks noGrp="1"/>
          </p:cNvSpPr>
          <p:nvPr>
            <p:ph idx="1"/>
          </p:nvPr>
        </p:nvSpPr>
        <p:spPr/>
        <p:txBody>
          <a:bodyPr/>
          <a:lstStyle/>
          <a:p>
            <a:r>
              <a:rPr lang="en-US" dirty="0"/>
              <a:t>Edgecore Networks is contributing the design specifications and entire design packages to Open Compute</a:t>
            </a:r>
          </a:p>
          <a:p>
            <a:r>
              <a:rPr lang="en-US" dirty="0"/>
              <a:t>Seeking “OCP Accepted” status for each product and each specification</a:t>
            </a:r>
          </a:p>
          <a:p>
            <a:r>
              <a:rPr lang="en-US" dirty="0"/>
              <a:t>Four different designs and packages	</a:t>
            </a:r>
          </a:p>
          <a:p>
            <a:pPr lvl="1"/>
            <a:r>
              <a:rPr lang="en-US" dirty="0"/>
              <a:t>ECW5211 – Indoor open </a:t>
            </a:r>
            <a:r>
              <a:rPr lang="en-US" dirty="0" err="1"/>
              <a:t>Wi-FI</a:t>
            </a:r>
            <a:r>
              <a:rPr lang="en-US" dirty="0"/>
              <a:t> Access Point based on Qualcomm </a:t>
            </a:r>
          </a:p>
          <a:p>
            <a:pPr lvl="1"/>
            <a:r>
              <a:rPr lang="en-US" dirty="0"/>
              <a:t>ECW7212 – Indoor open </a:t>
            </a:r>
            <a:r>
              <a:rPr lang="en-US" dirty="0" err="1"/>
              <a:t>Wi-FI</a:t>
            </a:r>
            <a:r>
              <a:rPr lang="en-US" dirty="0"/>
              <a:t> Access Point based on Broadcom </a:t>
            </a:r>
          </a:p>
          <a:p>
            <a:pPr lvl="1"/>
            <a:r>
              <a:rPr lang="en-US" dirty="0"/>
              <a:t>ECW7220 – Indoor open </a:t>
            </a:r>
            <a:r>
              <a:rPr lang="en-US" dirty="0" err="1"/>
              <a:t>Wi-FI</a:t>
            </a:r>
            <a:r>
              <a:rPr lang="en-US" dirty="0"/>
              <a:t> Access Point based on Broadcom </a:t>
            </a:r>
          </a:p>
          <a:p>
            <a:pPr lvl="1"/>
            <a:r>
              <a:rPr lang="en-US" dirty="0"/>
              <a:t>ECWO7220 – Outdoor open </a:t>
            </a:r>
            <a:r>
              <a:rPr lang="en-US" dirty="0" err="1"/>
              <a:t>Wi-FI</a:t>
            </a:r>
            <a:r>
              <a:rPr lang="en-US" dirty="0"/>
              <a:t> Access Point based on Broadcom </a:t>
            </a:r>
          </a:p>
          <a:p>
            <a:endParaRPr lang="en-US" dirty="0"/>
          </a:p>
          <a:p>
            <a:endParaRPr lang="en-US" dirty="0"/>
          </a:p>
          <a:p>
            <a:endParaRPr lang="en-US" dirty="0"/>
          </a:p>
        </p:txBody>
      </p:sp>
    </p:spTree>
    <p:extLst>
      <p:ext uri="{BB962C8B-B14F-4D97-AF65-F5344CB8AC3E}">
        <p14:creationId xmlns:p14="http://schemas.microsoft.com/office/powerpoint/2010/main" val="310578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80C4-61F8-4193-A0FB-41AA8E3C5049}"/>
              </a:ext>
            </a:extLst>
          </p:cNvPr>
          <p:cNvSpPr>
            <a:spLocks noGrp="1"/>
          </p:cNvSpPr>
          <p:nvPr>
            <p:ph type="title"/>
          </p:nvPr>
        </p:nvSpPr>
        <p:spPr/>
        <p:txBody>
          <a:bodyPr/>
          <a:lstStyle/>
          <a:p>
            <a:r>
              <a:rPr lang="en-US" dirty="0"/>
              <a:t>Open Wi-Fi Design Contributions</a:t>
            </a:r>
          </a:p>
        </p:txBody>
      </p:sp>
      <p:sp>
        <p:nvSpPr>
          <p:cNvPr id="3" name="Content Placeholder 2">
            <a:extLst>
              <a:ext uri="{FF2B5EF4-FFF2-40B4-BE49-F238E27FC236}">
                <a16:creationId xmlns:a16="http://schemas.microsoft.com/office/drawing/2014/main" id="{F5EEB1DD-416F-46BA-BF66-690D14E9D3D5}"/>
              </a:ext>
            </a:extLst>
          </p:cNvPr>
          <p:cNvSpPr>
            <a:spLocks noGrp="1"/>
          </p:cNvSpPr>
          <p:nvPr>
            <p:ph idx="1"/>
          </p:nvPr>
        </p:nvSpPr>
        <p:spPr/>
        <p:txBody>
          <a:bodyPr/>
          <a:lstStyle/>
          <a:p>
            <a:r>
              <a:rPr lang="en-US" dirty="0"/>
              <a:t>The following material is included in each design package:</a:t>
            </a:r>
          </a:p>
          <a:p>
            <a:pPr lvl="1"/>
            <a:r>
              <a:rPr lang="en-US" dirty="0"/>
              <a:t>BOM indicating component description, part number, and quantity used</a:t>
            </a:r>
          </a:p>
          <a:p>
            <a:pPr lvl="1"/>
            <a:r>
              <a:rPr lang="en-US" dirty="0"/>
              <a:t>Schematic files in pdf format</a:t>
            </a:r>
          </a:p>
          <a:p>
            <a:pPr lvl="1"/>
            <a:r>
              <a:rPr lang="en-US" dirty="0"/>
              <a:t>Gerber files </a:t>
            </a:r>
          </a:p>
          <a:p>
            <a:pPr lvl="1"/>
            <a:r>
              <a:rPr lang="en-US" dirty="0"/>
              <a:t>.</a:t>
            </a:r>
            <a:r>
              <a:rPr lang="en-US" dirty="0" err="1"/>
              <a:t>brd</a:t>
            </a:r>
            <a:r>
              <a:rPr lang="en-US" dirty="0"/>
              <a:t> Files</a:t>
            </a:r>
          </a:p>
          <a:p>
            <a:pPr lvl="1"/>
            <a:r>
              <a:rPr lang="en-US" dirty="0"/>
              <a:t>Mechanical STEP files</a:t>
            </a:r>
          </a:p>
          <a:p>
            <a:pPr lvl="1"/>
            <a:r>
              <a:rPr lang="en-US" dirty="0"/>
              <a:t>Mechanical assembly drawings</a:t>
            </a:r>
          </a:p>
          <a:p>
            <a:pPr lvl="1"/>
            <a:r>
              <a:rPr lang="en-US" dirty="0"/>
              <a:t>Product specification </a:t>
            </a:r>
          </a:p>
          <a:p>
            <a:pPr lvl="1"/>
            <a:endParaRPr lang="en-US" dirty="0"/>
          </a:p>
        </p:txBody>
      </p:sp>
    </p:spTree>
    <p:extLst>
      <p:ext uri="{BB962C8B-B14F-4D97-AF65-F5344CB8AC3E}">
        <p14:creationId xmlns:p14="http://schemas.microsoft.com/office/powerpoint/2010/main" val="362309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A820-A13C-4526-A26C-0ABE3D86A85F}"/>
              </a:ext>
            </a:extLst>
          </p:cNvPr>
          <p:cNvSpPr>
            <a:spLocks noGrp="1"/>
          </p:cNvSpPr>
          <p:nvPr>
            <p:ph type="title"/>
          </p:nvPr>
        </p:nvSpPr>
        <p:spPr/>
        <p:txBody>
          <a:bodyPr/>
          <a:lstStyle/>
          <a:p>
            <a:r>
              <a:rPr lang="en-US" dirty="0"/>
              <a:t>Open Wi-Fi OCP Tenants</a:t>
            </a:r>
          </a:p>
        </p:txBody>
      </p:sp>
      <p:sp>
        <p:nvSpPr>
          <p:cNvPr id="3" name="Content Placeholder 2">
            <a:extLst>
              <a:ext uri="{FF2B5EF4-FFF2-40B4-BE49-F238E27FC236}">
                <a16:creationId xmlns:a16="http://schemas.microsoft.com/office/drawing/2014/main" id="{478678F0-0DAB-4C93-ADC8-9C2224A04ABC}"/>
              </a:ext>
            </a:extLst>
          </p:cNvPr>
          <p:cNvSpPr>
            <a:spLocks noGrp="1"/>
          </p:cNvSpPr>
          <p:nvPr>
            <p:ph idx="1"/>
          </p:nvPr>
        </p:nvSpPr>
        <p:spPr/>
        <p:txBody>
          <a:bodyPr>
            <a:normAutofit fontScale="85000" lnSpcReduction="10000"/>
          </a:bodyPr>
          <a:lstStyle/>
          <a:p>
            <a:r>
              <a:rPr lang="en-US" dirty="0"/>
              <a:t>Impact</a:t>
            </a:r>
          </a:p>
          <a:p>
            <a:pPr lvl="1"/>
            <a:r>
              <a:rPr lang="en-US" dirty="0"/>
              <a:t>The  “OCP open Wi-Fi access points” are leading the way in creating an open ecosystem for Wi-Fi connectivity. This ecosystem does/will include open hardware designs, commercial and open source NOS offerings which are ONIE installable, and a range of cloud based controller options for a complete solution. These open Wi-Fi solutions will lead the way to reduced capex, increased programmability, and removing proprietary vendor lock in. </a:t>
            </a:r>
          </a:p>
          <a:p>
            <a:r>
              <a:rPr lang="en-US" dirty="0"/>
              <a:t>Scale</a:t>
            </a:r>
          </a:p>
          <a:p>
            <a:pPr lvl="1"/>
            <a:r>
              <a:rPr lang="en-US" dirty="0"/>
              <a:t>The open Wi-Fi access points allow large scale Wi-Fi deployments combining open hardware design(s) with a developing ecosystem of NOS and controller partners. It is envisioned that these deployments will cover large areas such as stadiums, metropolitan areas, and campus environments. </a:t>
            </a:r>
          </a:p>
          <a:p>
            <a:r>
              <a:rPr lang="en-US" dirty="0"/>
              <a:t>Openness</a:t>
            </a:r>
          </a:p>
          <a:p>
            <a:pPr lvl="1"/>
            <a:r>
              <a:rPr lang="en-US" dirty="0"/>
              <a:t>The open Wi-Fi access points are a completely open design with all HW design files and product specifications made publicly available. In addition to the hardware designs there is activity underway to produce an open source NOS for Wi-Fi access points. </a:t>
            </a:r>
          </a:p>
          <a:p>
            <a:endParaRPr lang="en-US" dirty="0"/>
          </a:p>
        </p:txBody>
      </p:sp>
    </p:spTree>
    <p:extLst>
      <p:ext uri="{BB962C8B-B14F-4D97-AF65-F5344CB8AC3E}">
        <p14:creationId xmlns:p14="http://schemas.microsoft.com/office/powerpoint/2010/main" val="409660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FF7-B5CE-4543-B440-4F5C318ED70F}"/>
              </a:ext>
            </a:extLst>
          </p:cNvPr>
          <p:cNvSpPr>
            <a:spLocks noGrp="1"/>
          </p:cNvSpPr>
          <p:nvPr>
            <p:ph type="title"/>
          </p:nvPr>
        </p:nvSpPr>
        <p:spPr/>
        <p:txBody>
          <a:bodyPr/>
          <a:lstStyle/>
          <a:p>
            <a:r>
              <a:rPr lang="en-US" dirty="0"/>
              <a:t>ECW5211 Overview</a:t>
            </a:r>
          </a:p>
        </p:txBody>
      </p:sp>
      <p:sp>
        <p:nvSpPr>
          <p:cNvPr id="3" name="Content Placeholder 2">
            <a:extLst>
              <a:ext uri="{FF2B5EF4-FFF2-40B4-BE49-F238E27FC236}">
                <a16:creationId xmlns:a16="http://schemas.microsoft.com/office/drawing/2014/main" id="{0115DBA0-ED2D-4E3C-B48A-9B79132ED395}"/>
              </a:ext>
            </a:extLst>
          </p:cNvPr>
          <p:cNvSpPr>
            <a:spLocks noGrp="1"/>
          </p:cNvSpPr>
          <p:nvPr>
            <p:ph idx="1"/>
          </p:nvPr>
        </p:nvSpPr>
        <p:spPr/>
        <p:txBody>
          <a:bodyPr>
            <a:normAutofit/>
          </a:bodyPr>
          <a:lstStyle/>
          <a:p>
            <a:r>
              <a:rPr lang="en-US" dirty="0"/>
              <a:t>The ECW5211 is an indoor 802.11 a/b/g/n/ac Wave 2 2x2 dual-band, dual-radio Enterprise Access Point</a:t>
            </a:r>
          </a:p>
          <a:p>
            <a:r>
              <a:rPr lang="en-US" dirty="0"/>
              <a:t>6 Layer PCB major components </a:t>
            </a:r>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C7BA7C7E-A38D-4D90-8ABE-A7DB25032CE4}"/>
              </a:ext>
            </a:extLst>
          </p:cNvPr>
          <p:cNvPicPr>
            <a:picLocks noChangeAspect="1"/>
          </p:cNvPicPr>
          <p:nvPr/>
        </p:nvPicPr>
        <p:blipFill>
          <a:blip r:embed="rId2"/>
          <a:stretch>
            <a:fillRect/>
          </a:stretch>
        </p:blipFill>
        <p:spPr>
          <a:xfrm>
            <a:off x="1580075" y="3193487"/>
            <a:ext cx="7439025" cy="3381375"/>
          </a:xfrm>
          <a:prstGeom prst="rect">
            <a:avLst/>
          </a:prstGeom>
        </p:spPr>
      </p:pic>
    </p:spTree>
    <p:extLst>
      <p:ext uri="{BB962C8B-B14F-4D97-AF65-F5344CB8AC3E}">
        <p14:creationId xmlns:p14="http://schemas.microsoft.com/office/powerpoint/2010/main" val="64089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1363-C835-44B2-92F7-E73B1E7DD522}"/>
              </a:ext>
            </a:extLst>
          </p:cNvPr>
          <p:cNvSpPr>
            <a:spLocks noGrp="1"/>
          </p:cNvSpPr>
          <p:nvPr>
            <p:ph type="title"/>
          </p:nvPr>
        </p:nvSpPr>
        <p:spPr/>
        <p:txBody>
          <a:bodyPr/>
          <a:lstStyle/>
          <a:p>
            <a:r>
              <a:rPr lang="en-US" dirty="0"/>
              <a:t>ECW 5211 Functional Overview</a:t>
            </a:r>
          </a:p>
        </p:txBody>
      </p:sp>
      <p:pic>
        <p:nvPicPr>
          <p:cNvPr id="4" name="Picture 3">
            <a:extLst>
              <a:ext uri="{FF2B5EF4-FFF2-40B4-BE49-F238E27FC236}">
                <a16:creationId xmlns:a16="http://schemas.microsoft.com/office/drawing/2014/main" id="{5FC3044F-BFD8-40C1-B9D2-99B503A30629}"/>
              </a:ext>
            </a:extLst>
          </p:cNvPr>
          <p:cNvPicPr>
            <a:picLocks noChangeAspect="1"/>
          </p:cNvPicPr>
          <p:nvPr/>
        </p:nvPicPr>
        <p:blipFill>
          <a:blip r:embed="rId2"/>
          <a:stretch>
            <a:fillRect/>
          </a:stretch>
        </p:blipFill>
        <p:spPr>
          <a:xfrm>
            <a:off x="1939413" y="1362690"/>
            <a:ext cx="8077200" cy="5391150"/>
          </a:xfrm>
          <a:prstGeom prst="rect">
            <a:avLst/>
          </a:prstGeom>
        </p:spPr>
      </p:pic>
    </p:spTree>
    <p:extLst>
      <p:ext uri="{BB962C8B-B14F-4D97-AF65-F5344CB8AC3E}">
        <p14:creationId xmlns:p14="http://schemas.microsoft.com/office/powerpoint/2010/main" val="158360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092A-FF61-4FE9-9D8E-95F4DCF440D5}"/>
              </a:ext>
            </a:extLst>
          </p:cNvPr>
          <p:cNvSpPr>
            <a:spLocks noGrp="1"/>
          </p:cNvSpPr>
          <p:nvPr>
            <p:ph type="title"/>
          </p:nvPr>
        </p:nvSpPr>
        <p:spPr/>
        <p:txBody>
          <a:bodyPr/>
          <a:lstStyle/>
          <a:p>
            <a:r>
              <a:rPr lang="en-US" dirty="0"/>
              <a:t> ECW5211 Physical Overview</a:t>
            </a:r>
          </a:p>
        </p:txBody>
      </p:sp>
      <p:pic>
        <p:nvPicPr>
          <p:cNvPr id="4" name="Picture 3">
            <a:extLst>
              <a:ext uri="{FF2B5EF4-FFF2-40B4-BE49-F238E27FC236}">
                <a16:creationId xmlns:a16="http://schemas.microsoft.com/office/drawing/2014/main" id="{403E150E-0EB5-4034-AF72-DB5438F53E22}"/>
              </a:ext>
            </a:extLst>
          </p:cNvPr>
          <p:cNvPicPr>
            <a:picLocks noChangeAspect="1"/>
          </p:cNvPicPr>
          <p:nvPr/>
        </p:nvPicPr>
        <p:blipFill>
          <a:blip r:embed="rId2"/>
          <a:stretch>
            <a:fillRect/>
          </a:stretch>
        </p:blipFill>
        <p:spPr>
          <a:xfrm>
            <a:off x="737880" y="1918365"/>
            <a:ext cx="4600575" cy="4181475"/>
          </a:xfrm>
          <a:prstGeom prst="rect">
            <a:avLst/>
          </a:prstGeom>
        </p:spPr>
      </p:pic>
      <p:pic>
        <p:nvPicPr>
          <p:cNvPr id="5" name="Picture 4">
            <a:extLst>
              <a:ext uri="{FF2B5EF4-FFF2-40B4-BE49-F238E27FC236}">
                <a16:creationId xmlns:a16="http://schemas.microsoft.com/office/drawing/2014/main" id="{8E6D0329-4D76-4BB9-9F1F-A779E6F6F14B}"/>
              </a:ext>
            </a:extLst>
          </p:cNvPr>
          <p:cNvPicPr>
            <a:picLocks noChangeAspect="1"/>
          </p:cNvPicPr>
          <p:nvPr/>
        </p:nvPicPr>
        <p:blipFill>
          <a:blip r:embed="rId3"/>
          <a:stretch>
            <a:fillRect/>
          </a:stretch>
        </p:blipFill>
        <p:spPr>
          <a:xfrm>
            <a:off x="6096000" y="2511681"/>
            <a:ext cx="5886450" cy="3171825"/>
          </a:xfrm>
          <a:prstGeom prst="rect">
            <a:avLst/>
          </a:prstGeom>
        </p:spPr>
      </p:pic>
    </p:spTree>
    <p:extLst>
      <p:ext uri="{BB962C8B-B14F-4D97-AF65-F5344CB8AC3E}">
        <p14:creationId xmlns:p14="http://schemas.microsoft.com/office/powerpoint/2010/main" val="419570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FF7-B5CE-4543-B440-4F5C318ED70F}"/>
              </a:ext>
            </a:extLst>
          </p:cNvPr>
          <p:cNvSpPr>
            <a:spLocks noGrp="1"/>
          </p:cNvSpPr>
          <p:nvPr>
            <p:ph type="title"/>
          </p:nvPr>
        </p:nvSpPr>
        <p:spPr/>
        <p:txBody>
          <a:bodyPr/>
          <a:lstStyle/>
          <a:p>
            <a:r>
              <a:rPr lang="en-US" dirty="0"/>
              <a:t>ECW7212 Overview</a:t>
            </a:r>
          </a:p>
        </p:txBody>
      </p:sp>
      <p:sp>
        <p:nvSpPr>
          <p:cNvPr id="3" name="Content Placeholder 2">
            <a:extLst>
              <a:ext uri="{FF2B5EF4-FFF2-40B4-BE49-F238E27FC236}">
                <a16:creationId xmlns:a16="http://schemas.microsoft.com/office/drawing/2014/main" id="{0115DBA0-ED2D-4E3C-B48A-9B79132ED395}"/>
              </a:ext>
            </a:extLst>
          </p:cNvPr>
          <p:cNvSpPr>
            <a:spLocks noGrp="1"/>
          </p:cNvSpPr>
          <p:nvPr>
            <p:ph idx="1"/>
          </p:nvPr>
        </p:nvSpPr>
        <p:spPr/>
        <p:txBody>
          <a:bodyPr>
            <a:normAutofit/>
          </a:bodyPr>
          <a:lstStyle/>
          <a:p>
            <a:r>
              <a:rPr lang="en-US" dirty="0"/>
              <a:t> The ECW7212-L is an indoor 802.11a/b/g/n/ac dual-band, dual-radio enterprise Access Point with a 2x2 MIMO antenna configuration</a:t>
            </a:r>
          </a:p>
          <a:p>
            <a:r>
              <a:rPr lang="en-US" dirty="0"/>
              <a:t>4 Layer PCB major components </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A128DD6F-4F99-411C-ABA5-B9D747339150}"/>
              </a:ext>
            </a:extLst>
          </p:cNvPr>
          <p:cNvPicPr>
            <a:picLocks noChangeAspect="1"/>
          </p:cNvPicPr>
          <p:nvPr/>
        </p:nvPicPr>
        <p:blipFill>
          <a:blip r:embed="rId2"/>
          <a:stretch>
            <a:fillRect/>
          </a:stretch>
        </p:blipFill>
        <p:spPr>
          <a:xfrm>
            <a:off x="1875350" y="3551800"/>
            <a:ext cx="7458075" cy="2524125"/>
          </a:xfrm>
          <a:prstGeom prst="rect">
            <a:avLst/>
          </a:prstGeom>
        </p:spPr>
      </p:pic>
    </p:spTree>
    <p:extLst>
      <p:ext uri="{BB962C8B-B14F-4D97-AF65-F5344CB8AC3E}">
        <p14:creationId xmlns:p14="http://schemas.microsoft.com/office/powerpoint/2010/main" val="359677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1363-C835-44B2-92F7-E73B1E7DD522}"/>
              </a:ext>
            </a:extLst>
          </p:cNvPr>
          <p:cNvSpPr>
            <a:spLocks noGrp="1"/>
          </p:cNvSpPr>
          <p:nvPr>
            <p:ph type="title"/>
          </p:nvPr>
        </p:nvSpPr>
        <p:spPr/>
        <p:txBody>
          <a:bodyPr/>
          <a:lstStyle/>
          <a:p>
            <a:r>
              <a:rPr lang="en-US" dirty="0"/>
              <a:t>ECW 7212 Functional Overview</a:t>
            </a:r>
          </a:p>
        </p:txBody>
      </p:sp>
      <p:pic>
        <p:nvPicPr>
          <p:cNvPr id="3" name="Picture 2">
            <a:extLst>
              <a:ext uri="{FF2B5EF4-FFF2-40B4-BE49-F238E27FC236}">
                <a16:creationId xmlns:a16="http://schemas.microsoft.com/office/drawing/2014/main" id="{B908372C-997E-4B06-8FD4-E1E7FA51551F}"/>
              </a:ext>
            </a:extLst>
          </p:cNvPr>
          <p:cNvPicPr>
            <a:picLocks noChangeAspect="1"/>
          </p:cNvPicPr>
          <p:nvPr/>
        </p:nvPicPr>
        <p:blipFill>
          <a:blip r:embed="rId2"/>
          <a:stretch>
            <a:fillRect/>
          </a:stretch>
        </p:blipFill>
        <p:spPr>
          <a:xfrm>
            <a:off x="2330244" y="1553496"/>
            <a:ext cx="6850721" cy="4999703"/>
          </a:xfrm>
          <a:prstGeom prst="rect">
            <a:avLst/>
          </a:prstGeom>
        </p:spPr>
      </p:pic>
    </p:spTree>
    <p:extLst>
      <p:ext uri="{BB962C8B-B14F-4D97-AF65-F5344CB8AC3E}">
        <p14:creationId xmlns:p14="http://schemas.microsoft.com/office/powerpoint/2010/main" val="194622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395</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Overview </vt:lpstr>
      <vt:lpstr>Open Wi-Fi Design Contributions</vt:lpstr>
      <vt:lpstr>Open Wi-Fi OCP Tenants</vt:lpstr>
      <vt:lpstr>ECW5211 Overview</vt:lpstr>
      <vt:lpstr>ECW 5211 Functional Overview</vt:lpstr>
      <vt:lpstr> ECW5211 Physical Overview</vt:lpstr>
      <vt:lpstr>ECW7212 Overview</vt:lpstr>
      <vt:lpstr>ECW 7212 Functional Overview</vt:lpstr>
      <vt:lpstr> ECW7212 Physical Overview</vt:lpstr>
      <vt:lpstr>ECW7220 Overview</vt:lpstr>
      <vt:lpstr>ECW 7220 Functional Overview</vt:lpstr>
      <vt:lpstr> ECW7220 Physical Overview</vt:lpstr>
      <vt:lpstr> ECWO7220 Physical Overview</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ASXvOLT16</dc:title>
  <dc:creator>Jeff Catlin</dc:creator>
  <cp:lastModifiedBy>Jeff Catlin</cp:lastModifiedBy>
  <cp:revision>30</cp:revision>
  <dcterms:created xsi:type="dcterms:W3CDTF">2017-09-12T19:05:12Z</dcterms:created>
  <dcterms:modified xsi:type="dcterms:W3CDTF">2018-07-11T21:44:01Z</dcterms:modified>
</cp:coreProperties>
</file>