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57" r:id="rId5"/>
    <p:sldId id="268" r:id="rId6"/>
    <p:sldId id="272" r:id="rId7"/>
    <p:sldId id="273" r:id="rId8"/>
    <p:sldId id="274" r:id="rId9"/>
    <p:sldId id="277" r:id="rId10"/>
    <p:sldId id="275" r:id="rId11"/>
    <p:sldId id="278"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7248" autoAdjust="0"/>
  </p:normalViewPr>
  <p:slideViewPr>
    <p:cSldViewPr>
      <p:cViewPr varScale="1">
        <p:scale>
          <a:sx n="58" d="100"/>
          <a:sy n="58" d="100"/>
        </p:scale>
        <p:origin x="1646" y="53"/>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6/10/2019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6/10/2019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Unity_(game_engine)#cite_note-Revolutionize-63"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en.wikipedia.org/wiki/Unity_(game_engine)#cite_note-65" TargetMode="External"/><Relationship Id="rId4" Type="http://schemas.openxmlformats.org/officeDocument/2006/relationships/hyperlink" Target="https://en.wikipedia.org/wiki/Unity_(game_engine)#cite_note-64"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Unity_(game_engine)#cite_note-Revolutionize-63"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n.wikipedia.org/wiki/Unity_(game_engine)#cite_note-65" TargetMode="External"/><Relationship Id="rId4" Type="http://schemas.openxmlformats.org/officeDocument/2006/relationships/hyperlink" Target="https://en.wikipedia.org/wiki/Unity_(game_engine)#cite_note-64"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Unity_(game_engine)#cite_note-Revolutionize-63"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en.wikipedia.org/wiki/Unity_(game_engine)#cite_note-65" TargetMode="External"/><Relationship Id="rId4" Type="http://schemas.openxmlformats.org/officeDocument/2006/relationships/hyperlink" Target="https://en.wikipedia.org/wiki/Unity_(game_engine)#cite_note-64"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Unity_(game_engine)#cite_note-Revolutionize-63"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en.wikipedia.org/wiki/Unity_(game_engine)#cite_note-65" TargetMode="External"/><Relationship Id="rId4" Type="http://schemas.openxmlformats.org/officeDocument/2006/relationships/hyperlink" Target="https://en.wikipedia.org/wiki/Unity_(game_engine)#cite_note-64"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Unity_(game_engine)#cite_note-Revolutionize-63"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en.wikipedia.org/wiki/Unity_(game_engine)#cite_note-65" TargetMode="External"/><Relationship Id="rId4" Type="http://schemas.openxmlformats.org/officeDocument/2006/relationships/hyperlink" Target="https://en.wikipedia.org/wiki/Unity_(game_engine)#cite_note-64"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Unity_(game_engine)#cite_note-Revolutionize-63"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en.wikipedia.org/wiki/Unity_(game_engine)#cite_note-65" TargetMode="External"/><Relationship Id="rId4" Type="http://schemas.openxmlformats.org/officeDocument/2006/relationships/hyperlink" Target="https://en.wikipedia.org/wiki/Unity_(game_engine)#cite_note-64"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a:p>
            <a:r>
              <a:rPr lang="de-DE" dirty="0"/>
              <a:t>Game-Engine: </a:t>
            </a:r>
            <a:r>
              <a:rPr lang="de-DE" sz="1600" b="0" i="1" kern="1200" dirty="0">
                <a:solidFill>
                  <a:schemeClr val="tx1"/>
                </a:solidFill>
                <a:effectLst/>
                <a:latin typeface="+mn-lt"/>
                <a:ea typeface="+mn-ea"/>
                <a:cs typeface="+mn-cs"/>
              </a:rPr>
              <a:t>Eine Game-Engine ist die Software, die Spieleersteller mit dem notwendigen Satz von Funktionen versorgt, um schnell und effizient Spiele erstellen zu können. </a:t>
            </a:r>
            <a:br>
              <a:rPr lang="de-DE" dirty="0"/>
            </a:br>
            <a:br>
              <a:rPr lang="de-DE" dirty="0"/>
            </a:br>
            <a:r>
              <a:rPr lang="de-DE" sz="1600" b="0" i="1" kern="1200" dirty="0">
                <a:solidFill>
                  <a:schemeClr val="tx1"/>
                </a:solidFill>
                <a:effectLst/>
                <a:latin typeface="+mn-lt"/>
                <a:ea typeface="+mn-ea"/>
                <a:cs typeface="+mn-cs"/>
              </a:rPr>
              <a:t>Eine Game-Engine ist ein "Gerüst" für die Spieleentwicklung, das verschiedene wichtige Bereiche unterstützt und zusammenbringt. Sie können Grafiken und Assets für 2D und 3D von anderer Software wie Maya, 3s Max oder Photoshop importieren, diese Assets zu Szenen und Umgebungen zusammenstellen, Beleuchtung, Audio, Spezialeffekte, Physik und Animationen, Interaktivität und Gameplay-Logik hinzufügen und die Inhalte für Ihre Zielplattformen bearbeiten, debuggen und optimieren.</a:t>
            </a:r>
          </a:p>
          <a:p>
            <a:endParaRPr lang="de-DE" dirty="0"/>
          </a:p>
          <a:p>
            <a:r>
              <a:rPr lang="de-DE" dirty="0"/>
              <a:t>Asset Store: </a:t>
            </a:r>
            <a:r>
              <a:rPr lang="en-US" sz="1600" b="0" i="0" kern="1200" dirty="0">
                <a:solidFill>
                  <a:schemeClr val="tx1"/>
                </a:solidFill>
                <a:effectLst/>
                <a:latin typeface="+mn-lt"/>
                <a:ea typeface="+mn-ea"/>
                <a:cs typeface="+mn-cs"/>
              </a:rPr>
              <a:t>Creators can develop and sell user-generated assets to other game makers via the Unity Asset Store. This includes 3D and 2D assets and environments for developers to buy and sell.</a:t>
            </a:r>
            <a:r>
              <a:rPr lang="en-US" sz="1600" b="0" i="0" u="none" strike="noStrike" kern="1200" baseline="30000" dirty="0">
                <a:solidFill>
                  <a:schemeClr val="tx1"/>
                </a:solidFill>
                <a:effectLst/>
                <a:latin typeface="+mn-lt"/>
                <a:ea typeface="+mn-ea"/>
                <a:cs typeface="+mn-cs"/>
                <a:hlinkClick r:id="rId3"/>
              </a:rPr>
              <a:t>[63]</a:t>
            </a:r>
            <a:r>
              <a:rPr lang="en-US" sz="1600" b="0" i="0" kern="1200" dirty="0">
                <a:solidFill>
                  <a:schemeClr val="tx1"/>
                </a:solidFill>
                <a:effectLst/>
                <a:latin typeface="+mn-lt"/>
                <a:ea typeface="+mn-ea"/>
                <a:cs typeface="+mn-cs"/>
              </a:rPr>
              <a:t> In 2018, the store added </a:t>
            </a:r>
            <a:r>
              <a:rPr lang="en-US" sz="1600" b="0" i="0" kern="1200" dirty="0" err="1">
                <a:solidFill>
                  <a:schemeClr val="tx1"/>
                </a:solidFill>
                <a:effectLst/>
                <a:latin typeface="+mn-lt"/>
                <a:ea typeface="+mn-ea"/>
                <a:cs typeface="+mn-cs"/>
              </a:rPr>
              <a:t>Rokoko's</a:t>
            </a:r>
            <a:r>
              <a:rPr lang="en-US" sz="1600" b="0" i="0" kern="1200" dirty="0">
                <a:solidFill>
                  <a:schemeClr val="tx1"/>
                </a:solidFill>
                <a:effectLst/>
                <a:latin typeface="+mn-lt"/>
                <a:ea typeface="+mn-ea"/>
                <a:cs typeface="+mn-cs"/>
              </a:rPr>
              <a:t> motion-capture library.</a:t>
            </a:r>
            <a:r>
              <a:rPr lang="en-US" sz="1600" b="0" i="0" u="none" strike="noStrike" kern="1200" baseline="30000" dirty="0">
                <a:solidFill>
                  <a:schemeClr val="tx1"/>
                </a:solidFill>
                <a:effectLst/>
                <a:latin typeface="+mn-lt"/>
                <a:ea typeface="+mn-ea"/>
                <a:cs typeface="+mn-cs"/>
                <a:hlinkClick r:id="rId4"/>
              </a:rPr>
              <a:t>[64]</a:t>
            </a:r>
            <a:r>
              <a:rPr lang="en-US" sz="1600" b="0" i="0" kern="1200" dirty="0">
                <a:solidFill>
                  <a:schemeClr val="tx1"/>
                </a:solidFill>
                <a:effectLst/>
                <a:latin typeface="+mn-lt"/>
                <a:ea typeface="+mn-ea"/>
                <a:cs typeface="+mn-cs"/>
              </a:rPr>
              <a:t> Unity Asset Store launched in 2010. By 2018, there had been approximately 40 million downloads through the digital store.</a:t>
            </a:r>
            <a:r>
              <a:rPr lang="en-US" sz="1600" b="0" i="0" u="none" strike="noStrike" kern="1200" baseline="30000" dirty="0">
                <a:solidFill>
                  <a:schemeClr val="tx1"/>
                </a:solidFill>
                <a:effectLst/>
                <a:latin typeface="+mn-lt"/>
                <a:ea typeface="+mn-ea"/>
                <a:cs typeface="+mn-cs"/>
                <a:hlinkClick r:id="rId5"/>
              </a:rPr>
              <a:t>[65]</a:t>
            </a:r>
            <a:endParaRPr lang="en-US" sz="1600" b="0" i="0" u="none" strike="noStrike" kern="1200" baseline="30000" dirty="0">
              <a:solidFill>
                <a:schemeClr val="tx1"/>
              </a:solidFill>
              <a:effectLst/>
              <a:latin typeface="+mn-lt"/>
              <a:ea typeface="+mn-ea"/>
              <a:cs typeface="+mn-cs"/>
            </a:endParaRPr>
          </a:p>
          <a:p>
            <a:endParaRPr lang="en-US" sz="1600" b="0" i="0" u="none" strike="noStrike" kern="1200" baseline="30000" dirty="0">
              <a:solidFill>
                <a:schemeClr val="tx1"/>
              </a:solidFill>
              <a:effectLst/>
              <a:latin typeface="+mn-lt"/>
              <a:ea typeface="+mn-ea"/>
              <a:cs typeface="+mn-cs"/>
            </a:endParaRPr>
          </a:p>
          <a:p>
            <a:r>
              <a:rPr lang="en-US" sz="1600" b="0" i="0" u="none" strike="noStrike" kern="1200" baseline="30000" dirty="0">
                <a:solidFill>
                  <a:schemeClr val="tx1"/>
                </a:solidFill>
                <a:effectLst/>
                <a:latin typeface="+mn-lt"/>
                <a:ea typeface="+mn-ea"/>
                <a:cs typeface="+mn-cs"/>
              </a:rPr>
              <a:t>Platforms: … “Build once, deploy anywhere”</a:t>
            </a:r>
            <a:endParaRPr lang="de-DE" dirty="0"/>
          </a:p>
        </p:txBody>
      </p:sp>
      <p:sp>
        <p:nvSpPr>
          <p:cNvPr id="4" name="Slide Number Placeholder 3"/>
          <p:cNvSpPr>
            <a:spLocks noGrp="1"/>
          </p:cNvSpPr>
          <p:nvPr>
            <p:ph type="sldNum" sz="quarter" idx="5"/>
          </p:nvPr>
        </p:nvSpPr>
        <p:spPr/>
        <p:txBody>
          <a:bodyPr/>
          <a:lstStyle/>
          <a:p>
            <a:fld id="{3EBA5BD7-F043-4D1B-AA17-CD412FC534DE}" type="slidenum">
              <a:rPr lang="de-DE" smtClean="0"/>
              <a:t>3</a:t>
            </a:fld>
            <a:endParaRPr lang="de-DE"/>
          </a:p>
        </p:txBody>
      </p:sp>
    </p:spTree>
    <p:extLst>
      <p:ext uri="{BB962C8B-B14F-4D97-AF65-F5344CB8AC3E}">
        <p14:creationId xmlns:p14="http://schemas.microsoft.com/office/powerpoint/2010/main" val="1613299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a:p>
            <a:r>
              <a:rPr lang="de-DE" dirty="0"/>
              <a:t>Game-Engine: </a:t>
            </a:r>
            <a:r>
              <a:rPr lang="de-DE" sz="1600" b="0" i="1" kern="1200" dirty="0">
                <a:solidFill>
                  <a:schemeClr val="tx1"/>
                </a:solidFill>
                <a:effectLst/>
                <a:latin typeface="+mn-lt"/>
                <a:ea typeface="+mn-ea"/>
                <a:cs typeface="+mn-cs"/>
              </a:rPr>
              <a:t>Eine Game-Engine ist die Software, die Spieleersteller mit dem notwendigen Satz von Funktionen versorgt, um schnell und effizient Spiele erstellen zu können. </a:t>
            </a:r>
            <a:br>
              <a:rPr lang="de-DE" dirty="0"/>
            </a:br>
            <a:br>
              <a:rPr lang="de-DE" dirty="0"/>
            </a:br>
            <a:r>
              <a:rPr lang="de-DE" sz="1600" b="0" i="1" kern="1200" dirty="0">
                <a:solidFill>
                  <a:schemeClr val="tx1"/>
                </a:solidFill>
                <a:effectLst/>
                <a:latin typeface="+mn-lt"/>
                <a:ea typeface="+mn-ea"/>
                <a:cs typeface="+mn-cs"/>
              </a:rPr>
              <a:t>Eine Game-Engine ist ein "Gerüst" für die Spieleentwicklung, das verschiedene wichtige Bereiche unterstützt und zusammenbringt. Sie können Grafiken und Assets für 2D und 3D von anderer Software wie Maya, 3s Max oder Photoshop importieren, diese Assets zu Szenen und Umgebungen zusammenstellen, Beleuchtung, Audio, Spezialeffekte, Physik und Animationen, Interaktivität und Gameplay-Logik hinzufügen und die Inhalte für Ihre Zielplattformen bearbeiten, debuggen und optimieren.</a:t>
            </a:r>
          </a:p>
          <a:p>
            <a:endParaRPr lang="de-DE" dirty="0"/>
          </a:p>
          <a:p>
            <a:r>
              <a:rPr lang="de-DE" dirty="0"/>
              <a:t>Asset Store: </a:t>
            </a:r>
            <a:r>
              <a:rPr lang="en-US" sz="1600" b="0" i="0" kern="1200" dirty="0">
                <a:solidFill>
                  <a:schemeClr val="tx1"/>
                </a:solidFill>
                <a:effectLst/>
                <a:latin typeface="+mn-lt"/>
                <a:ea typeface="+mn-ea"/>
                <a:cs typeface="+mn-cs"/>
              </a:rPr>
              <a:t>Creators can develop and sell user-generated assets to other game makers via the Unity Asset Store. This includes 3D and 2D assets and environments for developers to buy and sell.</a:t>
            </a:r>
            <a:r>
              <a:rPr lang="en-US" sz="1600" b="0" i="0" u="none" strike="noStrike" kern="1200" baseline="30000" dirty="0">
                <a:solidFill>
                  <a:schemeClr val="tx1"/>
                </a:solidFill>
                <a:effectLst/>
                <a:latin typeface="+mn-lt"/>
                <a:ea typeface="+mn-ea"/>
                <a:cs typeface="+mn-cs"/>
                <a:hlinkClick r:id="rId3"/>
              </a:rPr>
              <a:t>[63]</a:t>
            </a:r>
            <a:r>
              <a:rPr lang="en-US" sz="1600" b="0" i="0" kern="1200" dirty="0">
                <a:solidFill>
                  <a:schemeClr val="tx1"/>
                </a:solidFill>
                <a:effectLst/>
                <a:latin typeface="+mn-lt"/>
                <a:ea typeface="+mn-ea"/>
                <a:cs typeface="+mn-cs"/>
              </a:rPr>
              <a:t> In 2018, the store added </a:t>
            </a:r>
            <a:r>
              <a:rPr lang="en-US" sz="1600" b="0" i="0" kern="1200" dirty="0" err="1">
                <a:solidFill>
                  <a:schemeClr val="tx1"/>
                </a:solidFill>
                <a:effectLst/>
                <a:latin typeface="+mn-lt"/>
                <a:ea typeface="+mn-ea"/>
                <a:cs typeface="+mn-cs"/>
              </a:rPr>
              <a:t>Rokoko's</a:t>
            </a:r>
            <a:r>
              <a:rPr lang="en-US" sz="1600" b="0" i="0" kern="1200" dirty="0">
                <a:solidFill>
                  <a:schemeClr val="tx1"/>
                </a:solidFill>
                <a:effectLst/>
                <a:latin typeface="+mn-lt"/>
                <a:ea typeface="+mn-ea"/>
                <a:cs typeface="+mn-cs"/>
              </a:rPr>
              <a:t> motion-capture library.</a:t>
            </a:r>
            <a:r>
              <a:rPr lang="en-US" sz="1600" b="0" i="0" u="none" strike="noStrike" kern="1200" baseline="30000" dirty="0">
                <a:solidFill>
                  <a:schemeClr val="tx1"/>
                </a:solidFill>
                <a:effectLst/>
                <a:latin typeface="+mn-lt"/>
                <a:ea typeface="+mn-ea"/>
                <a:cs typeface="+mn-cs"/>
                <a:hlinkClick r:id="rId4"/>
              </a:rPr>
              <a:t>[64]</a:t>
            </a:r>
            <a:r>
              <a:rPr lang="en-US" sz="1600" b="0" i="0" kern="1200" dirty="0">
                <a:solidFill>
                  <a:schemeClr val="tx1"/>
                </a:solidFill>
                <a:effectLst/>
                <a:latin typeface="+mn-lt"/>
                <a:ea typeface="+mn-ea"/>
                <a:cs typeface="+mn-cs"/>
              </a:rPr>
              <a:t> Unity Asset Store launched in 2010. By 2018, there had been approximately 40 million downloads through the digital store.</a:t>
            </a:r>
            <a:r>
              <a:rPr lang="en-US" sz="1600" b="0" i="0" u="none" strike="noStrike" kern="1200" baseline="30000" dirty="0">
                <a:solidFill>
                  <a:schemeClr val="tx1"/>
                </a:solidFill>
                <a:effectLst/>
                <a:latin typeface="+mn-lt"/>
                <a:ea typeface="+mn-ea"/>
                <a:cs typeface="+mn-cs"/>
                <a:hlinkClick r:id="rId5"/>
              </a:rPr>
              <a:t>[65]</a:t>
            </a:r>
            <a:endParaRPr lang="en-US" sz="1600" b="0" i="0" u="none" strike="noStrike" kern="1200" baseline="30000" dirty="0">
              <a:solidFill>
                <a:schemeClr val="tx1"/>
              </a:solidFill>
              <a:effectLst/>
              <a:latin typeface="+mn-lt"/>
              <a:ea typeface="+mn-ea"/>
              <a:cs typeface="+mn-cs"/>
            </a:endParaRPr>
          </a:p>
          <a:p>
            <a:endParaRPr lang="en-US" sz="1600" b="0" i="0" u="none" strike="noStrike" kern="1200" baseline="30000" dirty="0">
              <a:solidFill>
                <a:schemeClr val="tx1"/>
              </a:solidFill>
              <a:effectLst/>
              <a:latin typeface="+mn-lt"/>
              <a:ea typeface="+mn-ea"/>
              <a:cs typeface="+mn-cs"/>
            </a:endParaRPr>
          </a:p>
          <a:p>
            <a:r>
              <a:rPr lang="en-US" sz="1600" b="0" i="0" u="none" strike="noStrike" kern="1200" baseline="30000" dirty="0">
                <a:solidFill>
                  <a:schemeClr val="tx1"/>
                </a:solidFill>
                <a:effectLst/>
                <a:latin typeface="+mn-lt"/>
                <a:ea typeface="+mn-ea"/>
                <a:cs typeface="+mn-cs"/>
              </a:rPr>
              <a:t>Platforms: …</a:t>
            </a:r>
            <a:endParaRPr lang="de-DE" dirty="0"/>
          </a:p>
        </p:txBody>
      </p:sp>
      <p:sp>
        <p:nvSpPr>
          <p:cNvPr id="4" name="Slide Number Placeholder 3"/>
          <p:cNvSpPr>
            <a:spLocks noGrp="1"/>
          </p:cNvSpPr>
          <p:nvPr>
            <p:ph type="sldNum" sz="quarter" idx="5"/>
          </p:nvPr>
        </p:nvSpPr>
        <p:spPr/>
        <p:txBody>
          <a:bodyPr/>
          <a:lstStyle/>
          <a:p>
            <a:fld id="{3EBA5BD7-F043-4D1B-AA17-CD412FC534DE}" type="slidenum">
              <a:rPr lang="de-DE" smtClean="0"/>
              <a:t>4</a:t>
            </a:fld>
            <a:endParaRPr lang="de-DE"/>
          </a:p>
        </p:txBody>
      </p:sp>
    </p:spTree>
    <p:extLst>
      <p:ext uri="{BB962C8B-B14F-4D97-AF65-F5344CB8AC3E}">
        <p14:creationId xmlns:p14="http://schemas.microsoft.com/office/powerpoint/2010/main" val="3935497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a:p>
            <a:r>
              <a:rPr lang="de-DE" dirty="0"/>
              <a:t>Game-Engine: </a:t>
            </a:r>
            <a:r>
              <a:rPr lang="de-DE" sz="1600" b="0" i="1" kern="1200" dirty="0">
                <a:solidFill>
                  <a:schemeClr val="tx1"/>
                </a:solidFill>
                <a:effectLst/>
                <a:latin typeface="+mn-lt"/>
                <a:ea typeface="+mn-ea"/>
                <a:cs typeface="+mn-cs"/>
              </a:rPr>
              <a:t>Eine Game-Engine ist die Software, die Spieleersteller mit dem notwendigen Satz von Funktionen versorgt, um schnell und effizient Spiele erstellen zu können. </a:t>
            </a:r>
            <a:br>
              <a:rPr lang="de-DE" dirty="0"/>
            </a:br>
            <a:br>
              <a:rPr lang="de-DE" dirty="0"/>
            </a:br>
            <a:r>
              <a:rPr lang="de-DE" sz="1600" b="0" i="1" kern="1200" dirty="0">
                <a:solidFill>
                  <a:schemeClr val="tx1"/>
                </a:solidFill>
                <a:effectLst/>
                <a:latin typeface="+mn-lt"/>
                <a:ea typeface="+mn-ea"/>
                <a:cs typeface="+mn-cs"/>
              </a:rPr>
              <a:t>Eine Game-Engine ist ein "Gerüst" für die Spieleentwicklung, das verschiedene wichtige Bereiche unterstützt und zusammenbringt. Sie können Grafiken und Assets für 2D und 3D von anderer Software wie Maya, 3s Max oder Photoshop importieren, diese Assets zu Szenen und Umgebungen zusammenstellen, Beleuchtung, Audio, Spezialeffekte, Physik und Animationen, Interaktivität und Gameplay-Logik hinzufügen und die Inhalte für Ihre Zielplattformen bearbeiten, debuggen und optimieren.</a:t>
            </a:r>
          </a:p>
          <a:p>
            <a:endParaRPr lang="de-DE" dirty="0"/>
          </a:p>
          <a:p>
            <a:r>
              <a:rPr lang="de-DE" dirty="0"/>
              <a:t>Asset Store: </a:t>
            </a:r>
            <a:r>
              <a:rPr lang="en-US" sz="1600" b="0" i="0" kern="1200" dirty="0">
                <a:solidFill>
                  <a:schemeClr val="tx1"/>
                </a:solidFill>
                <a:effectLst/>
                <a:latin typeface="+mn-lt"/>
                <a:ea typeface="+mn-ea"/>
                <a:cs typeface="+mn-cs"/>
              </a:rPr>
              <a:t>Creators can develop and sell user-generated assets to other game makers via the Unity Asset Store. This includes 3D and 2D assets and environments for developers to buy and sell.</a:t>
            </a:r>
            <a:r>
              <a:rPr lang="en-US" sz="1600" b="0" i="0" u="none" strike="noStrike" kern="1200" baseline="30000" dirty="0">
                <a:solidFill>
                  <a:schemeClr val="tx1"/>
                </a:solidFill>
                <a:effectLst/>
                <a:latin typeface="+mn-lt"/>
                <a:ea typeface="+mn-ea"/>
                <a:cs typeface="+mn-cs"/>
                <a:hlinkClick r:id="rId3"/>
              </a:rPr>
              <a:t>[63]</a:t>
            </a:r>
            <a:r>
              <a:rPr lang="en-US" sz="1600" b="0" i="0" kern="1200" dirty="0">
                <a:solidFill>
                  <a:schemeClr val="tx1"/>
                </a:solidFill>
                <a:effectLst/>
                <a:latin typeface="+mn-lt"/>
                <a:ea typeface="+mn-ea"/>
                <a:cs typeface="+mn-cs"/>
              </a:rPr>
              <a:t> In 2018, the store added </a:t>
            </a:r>
            <a:r>
              <a:rPr lang="en-US" sz="1600" b="0" i="0" kern="1200" dirty="0" err="1">
                <a:solidFill>
                  <a:schemeClr val="tx1"/>
                </a:solidFill>
                <a:effectLst/>
                <a:latin typeface="+mn-lt"/>
                <a:ea typeface="+mn-ea"/>
                <a:cs typeface="+mn-cs"/>
              </a:rPr>
              <a:t>Rokoko's</a:t>
            </a:r>
            <a:r>
              <a:rPr lang="en-US" sz="1600" b="0" i="0" kern="1200" dirty="0">
                <a:solidFill>
                  <a:schemeClr val="tx1"/>
                </a:solidFill>
                <a:effectLst/>
                <a:latin typeface="+mn-lt"/>
                <a:ea typeface="+mn-ea"/>
                <a:cs typeface="+mn-cs"/>
              </a:rPr>
              <a:t> motion-capture library.</a:t>
            </a:r>
            <a:r>
              <a:rPr lang="en-US" sz="1600" b="0" i="0" u="none" strike="noStrike" kern="1200" baseline="30000" dirty="0">
                <a:solidFill>
                  <a:schemeClr val="tx1"/>
                </a:solidFill>
                <a:effectLst/>
                <a:latin typeface="+mn-lt"/>
                <a:ea typeface="+mn-ea"/>
                <a:cs typeface="+mn-cs"/>
                <a:hlinkClick r:id="rId4"/>
              </a:rPr>
              <a:t>[64]</a:t>
            </a:r>
            <a:r>
              <a:rPr lang="en-US" sz="1600" b="0" i="0" kern="1200" dirty="0">
                <a:solidFill>
                  <a:schemeClr val="tx1"/>
                </a:solidFill>
                <a:effectLst/>
                <a:latin typeface="+mn-lt"/>
                <a:ea typeface="+mn-ea"/>
                <a:cs typeface="+mn-cs"/>
              </a:rPr>
              <a:t> Unity Asset Store launched in 2010. By 2018, there had been approximately 40 million downloads through the digital store.</a:t>
            </a:r>
            <a:r>
              <a:rPr lang="en-US" sz="1600" b="0" i="0" u="none" strike="noStrike" kern="1200" baseline="30000" dirty="0">
                <a:solidFill>
                  <a:schemeClr val="tx1"/>
                </a:solidFill>
                <a:effectLst/>
                <a:latin typeface="+mn-lt"/>
                <a:ea typeface="+mn-ea"/>
                <a:cs typeface="+mn-cs"/>
                <a:hlinkClick r:id="rId5"/>
              </a:rPr>
              <a:t>[65]</a:t>
            </a:r>
            <a:endParaRPr lang="en-US" sz="1600" b="0" i="0" u="none" strike="noStrike" kern="1200" baseline="30000" dirty="0">
              <a:solidFill>
                <a:schemeClr val="tx1"/>
              </a:solidFill>
              <a:effectLst/>
              <a:latin typeface="+mn-lt"/>
              <a:ea typeface="+mn-ea"/>
              <a:cs typeface="+mn-cs"/>
            </a:endParaRPr>
          </a:p>
          <a:p>
            <a:endParaRPr lang="en-US" sz="1600" b="0" i="0" u="none" strike="noStrike" kern="1200" baseline="30000" dirty="0">
              <a:solidFill>
                <a:schemeClr val="tx1"/>
              </a:solidFill>
              <a:effectLst/>
              <a:latin typeface="+mn-lt"/>
              <a:ea typeface="+mn-ea"/>
              <a:cs typeface="+mn-cs"/>
            </a:endParaRPr>
          </a:p>
          <a:p>
            <a:r>
              <a:rPr lang="en-US" sz="1600" b="0" i="0" u="none" strike="noStrike" kern="1200" baseline="30000" dirty="0">
                <a:solidFill>
                  <a:schemeClr val="tx1"/>
                </a:solidFill>
                <a:effectLst/>
                <a:latin typeface="+mn-lt"/>
                <a:ea typeface="+mn-ea"/>
                <a:cs typeface="+mn-cs"/>
              </a:rPr>
              <a:t>Platforms: … “Build once, deploy anywhere”</a:t>
            </a:r>
            <a:endParaRPr lang="de-DE" dirty="0"/>
          </a:p>
        </p:txBody>
      </p:sp>
      <p:sp>
        <p:nvSpPr>
          <p:cNvPr id="4" name="Slide Number Placeholder 3"/>
          <p:cNvSpPr>
            <a:spLocks noGrp="1"/>
          </p:cNvSpPr>
          <p:nvPr>
            <p:ph type="sldNum" sz="quarter" idx="5"/>
          </p:nvPr>
        </p:nvSpPr>
        <p:spPr/>
        <p:txBody>
          <a:bodyPr/>
          <a:lstStyle/>
          <a:p>
            <a:fld id="{3EBA5BD7-F043-4D1B-AA17-CD412FC534DE}" type="slidenum">
              <a:rPr lang="de-DE" smtClean="0"/>
              <a:t>5</a:t>
            </a:fld>
            <a:endParaRPr lang="de-DE"/>
          </a:p>
        </p:txBody>
      </p:sp>
    </p:spTree>
    <p:extLst>
      <p:ext uri="{BB962C8B-B14F-4D97-AF65-F5344CB8AC3E}">
        <p14:creationId xmlns:p14="http://schemas.microsoft.com/office/powerpoint/2010/main" val="2468153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a:p>
            <a:r>
              <a:rPr lang="de-DE" dirty="0"/>
              <a:t>Game-Engine: </a:t>
            </a:r>
            <a:r>
              <a:rPr lang="de-DE" sz="1600" b="0" i="1" kern="1200" dirty="0">
                <a:solidFill>
                  <a:schemeClr val="tx1"/>
                </a:solidFill>
                <a:effectLst/>
                <a:latin typeface="+mn-lt"/>
                <a:ea typeface="+mn-ea"/>
                <a:cs typeface="+mn-cs"/>
              </a:rPr>
              <a:t>Eine Game-Engine ist die Software, die Spieleersteller mit dem notwendigen Satz von Funktionen versorgt, um schnell und effizient Spiele erstellen zu können. </a:t>
            </a:r>
            <a:br>
              <a:rPr lang="de-DE" dirty="0"/>
            </a:br>
            <a:br>
              <a:rPr lang="de-DE" dirty="0"/>
            </a:br>
            <a:r>
              <a:rPr lang="de-DE" sz="1600" b="0" i="1" kern="1200" dirty="0">
                <a:solidFill>
                  <a:schemeClr val="tx1"/>
                </a:solidFill>
                <a:effectLst/>
                <a:latin typeface="+mn-lt"/>
                <a:ea typeface="+mn-ea"/>
                <a:cs typeface="+mn-cs"/>
              </a:rPr>
              <a:t>Eine Game-Engine ist ein "Gerüst" für die Spieleentwicklung, das verschiedene wichtige Bereiche unterstützt und zusammenbringt. Sie können Grafiken und Assets für 2D und 3D von anderer Software wie Maya, 3s Max oder Photoshop importieren, diese Assets zu Szenen und Umgebungen zusammenstellen, Beleuchtung, Audio, Spezialeffekte, Physik und Animationen, Interaktivität und Gameplay-Logik hinzufügen und die Inhalte für Ihre Zielplattformen bearbeiten, debuggen und optimieren.</a:t>
            </a:r>
          </a:p>
          <a:p>
            <a:endParaRPr lang="de-DE" dirty="0"/>
          </a:p>
          <a:p>
            <a:r>
              <a:rPr lang="de-DE" dirty="0"/>
              <a:t>Asset Store: </a:t>
            </a:r>
            <a:r>
              <a:rPr lang="en-US" sz="1600" b="0" i="0" kern="1200" dirty="0">
                <a:solidFill>
                  <a:schemeClr val="tx1"/>
                </a:solidFill>
                <a:effectLst/>
                <a:latin typeface="+mn-lt"/>
                <a:ea typeface="+mn-ea"/>
                <a:cs typeface="+mn-cs"/>
              </a:rPr>
              <a:t>Creators can develop and sell user-generated assets to other game makers via the Unity Asset Store. This includes 3D and 2D assets and environments for developers to buy and sell.</a:t>
            </a:r>
            <a:r>
              <a:rPr lang="en-US" sz="1600" b="0" i="0" u="none" strike="noStrike" kern="1200" baseline="30000" dirty="0">
                <a:solidFill>
                  <a:schemeClr val="tx1"/>
                </a:solidFill>
                <a:effectLst/>
                <a:latin typeface="+mn-lt"/>
                <a:ea typeface="+mn-ea"/>
                <a:cs typeface="+mn-cs"/>
                <a:hlinkClick r:id="rId3"/>
              </a:rPr>
              <a:t>[63]</a:t>
            </a:r>
            <a:r>
              <a:rPr lang="en-US" sz="1600" b="0" i="0" kern="1200" dirty="0">
                <a:solidFill>
                  <a:schemeClr val="tx1"/>
                </a:solidFill>
                <a:effectLst/>
                <a:latin typeface="+mn-lt"/>
                <a:ea typeface="+mn-ea"/>
                <a:cs typeface="+mn-cs"/>
              </a:rPr>
              <a:t> In 2018, the store added </a:t>
            </a:r>
            <a:r>
              <a:rPr lang="en-US" sz="1600" b="0" i="0" kern="1200" dirty="0" err="1">
                <a:solidFill>
                  <a:schemeClr val="tx1"/>
                </a:solidFill>
                <a:effectLst/>
                <a:latin typeface="+mn-lt"/>
                <a:ea typeface="+mn-ea"/>
                <a:cs typeface="+mn-cs"/>
              </a:rPr>
              <a:t>Rokoko's</a:t>
            </a:r>
            <a:r>
              <a:rPr lang="en-US" sz="1600" b="0" i="0" kern="1200" dirty="0">
                <a:solidFill>
                  <a:schemeClr val="tx1"/>
                </a:solidFill>
                <a:effectLst/>
                <a:latin typeface="+mn-lt"/>
                <a:ea typeface="+mn-ea"/>
                <a:cs typeface="+mn-cs"/>
              </a:rPr>
              <a:t> motion-capture library.</a:t>
            </a:r>
            <a:r>
              <a:rPr lang="en-US" sz="1600" b="0" i="0" u="none" strike="noStrike" kern="1200" baseline="30000" dirty="0">
                <a:solidFill>
                  <a:schemeClr val="tx1"/>
                </a:solidFill>
                <a:effectLst/>
                <a:latin typeface="+mn-lt"/>
                <a:ea typeface="+mn-ea"/>
                <a:cs typeface="+mn-cs"/>
                <a:hlinkClick r:id="rId4"/>
              </a:rPr>
              <a:t>[64]</a:t>
            </a:r>
            <a:r>
              <a:rPr lang="en-US" sz="1600" b="0" i="0" kern="1200" dirty="0">
                <a:solidFill>
                  <a:schemeClr val="tx1"/>
                </a:solidFill>
                <a:effectLst/>
                <a:latin typeface="+mn-lt"/>
                <a:ea typeface="+mn-ea"/>
                <a:cs typeface="+mn-cs"/>
              </a:rPr>
              <a:t> Unity Asset Store launched in 2010. By 2018, there had been approximately 40 million downloads through the digital store.</a:t>
            </a:r>
            <a:r>
              <a:rPr lang="en-US" sz="1600" b="0" i="0" u="none" strike="noStrike" kern="1200" baseline="30000" dirty="0">
                <a:solidFill>
                  <a:schemeClr val="tx1"/>
                </a:solidFill>
                <a:effectLst/>
                <a:latin typeface="+mn-lt"/>
                <a:ea typeface="+mn-ea"/>
                <a:cs typeface="+mn-cs"/>
                <a:hlinkClick r:id="rId5"/>
              </a:rPr>
              <a:t>[65]</a:t>
            </a:r>
            <a:endParaRPr lang="en-US" sz="1600" b="0" i="0" u="none" strike="noStrike" kern="1200" baseline="30000" dirty="0">
              <a:solidFill>
                <a:schemeClr val="tx1"/>
              </a:solidFill>
              <a:effectLst/>
              <a:latin typeface="+mn-lt"/>
              <a:ea typeface="+mn-ea"/>
              <a:cs typeface="+mn-cs"/>
            </a:endParaRPr>
          </a:p>
          <a:p>
            <a:endParaRPr lang="en-US" sz="1600" b="0" i="0" u="none" strike="noStrike" kern="1200" baseline="30000" dirty="0">
              <a:solidFill>
                <a:schemeClr val="tx1"/>
              </a:solidFill>
              <a:effectLst/>
              <a:latin typeface="+mn-lt"/>
              <a:ea typeface="+mn-ea"/>
              <a:cs typeface="+mn-cs"/>
            </a:endParaRPr>
          </a:p>
          <a:p>
            <a:r>
              <a:rPr lang="en-US" sz="1600" b="0" i="0" u="none" strike="noStrike" kern="1200" baseline="30000" dirty="0">
                <a:solidFill>
                  <a:schemeClr val="tx1"/>
                </a:solidFill>
                <a:effectLst/>
                <a:latin typeface="+mn-lt"/>
                <a:ea typeface="+mn-ea"/>
                <a:cs typeface="+mn-cs"/>
              </a:rPr>
              <a:t>Platforms: … “Build once, deploy anywhere”</a:t>
            </a:r>
            <a:endParaRPr lang="de-DE" dirty="0"/>
          </a:p>
        </p:txBody>
      </p:sp>
      <p:sp>
        <p:nvSpPr>
          <p:cNvPr id="4" name="Slide Number Placeholder 3"/>
          <p:cNvSpPr>
            <a:spLocks noGrp="1"/>
          </p:cNvSpPr>
          <p:nvPr>
            <p:ph type="sldNum" sz="quarter" idx="5"/>
          </p:nvPr>
        </p:nvSpPr>
        <p:spPr/>
        <p:txBody>
          <a:bodyPr/>
          <a:lstStyle/>
          <a:p>
            <a:fld id="{3EBA5BD7-F043-4D1B-AA17-CD412FC534DE}" type="slidenum">
              <a:rPr lang="de-DE" smtClean="0"/>
              <a:t>6</a:t>
            </a:fld>
            <a:endParaRPr lang="de-DE"/>
          </a:p>
        </p:txBody>
      </p:sp>
    </p:spTree>
    <p:extLst>
      <p:ext uri="{BB962C8B-B14F-4D97-AF65-F5344CB8AC3E}">
        <p14:creationId xmlns:p14="http://schemas.microsoft.com/office/powerpoint/2010/main" val="1712888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a:p>
            <a:r>
              <a:rPr lang="de-DE" dirty="0"/>
              <a:t>Game-Engine: </a:t>
            </a:r>
            <a:r>
              <a:rPr lang="de-DE" sz="1600" b="0" i="1" kern="1200" dirty="0">
                <a:solidFill>
                  <a:schemeClr val="tx1"/>
                </a:solidFill>
                <a:effectLst/>
                <a:latin typeface="+mn-lt"/>
                <a:ea typeface="+mn-ea"/>
                <a:cs typeface="+mn-cs"/>
              </a:rPr>
              <a:t>Eine Game-Engine ist die Software, die Spieleersteller mit dem notwendigen Satz von Funktionen versorgt, um schnell und effizient Spiele erstellen zu können. </a:t>
            </a:r>
            <a:br>
              <a:rPr lang="de-DE" dirty="0"/>
            </a:br>
            <a:br>
              <a:rPr lang="de-DE" dirty="0"/>
            </a:br>
            <a:r>
              <a:rPr lang="de-DE" sz="1600" b="0" i="1" kern="1200" dirty="0">
                <a:solidFill>
                  <a:schemeClr val="tx1"/>
                </a:solidFill>
                <a:effectLst/>
                <a:latin typeface="+mn-lt"/>
                <a:ea typeface="+mn-ea"/>
                <a:cs typeface="+mn-cs"/>
              </a:rPr>
              <a:t>Eine Game-Engine ist ein "Gerüst" für die Spieleentwicklung, das verschiedene wichtige Bereiche unterstützt und zusammenbringt. Sie können Grafiken und Assets für 2D und 3D von anderer Software wie Maya, 3s Max oder Photoshop importieren, diese Assets zu Szenen und Umgebungen zusammenstellen, Beleuchtung, Audio, Spezialeffekte, Physik und Animationen, Interaktivität und Gameplay-Logik hinzufügen und die Inhalte für Ihre Zielplattformen bearbeiten, debuggen und optimieren.</a:t>
            </a:r>
          </a:p>
          <a:p>
            <a:endParaRPr lang="de-DE" dirty="0"/>
          </a:p>
          <a:p>
            <a:r>
              <a:rPr lang="de-DE" dirty="0"/>
              <a:t>Asset Store: </a:t>
            </a:r>
            <a:r>
              <a:rPr lang="en-US" sz="1600" b="0" i="0" kern="1200" dirty="0">
                <a:solidFill>
                  <a:schemeClr val="tx1"/>
                </a:solidFill>
                <a:effectLst/>
                <a:latin typeface="+mn-lt"/>
                <a:ea typeface="+mn-ea"/>
                <a:cs typeface="+mn-cs"/>
              </a:rPr>
              <a:t>Creators can develop and sell user-generated assets to other game makers via the Unity Asset Store. This includes 3D and 2D assets and environments for developers to buy and sell.</a:t>
            </a:r>
            <a:r>
              <a:rPr lang="en-US" sz="1600" b="0" i="0" u="none" strike="noStrike" kern="1200" baseline="30000" dirty="0">
                <a:solidFill>
                  <a:schemeClr val="tx1"/>
                </a:solidFill>
                <a:effectLst/>
                <a:latin typeface="+mn-lt"/>
                <a:ea typeface="+mn-ea"/>
                <a:cs typeface="+mn-cs"/>
                <a:hlinkClick r:id="rId3"/>
              </a:rPr>
              <a:t>[63]</a:t>
            </a:r>
            <a:r>
              <a:rPr lang="en-US" sz="1600" b="0" i="0" kern="1200" dirty="0">
                <a:solidFill>
                  <a:schemeClr val="tx1"/>
                </a:solidFill>
                <a:effectLst/>
                <a:latin typeface="+mn-lt"/>
                <a:ea typeface="+mn-ea"/>
                <a:cs typeface="+mn-cs"/>
              </a:rPr>
              <a:t> In 2018, the store added </a:t>
            </a:r>
            <a:r>
              <a:rPr lang="en-US" sz="1600" b="0" i="0" kern="1200" dirty="0" err="1">
                <a:solidFill>
                  <a:schemeClr val="tx1"/>
                </a:solidFill>
                <a:effectLst/>
                <a:latin typeface="+mn-lt"/>
                <a:ea typeface="+mn-ea"/>
                <a:cs typeface="+mn-cs"/>
              </a:rPr>
              <a:t>Rokoko's</a:t>
            </a:r>
            <a:r>
              <a:rPr lang="en-US" sz="1600" b="0" i="0" kern="1200" dirty="0">
                <a:solidFill>
                  <a:schemeClr val="tx1"/>
                </a:solidFill>
                <a:effectLst/>
                <a:latin typeface="+mn-lt"/>
                <a:ea typeface="+mn-ea"/>
                <a:cs typeface="+mn-cs"/>
              </a:rPr>
              <a:t> motion-capture library.</a:t>
            </a:r>
            <a:r>
              <a:rPr lang="en-US" sz="1600" b="0" i="0" u="none" strike="noStrike" kern="1200" baseline="30000" dirty="0">
                <a:solidFill>
                  <a:schemeClr val="tx1"/>
                </a:solidFill>
                <a:effectLst/>
                <a:latin typeface="+mn-lt"/>
                <a:ea typeface="+mn-ea"/>
                <a:cs typeface="+mn-cs"/>
                <a:hlinkClick r:id="rId4"/>
              </a:rPr>
              <a:t>[64]</a:t>
            </a:r>
            <a:r>
              <a:rPr lang="en-US" sz="1600" b="0" i="0" kern="1200" dirty="0">
                <a:solidFill>
                  <a:schemeClr val="tx1"/>
                </a:solidFill>
                <a:effectLst/>
                <a:latin typeface="+mn-lt"/>
                <a:ea typeface="+mn-ea"/>
                <a:cs typeface="+mn-cs"/>
              </a:rPr>
              <a:t> Unity Asset Store launched in 2010. By 2018, there had been approximately 40 million downloads through the digital store.</a:t>
            </a:r>
            <a:r>
              <a:rPr lang="en-US" sz="1600" b="0" i="0" u="none" strike="noStrike" kern="1200" baseline="30000" dirty="0">
                <a:solidFill>
                  <a:schemeClr val="tx1"/>
                </a:solidFill>
                <a:effectLst/>
                <a:latin typeface="+mn-lt"/>
                <a:ea typeface="+mn-ea"/>
                <a:cs typeface="+mn-cs"/>
                <a:hlinkClick r:id="rId5"/>
              </a:rPr>
              <a:t>[65]</a:t>
            </a:r>
            <a:endParaRPr lang="en-US" sz="1600" b="0" i="0" u="none" strike="noStrike" kern="1200" baseline="30000" dirty="0">
              <a:solidFill>
                <a:schemeClr val="tx1"/>
              </a:solidFill>
              <a:effectLst/>
              <a:latin typeface="+mn-lt"/>
              <a:ea typeface="+mn-ea"/>
              <a:cs typeface="+mn-cs"/>
            </a:endParaRPr>
          </a:p>
          <a:p>
            <a:endParaRPr lang="en-US" sz="1600" b="0" i="0" u="none" strike="noStrike" kern="1200" baseline="30000" dirty="0">
              <a:solidFill>
                <a:schemeClr val="tx1"/>
              </a:solidFill>
              <a:effectLst/>
              <a:latin typeface="+mn-lt"/>
              <a:ea typeface="+mn-ea"/>
              <a:cs typeface="+mn-cs"/>
            </a:endParaRPr>
          </a:p>
          <a:p>
            <a:r>
              <a:rPr lang="en-US" sz="1600" b="0" i="0" u="none" strike="noStrike" kern="1200" baseline="30000" dirty="0">
                <a:solidFill>
                  <a:schemeClr val="tx1"/>
                </a:solidFill>
                <a:effectLst/>
                <a:latin typeface="+mn-lt"/>
                <a:ea typeface="+mn-ea"/>
                <a:cs typeface="+mn-cs"/>
              </a:rPr>
              <a:t>Platforms: … “Build once, deploy anywhere”</a:t>
            </a:r>
            <a:endParaRPr lang="de-DE" dirty="0"/>
          </a:p>
        </p:txBody>
      </p:sp>
      <p:sp>
        <p:nvSpPr>
          <p:cNvPr id="4" name="Slide Number Placeholder 3"/>
          <p:cNvSpPr>
            <a:spLocks noGrp="1"/>
          </p:cNvSpPr>
          <p:nvPr>
            <p:ph type="sldNum" sz="quarter" idx="5"/>
          </p:nvPr>
        </p:nvSpPr>
        <p:spPr/>
        <p:txBody>
          <a:bodyPr/>
          <a:lstStyle/>
          <a:p>
            <a:fld id="{3EBA5BD7-F043-4D1B-AA17-CD412FC534DE}" type="slidenum">
              <a:rPr lang="de-DE" smtClean="0"/>
              <a:t>7</a:t>
            </a:fld>
            <a:endParaRPr lang="de-DE"/>
          </a:p>
        </p:txBody>
      </p:sp>
    </p:spTree>
    <p:extLst>
      <p:ext uri="{BB962C8B-B14F-4D97-AF65-F5344CB8AC3E}">
        <p14:creationId xmlns:p14="http://schemas.microsoft.com/office/powerpoint/2010/main" val="1312635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a:p>
            <a:r>
              <a:rPr lang="de-DE" dirty="0"/>
              <a:t>Game-Engine: </a:t>
            </a:r>
            <a:r>
              <a:rPr lang="de-DE" sz="1600" b="0" i="1" kern="1200" dirty="0">
                <a:solidFill>
                  <a:schemeClr val="tx1"/>
                </a:solidFill>
                <a:effectLst/>
                <a:latin typeface="+mn-lt"/>
                <a:ea typeface="+mn-ea"/>
                <a:cs typeface="+mn-cs"/>
              </a:rPr>
              <a:t>Eine Game-Engine ist die Software, die Spieleersteller mit dem notwendigen Satz von Funktionen versorgt, um schnell und effizient Spiele erstellen zu können. </a:t>
            </a:r>
            <a:br>
              <a:rPr lang="de-DE" dirty="0"/>
            </a:br>
            <a:br>
              <a:rPr lang="de-DE" dirty="0"/>
            </a:br>
            <a:r>
              <a:rPr lang="de-DE" sz="1600" b="0" i="1" kern="1200" dirty="0">
                <a:solidFill>
                  <a:schemeClr val="tx1"/>
                </a:solidFill>
                <a:effectLst/>
                <a:latin typeface="+mn-lt"/>
                <a:ea typeface="+mn-ea"/>
                <a:cs typeface="+mn-cs"/>
              </a:rPr>
              <a:t>Eine Game-Engine ist ein "Gerüst" für die Spieleentwicklung, das verschiedene wichtige Bereiche unterstützt und zusammenbringt. Sie können Grafiken und Assets für 2D und 3D von anderer Software wie Maya, 3s Max oder Photoshop importieren, diese Assets zu Szenen und Umgebungen zusammenstellen, Beleuchtung, Audio, Spezialeffekte, Physik und Animationen, Interaktivität und Gameplay-Logik hinzufügen und die Inhalte für Ihre Zielplattformen bearbeiten, debuggen und optimieren.</a:t>
            </a:r>
          </a:p>
          <a:p>
            <a:endParaRPr lang="de-DE" dirty="0"/>
          </a:p>
          <a:p>
            <a:r>
              <a:rPr lang="de-DE" dirty="0"/>
              <a:t>Asset Store: </a:t>
            </a:r>
            <a:r>
              <a:rPr lang="en-US" sz="1600" b="0" i="0" kern="1200" dirty="0">
                <a:solidFill>
                  <a:schemeClr val="tx1"/>
                </a:solidFill>
                <a:effectLst/>
                <a:latin typeface="+mn-lt"/>
                <a:ea typeface="+mn-ea"/>
                <a:cs typeface="+mn-cs"/>
              </a:rPr>
              <a:t>Creators can develop and sell user-generated assets to other game makers via the Unity Asset Store. This includes 3D and 2D assets and environments for developers to buy and sell.</a:t>
            </a:r>
            <a:r>
              <a:rPr lang="en-US" sz="1600" b="0" i="0" u="none" strike="noStrike" kern="1200" baseline="30000" dirty="0">
                <a:solidFill>
                  <a:schemeClr val="tx1"/>
                </a:solidFill>
                <a:effectLst/>
                <a:latin typeface="+mn-lt"/>
                <a:ea typeface="+mn-ea"/>
                <a:cs typeface="+mn-cs"/>
                <a:hlinkClick r:id="rId3"/>
              </a:rPr>
              <a:t>[63]</a:t>
            </a:r>
            <a:r>
              <a:rPr lang="en-US" sz="1600" b="0" i="0" kern="1200" dirty="0">
                <a:solidFill>
                  <a:schemeClr val="tx1"/>
                </a:solidFill>
                <a:effectLst/>
                <a:latin typeface="+mn-lt"/>
                <a:ea typeface="+mn-ea"/>
                <a:cs typeface="+mn-cs"/>
              </a:rPr>
              <a:t> In 2018, the store added </a:t>
            </a:r>
            <a:r>
              <a:rPr lang="en-US" sz="1600" b="0" i="0" kern="1200" dirty="0" err="1">
                <a:solidFill>
                  <a:schemeClr val="tx1"/>
                </a:solidFill>
                <a:effectLst/>
                <a:latin typeface="+mn-lt"/>
                <a:ea typeface="+mn-ea"/>
                <a:cs typeface="+mn-cs"/>
              </a:rPr>
              <a:t>Rokoko's</a:t>
            </a:r>
            <a:r>
              <a:rPr lang="en-US" sz="1600" b="0" i="0" kern="1200" dirty="0">
                <a:solidFill>
                  <a:schemeClr val="tx1"/>
                </a:solidFill>
                <a:effectLst/>
                <a:latin typeface="+mn-lt"/>
                <a:ea typeface="+mn-ea"/>
                <a:cs typeface="+mn-cs"/>
              </a:rPr>
              <a:t> motion-capture library.</a:t>
            </a:r>
            <a:r>
              <a:rPr lang="en-US" sz="1600" b="0" i="0" u="none" strike="noStrike" kern="1200" baseline="30000" dirty="0">
                <a:solidFill>
                  <a:schemeClr val="tx1"/>
                </a:solidFill>
                <a:effectLst/>
                <a:latin typeface="+mn-lt"/>
                <a:ea typeface="+mn-ea"/>
                <a:cs typeface="+mn-cs"/>
                <a:hlinkClick r:id="rId4"/>
              </a:rPr>
              <a:t>[64]</a:t>
            </a:r>
            <a:r>
              <a:rPr lang="en-US" sz="1600" b="0" i="0" kern="1200" dirty="0">
                <a:solidFill>
                  <a:schemeClr val="tx1"/>
                </a:solidFill>
                <a:effectLst/>
                <a:latin typeface="+mn-lt"/>
                <a:ea typeface="+mn-ea"/>
                <a:cs typeface="+mn-cs"/>
              </a:rPr>
              <a:t> Unity Asset Store launched in 2010. By 2018, there had been approximately 40 million downloads through the digital store.</a:t>
            </a:r>
            <a:r>
              <a:rPr lang="en-US" sz="1600" b="0" i="0" u="none" strike="noStrike" kern="1200" baseline="30000" dirty="0">
                <a:solidFill>
                  <a:schemeClr val="tx1"/>
                </a:solidFill>
                <a:effectLst/>
                <a:latin typeface="+mn-lt"/>
                <a:ea typeface="+mn-ea"/>
                <a:cs typeface="+mn-cs"/>
                <a:hlinkClick r:id="rId5"/>
              </a:rPr>
              <a:t>[65]</a:t>
            </a:r>
            <a:endParaRPr lang="en-US" sz="1600" b="0" i="0" u="none" strike="noStrike" kern="1200" baseline="30000" dirty="0">
              <a:solidFill>
                <a:schemeClr val="tx1"/>
              </a:solidFill>
              <a:effectLst/>
              <a:latin typeface="+mn-lt"/>
              <a:ea typeface="+mn-ea"/>
              <a:cs typeface="+mn-cs"/>
            </a:endParaRPr>
          </a:p>
          <a:p>
            <a:endParaRPr lang="en-US" sz="1600" b="0" i="0" u="none" strike="noStrike" kern="1200" baseline="30000" dirty="0">
              <a:solidFill>
                <a:schemeClr val="tx1"/>
              </a:solidFill>
              <a:effectLst/>
              <a:latin typeface="+mn-lt"/>
              <a:ea typeface="+mn-ea"/>
              <a:cs typeface="+mn-cs"/>
            </a:endParaRPr>
          </a:p>
          <a:p>
            <a:r>
              <a:rPr lang="en-US" sz="1600" b="0" i="0" u="none" strike="noStrike" kern="1200" baseline="30000" dirty="0">
                <a:solidFill>
                  <a:schemeClr val="tx1"/>
                </a:solidFill>
                <a:effectLst/>
                <a:latin typeface="+mn-lt"/>
                <a:ea typeface="+mn-ea"/>
                <a:cs typeface="+mn-cs"/>
              </a:rPr>
              <a:t>Platforms: … “Build once, deploy anywhere”</a:t>
            </a:r>
            <a:endParaRPr lang="de-DE" dirty="0"/>
          </a:p>
        </p:txBody>
      </p:sp>
      <p:sp>
        <p:nvSpPr>
          <p:cNvPr id="4" name="Slide Number Placeholder 3"/>
          <p:cNvSpPr>
            <a:spLocks noGrp="1"/>
          </p:cNvSpPr>
          <p:nvPr>
            <p:ph type="sldNum" sz="quarter" idx="5"/>
          </p:nvPr>
        </p:nvSpPr>
        <p:spPr/>
        <p:txBody>
          <a:bodyPr/>
          <a:lstStyle/>
          <a:p>
            <a:fld id="{3EBA5BD7-F043-4D1B-AA17-CD412FC534DE}" type="slidenum">
              <a:rPr lang="de-DE" smtClean="0"/>
              <a:t>8</a:t>
            </a:fld>
            <a:endParaRPr lang="de-DE"/>
          </a:p>
        </p:txBody>
      </p:sp>
    </p:spTree>
    <p:extLst>
      <p:ext uri="{BB962C8B-B14F-4D97-AF65-F5344CB8AC3E}">
        <p14:creationId xmlns:p14="http://schemas.microsoft.com/office/powerpoint/2010/main" val="1655951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6/10/2019</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6/10/2019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6/10/2019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6/10/2019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6/10/2019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6/10/2019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6/10/2019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6/10/2019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6/10/2019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6/10/2019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6/10/2019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6/10/2019</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playhearthstone.com/de-de/" TargetMode="External"/><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hyperlink" Target="https://www.apptalk.de/apps/temple-run-2-auf-gehts-zur-zweiten-runde-426977/" TargetMode="External"/><Relationship Id="rId5" Type="http://schemas.openxmlformats.org/officeDocument/2006/relationships/image" Target="../media/image4.jpg"/><Relationship Id="rId10" Type="http://schemas.openxmlformats.org/officeDocument/2006/relationships/hyperlink" Target="https://www.handyflash.de/blog/apps/angry-birds-2-sie-sind-immer-noch-wuetend/" TargetMode="External"/><Relationship Id="rId4" Type="http://schemas.openxmlformats.org/officeDocument/2006/relationships/image" Target="../media/image3.jpg"/><Relationship Id="rId9" Type="http://schemas.openxmlformats.org/officeDocument/2006/relationships/hyperlink" Target="https://androidcommunity.com/assassins-creed-identity-officially-launched-in-android-2016052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smoothterminal.com/articles/for-more-than-just-games" TargetMode="External"/><Relationship Id="rId5" Type="http://schemas.openxmlformats.org/officeDocument/2006/relationships/image" Target="../media/image9.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moothterminal.com/articles/for-more-than-just-games" TargetMode="External"/><Relationship Id="rId7" Type="http://schemas.openxmlformats.org/officeDocument/2006/relationships/hyperlink" Target="https://unity3d.com/de/unity?_ga=2.57141802.1204840395.1560171227-1606052590.1553774593"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eb.archive.org/web/20110903115721/http:/unity3d.com/unity/editor/asset-store.html" TargetMode="External"/><Relationship Id="rId5" Type="http://schemas.openxmlformats.org/officeDocument/2006/relationships/hyperlink" Target="https://unity3d.com/legal/terms-of-service" TargetMode="External"/><Relationship Id="rId4" Type="http://schemas.openxmlformats.org/officeDocument/2006/relationships/hyperlink" Target="https://blogs.unity3d.com/2019/04/16/introducing-unity-2019-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a:t>E-Portfolio: Unity</a:t>
            </a:r>
          </a:p>
        </p:txBody>
      </p:sp>
      <p:sp>
        <p:nvSpPr>
          <p:cNvPr id="5" name="Subtitle 4"/>
          <p:cNvSpPr>
            <a:spLocks noGrp="1"/>
          </p:cNvSpPr>
          <p:nvPr>
            <p:ph type="subTitle" idx="1"/>
          </p:nvPr>
        </p:nvSpPr>
        <p:spPr>
          <a:xfrm>
            <a:off x="9247853" y="6441357"/>
            <a:ext cx="3431559" cy="416643"/>
          </a:xfrm>
        </p:spPr>
        <p:txBody>
          <a:bodyPr>
            <a:normAutofit fontScale="85000" lnSpcReduction="20000"/>
          </a:bodyPr>
          <a:lstStyle/>
          <a:p>
            <a:r>
              <a:rPr lang="en-US" dirty="0"/>
              <a:t>By Mert </a:t>
            </a:r>
            <a:r>
              <a:rPr lang="en-US" dirty="0" err="1"/>
              <a:t>Gündüz</a:t>
            </a:r>
            <a:endParaRPr lang="en-US" dirty="0"/>
          </a:p>
        </p:txBody>
      </p:sp>
      <p:pic>
        <p:nvPicPr>
          <p:cNvPr id="4" name="Picture 3">
            <a:extLst>
              <a:ext uri="{FF2B5EF4-FFF2-40B4-BE49-F238E27FC236}">
                <a16:creationId xmlns:a16="http://schemas.microsoft.com/office/drawing/2014/main" id="{A5923B24-3F23-4CD2-9FE9-D0A800E1F3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9261" y="3032843"/>
            <a:ext cx="5734372" cy="2088458"/>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5400" dirty="0"/>
              <a:t>Table of Contents</a:t>
            </a:r>
          </a:p>
        </p:txBody>
      </p:sp>
      <p:sp>
        <p:nvSpPr>
          <p:cNvPr id="14" name="Content Placeholder 13"/>
          <p:cNvSpPr>
            <a:spLocks noGrp="1"/>
          </p:cNvSpPr>
          <p:nvPr>
            <p:ph idx="1"/>
          </p:nvPr>
        </p:nvSpPr>
        <p:spPr/>
        <p:txBody>
          <a:bodyPr>
            <a:normAutofit/>
          </a:bodyPr>
          <a:lstStyle/>
          <a:p>
            <a:r>
              <a:rPr lang="en-US" sz="3600" dirty="0"/>
              <a:t>General info</a:t>
            </a:r>
            <a:br>
              <a:rPr lang="en-US" sz="3600" dirty="0"/>
            </a:br>
            <a:endParaRPr lang="en-US" sz="3600" dirty="0"/>
          </a:p>
          <a:p>
            <a:r>
              <a:rPr lang="en-US" sz="3600" dirty="0"/>
              <a:t>Unity – Examples</a:t>
            </a:r>
            <a:br>
              <a:rPr lang="en-US" sz="3600" dirty="0"/>
            </a:br>
            <a:endParaRPr lang="en-US" sz="3600" dirty="0"/>
          </a:p>
          <a:p>
            <a:r>
              <a:rPr lang="en-US" sz="3600" dirty="0"/>
              <a:t>Editor</a:t>
            </a:r>
            <a:br>
              <a:rPr lang="en-US" sz="3600" dirty="0"/>
            </a:br>
            <a:endParaRPr lang="en-US" sz="3600" dirty="0"/>
          </a:p>
          <a:p>
            <a:r>
              <a:rPr lang="en-US" sz="3600" dirty="0"/>
              <a:t>Live Demo</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5400" dirty="0"/>
              <a:t>General Info</a:t>
            </a:r>
          </a:p>
        </p:txBody>
      </p:sp>
      <p:sp>
        <p:nvSpPr>
          <p:cNvPr id="14" name="Content Placeholder 13"/>
          <p:cNvSpPr>
            <a:spLocks noGrp="1"/>
          </p:cNvSpPr>
          <p:nvPr>
            <p:ph idx="1"/>
          </p:nvPr>
        </p:nvSpPr>
        <p:spPr/>
        <p:txBody>
          <a:bodyPr/>
          <a:lstStyle/>
          <a:p>
            <a:r>
              <a:rPr lang="en-US" dirty="0"/>
              <a:t>Cross-Platform game engine</a:t>
            </a:r>
          </a:p>
          <a:p>
            <a:r>
              <a:rPr lang="en-US" dirty="0"/>
              <a:t>Supports more than 25 platforms (2018)</a:t>
            </a:r>
          </a:p>
          <a:p>
            <a:r>
              <a:rPr lang="en-US" dirty="0"/>
              <a:t>2D/3D games, VR, AR, simulations…</a:t>
            </a:r>
          </a:p>
          <a:p>
            <a:r>
              <a:rPr lang="en-US"/>
              <a:t>Licenses</a:t>
            </a:r>
            <a:r>
              <a:rPr lang="en-US" dirty="0"/>
              <a:t>: Personal, Plus, Pro</a:t>
            </a:r>
          </a:p>
          <a:p>
            <a:r>
              <a:rPr lang="en-US" dirty="0"/>
              <a:t>Big Asset Store</a:t>
            </a:r>
          </a:p>
          <a:p>
            <a:r>
              <a:rPr lang="en-US" dirty="0"/>
              <a:t>Easy to pick up, difficult to master</a:t>
            </a:r>
          </a:p>
        </p:txBody>
      </p:sp>
    </p:spTree>
    <p:extLst>
      <p:ext uri="{BB962C8B-B14F-4D97-AF65-F5344CB8AC3E}">
        <p14:creationId xmlns:p14="http://schemas.microsoft.com/office/powerpoint/2010/main" val="1539791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5400" dirty="0"/>
              <a:t>Examples – Games made with Unity</a:t>
            </a:r>
          </a:p>
        </p:txBody>
      </p:sp>
      <p:pic>
        <p:nvPicPr>
          <p:cNvPr id="3" name="Picture 2">
            <a:extLst>
              <a:ext uri="{FF2B5EF4-FFF2-40B4-BE49-F238E27FC236}">
                <a16:creationId xmlns:a16="http://schemas.microsoft.com/office/drawing/2014/main" id="{56CBF25C-5213-4C3F-B15A-06517745F4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6977" y="1494392"/>
            <a:ext cx="4559828" cy="2438664"/>
          </a:xfrm>
          <a:prstGeom prst="rect">
            <a:avLst/>
          </a:prstGeom>
        </p:spPr>
      </p:pic>
      <p:pic>
        <p:nvPicPr>
          <p:cNvPr id="5" name="Picture 4">
            <a:extLst>
              <a:ext uri="{FF2B5EF4-FFF2-40B4-BE49-F238E27FC236}">
                <a16:creationId xmlns:a16="http://schemas.microsoft.com/office/drawing/2014/main" id="{94D1461F-A78F-4FB3-9B29-DAB470F362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8702" y="1528417"/>
            <a:ext cx="5082547" cy="2404640"/>
          </a:xfrm>
          <a:prstGeom prst="rect">
            <a:avLst/>
          </a:prstGeom>
        </p:spPr>
      </p:pic>
      <p:pic>
        <p:nvPicPr>
          <p:cNvPr id="9" name="Picture 8">
            <a:extLst>
              <a:ext uri="{FF2B5EF4-FFF2-40B4-BE49-F238E27FC236}">
                <a16:creationId xmlns:a16="http://schemas.microsoft.com/office/drawing/2014/main" id="{287BD7DE-94F8-4194-976C-9BA3887ABA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8195" y="3933056"/>
            <a:ext cx="2521905" cy="2339938"/>
          </a:xfrm>
          <a:prstGeom prst="rect">
            <a:avLst/>
          </a:prstGeom>
        </p:spPr>
      </p:pic>
      <p:pic>
        <p:nvPicPr>
          <p:cNvPr id="12" name="Picture 11">
            <a:extLst>
              <a:ext uri="{FF2B5EF4-FFF2-40B4-BE49-F238E27FC236}">
                <a16:creationId xmlns:a16="http://schemas.microsoft.com/office/drawing/2014/main" id="{8E08C564-A4A5-4619-9F8A-5D131FEACA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7576" y="3933056"/>
            <a:ext cx="4580619" cy="2339938"/>
          </a:xfrm>
          <a:prstGeom prst="rect">
            <a:avLst/>
          </a:prstGeom>
        </p:spPr>
      </p:pic>
      <p:pic>
        <p:nvPicPr>
          <p:cNvPr id="16" name="Picture 15">
            <a:extLst>
              <a:ext uri="{FF2B5EF4-FFF2-40B4-BE49-F238E27FC236}">
                <a16:creationId xmlns:a16="http://schemas.microsoft.com/office/drawing/2014/main" id="{CE66B154-BF45-4E70-8FF7-68A3B0CEE6F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40100" y="3942034"/>
            <a:ext cx="2611149" cy="2330960"/>
          </a:xfrm>
          <a:prstGeom prst="rect">
            <a:avLst/>
          </a:prstGeom>
        </p:spPr>
      </p:pic>
      <p:sp>
        <p:nvSpPr>
          <p:cNvPr id="4" name="TextBox 3">
            <a:extLst>
              <a:ext uri="{FF2B5EF4-FFF2-40B4-BE49-F238E27FC236}">
                <a16:creationId xmlns:a16="http://schemas.microsoft.com/office/drawing/2014/main" id="{53CF24E7-285B-4902-899E-6B0AA4AE2BE3}"/>
              </a:ext>
            </a:extLst>
          </p:cNvPr>
          <p:cNvSpPr txBox="1"/>
          <p:nvPr/>
        </p:nvSpPr>
        <p:spPr>
          <a:xfrm>
            <a:off x="7822604" y="3641148"/>
            <a:ext cx="5688632" cy="276999"/>
          </a:xfrm>
          <a:prstGeom prst="rect">
            <a:avLst/>
          </a:prstGeom>
          <a:noFill/>
        </p:spPr>
        <p:txBody>
          <a:bodyPr wrap="square" rtlCol="0">
            <a:spAutoFit/>
          </a:bodyPr>
          <a:lstStyle/>
          <a:p>
            <a:r>
              <a:rPr lang="de-DE" sz="1200" dirty="0">
                <a:solidFill>
                  <a:schemeClr val="bg2">
                    <a:lumMod val="60000"/>
                    <a:lumOff val="40000"/>
                  </a:schemeClr>
                </a:solidFill>
              </a:rPr>
              <a:t>Source: </a:t>
            </a:r>
            <a:r>
              <a:rPr lang="de-DE" sz="1200" dirty="0">
                <a:solidFill>
                  <a:schemeClr val="bg2">
                    <a:lumMod val="60000"/>
                    <a:lumOff val="40000"/>
                  </a:schemeClr>
                </a:solidFill>
                <a:hlinkClick r:id="rId8">
                  <a:extLst>
                    <a:ext uri="{A12FA001-AC4F-418D-AE19-62706E023703}">
                      <ahyp:hlinkClr xmlns:ahyp="http://schemas.microsoft.com/office/drawing/2018/hyperlinkcolor" val="tx"/>
                    </a:ext>
                  </a:extLst>
                </a:hlinkClick>
              </a:rPr>
              <a:t>https://playhearthstone.com/de-de</a:t>
            </a:r>
            <a:r>
              <a:rPr lang="de-DE" sz="1200" dirty="0">
                <a:hlinkClick r:id="rId8">
                  <a:extLst>
                    <a:ext uri="{A12FA001-AC4F-418D-AE19-62706E023703}">
                      <ahyp:hlinkClr xmlns:ahyp="http://schemas.microsoft.com/office/drawing/2018/hyperlinkcolor" val="tx"/>
                    </a:ext>
                  </a:extLst>
                </a:hlinkClick>
              </a:rPr>
              <a:t>/</a:t>
            </a:r>
            <a:endParaRPr lang="de-DE" sz="1200" dirty="0"/>
          </a:p>
        </p:txBody>
      </p:sp>
      <p:sp>
        <p:nvSpPr>
          <p:cNvPr id="6" name="TextBox 5">
            <a:extLst>
              <a:ext uri="{FF2B5EF4-FFF2-40B4-BE49-F238E27FC236}">
                <a16:creationId xmlns:a16="http://schemas.microsoft.com/office/drawing/2014/main" id="{FA5A3F46-6C36-404D-9AA8-F1AACD58C938}"/>
              </a:ext>
            </a:extLst>
          </p:cNvPr>
          <p:cNvSpPr txBox="1"/>
          <p:nvPr/>
        </p:nvSpPr>
        <p:spPr>
          <a:xfrm>
            <a:off x="1740616" y="3562763"/>
            <a:ext cx="4353796" cy="400110"/>
          </a:xfrm>
          <a:prstGeom prst="rect">
            <a:avLst/>
          </a:prstGeom>
          <a:noFill/>
        </p:spPr>
        <p:txBody>
          <a:bodyPr wrap="square" rtlCol="0">
            <a:spAutoFit/>
          </a:bodyPr>
          <a:lstStyle/>
          <a:p>
            <a:r>
              <a:rPr lang="de-DE" sz="1000" dirty="0">
                <a:solidFill>
                  <a:schemeClr val="bg2">
                    <a:lumMod val="60000"/>
                    <a:lumOff val="40000"/>
                  </a:schemeClr>
                </a:solidFill>
              </a:rPr>
              <a:t>Source: </a:t>
            </a:r>
            <a:r>
              <a:rPr lang="de-DE" sz="1000" dirty="0">
                <a:solidFill>
                  <a:schemeClr val="bg2">
                    <a:lumMod val="60000"/>
                    <a:lumOff val="40000"/>
                  </a:schemeClr>
                </a:solidFill>
                <a:hlinkClick r:id="rId9">
                  <a:extLst>
                    <a:ext uri="{A12FA001-AC4F-418D-AE19-62706E023703}">
                      <ahyp:hlinkClr xmlns:ahyp="http://schemas.microsoft.com/office/drawing/2018/hyperlinkcolor" val="tx"/>
                    </a:ext>
                  </a:extLst>
                </a:hlinkClick>
              </a:rPr>
              <a:t>https://androidcommunity.com/assassins-creed-identity-officially-launched-in-android-20160520/</a:t>
            </a:r>
            <a:endParaRPr lang="de-DE" sz="1000" dirty="0">
              <a:solidFill>
                <a:schemeClr val="bg2">
                  <a:lumMod val="60000"/>
                  <a:lumOff val="40000"/>
                </a:schemeClr>
              </a:solidFill>
            </a:endParaRPr>
          </a:p>
        </p:txBody>
      </p:sp>
      <p:sp>
        <p:nvSpPr>
          <p:cNvPr id="7" name="TextBox 6">
            <a:extLst>
              <a:ext uri="{FF2B5EF4-FFF2-40B4-BE49-F238E27FC236}">
                <a16:creationId xmlns:a16="http://schemas.microsoft.com/office/drawing/2014/main" id="{CC73999B-EFC2-4D3F-90A0-AC262D6610F2}"/>
              </a:ext>
            </a:extLst>
          </p:cNvPr>
          <p:cNvSpPr txBox="1"/>
          <p:nvPr/>
        </p:nvSpPr>
        <p:spPr>
          <a:xfrm>
            <a:off x="1372615" y="5872884"/>
            <a:ext cx="4169363" cy="400110"/>
          </a:xfrm>
          <a:prstGeom prst="rect">
            <a:avLst/>
          </a:prstGeom>
          <a:noFill/>
        </p:spPr>
        <p:txBody>
          <a:bodyPr wrap="square" rtlCol="0">
            <a:spAutoFit/>
          </a:bodyPr>
          <a:lstStyle/>
          <a:p>
            <a:r>
              <a:rPr lang="de-DE" sz="1000" dirty="0">
                <a:solidFill>
                  <a:schemeClr val="bg2">
                    <a:lumMod val="60000"/>
                    <a:lumOff val="40000"/>
                  </a:schemeClr>
                </a:solidFill>
              </a:rPr>
              <a:t>Source: </a:t>
            </a:r>
            <a:r>
              <a:rPr lang="de-DE" sz="1000" dirty="0">
                <a:solidFill>
                  <a:schemeClr val="bg2">
                    <a:lumMod val="60000"/>
                    <a:lumOff val="40000"/>
                  </a:schemeClr>
                </a:solidFill>
                <a:hlinkClick r:id="rId10">
                  <a:extLst>
                    <a:ext uri="{A12FA001-AC4F-418D-AE19-62706E023703}">
                      <ahyp:hlinkClr xmlns:ahyp="http://schemas.microsoft.com/office/drawing/2018/hyperlinkcolor" val="tx"/>
                    </a:ext>
                  </a:extLst>
                </a:hlinkClick>
              </a:rPr>
              <a:t>https://www.handyflash.de/blog/apps/angry-birds-2-sie-sind-immer-noch-wuetend/</a:t>
            </a:r>
            <a:endParaRPr lang="de-DE" sz="1000" dirty="0">
              <a:solidFill>
                <a:schemeClr val="bg2">
                  <a:lumMod val="60000"/>
                  <a:lumOff val="40000"/>
                </a:schemeClr>
              </a:solidFill>
            </a:endParaRPr>
          </a:p>
        </p:txBody>
      </p:sp>
      <p:sp>
        <p:nvSpPr>
          <p:cNvPr id="8" name="TextBox 7">
            <a:extLst>
              <a:ext uri="{FF2B5EF4-FFF2-40B4-BE49-F238E27FC236}">
                <a16:creationId xmlns:a16="http://schemas.microsoft.com/office/drawing/2014/main" id="{CDE5E5F0-C1CB-4359-8025-629A637E7A04}"/>
              </a:ext>
            </a:extLst>
          </p:cNvPr>
          <p:cNvSpPr txBox="1"/>
          <p:nvPr/>
        </p:nvSpPr>
        <p:spPr>
          <a:xfrm>
            <a:off x="5993120" y="5949828"/>
            <a:ext cx="2448272" cy="246221"/>
          </a:xfrm>
          <a:prstGeom prst="rect">
            <a:avLst/>
          </a:prstGeom>
          <a:noFill/>
        </p:spPr>
        <p:txBody>
          <a:bodyPr wrap="square" rtlCol="0">
            <a:spAutoFit/>
          </a:bodyPr>
          <a:lstStyle/>
          <a:p>
            <a:r>
              <a:rPr lang="de-DE" sz="1000" dirty="0">
                <a:solidFill>
                  <a:schemeClr val="bg2">
                    <a:lumMod val="60000"/>
                    <a:lumOff val="40000"/>
                  </a:schemeClr>
                </a:solidFill>
              </a:rPr>
              <a:t>Source: pokemongo.nianticlabs.com</a:t>
            </a:r>
          </a:p>
        </p:txBody>
      </p:sp>
      <p:sp>
        <p:nvSpPr>
          <p:cNvPr id="10" name="TextBox 9">
            <a:extLst>
              <a:ext uri="{FF2B5EF4-FFF2-40B4-BE49-F238E27FC236}">
                <a16:creationId xmlns:a16="http://schemas.microsoft.com/office/drawing/2014/main" id="{A726B21C-67CC-41F6-9628-F70749A68A8E}"/>
              </a:ext>
            </a:extLst>
          </p:cNvPr>
          <p:cNvSpPr txBox="1"/>
          <p:nvPr/>
        </p:nvSpPr>
        <p:spPr>
          <a:xfrm>
            <a:off x="8409975" y="5769268"/>
            <a:ext cx="2448272" cy="553998"/>
          </a:xfrm>
          <a:prstGeom prst="rect">
            <a:avLst/>
          </a:prstGeom>
          <a:noFill/>
        </p:spPr>
        <p:txBody>
          <a:bodyPr wrap="square" rtlCol="0">
            <a:spAutoFit/>
          </a:bodyPr>
          <a:lstStyle/>
          <a:p>
            <a:r>
              <a:rPr lang="de-DE" sz="1000" dirty="0">
                <a:solidFill>
                  <a:schemeClr val="bg2">
                    <a:lumMod val="60000"/>
                    <a:lumOff val="40000"/>
                  </a:schemeClr>
                </a:solidFill>
              </a:rPr>
              <a:t>Source: </a:t>
            </a:r>
            <a:r>
              <a:rPr lang="de-DE" sz="1000" dirty="0">
                <a:solidFill>
                  <a:schemeClr val="bg2">
                    <a:lumMod val="60000"/>
                    <a:lumOff val="40000"/>
                  </a:schemeClr>
                </a:solidFill>
                <a:hlinkClick r:id="rId11">
                  <a:extLst>
                    <a:ext uri="{A12FA001-AC4F-418D-AE19-62706E023703}">
                      <ahyp:hlinkClr xmlns:ahyp="http://schemas.microsoft.com/office/drawing/2018/hyperlinkcolor" val="tx"/>
                    </a:ext>
                  </a:extLst>
                </a:hlinkClick>
              </a:rPr>
              <a:t>https://www.apptalk.de/apps/temple-run-2-auf-gehts-zur-zweiten-runde-426977/</a:t>
            </a:r>
            <a:endParaRPr lang="de-DE" sz="1000" dirty="0">
              <a:solidFill>
                <a:schemeClr val="bg2">
                  <a:lumMod val="60000"/>
                  <a:lumOff val="40000"/>
                </a:schemeClr>
              </a:solidFill>
            </a:endParaRPr>
          </a:p>
        </p:txBody>
      </p:sp>
    </p:spTree>
    <p:extLst>
      <p:ext uri="{BB962C8B-B14F-4D97-AF65-F5344CB8AC3E}">
        <p14:creationId xmlns:p14="http://schemas.microsoft.com/office/powerpoint/2010/main" val="250216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5400" dirty="0"/>
              <a:t>Examples - Other Unity projects</a:t>
            </a:r>
          </a:p>
        </p:txBody>
      </p:sp>
      <p:pic>
        <p:nvPicPr>
          <p:cNvPr id="4" name="Picture 3">
            <a:extLst>
              <a:ext uri="{FF2B5EF4-FFF2-40B4-BE49-F238E27FC236}">
                <a16:creationId xmlns:a16="http://schemas.microsoft.com/office/drawing/2014/main" id="{036D4255-0124-408C-A856-99182C0F3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784" y="1498598"/>
            <a:ext cx="2650302" cy="4888607"/>
          </a:xfrm>
          <a:prstGeom prst="rect">
            <a:avLst/>
          </a:prstGeom>
        </p:spPr>
      </p:pic>
      <p:pic>
        <p:nvPicPr>
          <p:cNvPr id="6" name="Picture 5">
            <a:extLst>
              <a:ext uri="{FF2B5EF4-FFF2-40B4-BE49-F238E27FC236}">
                <a16:creationId xmlns:a16="http://schemas.microsoft.com/office/drawing/2014/main" id="{CA6FB60A-F85E-42EB-8995-310D3439AA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2244" y="1498599"/>
            <a:ext cx="5284636" cy="2375055"/>
          </a:xfrm>
          <a:prstGeom prst="rect">
            <a:avLst/>
          </a:prstGeom>
        </p:spPr>
      </p:pic>
      <p:pic>
        <p:nvPicPr>
          <p:cNvPr id="8" name="Picture 7">
            <a:extLst>
              <a:ext uri="{FF2B5EF4-FFF2-40B4-BE49-F238E27FC236}">
                <a16:creationId xmlns:a16="http://schemas.microsoft.com/office/drawing/2014/main" id="{EA38E95D-A642-48BA-9D92-6E137B7E773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82244" y="3811882"/>
            <a:ext cx="5328592" cy="2562980"/>
          </a:xfrm>
          <a:prstGeom prst="rect">
            <a:avLst/>
          </a:prstGeom>
        </p:spPr>
      </p:pic>
      <p:sp>
        <p:nvSpPr>
          <p:cNvPr id="2" name="TextBox 1">
            <a:extLst>
              <a:ext uri="{FF2B5EF4-FFF2-40B4-BE49-F238E27FC236}">
                <a16:creationId xmlns:a16="http://schemas.microsoft.com/office/drawing/2014/main" id="{B0D897CF-1C35-465D-BF80-5EF2B811B839}"/>
              </a:ext>
            </a:extLst>
          </p:cNvPr>
          <p:cNvSpPr txBox="1"/>
          <p:nvPr/>
        </p:nvSpPr>
        <p:spPr>
          <a:xfrm>
            <a:off x="2978753" y="6065984"/>
            <a:ext cx="6840760" cy="738664"/>
          </a:xfrm>
          <a:prstGeom prst="rect">
            <a:avLst/>
          </a:prstGeom>
          <a:noFill/>
        </p:spPr>
        <p:txBody>
          <a:bodyPr wrap="square" rtlCol="0">
            <a:spAutoFit/>
          </a:bodyPr>
          <a:lstStyle/>
          <a:p>
            <a:r>
              <a:rPr lang="de-DE" sz="1400" dirty="0">
                <a:solidFill>
                  <a:schemeClr val="bg2">
                    <a:lumMod val="60000"/>
                    <a:lumOff val="40000"/>
                  </a:schemeClr>
                </a:solidFill>
              </a:rPr>
              <a:t>Source: </a:t>
            </a:r>
            <a:r>
              <a:rPr lang="de-DE" sz="1400" dirty="0">
                <a:solidFill>
                  <a:schemeClr val="bg2">
                    <a:lumMod val="60000"/>
                    <a:lumOff val="40000"/>
                  </a:schemeClr>
                </a:solidFill>
                <a:hlinkClick r:id="rId6">
                  <a:extLst>
                    <a:ext uri="{A12FA001-AC4F-418D-AE19-62706E023703}">
                      <ahyp:hlinkClr xmlns:ahyp="http://schemas.microsoft.com/office/drawing/2018/hyperlinkcolor" val="tx"/>
                    </a:ext>
                  </a:extLst>
                </a:hlinkClick>
              </a:rPr>
              <a:t>https://www.smoothterminal.com/articles/for-more-than-just-games</a:t>
            </a:r>
            <a:endParaRPr lang="de-DE" sz="1400" dirty="0">
              <a:solidFill>
                <a:schemeClr val="bg2">
                  <a:lumMod val="60000"/>
                  <a:lumOff val="40000"/>
                </a:schemeClr>
              </a:solidFill>
            </a:endParaRPr>
          </a:p>
          <a:p>
            <a:endParaRPr lang="de-DE" sz="2800" dirty="0"/>
          </a:p>
        </p:txBody>
      </p:sp>
    </p:spTree>
    <p:extLst>
      <p:ext uri="{BB962C8B-B14F-4D97-AF65-F5344CB8AC3E}">
        <p14:creationId xmlns:p14="http://schemas.microsoft.com/office/powerpoint/2010/main" val="110799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5400" dirty="0"/>
              <a:t>Editor</a:t>
            </a:r>
          </a:p>
        </p:txBody>
      </p:sp>
      <p:pic>
        <p:nvPicPr>
          <p:cNvPr id="3" name="Picture 2">
            <a:extLst>
              <a:ext uri="{FF2B5EF4-FFF2-40B4-BE49-F238E27FC236}">
                <a16:creationId xmlns:a16="http://schemas.microsoft.com/office/drawing/2014/main" id="{B1B9A785-C597-4568-B937-9D4EE2A70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1726" y="1492718"/>
            <a:ext cx="9694813" cy="5210962"/>
          </a:xfrm>
          <a:prstGeom prst="rect">
            <a:avLst/>
          </a:prstGeom>
        </p:spPr>
      </p:pic>
    </p:spTree>
    <p:extLst>
      <p:ext uri="{BB962C8B-B14F-4D97-AF65-F5344CB8AC3E}">
        <p14:creationId xmlns:p14="http://schemas.microsoft.com/office/powerpoint/2010/main" val="387964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4161" y="2817018"/>
            <a:ext cx="10360501" cy="1223963"/>
          </a:xfrm>
        </p:spPr>
        <p:txBody>
          <a:bodyPr>
            <a:normAutofit/>
          </a:bodyPr>
          <a:lstStyle/>
          <a:p>
            <a:pPr algn="ctr"/>
            <a:r>
              <a:rPr lang="en-US" sz="7200" dirty="0"/>
              <a:t>Live Demo</a:t>
            </a:r>
          </a:p>
        </p:txBody>
      </p:sp>
    </p:spTree>
    <p:extLst>
      <p:ext uri="{BB962C8B-B14F-4D97-AF65-F5344CB8AC3E}">
        <p14:creationId xmlns:p14="http://schemas.microsoft.com/office/powerpoint/2010/main" val="214309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5400" dirty="0"/>
              <a:t>Sources</a:t>
            </a:r>
          </a:p>
        </p:txBody>
      </p:sp>
      <p:sp>
        <p:nvSpPr>
          <p:cNvPr id="14" name="Content Placeholder 13"/>
          <p:cNvSpPr>
            <a:spLocks noGrp="1"/>
          </p:cNvSpPr>
          <p:nvPr>
            <p:ph idx="1"/>
          </p:nvPr>
        </p:nvSpPr>
        <p:spPr/>
        <p:txBody>
          <a:bodyPr/>
          <a:lstStyle/>
          <a:p>
            <a:r>
              <a:rPr lang="de-DE" dirty="0">
                <a:hlinkClick r:id="rId3"/>
              </a:rPr>
              <a:t>https://www.smoothterminal.com/articles/for-more-than-just-games</a:t>
            </a:r>
            <a:endParaRPr lang="de-DE" dirty="0"/>
          </a:p>
          <a:p>
            <a:r>
              <a:rPr lang="de-DE" dirty="0">
                <a:hlinkClick r:id="rId4"/>
              </a:rPr>
              <a:t>https://blogs.unity3d.com/2019/04/16/introducing-unity-2019-1/</a:t>
            </a:r>
            <a:endParaRPr lang="de-DE" dirty="0"/>
          </a:p>
          <a:p>
            <a:r>
              <a:rPr lang="de-DE" dirty="0">
                <a:hlinkClick r:id="rId5"/>
              </a:rPr>
              <a:t>https://unity3d.com/legal/terms-of-service</a:t>
            </a:r>
            <a:endParaRPr lang="de-DE" dirty="0"/>
          </a:p>
          <a:p>
            <a:r>
              <a:rPr lang="de-DE" dirty="0">
                <a:hlinkClick r:id="rId6"/>
              </a:rPr>
              <a:t>https://web.archive.org/web/20110903115721/http://unity3d.com/unity/editor/asset-store.html</a:t>
            </a:r>
            <a:endParaRPr lang="de-DE" dirty="0"/>
          </a:p>
          <a:p>
            <a:r>
              <a:rPr lang="de-DE" dirty="0">
                <a:hlinkClick r:id="rId7"/>
              </a:rPr>
              <a:t>https://unity3d.com/de/unity?_ga=2.57141802.1204840395.1560171227-1606052590.1553774593</a:t>
            </a:r>
            <a:endParaRPr lang="de-DE" dirty="0"/>
          </a:p>
          <a:p>
            <a:endParaRPr lang="en-US" dirty="0"/>
          </a:p>
        </p:txBody>
      </p:sp>
    </p:spTree>
    <p:extLst>
      <p:ext uri="{BB962C8B-B14F-4D97-AF65-F5344CB8AC3E}">
        <p14:creationId xmlns:p14="http://schemas.microsoft.com/office/powerpoint/2010/main" val="71362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http://purl.org/dc/terms/"/>
    <ds:schemaRef ds:uri="http://schemas.microsoft.com/office/2006/documentManagement/types"/>
    <ds:schemaRef ds:uri="http://schemas.openxmlformats.org/package/2006/metadata/core-properties"/>
    <ds:schemaRef ds:uri="http://purl.org/dc/elements/1.1/"/>
    <ds:schemaRef ds:uri="http://www.w3.org/XML/1998/namespace"/>
    <ds:schemaRef ds:uri="http://schemas.microsoft.com/office/infopath/2007/PartnerControls"/>
    <ds:schemaRef ds:uri="4873beb7-5857-4685-be1f-d57550cc96cc"/>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0</TotalTime>
  <Words>376</Words>
  <Application>Microsoft Office PowerPoint</Application>
  <PresentationFormat>Custom</PresentationFormat>
  <Paragraphs>72</Paragraphs>
  <Slides>8</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Tech 16x9</vt:lpstr>
      <vt:lpstr>E-Portfolio: Unity</vt:lpstr>
      <vt:lpstr>Table of Contents</vt:lpstr>
      <vt:lpstr>General Info</vt:lpstr>
      <vt:lpstr>Examples – Games made with Unity</vt:lpstr>
      <vt:lpstr>Examples - Other Unity projects</vt:lpstr>
      <vt:lpstr>Editor</vt:lpstr>
      <vt:lpstr>Live Demo</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E-Portfolio: Unity</dc:title>
  <dc:creator>Guenduez, Mert</dc:creator>
  <cp:lastModifiedBy>Guenduez, Mert</cp:lastModifiedBy>
  <cp:revision>23</cp:revision>
  <dcterms:created xsi:type="dcterms:W3CDTF">2019-06-03T09:12:15Z</dcterms:created>
  <dcterms:modified xsi:type="dcterms:W3CDTF">2019-06-10T12:54:06Z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