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3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8116A68-1E07-4023-A958-7A0CAFD5DB2C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Highscore system to help you compare yourself with others and track your own improvements.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Statistics provide who is first and who is last.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Push notifications if you’re last to make sure you step up your game.</a:t>
            </a: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09F048-46D9-404C-A5F4-A1C9395D7CF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34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Wie sie sehen können, sehen sie nichts -&gt; Fehler eingestehen, im Final wird es besser aussehen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060F70-44A4-4E14-AB1C-CA2BF2BF1FB9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/>
          <p:cNvPicPr/>
          <p:nvPr/>
        </p:nvPicPr>
        <p:blipFill>
          <a:blip r:embed="rId14"/>
          <a:stretch/>
        </p:blipFill>
        <p:spPr>
          <a:xfrm>
            <a:off x="720" y="360"/>
            <a:ext cx="1219248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000" y="492480"/>
            <a:ext cx="882360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54520" y="4777560"/>
            <a:ext cx="882360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6680" y="596880"/>
            <a:ext cx="417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FP Time Estimation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Grafik 4"/>
          <p:cNvPicPr/>
          <p:nvPr/>
        </p:nvPicPr>
        <p:blipFill>
          <a:blip r:embed="rId2"/>
          <a:stretch/>
        </p:blipFill>
        <p:spPr>
          <a:xfrm>
            <a:off x="1440000" y="1363320"/>
            <a:ext cx="8076600" cy="518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1080" y="693000"/>
            <a:ext cx="2406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Burndown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Grafik 4"/>
          <p:cNvPicPr/>
          <p:nvPr/>
        </p:nvPicPr>
        <p:blipFill>
          <a:blip r:embed="rId2"/>
          <a:stretch/>
        </p:blipFill>
        <p:spPr>
          <a:xfrm>
            <a:off x="-43920" y="232200"/>
            <a:ext cx="12236760" cy="60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208520" y="2592000"/>
            <a:ext cx="44067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RISK Management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8000" y="26035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4520" y="259272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54520" y="432000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130" name="Picture 453"/>
          <p:cNvPicPr/>
          <p:nvPr/>
        </p:nvPicPr>
        <p:blipFill>
          <a:blip r:embed="rId2"/>
          <a:stretch/>
        </p:blipFill>
        <p:spPr>
          <a:xfrm>
            <a:off x="9072360" y="2438280"/>
            <a:ext cx="2089800" cy="7279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15452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408000" y="2808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154520" y="4536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3096000" y="2304000"/>
            <a:ext cx="975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967680" y="224460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38" name="Picture 464"/>
          <p:cNvPicPr/>
          <p:nvPr/>
        </p:nvPicPr>
        <p:blipFill>
          <a:blip r:embed="rId2"/>
          <a:stretch/>
        </p:blipFill>
        <p:spPr>
          <a:xfrm>
            <a:off x="8975880" y="2707920"/>
            <a:ext cx="1059840" cy="1467360"/>
          </a:xfrm>
          <a:prstGeom prst="rect">
            <a:avLst/>
          </a:prstGeom>
          <a:ln>
            <a:noFill/>
          </a:ln>
        </p:spPr>
      </p:pic>
      <p:pic>
        <p:nvPicPr>
          <p:cNvPr id="139" name="Picture 465"/>
          <p:cNvPicPr/>
          <p:nvPr/>
        </p:nvPicPr>
        <p:blipFill>
          <a:blip r:embed="rId3"/>
          <a:stretch/>
        </p:blipFill>
        <p:spPr>
          <a:xfrm>
            <a:off x="6653160" y="5365440"/>
            <a:ext cx="1870200" cy="753840"/>
          </a:xfrm>
          <a:prstGeom prst="rect">
            <a:avLst/>
          </a:prstGeom>
          <a:ln>
            <a:noFill/>
          </a:ln>
        </p:spPr>
      </p:pic>
      <p:pic>
        <p:nvPicPr>
          <p:cNvPr id="140" name="Picture 466"/>
          <p:cNvPicPr/>
          <p:nvPr/>
        </p:nvPicPr>
        <p:blipFill>
          <a:blip r:embed="rId4"/>
          <a:stretch/>
        </p:blipFill>
        <p:spPr>
          <a:xfrm>
            <a:off x="8622720" y="5401080"/>
            <a:ext cx="2061360" cy="7182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217080" y="4321080"/>
            <a:ext cx="746640" cy="1222200"/>
          </a:xfrm>
          <a:custGeom>
            <a:avLst/>
            <a:gdLst/>
            <a:ahLst/>
            <a:cxn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52080" y="2225880"/>
            <a:ext cx="2484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	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30080" y="2219760"/>
            <a:ext cx="26103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805160" y="2233080"/>
            <a:ext cx="374292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548800" y="302508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"/>
          <p:cNvSpPr/>
          <p:nvPr/>
        </p:nvSpPr>
        <p:spPr>
          <a:xfrm>
            <a:off x="6869160" y="302508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022880" y="2663640"/>
            <a:ext cx="119376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 flipH="1">
            <a:off x="2548800" y="3241080"/>
            <a:ext cx="158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352080" y="3817080"/>
            <a:ext cx="6190920" cy="2158560"/>
          </a:xfrm>
          <a:custGeom>
            <a:avLst/>
            <a:gdLst/>
            <a:ahLst/>
            <a:cxn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9793080" y="4470840"/>
            <a:ext cx="14666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464000" y="5979600"/>
            <a:ext cx="14385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3" name="Grafik 152"/>
          <p:cNvPicPr/>
          <p:nvPr/>
        </p:nvPicPr>
        <p:blipFill>
          <a:blip r:embed="rId5"/>
          <a:stretch/>
        </p:blipFill>
        <p:spPr>
          <a:xfrm>
            <a:off x="10656000" y="5184000"/>
            <a:ext cx="1049040" cy="935640"/>
          </a:xfrm>
          <a:prstGeom prst="rect">
            <a:avLst/>
          </a:prstGeom>
          <a:ln>
            <a:noFill/>
          </a:ln>
        </p:spPr>
      </p:pic>
      <p:pic>
        <p:nvPicPr>
          <p:cNvPr id="154" name="Grafik 153"/>
          <p:cNvPicPr/>
          <p:nvPr/>
        </p:nvPicPr>
        <p:blipFill>
          <a:blip r:embed="rId6"/>
          <a:stretch/>
        </p:blipFill>
        <p:spPr>
          <a:xfrm>
            <a:off x="4447440" y="2662200"/>
            <a:ext cx="2104200" cy="850680"/>
          </a:xfrm>
          <a:prstGeom prst="rect">
            <a:avLst/>
          </a:prstGeom>
          <a:ln>
            <a:noFill/>
          </a:ln>
        </p:spPr>
      </p:pic>
      <p:pic>
        <p:nvPicPr>
          <p:cNvPr id="155" name="Grafik 154"/>
          <p:cNvPicPr/>
          <p:nvPr/>
        </p:nvPicPr>
        <p:blipFill>
          <a:blip r:embed="rId7"/>
          <a:srcRect l="24995" t="22695" r="23528" b="43878"/>
          <a:stretch/>
        </p:blipFill>
        <p:spPr>
          <a:xfrm>
            <a:off x="4392000" y="3458520"/>
            <a:ext cx="2303280" cy="657720"/>
          </a:xfrm>
          <a:prstGeom prst="rect">
            <a:avLst/>
          </a:prstGeom>
          <a:ln>
            <a:noFill/>
          </a:ln>
        </p:spPr>
      </p:pic>
      <p:pic>
        <p:nvPicPr>
          <p:cNvPr id="156" name="Grafik 155"/>
          <p:cNvPicPr/>
          <p:nvPr/>
        </p:nvPicPr>
        <p:blipFill>
          <a:blip r:embed="rId8"/>
          <a:stretch/>
        </p:blipFill>
        <p:spPr>
          <a:xfrm>
            <a:off x="360000" y="2718360"/>
            <a:ext cx="953280" cy="953280"/>
          </a:xfrm>
          <a:prstGeom prst="rect">
            <a:avLst/>
          </a:prstGeom>
          <a:ln>
            <a:noFill/>
          </a:ln>
        </p:spPr>
      </p:pic>
      <p:pic>
        <p:nvPicPr>
          <p:cNvPr id="157" name="Grafik 156"/>
          <p:cNvPicPr/>
          <p:nvPr/>
        </p:nvPicPr>
        <p:blipFill>
          <a:blip r:embed="rId9"/>
          <a:stretch/>
        </p:blipFill>
        <p:spPr>
          <a:xfrm>
            <a:off x="1313640" y="2592000"/>
            <a:ext cx="1007640" cy="100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15"/>
          <p:cNvSpPr/>
          <p:nvPr/>
        </p:nvSpPr>
        <p:spPr>
          <a:xfrm>
            <a:off x="9214920" y="4318560"/>
            <a:ext cx="720720" cy="1225080"/>
          </a:xfrm>
          <a:custGeom>
            <a:avLst/>
            <a:gdLst/>
            <a:ahLst/>
            <a:cxnLst/>
            <a:rect l="l" t="t" r="r" b="b"/>
            <a:pathLst>
              <a:path w="2005" h="3406">
                <a:moveTo>
                  <a:pt x="501" y="0"/>
                </a:moveTo>
                <a:lnTo>
                  <a:pt x="501" y="2553"/>
                </a:lnTo>
                <a:lnTo>
                  <a:pt x="0" y="2553"/>
                </a:lnTo>
                <a:lnTo>
                  <a:pt x="1002" y="3405"/>
                </a:lnTo>
                <a:lnTo>
                  <a:pt x="2004" y="2553"/>
                </a:lnTo>
                <a:lnTo>
                  <a:pt x="1503" y="2553"/>
                </a:lnTo>
                <a:lnTo>
                  <a:pt x="1503" y="0"/>
                </a:lnTo>
                <a:lnTo>
                  <a:pt x="5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2317680" y="1321920"/>
            <a:ext cx="7185600" cy="52293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Risk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Content Placeholder 4"/>
          <p:cNvPicPr/>
          <p:nvPr/>
        </p:nvPicPr>
        <p:blipFill>
          <a:blip r:embed="rId2"/>
          <a:stretch/>
        </p:blipFill>
        <p:spPr>
          <a:xfrm>
            <a:off x="2192040" y="1802160"/>
            <a:ext cx="7383240" cy="42451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4"/>
          <p:cNvPicPr/>
          <p:nvPr/>
        </p:nvPicPr>
        <p:blipFill>
          <a:blip r:embed="rId2"/>
          <a:stretch/>
        </p:blipFill>
        <p:spPr>
          <a:xfrm>
            <a:off x="3600000" y="2021040"/>
            <a:ext cx="4212000" cy="39542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936000" y="1684080"/>
            <a:ext cx="9962640" cy="457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Factory Method Pattern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Idea: Disguise the construction of a model with another class, the factory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 our case: Static methods to create new model objects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-&gt; filled with data, then returned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2334240" y="1510200"/>
            <a:ext cx="7057080" cy="46090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80D8D-4CF9-4A67-BA5D-151C0B663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34" y="0"/>
            <a:ext cx="931765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4520" y="964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367560" y="1368000"/>
            <a:ext cx="6471720" cy="5157720"/>
          </a:xfrm>
          <a:prstGeom prst="rect">
            <a:avLst/>
          </a:prstGeom>
          <a:ln>
            <a:noFill/>
          </a:ln>
        </p:spPr>
      </p:pic>
      <p:pic>
        <p:nvPicPr>
          <p:cNvPr id="180" name="Picture 5"/>
          <p:cNvPicPr/>
          <p:nvPr/>
        </p:nvPicPr>
        <p:blipFill>
          <a:blip r:embed="rId3"/>
          <a:stretch/>
        </p:blipFill>
        <p:spPr>
          <a:xfrm>
            <a:off x="6840000" y="1512000"/>
            <a:ext cx="4933440" cy="713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Metrics II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284120" y="1656000"/>
            <a:ext cx="375516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/>
          <p:nvPr/>
        </p:nvPicPr>
        <p:blipFill>
          <a:blip r:embed="rId2"/>
          <a:stretch/>
        </p:blipFill>
        <p:spPr>
          <a:xfrm>
            <a:off x="1151640" y="473760"/>
            <a:ext cx="9287280" cy="61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8000" y="698040"/>
            <a:ext cx="532620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609120" y="1604520"/>
            <a:ext cx="1097136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Technical Ability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224000" y="2376000"/>
            <a:ext cx="1281528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Account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Missions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Tasks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CRUD Rewards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Achievements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54520" y="2677680"/>
            <a:ext cx="434844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br/>
            <a:endParaRPr lang="de-DE" sz="1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12560" y="2038320"/>
            <a:ext cx="4190400" cy="22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cap="all" spc="-1" dirty="0" err="1">
                <a:solidFill>
                  <a:srgbClr val="EF53A5"/>
                </a:solidFill>
                <a:latin typeface="Century Gothic"/>
              </a:rPr>
              <a:t>Scope</a:t>
            </a:r>
            <a:r>
              <a:rPr lang="de-DE" sz="2000" cap="all" spc="-1" dirty="0">
                <a:solidFill>
                  <a:srgbClr val="EF53A5"/>
                </a:solidFill>
                <a:latin typeface="Century Gothic"/>
              </a:rPr>
              <a:t>/ SRS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Project </a:t>
            </a:r>
            <a:r>
              <a:rPr lang="de-DE" sz="2000" b="0" strike="noStrike" cap="all" spc="-1" dirty="0" err="1">
                <a:solidFill>
                  <a:srgbClr val="EF53A5"/>
                </a:solidFill>
                <a:latin typeface="Century Gothic"/>
                <a:ea typeface="DejaVu Sans"/>
              </a:rPr>
              <a:t>management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RUP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 dirty="0">
                <a:solidFill>
                  <a:srgbClr val="EF53A5"/>
                </a:solidFill>
                <a:latin typeface="Century Gothic"/>
                <a:ea typeface="DejaVu Sans"/>
              </a:rPr>
              <a:t>Time </a:t>
            </a:r>
            <a:r>
              <a:rPr lang="de-DE" sz="2000" b="0" strike="noStrike" cap="all" spc="-1" dirty="0" err="1">
                <a:solidFill>
                  <a:srgbClr val="EF53A5"/>
                </a:solidFill>
                <a:latin typeface="Century Gothic"/>
                <a:ea typeface="DejaVu Sans"/>
              </a:rPr>
              <a:t>estimation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54520" y="260352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5452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54520" y="2709000"/>
            <a:ext cx="48225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lang="de-DE" sz="2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208560" y="2132640"/>
            <a:ext cx="4822560" cy="5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208560" y="2709000"/>
            <a:ext cx="5441760" cy="28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Individual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rating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(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completed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)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system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outside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groups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Spend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points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on personal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rewards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02560" y="2419920"/>
            <a:ext cx="43358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153440" y="5339880"/>
            <a:ext cx="4335840" cy="8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rafik 1"/>
          <p:cNvPicPr/>
          <p:nvPr/>
        </p:nvPicPr>
        <p:blipFill>
          <a:blip r:embed="rId2"/>
          <a:stretch/>
        </p:blipFill>
        <p:spPr>
          <a:xfrm>
            <a:off x="5493240" y="1274400"/>
            <a:ext cx="5522040" cy="52768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3800" y="4464000"/>
            <a:ext cx="2841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Dropped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Delete Account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48000" y="1678680"/>
            <a:ext cx="33138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Important Use-Cases: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Create Mission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Manage Tasks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Rewards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Achievements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* Statistics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Scope – Usecases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76120" y="2077740"/>
            <a:ext cx="8823600" cy="34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with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project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management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tool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„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YouTrack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“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Every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week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new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sprint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planning</a:t>
            </a:r>
            <a:endParaRPr lang="de-DE" sz="24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Gives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an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overview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Spent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time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Tasks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ToDo</a:t>
            </a: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/ in Progress/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Done</a:t>
            </a:r>
            <a:endParaRPr lang="de-DE" sz="2400" b="0" strike="noStrike" spc="-1" dirty="0">
              <a:latin typeface="Arial"/>
            </a:endParaRPr>
          </a:p>
          <a:p>
            <a:pPr marL="800280" lvl="1" indent="-340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Work </a:t>
            </a:r>
            <a:r>
              <a:rPr lang="de-DE" sz="24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history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12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rafik 3"/>
          <p:cNvPicPr/>
          <p:nvPr/>
        </p:nvPicPr>
        <p:blipFill>
          <a:blip r:embed="rId2"/>
          <a:stretch/>
        </p:blipFill>
        <p:spPr>
          <a:xfrm>
            <a:off x="0" y="1604520"/>
            <a:ext cx="12192480" cy="5183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Youtrack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54520" y="97380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Grafik 1"/>
          <p:cNvPicPr/>
          <p:nvPr/>
        </p:nvPicPr>
        <p:blipFill>
          <a:blip r:embed="rId3"/>
          <a:stretch/>
        </p:blipFill>
        <p:spPr>
          <a:xfrm>
            <a:off x="3199680" y="216000"/>
            <a:ext cx="8655840" cy="63554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76120" y="519120"/>
            <a:ext cx="87591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Custom</PresentationFormat>
  <Paragraphs>108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Adam, Jannik</dc:creator>
  <dc:description/>
  <cp:lastModifiedBy>Guenduez, Mert</cp:lastModifiedBy>
  <cp:revision>55</cp:revision>
  <dcterms:created xsi:type="dcterms:W3CDTF">2018-12-08T12:08:55Z</dcterms:created>
  <dcterms:modified xsi:type="dcterms:W3CDTF">2019-06-18T09:15:53Z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