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21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2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3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Click to edit the notes 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&lt;header&gt;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8116A68-1E07-4023-A958-7A0CAFD5DB2C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pPr marL="216000" indent="-21348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Wie sie sehen können, sehen sie nichts -&gt; Fehler eingestehen, im Final wird es besser aussehen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060F70-44A4-4E14-AB1C-CA2BF2BF1FB9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pPr marL="216000" indent="-21348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Mit linker Hand Zeugs erledigen</a:t>
            </a:r>
            <a:endParaRPr b="0" lang="de-DE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Statur behalten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9FF59D4-4975-416A-AE22-A02C322142F3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pPr marL="216000" indent="-21348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Highscore system to help you compare yourself with others and track your own improvements.</a:t>
            </a:r>
            <a:endParaRPr b="0" lang="de-DE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Statistics provide who is first and who is last.</a:t>
            </a:r>
            <a:endParaRPr b="0" lang="de-DE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Push notifications if you’re last to make sure you step up your game.</a:t>
            </a:r>
            <a:endParaRPr b="0" lang="de-DE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reflect upon him/herself by giving an individual rating after finishing a task. This way you will keep track on the parts you have mastered well, but also areas where you still could need some polishing.</a:t>
            </a:r>
            <a:endParaRPr b="0" lang="de-DE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You’ll be able to individualize the amount of points rewarded for each task. In addition to this, you can define your own personal rewards, such as eating a Snickers.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909F048-46D9-404C-A5F4-A1C9395D7CF1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92480" cy="6856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92480" cy="6856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52000" y="492480"/>
            <a:ext cx="882360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1154520" y="4777560"/>
            <a:ext cx="882360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18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Lernziele spieleriesch selbst erreichen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18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Jonas hilpp, angelika sudheimer, mert gündüz, jannik adam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Learn IT Yourself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Grafik 1" descr=""/>
          <p:cNvPicPr/>
          <p:nvPr/>
        </p:nvPicPr>
        <p:blipFill>
          <a:blip r:embed="rId1"/>
          <a:stretch/>
        </p:blipFill>
        <p:spPr>
          <a:xfrm>
            <a:off x="3199680" y="216000"/>
            <a:ext cx="8655840" cy="635544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RUP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06680" y="596880"/>
            <a:ext cx="4171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FP Time Estimation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19" name="Grafik 4" descr=""/>
          <p:cNvPicPr/>
          <p:nvPr/>
        </p:nvPicPr>
        <p:blipFill>
          <a:blip r:embed="rId1"/>
          <a:stretch/>
        </p:blipFill>
        <p:spPr>
          <a:xfrm>
            <a:off x="1440000" y="1363320"/>
            <a:ext cx="8076600" cy="518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1080" y="693000"/>
            <a:ext cx="2406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Burndown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21" name="Grafik 4" descr=""/>
          <p:cNvPicPr/>
          <p:nvPr/>
        </p:nvPicPr>
        <p:blipFill>
          <a:blip r:embed="rId1"/>
          <a:stretch/>
        </p:blipFill>
        <p:spPr>
          <a:xfrm>
            <a:off x="-43920" y="232200"/>
            <a:ext cx="12236760" cy="603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154520" y="2677680"/>
            <a:ext cx="4348440" cy="22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1208520" y="2592000"/>
            <a:ext cx="4406760" cy="22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2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Testing</a:t>
            </a:r>
            <a:endParaRPr b="0" lang="de-D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2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Automation</a:t>
            </a:r>
            <a:endParaRPr b="0" lang="de-D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2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RISK Management</a:t>
            </a:r>
            <a:endParaRPr b="0" lang="de-D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2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Architecture</a:t>
            </a:r>
            <a:endParaRPr b="0" lang="de-D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2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Patterns</a:t>
            </a:r>
            <a:endParaRPr b="0" lang="de-D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2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Metrics</a:t>
            </a: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Quality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408000" y="260352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Functional Testing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154520" y="259272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Unit Testing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1154520" y="432000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User Testing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130" name="Picture 453" descr=""/>
          <p:cNvPicPr/>
          <p:nvPr/>
        </p:nvPicPr>
        <p:blipFill>
          <a:blip r:embed="rId1"/>
          <a:stretch/>
        </p:blipFill>
        <p:spPr>
          <a:xfrm>
            <a:off x="9072360" y="2438280"/>
            <a:ext cx="2089800" cy="727920"/>
          </a:xfrm>
          <a:prstGeom prst="rect">
            <a:avLst/>
          </a:prstGeom>
          <a:ln>
            <a:noFill/>
          </a:ln>
        </p:spPr>
      </p:pic>
      <p:sp>
        <p:nvSpPr>
          <p:cNvPr id="131" name="CustomShape 6"/>
          <p:cNvSpPr/>
          <p:nvPr/>
        </p:nvSpPr>
        <p:spPr>
          <a:xfrm>
            <a:off x="1154520" y="2808000"/>
            <a:ext cx="4822560" cy="28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Testing the functionality of individual functions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6408000" y="2808000"/>
            <a:ext cx="4822560" cy="28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Testing a complete functionality of the application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1154520" y="4536000"/>
            <a:ext cx="4822560" cy="28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Testing the usability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Testing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3096000" y="2304000"/>
            <a:ext cx="975600" cy="87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967680" y="224460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38" name="Picture 464" descr=""/>
          <p:cNvPicPr/>
          <p:nvPr/>
        </p:nvPicPr>
        <p:blipFill>
          <a:blip r:embed="rId1"/>
          <a:stretch/>
        </p:blipFill>
        <p:spPr>
          <a:xfrm>
            <a:off x="8975880" y="2707920"/>
            <a:ext cx="1059840" cy="1467360"/>
          </a:xfrm>
          <a:prstGeom prst="rect">
            <a:avLst/>
          </a:prstGeom>
          <a:ln>
            <a:noFill/>
          </a:ln>
        </p:spPr>
      </p:pic>
      <p:pic>
        <p:nvPicPr>
          <p:cNvPr id="139" name="Picture 465" descr=""/>
          <p:cNvPicPr/>
          <p:nvPr/>
        </p:nvPicPr>
        <p:blipFill>
          <a:blip r:embed="rId2"/>
          <a:stretch/>
        </p:blipFill>
        <p:spPr>
          <a:xfrm>
            <a:off x="6653160" y="5365440"/>
            <a:ext cx="1870200" cy="753840"/>
          </a:xfrm>
          <a:prstGeom prst="rect">
            <a:avLst/>
          </a:prstGeom>
          <a:ln>
            <a:noFill/>
          </a:ln>
        </p:spPr>
      </p:pic>
      <p:pic>
        <p:nvPicPr>
          <p:cNvPr id="140" name="Picture 466" descr=""/>
          <p:cNvPicPr/>
          <p:nvPr/>
        </p:nvPicPr>
        <p:blipFill>
          <a:blip r:embed="rId3"/>
          <a:stretch/>
        </p:blipFill>
        <p:spPr>
          <a:xfrm>
            <a:off x="8622720" y="5401080"/>
            <a:ext cx="2061360" cy="71820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9217080" y="4321080"/>
            <a:ext cx="746640" cy="1222200"/>
          </a:xfrm>
          <a:custGeom>
            <a:avLst/>
            <a:gdLst/>
            <a:ahLst/>
            <a:rect l="l" t="t" r="r" b="b"/>
            <a:pathLst>
              <a:path w="2081" h="3402">
                <a:moveTo>
                  <a:pt x="520" y="0"/>
                </a:moveTo>
                <a:lnTo>
                  <a:pt x="520" y="2550"/>
                </a:lnTo>
                <a:lnTo>
                  <a:pt x="0" y="2550"/>
                </a:lnTo>
                <a:lnTo>
                  <a:pt x="1040" y="3401"/>
                </a:lnTo>
                <a:lnTo>
                  <a:pt x="2080" y="2550"/>
                </a:lnTo>
                <a:lnTo>
                  <a:pt x="1560" y="2550"/>
                </a:lnTo>
                <a:lnTo>
                  <a:pt x="1560" y="0"/>
                </a:lnTo>
                <a:lnTo>
                  <a:pt x="52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352080" y="2225880"/>
            <a:ext cx="248436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Development</a:t>
            </a: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	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330080" y="2219760"/>
            <a:ext cx="261036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Version Control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7805160" y="2233080"/>
            <a:ext cx="374292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Continuous Integration 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45" name="Line 7"/>
          <p:cNvSpPr/>
          <p:nvPr/>
        </p:nvSpPr>
        <p:spPr>
          <a:xfrm>
            <a:off x="2548800" y="3025080"/>
            <a:ext cx="165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8"/>
          <p:cNvSpPr/>
          <p:nvPr/>
        </p:nvSpPr>
        <p:spPr>
          <a:xfrm>
            <a:off x="6869160" y="3025080"/>
            <a:ext cx="194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9"/>
          <p:cNvSpPr/>
          <p:nvPr/>
        </p:nvSpPr>
        <p:spPr>
          <a:xfrm>
            <a:off x="7022880" y="2663640"/>
            <a:ext cx="119376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Trigger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8" name="Line 10"/>
          <p:cNvSpPr/>
          <p:nvPr/>
        </p:nvSpPr>
        <p:spPr>
          <a:xfrm flipH="1">
            <a:off x="2548800" y="3241080"/>
            <a:ext cx="158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1"/>
          <p:cNvSpPr/>
          <p:nvPr/>
        </p:nvSpPr>
        <p:spPr>
          <a:xfrm>
            <a:off x="352080" y="3817080"/>
            <a:ext cx="6190920" cy="2158560"/>
          </a:xfrm>
          <a:custGeom>
            <a:avLst/>
            <a:gdLst/>
            <a:ahLst/>
            <a:rect l="l" t="t" r="r" b="b"/>
            <a:pathLst>
              <a:path w="14021" h="3774">
                <a:moveTo>
                  <a:pt x="2138" y="820"/>
                </a:moveTo>
                <a:lnTo>
                  <a:pt x="2163" y="902"/>
                </a:lnTo>
                <a:lnTo>
                  <a:pt x="2194" y="985"/>
                </a:lnTo>
                <a:lnTo>
                  <a:pt x="2230" y="1067"/>
                </a:lnTo>
                <a:lnTo>
                  <a:pt x="2272" y="1148"/>
                </a:lnTo>
                <a:lnTo>
                  <a:pt x="2319" y="1229"/>
                </a:lnTo>
                <a:lnTo>
                  <a:pt x="2371" y="1310"/>
                </a:lnTo>
                <a:lnTo>
                  <a:pt x="2429" y="1390"/>
                </a:lnTo>
                <a:lnTo>
                  <a:pt x="2491" y="1469"/>
                </a:lnTo>
                <a:lnTo>
                  <a:pt x="2559" y="1548"/>
                </a:lnTo>
                <a:lnTo>
                  <a:pt x="2633" y="1627"/>
                </a:lnTo>
                <a:lnTo>
                  <a:pt x="2711" y="1704"/>
                </a:lnTo>
                <a:lnTo>
                  <a:pt x="2794" y="1781"/>
                </a:lnTo>
                <a:lnTo>
                  <a:pt x="2882" y="1857"/>
                </a:lnTo>
                <a:lnTo>
                  <a:pt x="2976" y="1932"/>
                </a:lnTo>
                <a:lnTo>
                  <a:pt x="3074" y="2006"/>
                </a:lnTo>
                <a:lnTo>
                  <a:pt x="3177" y="2079"/>
                </a:lnTo>
                <a:lnTo>
                  <a:pt x="3284" y="2151"/>
                </a:lnTo>
                <a:lnTo>
                  <a:pt x="3397" y="2222"/>
                </a:lnTo>
                <a:lnTo>
                  <a:pt x="3514" y="2292"/>
                </a:lnTo>
                <a:lnTo>
                  <a:pt x="3635" y="2360"/>
                </a:lnTo>
                <a:lnTo>
                  <a:pt x="3761" y="2428"/>
                </a:lnTo>
                <a:lnTo>
                  <a:pt x="3892" y="2494"/>
                </a:lnTo>
                <a:lnTo>
                  <a:pt x="4027" y="2559"/>
                </a:lnTo>
                <a:lnTo>
                  <a:pt x="4166" y="2623"/>
                </a:lnTo>
                <a:lnTo>
                  <a:pt x="4309" y="2685"/>
                </a:lnTo>
                <a:lnTo>
                  <a:pt x="4456" y="2746"/>
                </a:lnTo>
                <a:lnTo>
                  <a:pt x="4607" y="2806"/>
                </a:lnTo>
                <a:lnTo>
                  <a:pt x="4762" y="2864"/>
                </a:lnTo>
                <a:lnTo>
                  <a:pt x="4921" y="2920"/>
                </a:lnTo>
                <a:lnTo>
                  <a:pt x="5083" y="2975"/>
                </a:lnTo>
                <a:lnTo>
                  <a:pt x="5249" y="3029"/>
                </a:lnTo>
                <a:lnTo>
                  <a:pt x="5418" y="3080"/>
                </a:lnTo>
                <a:lnTo>
                  <a:pt x="5591" y="3130"/>
                </a:lnTo>
                <a:lnTo>
                  <a:pt x="5767" y="3179"/>
                </a:lnTo>
                <a:lnTo>
                  <a:pt x="5946" y="3226"/>
                </a:lnTo>
                <a:lnTo>
                  <a:pt x="6128" y="3270"/>
                </a:lnTo>
                <a:lnTo>
                  <a:pt x="6313" y="3314"/>
                </a:lnTo>
                <a:lnTo>
                  <a:pt x="6501" y="3355"/>
                </a:lnTo>
                <a:lnTo>
                  <a:pt x="6691" y="3395"/>
                </a:lnTo>
                <a:lnTo>
                  <a:pt x="6884" y="3432"/>
                </a:lnTo>
                <a:lnTo>
                  <a:pt x="7080" y="3468"/>
                </a:lnTo>
                <a:lnTo>
                  <a:pt x="7277" y="3502"/>
                </a:lnTo>
                <a:lnTo>
                  <a:pt x="7477" y="3534"/>
                </a:lnTo>
                <a:lnTo>
                  <a:pt x="7679" y="3564"/>
                </a:lnTo>
                <a:lnTo>
                  <a:pt x="7883" y="3592"/>
                </a:lnTo>
                <a:lnTo>
                  <a:pt x="8088" y="3618"/>
                </a:lnTo>
                <a:lnTo>
                  <a:pt x="8295" y="3642"/>
                </a:lnTo>
                <a:lnTo>
                  <a:pt x="8504" y="3665"/>
                </a:lnTo>
                <a:lnTo>
                  <a:pt x="8714" y="3685"/>
                </a:lnTo>
                <a:lnTo>
                  <a:pt x="8925" y="3703"/>
                </a:lnTo>
                <a:lnTo>
                  <a:pt x="9138" y="3719"/>
                </a:lnTo>
                <a:lnTo>
                  <a:pt x="9351" y="3733"/>
                </a:lnTo>
                <a:lnTo>
                  <a:pt x="9565" y="3745"/>
                </a:lnTo>
                <a:lnTo>
                  <a:pt x="9780" y="3754"/>
                </a:lnTo>
                <a:lnTo>
                  <a:pt x="9996" y="3762"/>
                </a:lnTo>
                <a:lnTo>
                  <a:pt x="10212" y="3768"/>
                </a:lnTo>
                <a:lnTo>
                  <a:pt x="10428" y="3771"/>
                </a:lnTo>
                <a:lnTo>
                  <a:pt x="10645" y="3773"/>
                </a:lnTo>
                <a:lnTo>
                  <a:pt x="10861" y="3772"/>
                </a:lnTo>
                <a:lnTo>
                  <a:pt x="11078" y="3770"/>
                </a:lnTo>
                <a:lnTo>
                  <a:pt x="11294" y="3765"/>
                </a:lnTo>
                <a:lnTo>
                  <a:pt x="11510" y="3758"/>
                </a:lnTo>
                <a:lnTo>
                  <a:pt x="11725" y="3749"/>
                </a:lnTo>
                <a:lnTo>
                  <a:pt x="11939" y="3738"/>
                </a:lnTo>
                <a:lnTo>
                  <a:pt x="12153" y="3725"/>
                </a:lnTo>
                <a:lnTo>
                  <a:pt x="12366" y="3710"/>
                </a:lnTo>
                <a:lnTo>
                  <a:pt x="12578" y="3693"/>
                </a:lnTo>
                <a:lnTo>
                  <a:pt x="12788" y="3673"/>
                </a:lnTo>
                <a:lnTo>
                  <a:pt x="12998" y="3652"/>
                </a:lnTo>
                <a:lnTo>
                  <a:pt x="13206" y="3629"/>
                </a:lnTo>
                <a:lnTo>
                  <a:pt x="13412" y="3603"/>
                </a:lnTo>
                <a:lnTo>
                  <a:pt x="13616" y="3576"/>
                </a:lnTo>
                <a:lnTo>
                  <a:pt x="13819" y="3547"/>
                </a:lnTo>
                <a:lnTo>
                  <a:pt x="14020" y="3516"/>
                </a:lnTo>
                <a:lnTo>
                  <a:pt x="14020" y="3516"/>
                </a:lnTo>
                <a:lnTo>
                  <a:pt x="13819" y="3547"/>
                </a:lnTo>
                <a:lnTo>
                  <a:pt x="13616" y="3576"/>
                </a:lnTo>
                <a:lnTo>
                  <a:pt x="13412" y="3603"/>
                </a:lnTo>
                <a:lnTo>
                  <a:pt x="13206" y="3629"/>
                </a:lnTo>
                <a:lnTo>
                  <a:pt x="12998" y="3652"/>
                </a:lnTo>
                <a:lnTo>
                  <a:pt x="12788" y="3673"/>
                </a:lnTo>
                <a:lnTo>
                  <a:pt x="12578" y="3693"/>
                </a:lnTo>
                <a:lnTo>
                  <a:pt x="12366" y="3710"/>
                </a:lnTo>
                <a:lnTo>
                  <a:pt x="12153" y="3725"/>
                </a:lnTo>
                <a:lnTo>
                  <a:pt x="11939" y="3738"/>
                </a:lnTo>
                <a:lnTo>
                  <a:pt x="11725" y="3749"/>
                </a:lnTo>
                <a:lnTo>
                  <a:pt x="11510" y="3758"/>
                </a:lnTo>
                <a:lnTo>
                  <a:pt x="11294" y="3765"/>
                </a:lnTo>
                <a:lnTo>
                  <a:pt x="11078" y="3770"/>
                </a:lnTo>
                <a:lnTo>
                  <a:pt x="10861" y="3772"/>
                </a:lnTo>
                <a:lnTo>
                  <a:pt x="10645" y="3773"/>
                </a:lnTo>
                <a:lnTo>
                  <a:pt x="10428" y="3771"/>
                </a:lnTo>
                <a:lnTo>
                  <a:pt x="10212" y="3768"/>
                </a:lnTo>
                <a:lnTo>
                  <a:pt x="9996" y="3762"/>
                </a:lnTo>
                <a:lnTo>
                  <a:pt x="9780" y="3754"/>
                </a:lnTo>
                <a:lnTo>
                  <a:pt x="9565" y="3745"/>
                </a:lnTo>
                <a:lnTo>
                  <a:pt x="9351" y="3733"/>
                </a:lnTo>
                <a:lnTo>
                  <a:pt x="9138" y="3719"/>
                </a:lnTo>
                <a:lnTo>
                  <a:pt x="8925" y="3703"/>
                </a:lnTo>
                <a:lnTo>
                  <a:pt x="8714" y="3685"/>
                </a:lnTo>
                <a:lnTo>
                  <a:pt x="8504" y="3665"/>
                </a:lnTo>
                <a:lnTo>
                  <a:pt x="8295" y="3642"/>
                </a:lnTo>
                <a:lnTo>
                  <a:pt x="8088" y="3618"/>
                </a:lnTo>
                <a:lnTo>
                  <a:pt x="7883" y="3592"/>
                </a:lnTo>
                <a:lnTo>
                  <a:pt x="7679" y="3564"/>
                </a:lnTo>
                <a:lnTo>
                  <a:pt x="7477" y="3534"/>
                </a:lnTo>
                <a:lnTo>
                  <a:pt x="7277" y="3502"/>
                </a:lnTo>
                <a:lnTo>
                  <a:pt x="7080" y="3468"/>
                </a:lnTo>
                <a:lnTo>
                  <a:pt x="6884" y="3432"/>
                </a:lnTo>
                <a:lnTo>
                  <a:pt x="6691" y="3395"/>
                </a:lnTo>
                <a:lnTo>
                  <a:pt x="6501" y="3355"/>
                </a:lnTo>
                <a:lnTo>
                  <a:pt x="6313" y="3314"/>
                </a:lnTo>
                <a:lnTo>
                  <a:pt x="6128" y="3270"/>
                </a:lnTo>
                <a:lnTo>
                  <a:pt x="5946" y="3226"/>
                </a:lnTo>
                <a:lnTo>
                  <a:pt x="5767" y="3179"/>
                </a:lnTo>
                <a:lnTo>
                  <a:pt x="5591" y="3130"/>
                </a:lnTo>
                <a:lnTo>
                  <a:pt x="5418" y="3080"/>
                </a:lnTo>
                <a:lnTo>
                  <a:pt x="5249" y="3029"/>
                </a:lnTo>
                <a:lnTo>
                  <a:pt x="5083" y="2975"/>
                </a:lnTo>
                <a:lnTo>
                  <a:pt x="4921" y="2920"/>
                </a:lnTo>
                <a:lnTo>
                  <a:pt x="4762" y="2864"/>
                </a:lnTo>
                <a:lnTo>
                  <a:pt x="4607" y="2806"/>
                </a:lnTo>
                <a:lnTo>
                  <a:pt x="4456" y="2746"/>
                </a:lnTo>
                <a:lnTo>
                  <a:pt x="4309" y="2685"/>
                </a:lnTo>
                <a:lnTo>
                  <a:pt x="4166" y="2623"/>
                </a:lnTo>
                <a:lnTo>
                  <a:pt x="4027" y="2559"/>
                </a:lnTo>
                <a:lnTo>
                  <a:pt x="3892" y="2494"/>
                </a:lnTo>
                <a:lnTo>
                  <a:pt x="3761" y="2428"/>
                </a:lnTo>
                <a:lnTo>
                  <a:pt x="3635" y="2360"/>
                </a:lnTo>
                <a:lnTo>
                  <a:pt x="3514" y="2292"/>
                </a:lnTo>
                <a:lnTo>
                  <a:pt x="3397" y="2222"/>
                </a:lnTo>
                <a:lnTo>
                  <a:pt x="3284" y="2151"/>
                </a:lnTo>
                <a:lnTo>
                  <a:pt x="3177" y="2079"/>
                </a:lnTo>
                <a:lnTo>
                  <a:pt x="3074" y="2006"/>
                </a:lnTo>
                <a:lnTo>
                  <a:pt x="2976" y="1932"/>
                </a:lnTo>
                <a:lnTo>
                  <a:pt x="2882" y="1857"/>
                </a:lnTo>
                <a:lnTo>
                  <a:pt x="2794" y="1781"/>
                </a:lnTo>
                <a:lnTo>
                  <a:pt x="2711" y="1704"/>
                </a:lnTo>
                <a:lnTo>
                  <a:pt x="2633" y="1627"/>
                </a:lnTo>
                <a:lnTo>
                  <a:pt x="2559" y="1548"/>
                </a:lnTo>
                <a:lnTo>
                  <a:pt x="2491" y="1469"/>
                </a:lnTo>
                <a:lnTo>
                  <a:pt x="2429" y="1390"/>
                </a:lnTo>
                <a:lnTo>
                  <a:pt x="2371" y="1310"/>
                </a:lnTo>
                <a:lnTo>
                  <a:pt x="2319" y="1229"/>
                </a:lnTo>
                <a:lnTo>
                  <a:pt x="2272" y="1148"/>
                </a:lnTo>
                <a:lnTo>
                  <a:pt x="2230" y="1067"/>
                </a:lnTo>
                <a:lnTo>
                  <a:pt x="2194" y="985"/>
                </a:lnTo>
                <a:lnTo>
                  <a:pt x="2163" y="902"/>
                </a:lnTo>
                <a:lnTo>
                  <a:pt x="2138" y="820"/>
                </a:lnTo>
                <a:lnTo>
                  <a:pt x="0" y="907"/>
                </a:lnTo>
                <a:lnTo>
                  <a:pt x="1912" y="0"/>
                </a:lnTo>
                <a:lnTo>
                  <a:pt x="4275" y="733"/>
                </a:lnTo>
                <a:lnTo>
                  <a:pt x="2138" y="82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2"/>
          <p:cNvSpPr/>
          <p:nvPr/>
        </p:nvSpPr>
        <p:spPr>
          <a:xfrm>
            <a:off x="9793080" y="4470840"/>
            <a:ext cx="146664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Build and Test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4464000" y="5979600"/>
            <a:ext cx="1438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Feedback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Continuous Integration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4"/>
          <a:stretch/>
        </p:blipFill>
        <p:spPr>
          <a:xfrm>
            <a:off x="10656000" y="5184000"/>
            <a:ext cx="1049040" cy="93564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5"/>
          <a:stretch/>
        </p:blipFill>
        <p:spPr>
          <a:xfrm>
            <a:off x="4447440" y="2662200"/>
            <a:ext cx="2104200" cy="8506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6"/>
          <a:srcRect l="24995" t="22695" r="23528" b="43878"/>
          <a:stretch/>
        </p:blipFill>
        <p:spPr>
          <a:xfrm>
            <a:off x="4392000" y="3458520"/>
            <a:ext cx="2303280" cy="65772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7"/>
          <a:stretch/>
        </p:blipFill>
        <p:spPr>
          <a:xfrm>
            <a:off x="360000" y="2718360"/>
            <a:ext cx="953280" cy="9532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8"/>
          <a:stretch/>
        </p:blipFill>
        <p:spPr>
          <a:xfrm>
            <a:off x="1313640" y="2592000"/>
            <a:ext cx="1007640" cy="1007640"/>
          </a:xfrm>
          <a:prstGeom prst="rect">
            <a:avLst/>
          </a:prstGeom>
          <a:ln>
            <a:noFill/>
          </a:ln>
        </p:spPr>
      </p:pic>
      <p:sp>
        <p:nvSpPr>
          <p:cNvPr id="158" name="CustomShape 15"/>
          <p:cNvSpPr/>
          <p:nvPr/>
        </p:nvSpPr>
        <p:spPr>
          <a:xfrm>
            <a:off x="9214920" y="4318560"/>
            <a:ext cx="720720" cy="1225080"/>
          </a:xfrm>
          <a:custGeom>
            <a:avLst/>
            <a:gdLst/>
            <a:ahLst/>
            <a:rect l="l" t="t" r="r" b="b"/>
            <a:pathLst>
              <a:path w="2005" h="3406">
                <a:moveTo>
                  <a:pt x="501" y="0"/>
                </a:moveTo>
                <a:lnTo>
                  <a:pt x="501" y="2553"/>
                </a:lnTo>
                <a:lnTo>
                  <a:pt x="0" y="2553"/>
                </a:lnTo>
                <a:lnTo>
                  <a:pt x="1002" y="3405"/>
                </a:lnTo>
                <a:lnTo>
                  <a:pt x="2004" y="2553"/>
                </a:lnTo>
                <a:lnTo>
                  <a:pt x="1503" y="2553"/>
                </a:lnTo>
                <a:lnTo>
                  <a:pt x="1503" y="0"/>
                </a:lnTo>
                <a:lnTo>
                  <a:pt x="501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2317680" y="1321920"/>
            <a:ext cx="7185600" cy="522936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Risk Management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Content Placeholder 4" descr=""/>
          <p:cNvPicPr/>
          <p:nvPr/>
        </p:nvPicPr>
        <p:blipFill>
          <a:blip r:embed="rId1"/>
          <a:stretch/>
        </p:blipFill>
        <p:spPr>
          <a:xfrm>
            <a:off x="2192040" y="1802160"/>
            <a:ext cx="7383240" cy="424512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Architecture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Content Placeholder 4" descr=""/>
          <p:cNvPicPr/>
          <p:nvPr/>
        </p:nvPicPr>
        <p:blipFill>
          <a:blip r:embed="rId1"/>
          <a:stretch/>
        </p:blipFill>
        <p:spPr>
          <a:xfrm>
            <a:off x="3600000" y="2021040"/>
            <a:ext cx="4212000" cy="395424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Architecture II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936000" y="1684080"/>
            <a:ext cx="9962640" cy="457920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Architecture III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Agenda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1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Business</a:t>
            </a:r>
            <a:endParaRPr b="0" lang="de-DE" sz="24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1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Quality</a:t>
            </a:r>
            <a:endParaRPr b="0" lang="de-DE" sz="24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1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Technical Ability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Factory Method Pattern</a:t>
            </a:r>
            <a:endParaRPr b="0" lang="de-DE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Idea: Disguise the construction of a model with another class, the factory</a:t>
            </a:r>
            <a:endParaRPr b="0" lang="de-DE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In our case: Static methods to create new model objects</a:t>
            </a:r>
            <a:endParaRPr b="0" lang="de-DE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-&gt; filled with data, then returned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Design Patterns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2334240" y="1510200"/>
            <a:ext cx="7057080" cy="460908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Design Patterns II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Picture 3" descr=""/>
          <p:cNvPicPr/>
          <p:nvPr/>
        </p:nvPicPr>
        <p:blipFill>
          <a:blip r:embed="rId1"/>
          <a:stretch/>
        </p:blipFill>
        <p:spPr>
          <a:xfrm>
            <a:off x="3384000" y="252000"/>
            <a:ext cx="5289120" cy="637128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Metrics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154520" y="964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Picture 2" descr=""/>
          <p:cNvPicPr/>
          <p:nvPr/>
        </p:nvPicPr>
        <p:blipFill>
          <a:blip r:embed="rId1"/>
          <a:stretch/>
        </p:blipFill>
        <p:spPr>
          <a:xfrm>
            <a:off x="367560" y="1368000"/>
            <a:ext cx="6471720" cy="5157720"/>
          </a:xfrm>
          <a:prstGeom prst="rect">
            <a:avLst/>
          </a:prstGeom>
          <a:ln>
            <a:noFill/>
          </a:ln>
        </p:spPr>
      </p:pic>
      <p:pic>
        <p:nvPicPr>
          <p:cNvPr id="180" name="Picture 5" descr=""/>
          <p:cNvPicPr/>
          <p:nvPr/>
        </p:nvPicPr>
        <p:blipFill>
          <a:blip r:embed="rId2"/>
          <a:stretch/>
        </p:blipFill>
        <p:spPr>
          <a:xfrm>
            <a:off x="6840000" y="1512000"/>
            <a:ext cx="4933440" cy="71352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Metrics II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154520" y="2677680"/>
            <a:ext cx="4348440" cy="22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1284120" y="1656000"/>
            <a:ext cx="3755160" cy="22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Class diagram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Technical Ability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live demo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Technology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151640" y="473760"/>
            <a:ext cx="9287280" cy="610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48000" y="698040"/>
            <a:ext cx="532620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609120" y="1604520"/>
            <a:ext cx="1097136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Technical Ability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1224000" y="2376000"/>
            <a:ext cx="12815280" cy="34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Account</a:t>
            </a:r>
            <a:endParaRPr b="0" lang="de-DE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CRUD Missions</a:t>
            </a:r>
            <a:endParaRPr b="0" lang="de-DE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CRUD Tasks</a:t>
            </a:r>
            <a:endParaRPr b="0" lang="de-DE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CRUD Rewards</a:t>
            </a:r>
            <a:endParaRPr b="0" lang="de-DE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Statistics</a:t>
            </a:r>
            <a:endParaRPr b="0" lang="de-DE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Achievements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Demo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154520" y="2677680"/>
            <a:ext cx="4348440" cy="22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br/>
            <a:endParaRPr b="0" lang="de-DE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312560" y="2038320"/>
            <a:ext cx="4190400" cy="22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Vision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Use Cases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Project management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RUP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Time estimation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Business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1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Blow up your motivation levels for reaching your goals!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1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Turn mundane tasks such as studying into a game!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Our Vision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Make progress of learning digital and competitive</a:t>
            </a:r>
            <a:br/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Stay as motivated as you were in the beginning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Split your learning goal into various tasks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Vision – Structured Learning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1154520" y="260352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Competitive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154520" y="3179880"/>
            <a:ext cx="4822560" cy="28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Points for completing tasks</a:t>
            </a:r>
            <a:endParaRPr b="0" lang="de-DE" sz="24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Highscore system</a:t>
            </a:r>
            <a:endParaRPr b="0" lang="de-DE" sz="24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Group statistics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6208560" y="260352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Self-reflection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6208560" y="3179880"/>
            <a:ext cx="5441760" cy="28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Individual rating of (completed) tasks</a:t>
            </a:r>
            <a:endParaRPr b="0" lang="de-DE" sz="24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Reward system outside groups</a:t>
            </a:r>
            <a:endParaRPr b="0" lang="de-DE" sz="24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Spend points on personal rewards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Vision - Motivation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502560" y="2419920"/>
            <a:ext cx="433584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1153440" y="5339880"/>
            <a:ext cx="433584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Grafik 1" descr=""/>
          <p:cNvPicPr/>
          <p:nvPr/>
        </p:nvPicPr>
        <p:blipFill>
          <a:blip r:embed="rId1"/>
          <a:stretch/>
        </p:blipFill>
        <p:spPr>
          <a:xfrm>
            <a:off x="5493240" y="1274400"/>
            <a:ext cx="5522040" cy="5276880"/>
          </a:xfrm>
          <a:prstGeom prst="rect">
            <a:avLst/>
          </a:prstGeom>
          <a:ln>
            <a:noFill/>
          </a:ln>
        </p:spPr>
      </p:pic>
      <p:sp>
        <p:nvSpPr>
          <p:cNvPr id="107" name="CustomShape 4"/>
          <p:cNvSpPr/>
          <p:nvPr/>
        </p:nvSpPr>
        <p:spPr>
          <a:xfrm>
            <a:off x="613800" y="4464000"/>
            <a:ext cx="28414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Dropped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* Delete Account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648000" y="1678680"/>
            <a:ext cx="33138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Important Use-Cases: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* Create Mission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* Manage Tasks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* Rewards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* Achievements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* Statistics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Scope – Usecases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1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SCRUMMING</a:t>
            </a: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with project management tool „YouTrack“</a:t>
            </a:r>
            <a:endParaRPr b="0" lang="de-DE" sz="24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Every week new sprint planning</a:t>
            </a:r>
            <a:endParaRPr b="0" lang="de-DE" sz="24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Gives an overview of:</a:t>
            </a:r>
            <a:endParaRPr b="0" lang="de-DE" sz="24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Spent time</a:t>
            </a:r>
            <a:endParaRPr b="0" lang="de-DE" sz="24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Tasks ToDo/ in Progress/ Done</a:t>
            </a:r>
            <a:endParaRPr b="0" lang="de-DE" sz="24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Work history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Project Management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09120" y="1604520"/>
            <a:ext cx="1097244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Grafik 3" descr=""/>
          <p:cNvPicPr/>
          <p:nvPr/>
        </p:nvPicPr>
        <p:blipFill>
          <a:blip r:embed="rId1"/>
          <a:stretch/>
        </p:blipFill>
        <p:spPr>
          <a:xfrm>
            <a:off x="0" y="1604520"/>
            <a:ext cx="12192480" cy="518364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Youtrack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LibreOffice/5.4.2.2$MacOSX_X86_64 LibreOffice_project/22b09f6418e8c2d508a9eaf86b2399209b0990f4</Application>
  <Words>447</Words>
  <Paragraphs>124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2018-12-08T12:08:55Z</dcterms:created>
  <dc:creator>Adam, Jannik</dc:creator>
  <dc:description/>
  <dc:language>de-DE</dc:language>
  <cp:lastModifiedBy/>
  <dcterms:modified xsi:type="dcterms:W3CDTF">2019-06-17T20:48:42Z</dcterms:modified>
  <cp:revision>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