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9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87" r:id="rId17"/>
    <p:sldId id="265" r:id="rId18"/>
    <p:sldId id="285" r:id="rId19"/>
    <p:sldId id="286" r:id="rId20"/>
    <p:sldId id="267" r:id="rId21"/>
    <p:sldId id="268" r:id="rId22"/>
    <p:sldId id="269" r:id="rId23"/>
    <p:sldId id="270" r:id="rId24"/>
    <p:sldId id="281" r:id="rId25"/>
    <p:sldId id="271" r:id="rId26"/>
    <p:sldId id="272" r:id="rId27"/>
    <p:sldId id="273" r:id="rId28"/>
    <p:sldId id="280" r:id="rId29"/>
    <p:sldId id="282" r:id="rId30"/>
    <p:sldId id="283" r:id="rId31"/>
    <p:sldId id="284" r:id="rId32"/>
    <p:sldId id="274" r:id="rId33"/>
    <p:sldId id="275" r:id="rId34"/>
    <p:sldId id="276" r:id="rId35"/>
    <p:sldId id="277" r:id="rId36"/>
    <p:sldId id="278" r:id="rId37"/>
    <p:sldId id="279" r:id="rId38"/>
  </p:sldIdLst>
  <p:sldSz cx="12193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8BE6FA2-037D-4BCD-AE1C-AEDA6EF8F90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Mit linker Hand Zeugs erledigen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Statur behalten</a:t>
            </a:r>
          </a:p>
        </p:txBody>
      </p:sp>
      <p:sp>
        <p:nvSpPr>
          <p:cNvPr id="49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4F9098-E87C-4051-9D44-F02B9C6361E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Highscore system to help you compare yourself with others and track your own improvements.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Statistics provide who is first and who is last.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Push notifications if you’re last to make sure you step up your game.</a:t>
            </a:r>
          </a:p>
          <a:p>
            <a:pPr marL="216000" indent="-21456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</a:p>
        </p:txBody>
      </p:sp>
      <p:sp>
        <p:nvSpPr>
          <p:cNvPr id="50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CB28B6-8BFC-41F3-A03A-8F2E4C10A47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Wie sie sehen können, sehen sie nichts -&gt; Fehler eingestehen, im Final wird es besser aussehen</a:t>
            </a:r>
          </a:p>
        </p:txBody>
      </p:sp>
      <p:sp>
        <p:nvSpPr>
          <p:cNvPr id="50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5BE0459-8475-442E-8EBC-5FD56F5F7430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7"/>
          <p:cNvSpPr/>
          <p:nvPr/>
        </p:nvSpPr>
        <p:spPr>
          <a:xfrm>
            <a:off x="7290000" y="402120"/>
            <a:ext cx="4477320" cy="60519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8"/>
          <p:cNvSpPr/>
          <p:nvPr/>
        </p:nvSpPr>
        <p:spPr>
          <a:xfrm rot="16200000">
            <a:off x="3787560" y="2803320"/>
            <a:ext cx="6051960" cy="125280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9"/>
          <p:cNvSpPr/>
          <p:nvPr/>
        </p:nvSpPr>
        <p:spPr>
          <a:xfrm rot="15922200">
            <a:off x="4698720" y="1826280"/>
            <a:ext cx="329760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0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21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6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1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7290000" y="402120"/>
            <a:ext cx="4477320" cy="60519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"/>
          <p:cNvSpPr/>
          <p:nvPr/>
        </p:nvSpPr>
        <p:spPr>
          <a:xfrm rot="16200000">
            <a:off x="3787560" y="2803320"/>
            <a:ext cx="6051960" cy="125280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9"/>
          <p:cNvSpPr/>
          <p:nvPr/>
        </p:nvSpPr>
        <p:spPr>
          <a:xfrm rot="15922200">
            <a:off x="4698720" y="1826280"/>
            <a:ext cx="329760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0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76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2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74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154880" y="2099880"/>
            <a:ext cx="8824680" cy="26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154880" y="4777560"/>
            <a:ext cx="882468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93" y="7527"/>
            <a:ext cx="9329895" cy="68504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012" y="596794"/>
            <a:ext cx="4221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FP Time </a:t>
            </a:r>
            <a:r>
              <a:rPr lang="de-DE" sz="3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Estimation</a:t>
            </a:r>
            <a:endParaRPr lang="de-DE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69" y="1493847"/>
            <a:ext cx="8189669" cy="52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1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07922" y="69317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Burndown</a:t>
            </a:r>
            <a:endParaRPr lang="de-DE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74"/>
            <a:ext cx="12237904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6895800" y="2677680"/>
            <a:ext cx="440784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Workflow</a:t>
            </a:r>
            <a:r>
              <a:rPr lang="de-DE" sz="14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// Git, Youtrack, Sonar...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Config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Configuration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640836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154880" y="25927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1154880" y="432000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454" name="Picture 453"/>
          <p:cNvPicPr/>
          <p:nvPr/>
        </p:nvPicPr>
        <p:blipFill>
          <a:blip r:embed="rId2"/>
          <a:stretch/>
        </p:blipFill>
        <p:spPr>
          <a:xfrm>
            <a:off x="9072720" y="2438280"/>
            <a:ext cx="2090880" cy="729000"/>
          </a:xfrm>
          <a:prstGeom prst="rect">
            <a:avLst/>
          </a:prstGeom>
          <a:ln>
            <a:noFill/>
          </a:ln>
        </p:spPr>
      </p:pic>
      <p:pic>
        <p:nvPicPr>
          <p:cNvPr id="455" name="Picture 454"/>
          <p:cNvPicPr/>
          <p:nvPr/>
        </p:nvPicPr>
        <p:blipFill>
          <a:blip r:embed="rId3"/>
          <a:stretch/>
        </p:blipFill>
        <p:spPr>
          <a:xfrm>
            <a:off x="3024000" y="2329200"/>
            <a:ext cx="1007280" cy="830160"/>
          </a:xfrm>
          <a:prstGeom prst="rect">
            <a:avLst/>
          </a:prstGeom>
          <a:ln>
            <a:noFill/>
          </a:ln>
        </p:spPr>
      </p:pic>
      <p:sp>
        <p:nvSpPr>
          <p:cNvPr id="456" name="CustomShape 6"/>
          <p:cNvSpPr/>
          <p:nvPr/>
        </p:nvSpPr>
        <p:spPr>
          <a:xfrm>
            <a:off x="1154880" y="2808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6408360" y="2808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1154880" y="4536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461" name="Picture 460"/>
          <p:cNvPicPr/>
          <p:nvPr/>
        </p:nvPicPr>
        <p:blipFill>
          <a:blip r:embed="rId2"/>
          <a:stretch/>
        </p:blipFill>
        <p:spPr>
          <a:xfrm>
            <a:off x="539280" y="3088800"/>
            <a:ext cx="935280" cy="935280"/>
          </a:xfrm>
          <a:prstGeom prst="rect">
            <a:avLst/>
          </a:prstGeom>
          <a:ln>
            <a:noFill/>
          </a:ln>
        </p:spPr>
      </p:pic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1547280" y="3088800"/>
            <a:ext cx="946800" cy="942480"/>
          </a:xfrm>
          <a:prstGeom prst="rect">
            <a:avLst/>
          </a:prstGeom>
          <a:ln>
            <a:noFill/>
          </a:ln>
        </p:spPr>
      </p:pic>
      <p:pic>
        <p:nvPicPr>
          <p:cNvPr id="463" name="Picture 462"/>
          <p:cNvPicPr/>
          <p:nvPr/>
        </p:nvPicPr>
        <p:blipFill>
          <a:blip r:embed="rId4"/>
          <a:srcRect t="20627" r="28" b="22234"/>
          <a:stretch/>
        </p:blipFill>
        <p:spPr>
          <a:xfrm>
            <a:off x="4623480" y="3021120"/>
            <a:ext cx="2156040" cy="923400"/>
          </a:xfrm>
          <a:prstGeom prst="rect">
            <a:avLst/>
          </a:prstGeom>
          <a:ln>
            <a:noFill/>
          </a:ln>
        </p:spPr>
      </p:pic>
      <p:pic>
        <p:nvPicPr>
          <p:cNvPr id="464" name="Picture 463"/>
          <p:cNvPicPr/>
          <p:nvPr/>
        </p:nvPicPr>
        <p:blipFill>
          <a:blip r:embed="rId5"/>
          <a:stretch/>
        </p:blipFill>
        <p:spPr>
          <a:xfrm>
            <a:off x="4636080" y="3731760"/>
            <a:ext cx="2472840" cy="716760"/>
          </a:xfrm>
          <a:prstGeom prst="rect">
            <a:avLst/>
          </a:prstGeom>
          <a:ln>
            <a:noFill/>
          </a:ln>
        </p:spPr>
      </p:pic>
      <p:pic>
        <p:nvPicPr>
          <p:cNvPr id="465" name="Picture 464"/>
          <p:cNvPicPr/>
          <p:nvPr/>
        </p:nvPicPr>
        <p:blipFill>
          <a:blip r:embed="rId6"/>
          <a:stretch/>
        </p:blipFill>
        <p:spPr>
          <a:xfrm>
            <a:off x="9163080" y="3066840"/>
            <a:ext cx="1060920" cy="1468440"/>
          </a:xfrm>
          <a:prstGeom prst="rect">
            <a:avLst/>
          </a:prstGeom>
          <a:ln>
            <a:noFill/>
          </a:ln>
        </p:spPr>
      </p:pic>
      <p:pic>
        <p:nvPicPr>
          <p:cNvPr id="466" name="Picture 465"/>
          <p:cNvPicPr/>
          <p:nvPr/>
        </p:nvPicPr>
        <p:blipFill>
          <a:blip r:embed="rId7"/>
          <a:stretch/>
        </p:blipFill>
        <p:spPr>
          <a:xfrm>
            <a:off x="6840360" y="5724360"/>
            <a:ext cx="1871280" cy="754920"/>
          </a:xfrm>
          <a:prstGeom prst="rect">
            <a:avLst/>
          </a:prstGeom>
          <a:ln>
            <a:noFill/>
          </a:ln>
        </p:spPr>
      </p:pic>
      <p:pic>
        <p:nvPicPr>
          <p:cNvPr id="467" name="Picture 466"/>
          <p:cNvPicPr/>
          <p:nvPr/>
        </p:nvPicPr>
        <p:blipFill>
          <a:blip r:embed="rId8"/>
          <a:stretch/>
        </p:blipFill>
        <p:spPr>
          <a:xfrm>
            <a:off x="8809920" y="5760000"/>
            <a:ext cx="2062440" cy="719280"/>
          </a:xfrm>
          <a:prstGeom prst="rect">
            <a:avLst/>
          </a:prstGeom>
          <a:ln>
            <a:noFill/>
          </a:ln>
        </p:spPr>
      </p:pic>
      <p:pic>
        <p:nvPicPr>
          <p:cNvPr id="468" name="Picture 467"/>
          <p:cNvPicPr/>
          <p:nvPr/>
        </p:nvPicPr>
        <p:blipFill>
          <a:blip r:embed="rId9"/>
          <a:stretch/>
        </p:blipFill>
        <p:spPr>
          <a:xfrm>
            <a:off x="11048400" y="5544000"/>
            <a:ext cx="1047600" cy="863280"/>
          </a:xfrm>
          <a:prstGeom prst="rect">
            <a:avLst/>
          </a:prstGeom>
          <a:ln>
            <a:noFill/>
          </a:ln>
        </p:spPr>
      </p:pic>
      <p:sp>
        <p:nvSpPr>
          <p:cNvPr id="469" name="CustomShape 3"/>
          <p:cNvSpPr/>
          <p:nvPr/>
        </p:nvSpPr>
        <p:spPr>
          <a:xfrm>
            <a:off x="9404280" y="4680000"/>
            <a:ext cx="747720" cy="1223280"/>
          </a:xfrm>
          <a:custGeom>
            <a:avLst/>
            <a:gdLst/>
            <a:ahLst/>
            <a:cxn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"/>
          <p:cNvSpPr/>
          <p:nvPr/>
        </p:nvSpPr>
        <p:spPr>
          <a:xfrm>
            <a:off x="539280" y="2584800"/>
            <a:ext cx="19800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	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1" name="CustomShape 5"/>
          <p:cNvSpPr/>
          <p:nvPr/>
        </p:nvSpPr>
        <p:spPr>
          <a:xfrm>
            <a:off x="4517280" y="2578680"/>
            <a:ext cx="22622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8406000" y="2592000"/>
            <a:ext cx="33303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3" name="Line 7"/>
          <p:cNvSpPr/>
          <p:nvPr/>
        </p:nvSpPr>
        <p:spPr>
          <a:xfrm>
            <a:off x="2736000" y="338400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Line 8"/>
          <p:cNvSpPr/>
          <p:nvPr/>
        </p:nvSpPr>
        <p:spPr>
          <a:xfrm>
            <a:off x="7056360" y="338400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9"/>
          <p:cNvSpPr/>
          <p:nvPr/>
        </p:nvSpPr>
        <p:spPr>
          <a:xfrm>
            <a:off x="7210080" y="3022560"/>
            <a:ext cx="11948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76" name="Line 10"/>
          <p:cNvSpPr/>
          <p:nvPr/>
        </p:nvSpPr>
        <p:spPr>
          <a:xfrm flipH="1">
            <a:off x="2736000" y="3600000"/>
            <a:ext cx="158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1"/>
          <p:cNvSpPr/>
          <p:nvPr/>
        </p:nvSpPr>
        <p:spPr>
          <a:xfrm>
            <a:off x="539280" y="4176000"/>
            <a:ext cx="6192000" cy="2159640"/>
          </a:xfrm>
          <a:custGeom>
            <a:avLst/>
            <a:gdLst/>
            <a:ahLst/>
            <a:cxn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2"/>
          <p:cNvSpPr/>
          <p:nvPr/>
        </p:nvSpPr>
        <p:spPr>
          <a:xfrm>
            <a:off x="9980280" y="4829760"/>
            <a:ext cx="146772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79" name="CustomShape 13"/>
          <p:cNvSpPr/>
          <p:nvPr/>
        </p:nvSpPr>
        <p:spPr>
          <a:xfrm>
            <a:off x="4464360" y="5979600"/>
            <a:ext cx="143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spc="-1" dirty="0" err="1">
                <a:solidFill>
                  <a:srgbClr val="EBEBEB"/>
                </a:solidFill>
                <a:latin typeface="Century Gothic"/>
              </a:rPr>
              <a:t>Risk</a:t>
            </a:r>
            <a:r>
              <a:rPr lang="de-DE" sz="3600" spc="-1" dirty="0">
                <a:solidFill>
                  <a:srgbClr val="EBEBEB"/>
                </a:solidFill>
                <a:latin typeface="Century Gothic"/>
              </a:rPr>
              <a:t> Management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923AD-93C6-4C8C-92BF-8B40A61E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5" y="1627561"/>
            <a:ext cx="7186818" cy="52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81" name="Content Placeholder 4"/>
          <p:cNvPicPr/>
          <p:nvPr/>
        </p:nvPicPr>
        <p:blipFill>
          <a:blip r:embed="rId2"/>
          <a:stretch/>
        </p:blipFill>
        <p:spPr>
          <a:xfrm>
            <a:off x="2403360" y="2421360"/>
            <a:ext cx="7384320" cy="42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83" name="Content Placeholder 4"/>
          <p:cNvPicPr/>
          <p:nvPr/>
        </p:nvPicPr>
        <p:blipFill>
          <a:blip r:embed="rId2"/>
          <a:stretch/>
        </p:blipFill>
        <p:spPr>
          <a:xfrm>
            <a:off x="3560400" y="2600640"/>
            <a:ext cx="4213080" cy="39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7510B-4110-4856-9A1F-A41FC590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" y="2277752"/>
            <a:ext cx="9963571" cy="4580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Factory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Method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Pattern</a:t>
            </a: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Idea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Disguise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construction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of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model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with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another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class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factory</a:t>
            </a:r>
            <a:endParaRPr lang="de-DE" spc="-1" dirty="0">
              <a:solidFill>
                <a:srgbClr val="404040"/>
              </a:solidFill>
              <a:latin typeface="Century Gothic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Century Gothic"/>
              </a:rPr>
              <a:t>In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our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case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Static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methods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create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new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model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objects</a:t>
            </a:r>
            <a:endParaRPr lang="de-DE" spc="-1" dirty="0">
              <a:solidFill>
                <a:srgbClr val="404040"/>
              </a:solidFill>
              <a:latin typeface="Century Gothic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-&gt;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filled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data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,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then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returned</a:t>
            </a:r>
            <a:endParaRPr lang="de-DE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6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2E5DD-B5B5-4C97-94A7-A9D7AEF9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15" y="2247900"/>
            <a:ext cx="7058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9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847E6-0DB5-4BFB-A52E-A30EDB6D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0" y="443936"/>
            <a:ext cx="5290063" cy="63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 II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BA168-448A-4B71-A9B1-EDBC1BD7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" y="1679040"/>
            <a:ext cx="6472900" cy="515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31CA8-BA9E-43B7-B0D8-041D74F8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5" y="1669805"/>
            <a:ext cx="493463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Configuration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No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clue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Automation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20000"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Tests, DIE, git, YouTrack SHOW Integration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Automated testing is important, why is it important. Are you mentioning that in your talk, 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are you explaining how it is integrated into your project. what does this mean for the client? </a:t>
            </a:r>
            <a:r>
              <a:t/>
            </a:r>
            <a:br/>
            <a:r>
              <a:rPr lang="de-DE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Present proof that yours are executed. 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- not only are you implementing it technically, but you are also arguing in your presentation 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how it is integrated into your project management and software engineering process and 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methodology of running your project. 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You dont need to mention it 4 times, but for me I need to see whether you cover all aspects</a:t>
            </a:r>
            <a:r>
              <a:t/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of the testing during your talk.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6895800" y="2677680"/>
            <a:ext cx="375624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491"/>
          <p:cNvPicPr/>
          <p:nvPr/>
        </p:nvPicPr>
        <p:blipFill>
          <a:blip r:embed="rId2"/>
          <a:stretch/>
        </p:blipFill>
        <p:spPr>
          <a:xfrm>
            <a:off x="334080" y="330480"/>
            <a:ext cx="9745560" cy="63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32000" y="812520"/>
            <a:ext cx="532728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Technical Ability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60948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TextShape 3"/>
          <p:cNvSpPr txBox="1"/>
          <p:nvPr/>
        </p:nvSpPr>
        <p:spPr>
          <a:xfrm>
            <a:off x="547560" y="23587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Account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Missions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Tasks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Rewards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Statistics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Achievements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r>
              <a:t/>
            </a:r>
            <a:br/>
            <a:endParaRPr lang="de-DE" sz="40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6895800" y="2677680"/>
            <a:ext cx="419148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cap="all" spc="-1" dirty="0" err="1" smtClean="0">
                <a:solidFill>
                  <a:srgbClr val="EF53A5"/>
                </a:solidFill>
                <a:latin typeface="Century Gothic"/>
              </a:rPr>
              <a:t>Use</a:t>
            </a:r>
            <a:r>
              <a:rPr lang="de-DE" sz="2000" cap="all" spc="-1" dirty="0" smtClean="0">
                <a:solidFill>
                  <a:srgbClr val="EF53A5"/>
                </a:solidFill>
                <a:latin typeface="Century Gothic"/>
              </a:rPr>
              <a:t> Cases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 smtClean="0">
                <a:solidFill>
                  <a:srgbClr val="EF53A5"/>
                </a:solidFill>
                <a:latin typeface="Century Gothic"/>
                <a:ea typeface="DejaVu Sans"/>
              </a:rPr>
              <a:t>Project </a:t>
            </a:r>
            <a:r>
              <a:rPr lang="de-DE" sz="2000" b="0" strike="noStrike" cap="all" spc="-1" dirty="0" err="1" smtClean="0">
                <a:solidFill>
                  <a:srgbClr val="EF53A5"/>
                </a:solidFill>
                <a:latin typeface="Century Gothic"/>
                <a:ea typeface="DejaVu Sans"/>
              </a:rPr>
              <a:t>management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cap="all" spc="-1" dirty="0" smtClean="0">
                <a:solidFill>
                  <a:srgbClr val="EF53A5"/>
                </a:solidFill>
                <a:latin typeface="Century Gothic"/>
              </a:rPr>
              <a:t>RUP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 smtClean="0">
                <a:solidFill>
                  <a:srgbClr val="EF53A5"/>
                </a:solidFill>
                <a:latin typeface="Century Gothic"/>
              </a:rPr>
              <a:t>Time </a:t>
            </a:r>
            <a:r>
              <a:rPr lang="de-DE" sz="2000" b="0" strike="noStrike" cap="all" spc="-1" dirty="0" err="1" smtClean="0">
                <a:solidFill>
                  <a:srgbClr val="EF53A5"/>
                </a:solidFill>
                <a:latin typeface="Century Gothic"/>
              </a:rPr>
              <a:t>estimation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Blow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up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your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motivation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levels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for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reaching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your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goals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!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Turn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mundane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such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as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studying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into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a </a:t>
            </a:r>
            <a:r>
              <a:rPr lang="de-DE" sz="2400" b="1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game</a:t>
            </a: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!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Vision </a:t>
            </a:r>
            <a:r>
              <a:rPr lang="de-DE" sz="3600" b="0" strike="noStrike" spc="-1" dirty="0" smtClean="0">
                <a:solidFill>
                  <a:srgbClr val="EBEBEB"/>
                </a:solidFill>
                <a:latin typeface="Century Gothic"/>
                <a:ea typeface="DejaVu Sans"/>
              </a:rPr>
              <a:t>– </a:t>
            </a:r>
            <a:r>
              <a:rPr lang="de-DE" sz="3600" spc="-1" dirty="0" smtClean="0">
                <a:solidFill>
                  <a:srgbClr val="EBEBEB"/>
                </a:solidFill>
                <a:latin typeface="Century Gothic"/>
                <a:ea typeface="DejaVu Sans"/>
              </a:rPr>
              <a:t>Structured </a:t>
            </a:r>
            <a:r>
              <a:rPr lang="de-DE" sz="3600" spc="-1" dirty="0" err="1" smtClean="0">
                <a:solidFill>
                  <a:srgbClr val="EBEBEB"/>
                </a:solidFill>
                <a:latin typeface="Century Gothic"/>
                <a:ea typeface="DejaVu Sans"/>
              </a:rPr>
              <a:t>learning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Make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progress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of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learning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digital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and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competitive</a:t>
            </a:r>
            <a:r>
              <a:rPr lang="de-DE" sz="2400" spc="-1" dirty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/>
            </a:r>
            <a:br>
              <a:rPr lang="de-DE" sz="2400" spc="-1" dirty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</a:br>
            <a:endParaRPr lang="de-DE" sz="2400" spc="-1" dirty="0">
              <a:solidFill>
                <a:srgbClr val="404040"/>
              </a:solidFill>
              <a:latin typeface="Century Gothic" panose="020B0502020202020204" pitchFamily="34" charset="0"/>
              <a:ea typeface="DejaVu Sans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Stay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as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motivated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as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you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were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in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the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beginning</a:t>
            </a:r>
            <a:endParaRPr lang="de-DE" sz="2400" b="0" strike="noStrike" spc="-1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Century Gothic" panose="020B0502020202020204" pitchFamily="34" charset="0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Split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your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learning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goal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into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various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tasks</a:t>
            </a:r>
            <a:endParaRPr lang="de-DE" sz="2400" b="0" strike="noStrike" spc="-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15488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154880" y="317988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Points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for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completing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endParaRPr lang="de-DE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Highscore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system</a:t>
            </a:r>
            <a:endParaRPr lang="de-DE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Group </a:t>
            </a:r>
            <a:r>
              <a:rPr lang="de-DE" sz="2400" b="0" strike="noStrike" spc="-1" dirty="0" err="1" smtClean="0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20892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6208919" y="3179880"/>
            <a:ext cx="5442753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Individual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rating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completed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)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endParaRPr lang="de-DE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system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outside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groups</a:t>
            </a:r>
            <a:endParaRPr lang="de-DE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points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on personal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Scope</a:t>
            </a: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:</a:t>
            </a:r>
            <a:r>
              <a:rPr dirty="0"/>
              <a:t/>
            </a:r>
            <a:br>
              <a:rPr dirty="0"/>
            </a:b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Use</a:t>
            </a: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-Case </a:t>
            </a: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Diagram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502920" y="2419920"/>
            <a:ext cx="43369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153800" y="5339880"/>
            <a:ext cx="433692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20" y="204829"/>
            <a:ext cx="6800920" cy="649890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7798" y="5339880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Century Gothic" panose="020B0502020202020204" pitchFamily="34" charset="0"/>
              </a:rPr>
              <a:t>Dropped</a:t>
            </a:r>
            <a:endParaRPr lang="de-DE" sz="2400" dirty="0" smtClean="0">
              <a:latin typeface="Century Gothic" panose="020B0502020202020204" pitchFamily="34" charset="0"/>
            </a:endParaRP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Delete Account</a:t>
            </a:r>
            <a:endParaRPr lang="de-DE" sz="2400" dirty="0">
              <a:latin typeface="Century Gothic" panose="020B0502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7798" y="2518382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Century Gothic" panose="020B0502020202020204" pitchFamily="34" charset="0"/>
              </a:rPr>
              <a:t>Important</a:t>
            </a:r>
            <a:r>
              <a:rPr lang="de-DE" sz="2400" dirty="0" smtClean="0">
                <a:latin typeface="Century Gothic" panose="020B0502020202020204" pitchFamily="34" charset="0"/>
              </a:rPr>
              <a:t> </a:t>
            </a:r>
            <a:r>
              <a:rPr lang="de-DE" sz="2400" dirty="0" err="1" smtClean="0">
                <a:latin typeface="Century Gothic" panose="020B0502020202020204" pitchFamily="34" charset="0"/>
              </a:rPr>
              <a:t>Use</a:t>
            </a:r>
            <a:r>
              <a:rPr lang="de-DE" sz="2400" dirty="0" smtClean="0">
                <a:latin typeface="Century Gothic" panose="020B0502020202020204" pitchFamily="34" charset="0"/>
              </a:rPr>
              <a:t>-Cases:</a:t>
            </a: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Create Mission</a:t>
            </a: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Manage Tasks</a:t>
            </a: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</a:t>
            </a:r>
            <a:r>
              <a:rPr lang="de-DE" sz="2400" dirty="0" err="1" smtClean="0">
                <a:latin typeface="Century Gothic" panose="020B0502020202020204" pitchFamily="34" charset="0"/>
              </a:rPr>
              <a:t>Rewards</a:t>
            </a:r>
            <a:endParaRPr lang="de-DE" sz="2400" dirty="0" smtClean="0">
              <a:latin typeface="Century Gothic" panose="020B0502020202020204" pitchFamily="34" charset="0"/>
            </a:endParaRP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</a:t>
            </a:r>
            <a:r>
              <a:rPr lang="de-DE" sz="2400" dirty="0" err="1" smtClean="0">
                <a:latin typeface="Century Gothic" panose="020B0502020202020204" pitchFamily="34" charset="0"/>
              </a:rPr>
              <a:t>Achievements</a:t>
            </a:r>
            <a:endParaRPr lang="de-DE" sz="2400" dirty="0" smtClean="0">
              <a:latin typeface="Century Gothic" panose="020B0502020202020204" pitchFamily="34" charset="0"/>
            </a:endParaRPr>
          </a:p>
          <a:p>
            <a:r>
              <a:rPr lang="de-DE" sz="2400" dirty="0">
                <a:latin typeface="Century Gothic" panose="020B0502020202020204" pitchFamily="34" charset="0"/>
              </a:rPr>
              <a:t> </a:t>
            </a:r>
            <a:r>
              <a:rPr lang="de-DE" sz="2400" dirty="0" smtClean="0">
                <a:latin typeface="Century Gothic" panose="020B0502020202020204" pitchFamily="34" charset="0"/>
              </a:rPr>
              <a:t>* </a:t>
            </a:r>
            <a:r>
              <a:rPr lang="de-DE" sz="2400" dirty="0" err="1" smtClean="0">
                <a:latin typeface="Century Gothic" panose="020B0502020202020204" pitchFamily="34" charset="0"/>
              </a:rPr>
              <a:t>Statistics</a:t>
            </a:r>
            <a:endParaRPr lang="de-DE" sz="2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Project </a:t>
            </a: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management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SCRUMMING</a:t>
            </a:r>
            <a:r>
              <a:rPr lang="de-DE" sz="2400" strike="noStrike" spc="-1" dirty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trike="noStrike" spc="-1" dirty="0" err="1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with</a:t>
            </a:r>
            <a:r>
              <a:rPr lang="de-DE" sz="2400" strike="noStrike" spc="-1" dirty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project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management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tool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 „</a:t>
            </a:r>
            <a:r>
              <a:rPr lang="de-DE" sz="2400" strike="noStrike" spc="-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YouTrack</a:t>
            </a:r>
            <a:r>
              <a:rPr lang="de-DE" sz="2400" strike="noStrike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DejaVu Sans"/>
              </a:rPr>
              <a:t>“</a:t>
            </a: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Every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week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new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sprint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planning</a:t>
            </a:r>
            <a:endParaRPr lang="de-DE" sz="2400" spc="-1" dirty="0" smtClean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Gives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an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overview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of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:</a:t>
            </a:r>
          </a:p>
          <a:p>
            <a:pPr marL="800280" lvl="1" indent="-341280"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Spent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 time</a:t>
            </a:r>
          </a:p>
          <a:p>
            <a:pPr marL="800280" lvl="1" indent="-341280"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Tasks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ToDo</a:t>
            </a: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/ in Progress/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Done</a:t>
            </a:r>
            <a:endParaRPr lang="de-DE" sz="2400" spc="-1" dirty="0" smtClean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800280" lvl="1" indent="-341280"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spc="-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Work </a:t>
            </a:r>
            <a:r>
              <a:rPr lang="de-DE" sz="2400" spc="-1" dirty="0" err="1" smtClean="0">
                <a:solidFill>
                  <a:srgbClr val="404040"/>
                </a:solidFill>
                <a:latin typeface="Century Gothic" panose="020B0502020202020204" pitchFamily="34" charset="0"/>
              </a:rPr>
              <a:t>history</a:t>
            </a:r>
            <a:endParaRPr lang="de-DE" sz="2400" spc="-1" dirty="0" smtClean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de-DE" sz="2400" b="0" strike="noStrike" spc="-1" dirty="0" smtClean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80" y="729437"/>
            <a:ext cx="10973520" cy="498598"/>
          </a:xfrm>
        </p:spPr>
        <p:txBody>
          <a:bodyPr/>
          <a:lstStyle/>
          <a:p>
            <a:r>
              <a:rPr lang="de-DE" sz="3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Youtrack</a:t>
            </a:r>
            <a:endParaRPr lang="de-DE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20"/>
            <a:ext cx="12193588" cy="51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Benutzerdefiniert</PresentationFormat>
  <Paragraphs>124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30</vt:i4>
      </vt:variant>
    </vt:vector>
  </HeadingPairs>
  <TitlesOfParts>
    <vt:vector size="46" baseType="lpstr">
      <vt:lpstr>Arial</vt:lpstr>
      <vt:lpstr>Century Gothic</vt:lpstr>
      <vt:lpstr>DejaVu Sans</vt:lpstr>
      <vt:lpstr>StarSymbol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Youtrack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Adam, Jannik</dc:creator>
  <dc:description/>
  <cp:lastModifiedBy>Jannik</cp:lastModifiedBy>
  <cp:revision>46</cp:revision>
  <dcterms:created xsi:type="dcterms:W3CDTF">2018-12-08T12:08:55Z</dcterms:created>
  <dcterms:modified xsi:type="dcterms:W3CDTF">2019-06-15T13:41:16Z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