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96" r:id="rId2"/>
    <p:sldId id="300" r:id="rId3"/>
    <p:sldId id="304" r:id="rId4"/>
    <p:sldId id="320" r:id="rId5"/>
    <p:sldId id="321" r:id="rId6"/>
    <p:sldId id="332" r:id="rId7"/>
    <p:sldId id="347" r:id="rId8"/>
    <p:sldId id="340" r:id="rId9"/>
    <p:sldId id="344" r:id="rId10"/>
    <p:sldId id="345" r:id="rId11"/>
    <p:sldId id="258" r:id="rId12"/>
    <p:sldId id="339" r:id="rId13"/>
    <p:sldId id="319" r:id="rId14"/>
    <p:sldId id="338" r:id="rId15"/>
    <p:sldId id="342" r:id="rId16"/>
    <p:sldId id="336" r:id="rId17"/>
    <p:sldId id="34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00FF00"/>
    <a:srgbClr val="00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0468" autoAdjust="0"/>
    <p:restoredTop sz="94660"/>
  </p:normalViewPr>
  <p:slideViewPr>
    <p:cSldViewPr snapToObjects="1">
      <p:cViewPr varScale="1">
        <p:scale>
          <a:sx n="110" d="100"/>
          <a:sy n="110" d="100"/>
        </p:scale>
        <p:origin x="-1032" y="-96"/>
      </p:cViewPr>
      <p:guideLst>
        <p:guide orient="horz" pos="2160"/>
        <p:guide pos="2880"/>
      </p:guideLst>
    </p:cSldViewPr>
  </p:slideViewPr>
  <p:notesTextViewPr>
    <p:cViewPr>
      <p:scale>
        <a:sx n="100" d="100"/>
        <a:sy n="100" d="100"/>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0AD4F-9D0D-E14C-A162-6F17830A0D64}" type="datetimeFigureOut">
              <a:rPr lang="en-US" smtClean="0"/>
              <a:t>1/8/18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3C7C-2437-7140-AAF4-FF0F564C70AF}" type="slidenum">
              <a:rPr lang="en-US" smtClean="0"/>
              <a:t>‹#›</a:t>
            </a:fld>
            <a:endParaRPr lang="en-US"/>
          </a:p>
        </p:txBody>
      </p:sp>
    </p:spTree>
    <p:extLst>
      <p:ext uri="{BB962C8B-B14F-4D97-AF65-F5344CB8AC3E}">
        <p14:creationId xmlns:p14="http://schemas.microsoft.com/office/powerpoint/2010/main" val="8798129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fld id="{4809900C-CEF9-504E-BB90-6FB456DD96A6}" type="slidenum">
              <a:rPr lang="en-US" sz="1200" i="0"/>
              <a:pPr/>
              <a:t>1</a:t>
            </a:fld>
            <a:endParaRPr lang="en-US" sz="1200" i="0"/>
          </a:p>
        </p:txBody>
      </p:sp>
      <p:sp>
        <p:nvSpPr>
          <p:cNvPr id="116738"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1638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t>http://www.theskyscrapers.org/astroassembly</a:t>
            </a:r>
          </a:p>
          <a:p>
            <a:pPr eaLnBrk="1" hangingPunct="1"/>
            <a:endParaRPr lang="en-US"/>
          </a:p>
          <a:p>
            <a:pPr eaLnBrk="1" hangingPunct="1"/>
            <a:r>
              <a:rPr lang="en-US"/>
              <a:t>Today not trad sci talk (introduce the problem of understanding how galaxies form and evolve and showing you how my work contributes towards that understanding), Rather going to take opportunity to introduce Citizen Science (specifically Galaxy Zoo, project I’m involved in) and use some of my research to show how CitSci can enable new and exciting research results.</a:t>
            </a:r>
          </a:p>
          <a:p>
            <a:pPr eaLnBrk="1" hangingPunct="1"/>
            <a:r>
              <a:rPr lang="en-US"/>
              <a:t>Why Now?  It</a:t>
            </a:r>
            <a:r>
              <a:rPr lang="fr-FR"/>
              <a:t>’</a:t>
            </a:r>
            <a:r>
              <a:rPr lang="en-US" altLang="ja-JP"/>
              <a:t>s a loaded term among academics, and often not understood what it is, Hot topic in funding agencies (and highlighted in decadal review – but! Incorrectly!)</a:t>
            </a:r>
          </a:p>
          <a:p>
            <a:pPr eaLnBrk="1" hangingPunct="1"/>
            <a:endParaRPr lang="en-US"/>
          </a:p>
          <a:p>
            <a:pPr eaLnBrk="1" hangingPunct="1"/>
            <a:r>
              <a:rPr lang="en-US"/>
              <a:t>Decadal Review: Astro2010 p101The internet plays a pervasive role for public astronomy, attracting world-wide audiences on websites such as Galaxy Zoo (www.galaxyzoo.org, last accessed July 6, 2010) and on others that feature astronomical events, such as NASA missions.  - although they mislabeled a Vorverpe a Green Pea (emission line cloud!!!! Vs a galaxy)</a:t>
            </a:r>
            <a:endParaRPr lang="en-US" sz="1000" b="1"/>
          </a:p>
          <a:p>
            <a:pPr eaLnBrk="1" hangingPunct="1"/>
            <a:endParaRPr lang="en-US" altLang="ja-JP"/>
          </a:p>
          <a:p>
            <a:pPr eaLnBrk="1" hangingPunct="1"/>
            <a:endParaRPr lang="en-US" altLang="ja-JP"/>
          </a:p>
          <a:p>
            <a:r>
              <a:rPr lang="en-US"/>
              <a:t>Green Peas &amp; Galaxy Evolution: Discoveries of Citizen Science</a:t>
            </a:r>
          </a:p>
          <a:p>
            <a:endParaRPr lang="en-US"/>
          </a:p>
          <a:p>
            <a:r>
              <a:rPr lang="en-US"/>
              <a:t>Abstract:  I will introduce the Galaxy Zoo Citizen Science project and discuss some new discoveries being made through collaborations with Citizen Scientists.  I will present a class of rapidly growing emission line galaxies, known as ‘Green Peas’, first noted by volunteers in the Galaxy Zoo project because of their peculiar bright green colour and small size. Their appearance is due to very strong optical emission lines, namely [OIII] λ5007 Å, with an unusually large equivalent width of up to ∼1000 Å.  The  Peas have some of the highest specific star formation rates seen in the local Universe, yielding doubling times for their stellar mass of hundreds of Myr.  Due to their similarity in size, mass, luminosity to high-redshift ultraviolet-luminous galaxies, e.g. Lyman-break galaxies and Lyα emitters, studying these starbursting galaxies can help us to understand the build up of stellar mass in the Universe.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galaxy_DR12v5 LOWZ (N &amp; S) files, limit 0.112&lt;z&lt;0.36, </a:t>
            </a:r>
            <a:r>
              <a:rPr lang="fi-FI" dirty="0" smtClean="0"/>
              <a:t>287751</a:t>
            </a:r>
            <a:r>
              <a:rPr lang="en-US" dirty="0" smtClean="0"/>
              <a:t>galaxies</a:t>
            </a:r>
          </a:p>
          <a:p>
            <a:r>
              <a:rPr lang="en-US" dirty="0" smtClean="0"/>
              <a:t>	</a:t>
            </a:r>
            <a:r>
              <a:rPr lang="en-US" dirty="0" err="1" smtClean="0"/>
              <a:t>Randoms</a:t>
            </a:r>
            <a:r>
              <a:rPr lang="en-US" dirty="0" smtClean="0"/>
              <a:t> sample (random0_DR12v5_LOWZ: 14,144,530 galaxies, </a:t>
            </a:r>
          </a:p>
          <a:p>
            <a:endParaRPr lang="en-US" dirty="0"/>
          </a:p>
        </p:txBody>
      </p:sp>
      <p:sp>
        <p:nvSpPr>
          <p:cNvPr id="4" name="Slide Number Placeholder 3"/>
          <p:cNvSpPr>
            <a:spLocks noGrp="1"/>
          </p:cNvSpPr>
          <p:nvPr>
            <p:ph type="sldNum" sz="quarter" idx="10"/>
          </p:nvPr>
        </p:nvSpPr>
        <p:spPr/>
        <p:txBody>
          <a:bodyPr/>
          <a:lstStyle/>
          <a:p>
            <a:fld id="{B9923C7C-2437-7140-AAF4-FF0F564C70AF}" type="slidenum">
              <a:rPr lang="en-US" smtClean="0"/>
              <a:t>10</a:t>
            </a:fld>
            <a:endParaRPr lang="en-US"/>
          </a:p>
        </p:txBody>
      </p:sp>
    </p:spTree>
    <p:extLst>
      <p:ext uri="{BB962C8B-B14F-4D97-AF65-F5344CB8AC3E}">
        <p14:creationId xmlns:p14="http://schemas.microsoft.com/office/powerpoint/2010/main" val="407271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p:spPr>
        <p:txBody>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fld id="{9DD9512D-0482-3140-875B-9C941FE84C36}" type="slidenum">
              <a:rPr lang="en-US" sz="1200" i="0"/>
              <a:pPr/>
              <a:t>13</a:t>
            </a:fld>
            <a:endParaRPr lang="en-US" sz="1200" i="0"/>
          </a:p>
        </p:txBody>
      </p:sp>
      <p:sp>
        <p:nvSpPr>
          <p:cNvPr id="105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8851" name="Rectangle 3"/>
          <p:cNvSpPr>
            <a:spLocks noGrp="1" noChangeArrowheads="1"/>
          </p:cNvSpPr>
          <p:nvPr>
            <p:ph type="body" idx="1"/>
          </p:nvPr>
        </p:nvSpPr>
        <p:spPr>
          <a:noFill/>
        </p:spPr>
        <p:txBody>
          <a:bodyPr/>
          <a:lstStyle/>
          <a:p>
            <a:pPr eaLnBrk="1" hangingPunct="1"/>
            <a:r>
              <a:rPr lang="en-US"/>
              <a:t>Key observation came from galex counterparts - UV luminosities are similar to lyman break galaxies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p:spPr>
        <p:txBody>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fld id="{9DD9512D-0482-3140-875B-9C941FE84C36}" type="slidenum">
              <a:rPr lang="en-US" sz="1200" i="0"/>
              <a:pPr/>
              <a:t>14</a:t>
            </a:fld>
            <a:endParaRPr lang="en-US" sz="1200" i="0"/>
          </a:p>
        </p:txBody>
      </p:sp>
      <p:sp>
        <p:nvSpPr>
          <p:cNvPr id="105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8851" name="Rectangle 3"/>
          <p:cNvSpPr>
            <a:spLocks noGrp="1" noChangeArrowheads="1"/>
          </p:cNvSpPr>
          <p:nvPr>
            <p:ph type="body" idx="1"/>
          </p:nvPr>
        </p:nvSpPr>
        <p:spPr>
          <a:noFill/>
        </p:spPr>
        <p:txBody>
          <a:bodyPr/>
          <a:lstStyle/>
          <a:p>
            <a:pPr eaLnBrk="1" hangingPunct="1"/>
            <a:r>
              <a:rPr lang="en-US"/>
              <a:t>Key observation came from galex counterparts - UV luminosities are similar to lyman break galaxies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Neue"/>
                <a:cs typeface="Helvetica Neue"/>
              </a:rPr>
              <a:t>Match spatial &amp; redshift distributions of data and reproduce completeness, redshift failures, close pair separations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quantitative</a:t>
            </a:r>
            <a:r>
              <a:rPr lang="en-US" baseline="0" dirty="0" smtClean="0"/>
              <a:t> measure of clustering is the 2-pt correlation function, which measures the excess probability that a pair of objects is a given distance from each other, over a random distribution. </a:t>
            </a:r>
            <a:endParaRPr lang="en-US" dirty="0" smtClean="0"/>
          </a:p>
          <a:p>
            <a:r>
              <a:rPr lang="en-US" dirty="0" smtClean="0"/>
              <a:t>There are two terms in the correlation function that are dominant on different scales</a:t>
            </a:r>
            <a:endParaRPr lang="en-US" dirty="0"/>
          </a:p>
        </p:txBody>
      </p:sp>
      <p:sp>
        <p:nvSpPr>
          <p:cNvPr id="4" name="Slide Number Placeholder 3"/>
          <p:cNvSpPr>
            <a:spLocks noGrp="1"/>
          </p:cNvSpPr>
          <p:nvPr>
            <p:ph type="sldNum" sz="quarter" idx="10"/>
          </p:nvPr>
        </p:nvSpPr>
        <p:spPr/>
        <p:txBody>
          <a:bodyPr/>
          <a:lstStyle/>
          <a:p>
            <a:fld id="{F8683DBE-2FAB-EF44-8983-B13998765110}" type="slidenum">
              <a:rPr lang="en-US" smtClean="0"/>
              <a:t>15</a:t>
            </a:fld>
            <a:endParaRPr lang="en-US"/>
          </a:p>
        </p:txBody>
      </p:sp>
    </p:spTree>
    <p:extLst>
      <p:ext uri="{BB962C8B-B14F-4D97-AF65-F5344CB8AC3E}">
        <p14:creationId xmlns:p14="http://schemas.microsoft.com/office/powerpoint/2010/main" val="1404267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galaxy_DR12v5 LOWZ (N &amp; S) files, limit 0.112&lt;z&lt;0.36, </a:t>
            </a:r>
            <a:r>
              <a:rPr lang="fi-FI" dirty="0" smtClean="0"/>
              <a:t>287751</a:t>
            </a:r>
            <a:r>
              <a:rPr lang="en-US" dirty="0" smtClean="0"/>
              <a:t>galaxies</a:t>
            </a:r>
          </a:p>
          <a:p>
            <a:r>
              <a:rPr lang="en-US" dirty="0" smtClean="0"/>
              <a:t>	</a:t>
            </a:r>
            <a:r>
              <a:rPr lang="en-US" dirty="0" err="1" smtClean="0"/>
              <a:t>Randoms</a:t>
            </a:r>
            <a:r>
              <a:rPr lang="en-US" dirty="0" smtClean="0"/>
              <a:t> sample (random0_DR12v5_LOWZ: 14,144,530 galaxies, </a:t>
            </a:r>
          </a:p>
          <a:p>
            <a:endParaRPr lang="en-US" dirty="0"/>
          </a:p>
        </p:txBody>
      </p:sp>
      <p:sp>
        <p:nvSpPr>
          <p:cNvPr id="4" name="Slide Number Placeholder 3"/>
          <p:cNvSpPr>
            <a:spLocks noGrp="1"/>
          </p:cNvSpPr>
          <p:nvPr>
            <p:ph type="sldNum" sz="quarter" idx="10"/>
          </p:nvPr>
        </p:nvSpPr>
        <p:spPr/>
        <p:txBody>
          <a:bodyPr/>
          <a:lstStyle/>
          <a:p>
            <a:fld id="{B9923C7C-2437-7140-AAF4-FF0F564C70AF}" type="slidenum">
              <a:rPr lang="en-US" smtClean="0"/>
              <a:t>16</a:t>
            </a:fld>
            <a:endParaRPr lang="en-US"/>
          </a:p>
        </p:txBody>
      </p:sp>
    </p:spTree>
    <p:extLst>
      <p:ext uri="{BB962C8B-B14F-4D97-AF65-F5344CB8AC3E}">
        <p14:creationId xmlns:p14="http://schemas.microsoft.com/office/powerpoint/2010/main" val="407271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galaxy_DR12v5 LOWZ (N &amp; S) files, limit 0.112&lt;z&lt;0.36, </a:t>
            </a:r>
            <a:r>
              <a:rPr lang="fi-FI" dirty="0" smtClean="0"/>
              <a:t>287751</a:t>
            </a:r>
            <a:r>
              <a:rPr lang="en-US" dirty="0" smtClean="0"/>
              <a:t>galaxies</a:t>
            </a:r>
          </a:p>
          <a:p>
            <a:r>
              <a:rPr lang="en-US" dirty="0" smtClean="0"/>
              <a:t>	</a:t>
            </a:r>
            <a:r>
              <a:rPr lang="en-US" dirty="0" err="1" smtClean="0"/>
              <a:t>Randoms</a:t>
            </a:r>
            <a:r>
              <a:rPr lang="en-US" dirty="0" smtClean="0"/>
              <a:t> sample (random0_DR12v5_LOWZ: 14,144,530 galaxies, </a:t>
            </a:r>
          </a:p>
          <a:p>
            <a:endParaRPr lang="en-US" dirty="0"/>
          </a:p>
        </p:txBody>
      </p:sp>
      <p:sp>
        <p:nvSpPr>
          <p:cNvPr id="4" name="Slide Number Placeholder 3"/>
          <p:cNvSpPr>
            <a:spLocks noGrp="1"/>
          </p:cNvSpPr>
          <p:nvPr>
            <p:ph type="sldNum" sz="quarter" idx="10"/>
          </p:nvPr>
        </p:nvSpPr>
        <p:spPr/>
        <p:txBody>
          <a:bodyPr/>
          <a:lstStyle/>
          <a:p>
            <a:fld id="{B9923C7C-2437-7140-AAF4-FF0F564C70AF}" type="slidenum">
              <a:rPr lang="en-US" smtClean="0"/>
              <a:t>17</a:t>
            </a:fld>
            <a:endParaRPr lang="en-US"/>
          </a:p>
        </p:txBody>
      </p:sp>
    </p:spTree>
    <p:extLst>
      <p:ext uri="{BB962C8B-B14F-4D97-AF65-F5344CB8AC3E}">
        <p14:creationId xmlns:p14="http://schemas.microsoft.com/office/powerpoint/2010/main" val="407271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p:spPr>
        <p:txBody>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fld id="{F92E80A4-37D0-2048-8913-416388A7DE14}" type="slidenum">
              <a:rPr lang="en-US" sz="1200" i="0"/>
              <a:pPr/>
              <a:t>2</a:t>
            </a:fld>
            <a:endParaRPr lang="en-US" sz="1200" i="0"/>
          </a:p>
        </p:txBody>
      </p:sp>
      <p:sp>
        <p:nvSpPr>
          <p:cNvPr id="952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0179" name="Rectangle 3"/>
          <p:cNvSpPr>
            <a:spLocks noGrp="1" noChangeArrowheads="1"/>
          </p:cNvSpPr>
          <p:nvPr>
            <p:ph type="body" idx="1"/>
          </p:nvPr>
        </p:nvSpPr>
        <p:spPr>
          <a:noFill/>
        </p:spPr>
        <p:txBody>
          <a:bodyPr/>
          <a:lstStyle/>
          <a:p>
            <a:pPr eaLnBrk="1" hangingPunct="1"/>
            <a:r>
              <a:rPr lang="en-US" dirty="0"/>
              <a:t>In particular – the unintended consequences (my research!)  Story to tell you today.</a:t>
            </a:r>
          </a:p>
          <a:p>
            <a:pPr eaLnBrk="1" hangingPunct="1"/>
            <a:endParaRPr lang="en-US" dirty="0"/>
          </a:p>
          <a:p>
            <a:pPr eaLnBrk="1" hangingPunct="1"/>
            <a:r>
              <a:rPr lang="en-US" dirty="0"/>
              <a:t>~200 were found by eye by the </a:t>
            </a:r>
            <a:r>
              <a:rPr lang="ja-JP" altLang="en-US" dirty="0"/>
              <a:t>‘</a:t>
            </a:r>
            <a:r>
              <a:rPr lang="en-US" altLang="ja-JP" dirty="0"/>
              <a:t>Peas Brigade</a:t>
            </a:r>
            <a:r>
              <a:rPr lang="ja-JP" altLang="en-US" dirty="0"/>
              <a:t>’</a:t>
            </a:r>
            <a:r>
              <a:rPr lang="en-US" altLang="ja-JP" dirty="0"/>
              <a:t> - a group of volunteers dedicated to finding these.</a:t>
            </a:r>
          </a:p>
          <a:p>
            <a:pPr eaLnBrk="1" hangingPunct="1"/>
            <a:r>
              <a:rPr lang="en-US" dirty="0"/>
              <a:t>The task fell to me: How do these objects fit into our picture of galaxy evolution?  Most importantly what can they tell us about how galaxies form?</a:t>
            </a:r>
          </a:p>
          <a:p>
            <a:pPr eaLnBrk="1" hangingPunct="1"/>
            <a:r>
              <a:rPr lang="en-US" dirty="0"/>
              <a:t>----</a:t>
            </a:r>
          </a:p>
          <a:p>
            <a:pPr eaLnBrk="1" hangingPunct="1"/>
            <a:r>
              <a:rPr lang="en-US" dirty="0"/>
              <a:t>If we start with the assumption that morphology tells us something of the galaxies properties.</a:t>
            </a:r>
          </a:p>
          <a:p>
            <a:pPr eaLnBrk="1" hangingPunct="1"/>
            <a:r>
              <a:rPr lang="en-US" dirty="0"/>
              <a:t>So how do we fit these objects into our picture of</a:t>
            </a:r>
            <a:r>
              <a:rPr lang="en-US" dirty="0">
                <a:latin typeface="ヒラギノ角ゴ ProN W3" charset="0"/>
              </a:rPr>
              <a:t> galaxy evolution - what can they tell us about it?</a:t>
            </a:r>
          </a:p>
          <a:p>
            <a:pPr eaLnBrk="1" hangingPunct="1"/>
            <a:r>
              <a:rPr lang="en-US" dirty="0" smtClean="0"/>
              <a:t>But</a:t>
            </a:r>
          </a:p>
          <a:p>
            <a:pPr eaLnBrk="1" hangingPunct="1"/>
            <a:r>
              <a:rPr lang="en-US" dirty="0" smtClean="0"/>
              <a:t>Most peas turned out to be Starburst galaxies, </a:t>
            </a:r>
          </a:p>
          <a:p>
            <a:pPr eaLnBrk="1" hangingPunct="1"/>
            <a:r>
              <a:rPr lang="en-US" dirty="0" smtClean="0"/>
              <a:t>This was surprising to me, I expected to see AGN.</a:t>
            </a:r>
          </a:p>
          <a:p>
            <a:pPr eaLnBrk="1" hangingPunct="1"/>
            <a:r>
              <a:rPr lang="en-US" dirty="0" smtClean="0"/>
              <a:t>of lower </a:t>
            </a:r>
            <a:r>
              <a:rPr lang="en-US" dirty="0" err="1" smtClean="0"/>
              <a:t>metalicity</a:t>
            </a:r>
            <a:r>
              <a:rPr lang="en-US" dirty="0" smtClean="0"/>
              <a:t> (by their location on the BPT plot)</a:t>
            </a:r>
          </a:p>
          <a:p>
            <a:pPr eaLnBrk="1" hangingPunct="1"/>
            <a:r>
              <a:rPr lang="en-US" dirty="0" smtClean="0"/>
              <a:t>Further looking into their gas phase </a:t>
            </a:r>
            <a:r>
              <a:rPr lang="en-US" dirty="0" err="1" smtClean="0"/>
              <a:t>metalicity</a:t>
            </a:r>
            <a:r>
              <a:rPr lang="en-US" dirty="0" smtClean="0"/>
              <a:t> revealed numbers near 0.5 solar to nearly solar in some cases.</a:t>
            </a:r>
          </a:p>
          <a:p>
            <a:pPr eaLnBrk="1" hangingPunct="1"/>
            <a:r>
              <a:rPr lang="en-US" dirty="0" smtClean="0"/>
              <a:t>E(B-V) from the </a:t>
            </a:r>
            <a:r>
              <a:rPr lang="en-US" dirty="0" err="1" smtClean="0"/>
              <a:t>balmer</a:t>
            </a:r>
            <a:r>
              <a:rPr lang="en-US" dirty="0" smtClean="0"/>
              <a:t> decrement so you can believe </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fld id="{3A4A1F76-A9F5-E844-8EDB-A27EBCF3B1AB}" type="slidenum">
              <a:rPr lang="en-US" sz="1200" i="0"/>
              <a:pPr/>
              <a:t>3</a:t>
            </a:fld>
            <a:endParaRPr lang="en-US" sz="1200" i="0"/>
          </a:p>
        </p:txBody>
      </p:sp>
      <p:sp>
        <p:nvSpPr>
          <p:cNvPr id="207874"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6041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t>Specific star formation rates indicating doubling times of order 1 Gyr or less.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84994" name="Notes Placeholder 2"/>
          <p:cNvSpPr>
            <a:spLocks noGrp="1"/>
          </p:cNvSpPr>
          <p:nvPr>
            <p:ph type="body" idx="1"/>
          </p:nvPr>
        </p:nvSpPr>
        <p:spPr>
          <a:noFill/>
        </p:spPr>
        <p:txBody>
          <a:bodyPr/>
          <a:lstStyle/>
          <a:p>
            <a:r>
              <a:rPr lang="en-US" dirty="0" smtClean="0"/>
              <a:t>Follow-up studies of the Green Peas and other compact, low-redshift, star forming galaxies have found them to be authentically metal-poor galaxies, with lower oxygen abundances than other star forming galaxies of a similar mass (</a:t>
            </a:r>
            <a:r>
              <a:rPr lang="en-US" dirty="0" err="1" smtClean="0"/>
              <a:t>Amorin</a:t>
            </a:r>
            <a:r>
              <a:rPr lang="en-US" dirty="0" smtClean="0"/>
              <a:t> et al. 2010, 2011).  Several studies have looked in great detail at the abundances of various elements in the Green Peas, something that cannot be done in their high redshift analogs.  This has resulted in a variety of interesting results, including the importance of Wolf-</a:t>
            </a:r>
            <a:r>
              <a:rPr lang="en-US" dirty="0" err="1" smtClean="0"/>
              <a:t>Rayet</a:t>
            </a:r>
            <a:r>
              <a:rPr lang="en-US" dirty="0" smtClean="0"/>
              <a:t> stars in the ionization of the gas in the Green Peas (Hawley 2012, </a:t>
            </a:r>
            <a:r>
              <a:rPr lang="en-US" dirty="0" err="1" smtClean="0"/>
              <a:t>Amorin</a:t>
            </a:r>
            <a:r>
              <a:rPr lang="en-US" dirty="0" smtClean="0"/>
              <a:t> et al. 2012).  They have also been shown to have energetic outflows of gas (</a:t>
            </a:r>
            <a:r>
              <a:rPr lang="en-US" dirty="0" err="1" smtClean="0"/>
              <a:t>Amorin</a:t>
            </a:r>
            <a:r>
              <a:rPr lang="en-US" dirty="0" smtClean="0"/>
              <a:t> et al. 2012) and have been used to understand the astrophysics regulating the production of Lyman-alpha emission lines (Henry et al. 2015).  Their morphologies have been confirmed to be clumpy by HST imaging (</a:t>
            </a:r>
            <a:r>
              <a:rPr lang="en-US" dirty="0" err="1" smtClean="0"/>
              <a:t>Overzier</a:t>
            </a:r>
            <a:r>
              <a:rPr lang="en-US" dirty="0" smtClean="0"/>
              <a:t> et al. 2010) and results have suggested that star formation in the peas occurs in several separate knots throughout the galaxy  (</a:t>
            </a:r>
            <a:r>
              <a:rPr lang="en-US" dirty="0" err="1" smtClean="0"/>
              <a:t>Amorin</a:t>
            </a:r>
            <a:r>
              <a:rPr lang="en-US" dirty="0" smtClean="0"/>
              <a:t> et al. 2012).  Additionally, underlying older stellar populations have been revealed through low-luminosity emission (</a:t>
            </a:r>
            <a:r>
              <a:rPr lang="en-US" dirty="0" err="1" smtClean="0"/>
              <a:t>Amorin</a:t>
            </a:r>
            <a:r>
              <a:rPr lang="en-US" dirty="0" smtClean="0"/>
              <a:t> et al. 2012a). Their radio emission suggests they have strong magnetic fields, larger than that of the Milky Way (</a:t>
            </a:r>
            <a:r>
              <a:rPr lang="en-US" dirty="0" err="1" smtClean="0"/>
              <a:t>Chakraborti</a:t>
            </a:r>
            <a:r>
              <a:rPr lang="en-US" dirty="0" smtClean="0"/>
              <a:t> et al. 2012). </a:t>
            </a:r>
            <a:endParaRPr lang="en-US" dirty="0"/>
          </a:p>
        </p:txBody>
      </p:sp>
      <p:sp>
        <p:nvSpPr>
          <p:cNvPr id="84995" name="Slide Number Placeholder 3"/>
          <p:cNvSpPr>
            <a:spLocks noGrp="1"/>
          </p:cNvSpPr>
          <p:nvPr>
            <p:ph type="sldNum" sz="quarter" idx="5"/>
          </p:nvPr>
        </p:nvSpPr>
        <p:spPr>
          <a:noFill/>
        </p:spPr>
        <p:txBody>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fld id="{964FFD6C-65CB-6C46-9ACA-F9CFE0303C2D}" type="slidenum">
              <a:rPr lang="en-US" sz="1200" i="0"/>
              <a:pPr/>
              <a:t>4</a:t>
            </a:fld>
            <a:endParaRPr lang="en-US" sz="1200" i="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p:spPr>
        <p:txBody>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fld id="{4150A4FE-CEBC-9743-8070-88DE31E7F72B}" type="slidenum">
              <a:rPr lang="en-US" sz="1200" i="0"/>
              <a:pPr/>
              <a:t>5</a:t>
            </a:fld>
            <a:endParaRPr lang="en-US" sz="1200" i="0"/>
          </a:p>
        </p:txBody>
      </p:sp>
      <p:sp>
        <p:nvSpPr>
          <p:cNvPr id="1146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4755" name="Rectangle 3"/>
          <p:cNvSpPr>
            <a:spLocks noGrp="1" noChangeArrowheads="1"/>
          </p:cNvSpPr>
          <p:nvPr>
            <p:ph type="body" idx="1"/>
          </p:nvPr>
        </p:nvSpPr>
        <p:spPr>
          <a:noFill/>
        </p:spPr>
        <p:txBody>
          <a:bodyPr/>
          <a:lstStyle/>
          <a:p>
            <a:pPr eaLnBrk="1" hangingPunct="1"/>
            <a:r>
              <a:rPr lang="en-US" dirty="0">
                <a:latin typeface="Helvetica" charset="0"/>
              </a:rPr>
              <a:t>., the median environmental density around peas is less than two-thirds that around normal galaxies, etc. </a:t>
            </a:r>
            <a:r>
              <a:rPr lang="en-US" dirty="0"/>
              <a:t>  </a:t>
            </a:r>
            <a:r>
              <a:rPr lang="en-US" dirty="0">
                <a:latin typeface="Helvetica" charset="0"/>
              </a:rPr>
              <a:t>95% of peas live in environments less dense than those inhabited by at least 33.5% of normal galaxies. </a:t>
            </a:r>
            <a:r>
              <a:rPr lang="en-US" dirty="0"/>
              <a:t> </a:t>
            </a:r>
            <a:r>
              <a:rPr lang="en-US" dirty="0">
                <a:latin typeface="Helvetica" charset="0"/>
              </a:rPr>
              <a:t>Alternatively, at least one-third of normal galaxies live in environments denser than those in which 95% of peas are found.</a:t>
            </a:r>
          </a:p>
          <a:p>
            <a:pPr eaLnBrk="1" hangingPunct="1"/>
            <a:r>
              <a:rPr lang="en-US" dirty="0">
                <a:latin typeface="Helvetica" charset="0"/>
              </a:rPr>
              <a:t>1 </a:t>
            </a:r>
            <a:r>
              <a:rPr lang="en-US" dirty="0" err="1">
                <a:latin typeface="Helvetica" charset="0"/>
              </a:rPr>
              <a:t>Mpc</a:t>
            </a:r>
            <a:r>
              <a:rPr lang="en-US" dirty="0">
                <a:latin typeface="Helvetica" charset="0"/>
              </a:rPr>
              <a:t> = 3 Million Light  Years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quantitative</a:t>
            </a:r>
            <a:r>
              <a:rPr lang="en-US" baseline="0" dirty="0" smtClean="0"/>
              <a:t> measure of clustering is the 2-pt correlation function, which measures the excess probability that a pair of objects is a given distance from each other, over a random distribution. </a:t>
            </a:r>
            <a:endParaRPr lang="en-US" dirty="0" smtClean="0"/>
          </a:p>
          <a:p>
            <a:r>
              <a:rPr lang="en-US" dirty="0" smtClean="0"/>
              <a:t>There are two terms in the correlation function that are dominant on different scales</a:t>
            </a:r>
            <a:endParaRPr lang="en-US" dirty="0"/>
          </a:p>
        </p:txBody>
      </p:sp>
      <p:sp>
        <p:nvSpPr>
          <p:cNvPr id="4" name="Slide Number Placeholder 3"/>
          <p:cNvSpPr>
            <a:spLocks noGrp="1"/>
          </p:cNvSpPr>
          <p:nvPr>
            <p:ph type="sldNum" sz="quarter" idx="10"/>
          </p:nvPr>
        </p:nvSpPr>
        <p:spPr/>
        <p:txBody>
          <a:bodyPr/>
          <a:lstStyle/>
          <a:p>
            <a:fld id="{F8683DBE-2FAB-EF44-8983-B13998765110}" type="slidenum">
              <a:rPr lang="en-US" smtClean="0"/>
              <a:t>6</a:t>
            </a:fld>
            <a:endParaRPr lang="en-US"/>
          </a:p>
        </p:txBody>
      </p:sp>
    </p:spTree>
    <p:extLst>
      <p:ext uri="{BB962C8B-B14F-4D97-AF65-F5344CB8AC3E}">
        <p14:creationId xmlns:p14="http://schemas.microsoft.com/office/powerpoint/2010/main" val="1404267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Homogenous well studied sample</a:t>
            </a:r>
          </a:p>
          <a:p>
            <a:pPr marL="285750" indent="-285750">
              <a:buFont typeface="Arial"/>
              <a:buChar char="•"/>
            </a:pPr>
            <a:r>
              <a:rPr lang="en-US" dirty="0" smtClean="0"/>
              <a:t>Successfully constrained cosmological parameters </a:t>
            </a:r>
            <a:r>
              <a:rPr lang="en-US" sz="1000" dirty="0" smtClean="0"/>
              <a:t>(e.g., </a:t>
            </a:r>
            <a:r>
              <a:rPr lang="en-US" sz="1000" dirty="0" err="1" smtClean="0"/>
              <a:t>Tegmark</a:t>
            </a:r>
            <a:r>
              <a:rPr lang="en-US" sz="1000" dirty="0" smtClean="0"/>
              <a:t> et a. 2004)</a:t>
            </a:r>
          </a:p>
          <a:p>
            <a:pPr marL="285750" indent="-285750">
              <a:buFont typeface="Arial"/>
              <a:buChar char="•"/>
            </a:pPr>
            <a:r>
              <a:rPr lang="en-US" dirty="0" smtClean="0"/>
              <a:t>HOD models are good fit </a:t>
            </a:r>
            <a:r>
              <a:rPr lang="en-US" sz="1000" dirty="0" smtClean="0"/>
              <a:t>(</a:t>
            </a:r>
            <a:r>
              <a:rPr lang="en-US" sz="1000" dirty="0" err="1" smtClean="0"/>
              <a:t>Zehavi</a:t>
            </a:r>
            <a:r>
              <a:rPr lang="en-US" sz="1000" dirty="0" smtClean="0"/>
              <a:t> et al. 2005, Reid &amp; </a:t>
            </a:r>
            <a:r>
              <a:rPr lang="en-US" sz="1000" dirty="0" err="1" smtClean="0"/>
              <a:t>Spergel</a:t>
            </a:r>
            <a:r>
              <a:rPr lang="en-US" sz="1000" dirty="0" smtClean="0"/>
              <a:t> 2009, White et al. 2011)</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quantitative</a:t>
            </a:r>
            <a:r>
              <a:rPr lang="en-US" baseline="0" dirty="0" smtClean="0"/>
              <a:t> measure of clustering is the 2-pt correlation function, which measures the excess probability that a pair of objects is a given distance from each other, over a random distribution. </a:t>
            </a:r>
            <a:endParaRPr lang="en-US" dirty="0" smtClean="0"/>
          </a:p>
          <a:p>
            <a:r>
              <a:rPr lang="en-US" dirty="0" smtClean="0"/>
              <a:t>There are two terms in the correlation function that are dominant on different scales</a:t>
            </a:r>
            <a:endParaRPr lang="en-US" dirty="0"/>
          </a:p>
        </p:txBody>
      </p:sp>
      <p:sp>
        <p:nvSpPr>
          <p:cNvPr id="4" name="Slide Number Placeholder 3"/>
          <p:cNvSpPr>
            <a:spLocks noGrp="1"/>
          </p:cNvSpPr>
          <p:nvPr>
            <p:ph type="sldNum" sz="quarter" idx="10"/>
          </p:nvPr>
        </p:nvSpPr>
        <p:spPr/>
        <p:txBody>
          <a:bodyPr/>
          <a:lstStyle/>
          <a:p>
            <a:fld id="{F8683DBE-2FAB-EF44-8983-B13998765110}" type="slidenum">
              <a:rPr lang="en-US" smtClean="0"/>
              <a:t>7</a:t>
            </a:fld>
            <a:endParaRPr lang="en-US"/>
          </a:p>
        </p:txBody>
      </p:sp>
    </p:spTree>
    <p:extLst>
      <p:ext uri="{BB962C8B-B14F-4D97-AF65-F5344CB8AC3E}">
        <p14:creationId xmlns:p14="http://schemas.microsoft.com/office/powerpoint/2010/main" val="1404267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galaxy_DR12v5 LOWZ (N &amp; S) files, limit 0.112&lt;z&lt;0.36, </a:t>
            </a:r>
            <a:r>
              <a:rPr lang="fi-FI" dirty="0" smtClean="0"/>
              <a:t>287751</a:t>
            </a:r>
            <a:r>
              <a:rPr lang="en-US" dirty="0" smtClean="0"/>
              <a:t>galaxies</a:t>
            </a:r>
          </a:p>
          <a:p>
            <a:r>
              <a:rPr lang="en-US" dirty="0" smtClean="0"/>
              <a:t>	</a:t>
            </a:r>
            <a:r>
              <a:rPr lang="en-US" dirty="0" err="1" smtClean="0"/>
              <a:t>Randoms</a:t>
            </a:r>
            <a:r>
              <a:rPr lang="en-US" dirty="0" smtClean="0"/>
              <a:t> sample (random0_DR12v5_LOWZ: 14,144,530 galaxies, </a:t>
            </a:r>
          </a:p>
          <a:p>
            <a:endParaRPr lang="en-US" dirty="0"/>
          </a:p>
        </p:txBody>
      </p:sp>
      <p:sp>
        <p:nvSpPr>
          <p:cNvPr id="4" name="Slide Number Placeholder 3"/>
          <p:cNvSpPr>
            <a:spLocks noGrp="1"/>
          </p:cNvSpPr>
          <p:nvPr>
            <p:ph type="sldNum" sz="quarter" idx="10"/>
          </p:nvPr>
        </p:nvSpPr>
        <p:spPr/>
        <p:txBody>
          <a:bodyPr/>
          <a:lstStyle/>
          <a:p>
            <a:fld id="{B9923C7C-2437-7140-AAF4-FF0F564C70AF}" type="slidenum">
              <a:rPr lang="en-US" smtClean="0"/>
              <a:t>8</a:t>
            </a:fld>
            <a:endParaRPr lang="en-US"/>
          </a:p>
        </p:txBody>
      </p:sp>
    </p:spTree>
    <p:extLst>
      <p:ext uri="{BB962C8B-B14F-4D97-AF65-F5344CB8AC3E}">
        <p14:creationId xmlns:p14="http://schemas.microsoft.com/office/powerpoint/2010/main" val="40727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galaxy_DR12v5 LOWZ (N &amp; S) files, limit 0.112&lt;z&lt;0.36, </a:t>
            </a:r>
            <a:r>
              <a:rPr lang="fi-FI" dirty="0" smtClean="0"/>
              <a:t>287751</a:t>
            </a:r>
            <a:r>
              <a:rPr lang="en-US" dirty="0" smtClean="0"/>
              <a:t>galaxies</a:t>
            </a:r>
          </a:p>
          <a:p>
            <a:r>
              <a:rPr lang="en-US" dirty="0" smtClean="0"/>
              <a:t>	</a:t>
            </a:r>
            <a:r>
              <a:rPr lang="en-US" dirty="0" err="1" smtClean="0"/>
              <a:t>Randoms</a:t>
            </a:r>
            <a:r>
              <a:rPr lang="en-US" dirty="0" smtClean="0"/>
              <a:t> sample (random0_DR12v5_LOWZ: 14,144,530 galaxies, </a:t>
            </a:r>
          </a:p>
          <a:p>
            <a:endParaRPr lang="en-US" dirty="0"/>
          </a:p>
        </p:txBody>
      </p:sp>
      <p:sp>
        <p:nvSpPr>
          <p:cNvPr id="4" name="Slide Number Placeholder 3"/>
          <p:cNvSpPr>
            <a:spLocks noGrp="1"/>
          </p:cNvSpPr>
          <p:nvPr>
            <p:ph type="sldNum" sz="quarter" idx="10"/>
          </p:nvPr>
        </p:nvSpPr>
        <p:spPr/>
        <p:txBody>
          <a:bodyPr/>
          <a:lstStyle/>
          <a:p>
            <a:fld id="{B9923C7C-2437-7140-AAF4-FF0F564C70AF}" type="slidenum">
              <a:rPr lang="en-US" smtClean="0"/>
              <a:t>9</a:t>
            </a:fld>
            <a:endParaRPr lang="en-US"/>
          </a:p>
        </p:txBody>
      </p:sp>
    </p:spTree>
    <p:extLst>
      <p:ext uri="{BB962C8B-B14F-4D97-AF65-F5344CB8AC3E}">
        <p14:creationId xmlns:p14="http://schemas.microsoft.com/office/powerpoint/2010/main" val="407271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7CA329-D86B-BA44-9608-109AA95BD2E1}" type="datetimeFigureOut">
              <a:rPr lang="en-US" smtClean="0"/>
              <a:pPr/>
              <a:t>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12AB7-2DDF-504B-8707-C341675C9A6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7CA329-D86B-BA44-9608-109AA95BD2E1}" type="datetimeFigureOut">
              <a:rPr lang="en-US" smtClean="0"/>
              <a:pPr/>
              <a:t>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12AB7-2DDF-504B-8707-C341675C9A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7CA329-D86B-BA44-9608-109AA95BD2E1}" type="datetimeFigureOut">
              <a:rPr lang="en-US" smtClean="0"/>
              <a:pPr/>
              <a:t>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12AB7-2DDF-504B-8707-C341675C9A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7CA329-D86B-BA44-9608-109AA95BD2E1}" type="datetimeFigureOut">
              <a:rPr lang="en-US" smtClean="0"/>
              <a:pPr/>
              <a:t>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12AB7-2DDF-504B-8707-C341675C9A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7CA329-D86B-BA44-9608-109AA95BD2E1}" type="datetimeFigureOut">
              <a:rPr lang="en-US" smtClean="0"/>
              <a:pPr/>
              <a:t>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12AB7-2DDF-504B-8707-C341675C9A6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7CA329-D86B-BA44-9608-109AA95BD2E1}" type="datetimeFigureOut">
              <a:rPr lang="en-US" smtClean="0"/>
              <a:pPr/>
              <a:t>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12AB7-2DDF-504B-8707-C341675C9A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7CA329-D86B-BA44-9608-109AA95BD2E1}" type="datetimeFigureOut">
              <a:rPr lang="en-US" smtClean="0"/>
              <a:pPr/>
              <a:t>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112AB7-2DDF-504B-8707-C341675C9A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7CA329-D86B-BA44-9608-109AA95BD2E1}" type="datetimeFigureOut">
              <a:rPr lang="en-US" smtClean="0"/>
              <a:pPr/>
              <a:t>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112AB7-2DDF-504B-8707-C341675C9A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CA329-D86B-BA44-9608-109AA95BD2E1}" type="datetimeFigureOut">
              <a:rPr lang="en-US" smtClean="0"/>
              <a:pPr/>
              <a:t>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112AB7-2DDF-504B-8707-C341675C9A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7CA329-D86B-BA44-9608-109AA95BD2E1}" type="datetimeFigureOut">
              <a:rPr lang="en-US" smtClean="0"/>
              <a:pPr/>
              <a:t>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12AB7-2DDF-504B-8707-C341675C9A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7CA329-D86B-BA44-9608-109AA95BD2E1}" type="datetimeFigureOut">
              <a:rPr lang="en-US" smtClean="0"/>
              <a:pPr/>
              <a:t>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12AB7-2DDF-504B-8707-C341675C9A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CA329-D86B-BA44-9608-109AA95BD2E1}" type="datetimeFigureOut">
              <a:rPr lang="en-US" smtClean="0"/>
              <a:pPr/>
              <a:t>1/8/18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12AB7-2DDF-504B-8707-C341675C9A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wwwmpa.mpa-garching.mpg.de/mpa/research/current_research/hl2012-1/hl2012-1-en-print.html" TargetMode="External"/><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anodeep/Corrfunc" TargetMode="Externa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228600" y="1333500"/>
            <a:ext cx="8915400" cy="1143000"/>
          </a:xfrm>
        </p:spPr>
        <p:txBody>
          <a:bodyPr>
            <a:normAutofit fontScale="90000"/>
          </a:bodyPr>
          <a:lstStyle/>
          <a:p>
            <a:r>
              <a:rPr lang="en-US" sz="4000" dirty="0">
                <a:latin typeface="Helvetica Neue"/>
                <a:cs typeface="Helvetica Neue"/>
              </a:rPr>
              <a:t>Environments of z~0.2 Star Forming Galaxies: Building on the Citizen Science Discovery of the Green Peas</a:t>
            </a:r>
            <a:endParaRPr lang="en-US" i="1" dirty="0">
              <a:latin typeface="Helvetica Neue"/>
              <a:cs typeface="Helvetica Neue"/>
            </a:endParaRPr>
          </a:p>
        </p:txBody>
      </p:sp>
      <p:sp>
        <p:nvSpPr>
          <p:cNvPr id="16386" name="Rectangle 3"/>
          <p:cNvSpPr>
            <a:spLocks noGrp="1" noChangeArrowheads="1"/>
          </p:cNvSpPr>
          <p:nvPr>
            <p:ph type="subTitle" idx="1"/>
          </p:nvPr>
        </p:nvSpPr>
        <p:spPr>
          <a:xfrm>
            <a:off x="1223963" y="3625168"/>
            <a:ext cx="6477000" cy="1099232"/>
          </a:xfrm>
        </p:spPr>
        <p:txBody>
          <a:bodyPr/>
          <a:lstStyle/>
          <a:p>
            <a:pPr eaLnBrk="1" hangingPunct="1">
              <a:defRPr/>
            </a:pPr>
            <a:r>
              <a:rPr lang="en-US" dirty="0">
                <a:latin typeface="Helvetica Neue"/>
                <a:cs typeface="Helvetica Neue"/>
              </a:rPr>
              <a:t>Carie Cardamone</a:t>
            </a:r>
          </a:p>
          <a:p>
            <a:pPr eaLnBrk="1" hangingPunct="1">
              <a:defRPr/>
            </a:pPr>
            <a:r>
              <a:rPr lang="en-US" sz="2800" i="1" dirty="0" smtClean="0">
                <a:latin typeface="Helvetica Neue"/>
                <a:cs typeface="Helvetica Neue"/>
              </a:rPr>
              <a:t>Wheelock College </a:t>
            </a:r>
            <a:endParaRPr lang="en-US" sz="2800" i="1" dirty="0">
              <a:latin typeface="Helvetica Neue"/>
              <a:cs typeface="Helvetica Neue"/>
            </a:endParaRPr>
          </a:p>
        </p:txBody>
      </p:sp>
      <p:sp>
        <p:nvSpPr>
          <p:cNvPr id="15363" name="Rectangle 4"/>
          <p:cNvSpPr>
            <a:spLocks noChangeArrowheads="1"/>
          </p:cNvSpPr>
          <p:nvPr/>
        </p:nvSpPr>
        <p:spPr bwMode="auto">
          <a:xfrm>
            <a:off x="4278313" y="6002338"/>
            <a:ext cx="18466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lang="en-US" i="0">
              <a:latin typeface="Helvetica Neue"/>
              <a:cs typeface="Helvetica Neue"/>
            </a:endParaRPr>
          </a:p>
        </p:txBody>
      </p:sp>
      <p:sp>
        <p:nvSpPr>
          <p:cNvPr id="15364" name="Text Box 5"/>
          <p:cNvSpPr txBox="1">
            <a:spLocks noChangeArrowheads="1"/>
          </p:cNvSpPr>
          <p:nvPr/>
        </p:nvSpPr>
        <p:spPr bwMode="auto">
          <a:xfrm>
            <a:off x="0" y="6059428"/>
            <a:ext cx="9144000" cy="800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r>
              <a:rPr lang="en-US" sz="1800" dirty="0" smtClean="0">
                <a:latin typeface="Helvetica Neue"/>
                <a:cs typeface="Helvetica Neue"/>
              </a:rPr>
              <a:t>With thanks </a:t>
            </a:r>
            <a:r>
              <a:rPr lang="en-US" sz="1800" dirty="0">
                <a:latin typeface="Helvetica Neue"/>
                <a:cs typeface="Helvetica Neue"/>
              </a:rPr>
              <a:t>to the Galaxy Zoo Team and over 200,000 volunteers including</a:t>
            </a:r>
            <a:r>
              <a:rPr lang="en-US" sz="1400" dirty="0">
                <a:latin typeface="Helvetica Neue"/>
                <a:cs typeface="Helvetica Neue"/>
              </a:rPr>
              <a:t>: </a:t>
            </a:r>
            <a:r>
              <a:rPr lang="en-US" sz="1400" b="0" i="0" dirty="0">
                <a:latin typeface="Helvetica Neue"/>
                <a:cs typeface="Helvetica Neue"/>
              </a:rPr>
              <a:t>Elisabeth </a:t>
            </a:r>
            <a:r>
              <a:rPr lang="en-US" sz="1400" b="0" i="0" dirty="0" err="1">
                <a:latin typeface="Helvetica Neue"/>
                <a:cs typeface="Helvetica Neue"/>
              </a:rPr>
              <a:t>Baeten</a:t>
            </a:r>
            <a:r>
              <a:rPr lang="en-US" sz="1400" b="0" i="0" dirty="0">
                <a:latin typeface="Helvetica Neue"/>
                <a:cs typeface="Helvetica Neue"/>
              </a:rPr>
              <a:t>, Gemma Coughlin, Dan Goldstein, Brian Legg, Mark McCallum, Christian </a:t>
            </a:r>
            <a:r>
              <a:rPr lang="en-US" sz="1400" b="0" i="0" dirty="0" err="1">
                <a:latin typeface="Helvetica Neue"/>
                <a:cs typeface="Helvetica Neue"/>
              </a:rPr>
              <a:t>Manteuffel</a:t>
            </a:r>
            <a:r>
              <a:rPr lang="en-US" sz="1400" b="0" i="0" dirty="0">
                <a:latin typeface="Helvetica Neue"/>
                <a:cs typeface="Helvetica Neue"/>
              </a:rPr>
              <a:t>, Richard </a:t>
            </a:r>
            <a:r>
              <a:rPr lang="en-US" sz="1400" b="0" i="0" dirty="0" err="1">
                <a:latin typeface="Helvetica Neue"/>
                <a:cs typeface="Helvetica Neue"/>
              </a:rPr>
              <a:t>Nowell</a:t>
            </a:r>
            <a:r>
              <a:rPr lang="en-US" sz="1400" b="0" i="0" dirty="0">
                <a:latin typeface="Helvetica Neue"/>
                <a:cs typeface="Helvetica Neue"/>
              </a:rPr>
              <a:t>, Richard Proctor, Alice Sheppard, and </a:t>
            </a:r>
            <a:r>
              <a:rPr lang="en-US" sz="1400" b="0" i="0" dirty="0" err="1">
                <a:latin typeface="Helvetica Neue"/>
                <a:cs typeface="Helvetica Neue"/>
              </a:rPr>
              <a:t>Hanny</a:t>
            </a:r>
            <a:r>
              <a:rPr lang="en-US" sz="1400" b="0" i="0" dirty="0">
                <a:latin typeface="Helvetica Neue"/>
                <a:cs typeface="Helvetica Neue"/>
              </a:rPr>
              <a:t> van </a:t>
            </a:r>
            <a:r>
              <a:rPr lang="en-US" sz="1400" b="0" i="0" dirty="0" err="1">
                <a:latin typeface="Helvetica Neue"/>
                <a:cs typeface="Helvetica Neue"/>
              </a:rPr>
              <a:t>Arkel</a:t>
            </a:r>
            <a:endParaRPr lang="en-US" sz="1400" b="0" i="0" dirty="0">
              <a:latin typeface="Helvetica Neue"/>
              <a:cs typeface="Helvetica Neue"/>
            </a:endParaRPr>
          </a:p>
        </p:txBody>
      </p:sp>
      <p:sp>
        <p:nvSpPr>
          <p:cNvPr id="6" name="TextBox 5"/>
          <p:cNvSpPr txBox="1"/>
          <p:nvPr/>
        </p:nvSpPr>
        <p:spPr>
          <a:xfrm>
            <a:off x="838200" y="4724400"/>
            <a:ext cx="8006080" cy="461665"/>
          </a:xfrm>
          <a:prstGeom prst="rect">
            <a:avLst/>
          </a:prstGeom>
          <a:noFill/>
        </p:spPr>
        <p:txBody>
          <a:bodyPr wrap="none" rtlCol="0">
            <a:spAutoFit/>
          </a:bodyPr>
          <a:lstStyle/>
          <a:p>
            <a:r>
              <a:rPr lang="en-US" sz="2400" dirty="0">
                <a:solidFill>
                  <a:schemeClr val="tx1">
                    <a:lumMod val="50000"/>
                    <a:lumOff val="50000"/>
                  </a:schemeClr>
                </a:solidFill>
                <a:latin typeface="Helvetica Neue"/>
                <a:cs typeface="Helvetica Neue"/>
              </a:rPr>
              <a:t>w</a:t>
            </a:r>
            <a:r>
              <a:rPr lang="en-US" sz="2400" dirty="0" smtClean="0">
                <a:solidFill>
                  <a:schemeClr val="tx1">
                    <a:lumMod val="50000"/>
                    <a:lumOff val="50000"/>
                  </a:schemeClr>
                </a:solidFill>
                <a:latin typeface="Helvetica Neue"/>
                <a:cs typeface="Helvetica Neue"/>
              </a:rPr>
              <a:t>ith Meredith Powell, </a:t>
            </a:r>
            <a:r>
              <a:rPr lang="en-US" sz="2400" dirty="0" err="1" smtClean="0">
                <a:solidFill>
                  <a:schemeClr val="tx1">
                    <a:lumMod val="50000"/>
                    <a:lumOff val="50000"/>
                  </a:schemeClr>
                </a:solidFill>
                <a:latin typeface="Helvetica Neue"/>
                <a:cs typeface="Helvetica Neue"/>
              </a:rPr>
              <a:t>Nico</a:t>
            </a:r>
            <a:r>
              <a:rPr lang="en-US" sz="2400" dirty="0" smtClean="0">
                <a:solidFill>
                  <a:schemeClr val="tx1">
                    <a:lumMod val="50000"/>
                    <a:lumOff val="50000"/>
                  </a:schemeClr>
                </a:solidFill>
                <a:latin typeface="Helvetica Neue"/>
                <a:cs typeface="Helvetica Neue"/>
              </a:rPr>
              <a:t> </a:t>
            </a:r>
            <a:r>
              <a:rPr lang="en-US" sz="2400" dirty="0" err="1" smtClean="0">
                <a:solidFill>
                  <a:schemeClr val="tx1">
                    <a:lumMod val="50000"/>
                    <a:lumOff val="50000"/>
                  </a:schemeClr>
                </a:solidFill>
                <a:latin typeface="Helvetica Neue"/>
                <a:cs typeface="Helvetica Neue"/>
              </a:rPr>
              <a:t>Cappelluti</a:t>
            </a:r>
            <a:r>
              <a:rPr lang="en-US" sz="2400" dirty="0" smtClean="0">
                <a:solidFill>
                  <a:schemeClr val="tx1">
                    <a:lumMod val="50000"/>
                    <a:lumOff val="50000"/>
                  </a:schemeClr>
                </a:solidFill>
                <a:latin typeface="Helvetica Neue"/>
                <a:cs typeface="Helvetica Neue"/>
              </a:rPr>
              <a:t> &amp; Meg </a:t>
            </a:r>
            <a:r>
              <a:rPr lang="en-US" sz="2400" dirty="0" err="1" smtClean="0">
                <a:solidFill>
                  <a:schemeClr val="tx1">
                    <a:lumMod val="50000"/>
                    <a:lumOff val="50000"/>
                  </a:schemeClr>
                </a:solidFill>
                <a:latin typeface="Helvetica Neue"/>
                <a:cs typeface="Helvetica Neue"/>
              </a:rPr>
              <a:t>Urry</a:t>
            </a:r>
            <a:r>
              <a:rPr lang="en-US" sz="2400" dirty="0">
                <a:solidFill>
                  <a:schemeClr val="tx1">
                    <a:lumMod val="50000"/>
                    <a:lumOff val="50000"/>
                  </a:schemeClr>
                </a:solidFill>
                <a:latin typeface="Helvetica Neue"/>
                <a:cs typeface="Helvetica Neue"/>
              </a:rPr>
              <a:t> </a:t>
            </a:r>
            <a:r>
              <a:rPr lang="en-US" sz="2400" i="1" dirty="0" smtClean="0">
                <a:solidFill>
                  <a:schemeClr val="tx1">
                    <a:lumMod val="50000"/>
                    <a:lumOff val="50000"/>
                  </a:schemeClr>
                </a:solidFill>
                <a:latin typeface="Helvetica Neue"/>
                <a:cs typeface="Helvetica Neue"/>
              </a:rPr>
              <a:t>@ Yale</a:t>
            </a:r>
            <a:endParaRPr lang="en-US" sz="2400" i="1" dirty="0">
              <a:solidFill>
                <a:schemeClr val="tx1">
                  <a:lumMod val="50000"/>
                  <a:lumOff val="50000"/>
                </a:schemeClr>
              </a:solidFill>
              <a:latin typeface="Helvetica Neue"/>
              <a:cs typeface="Helvetica Neue"/>
            </a:endParaRPr>
          </a:p>
        </p:txBody>
      </p:sp>
    </p:spTree>
    <p:extLst>
      <p:ext uri="{BB962C8B-B14F-4D97-AF65-F5344CB8AC3E}">
        <p14:creationId xmlns:p14="http://schemas.microsoft.com/office/powerpoint/2010/main" val="2196783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5193"/>
            <a:ext cx="9144000" cy="677108"/>
          </a:xfrm>
          <a:prstGeom prst="rect">
            <a:avLst/>
          </a:prstGeom>
          <a:solidFill>
            <a:schemeClr val="bg1"/>
          </a:solidFill>
        </p:spPr>
        <p:txBody>
          <a:bodyPr wrap="square" rtlCol="0">
            <a:spAutoFit/>
          </a:bodyPr>
          <a:lstStyle/>
          <a:p>
            <a:r>
              <a:rPr lang="en-US" sz="3800" dirty="0" smtClean="0"/>
              <a:t>Cross-Correlation Function		</a:t>
            </a:r>
            <a:r>
              <a:rPr lang="en-US" sz="1600" dirty="0" smtClean="0"/>
              <a:t>				</a:t>
            </a:r>
          </a:p>
        </p:txBody>
      </p:sp>
      <p:pic>
        <p:nvPicPr>
          <p:cNvPr id="2" name="Picture 1"/>
          <p:cNvPicPr>
            <a:picLocks noChangeAspect="1"/>
          </p:cNvPicPr>
          <p:nvPr/>
        </p:nvPicPr>
        <p:blipFill>
          <a:blip r:embed="rId3"/>
          <a:stretch>
            <a:fillRect/>
          </a:stretch>
        </p:blipFill>
        <p:spPr>
          <a:xfrm>
            <a:off x="23090" y="228600"/>
            <a:ext cx="9299261" cy="6629400"/>
          </a:xfrm>
          <a:prstGeom prst="rect">
            <a:avLst/>
          </a:prstGeom>
        </p:spPr>
      </p:pic>
      <p:sp>
        <p:nvSpPr>
          <p:cNvPr id="6" name="TextBox 5"/>
          <p:cNvSpPr txBox="1"/>
          <p:nvPr/>
        </p:nvSpPr>
        <p:spPr>
          <a:xfrm>
            <a:off x="0" y="5193"/>
            <a:ext cx="9144000" cy="677108"/>
          </a:xfrm>
          <a:prstGeom prst="rect">
            <a:avLst/>
          </a:prstGeom>
          <a:solidFill>
            <a:schemeClr val="bg1"/>
          </a:solidFill>
        </p:spPr>
        <p:txBody>
          <a:bodyPr wrap="square" rtlCol="0">
            <a:spAutoFit/>
          </a:bodyPr>
          <a:lstStyle/>
          <a:p>
            <a:r>
              <a:rPr lang="en-US" sz="3800" dirty="0" smtClean="0"/>
              <a:t>Cross-Correlation Function	</a:t>
            </a:r>
            <a:r>
              <a:rPr lang="en-US" sz="2800" dirty="0" smtClean="0"/>
              <a:t>(r &gt; 1 </a:t>
            </a:r>
            <a:r>
              <a:rPr lang="en-US" sz="2800" dirty="0" err="1" smtClean="0"/>
              <a:t>Mpc</a:t>
            </a:r>
            <a:r>
              <a:rPr lang="en-US" sz="2800" dirty="0" smtClean="0"/>
              <a:t>)	</a:t>
            </a:r>
            <a:r>
              <a:rPr lang="en-US" sz="1600" dirty="0" smtClean="0"/>
              <a:t>		</a:t>
            </a:r>
          </a:p>
        </p:txBody>
      </p:sp>
    </p:spTree>
    <p:extLst>
      <p:ext uri="{BB962C8B-B14F-4D97-AF65-F5344CB8AC3E}">
        <p14:creationId xmlns:p14="http://schemas.microsoft.com/office/powerpoint/2010/main" val="411185752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1143000"/>
          </a:xfrm>
        </p:spPr>
        <p:txBody>
          <a:bodyPr>
            <a:normAutofit/>
          </a:bodyPr>
          <a:lstStyle/>
          <a:p>
            <a:r>
              <a:rPr lang="en-US" dirty="0" smtClean="0"/>
              <a:t>Conclusions</a:t>
            </a:r>
            <a:endParaRPr lang="en-US" dirty="0"/>
          </a:p>
        </p:txBody>
      </p:sp>
      <p:sp>
        <p:nvSpPr>
          <p:cNvPr id="3" name="Content Placeholder 2"/>
          <p:cNvSpPr>
            <a:spLocks noGrp="1"/>
          </p:cNvSpPr>
          <p:nvPr>
            <p:ph idx="1"/>
          </p:nvPr>
        </p:nvSpPr>
        <p:spPr>
          <a:xfrm>
            <a:off x="171752" y="990600"/>
            <a:ext cx="8534400" cy="5486400"/>
          </a:xfrm>
        </p:spPr>
        <p:txBody>
          <a:bodyPr>
            <a:normAutofit/>
          </a:bodyPr>
          <a:lstStyle/>
          <a:p>
            <a:r>
              <a:rPr lang="en-US" dirty="0" smtClean="0"/>
              <a:t>Peas do not trace dark matter distributions.</a:t>
            </a:r>
          </a:p>
          <a:p>
            <a:r>
              <a:rPr lang="en-US" dirty="0" smtClean="0"/>
              <a:t>Peas live in under dense regions compared to Luminous Red Galaxies.</a:t>
            </a:r>
          </a:p>
          <a:p>
            <a:pPr lvl="1"/>
            <a:r>
              <a:rPr lang="en-US" dirty="0" smtClean="0"/>
              <a:t>Small bias value (&lt; 0.5)</a:t>
            </a:r>
          </a:p>
          <a:p>
            <a:r>
              <a:rPr lang="en-US" smtClean="0"/>
              <a:t>Next Step: Use </a:t>
            </a:r>
            <a:r>
              <a:rPr lang="en-US" dirty="0" smtClean="0"/>
              <a:t>dark matter model to characterize bias</a:t>
            </a:r>
          </a:p>
        </p:txBody>
      </p:sp>
    </p:spTree>
    <p:extLst>
      <p:ext uri="{BB962C8B-B14F-4D97-AF65-F5344CB8AC3E}">
        <p14:creationId xmlns:p14="http://schemas.microsoft.com/office/powerpoint/2010/main" val="12693670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48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5544896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0" y="15875"/>
            <a:ext cx="9144000" cy="914400"/>
          </a:xfrm>
        </p:spPr>
        <p:txBody>
          <a:bodyPr/>
          <a:lstStyle/>
          <a:p>
            <a:pPr eaLnBrk="1" hangingPunct="1"/>
            <a:r>
              <a:rPr lang="en-US" sz="4000" b="0" dirty="0" smtClean="0">
                <a:latin typeface="Helvetica Neue"/>
                <a:ea typeface="ＭＳ Ｐゴシック" charset="0"/>
                <a:cs typeface="Helvetica Neue"/>
              </a:rPr>
              <a:t>Comparison to Higher Redshift</a:t>
            </a:r>
            <a:endParaRPr lang="en-US" sz="4000" b="0" dirty="0">
              <a:latin typeface="Helvetica Neue"/>
              <a:ea typeface="ＭＳ Ｐゴシック" charset="0"/>
              <a:cs typeface="Helvetica Neue"/>
            </a:endParaRPr>
          </a:p>
        </p:txBody>
      </p:sp>
      <p:graphicFrame>
        <p:nvGraphicFramePr>
          <p:cNvPr id="102665" name="Group 265"/>
          <p:cNvGraphicFramePr>
            <a:graphicFrameLocks noGrp="1"/>
          </p:cNvGraphicFramePr>
          <p:nvPr>
            <p:extLst>
              <p:ext uri="{D42A27DB-BD31-4B8C-83A1-F6EECF244321}">
                <p14:modId xmlns:p14="http://schemas.microsoft.com/office/powerpoint/2010/main" val="1312491245"/>
              </p:ext>
            </p:extLst>
          </p:nvPr>
        </p:nvGraphicFramePr>
        <p:xfrm>
          <a:off x="228600" y="1066800"/>
          <a:ext cx="8686800" cy="4546600"/>
        </p:xfrm>
        <a:graphic>
          <a:graphicData uri="http://schemas.openxmlformats.org/drawingml/2006/table">
            <a:tbl>
              <a:tblPr/>
              <a:tblGrid>
                <a:gridCol w="2746375"/>
                <a:gridCol w="2587625"/>
                <a:gridCol w="3352800"/>
              </a:tblGrid>
              <a:tr h="57554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Helvetica Neue"/>
                        <a:ea typeface="ＭＳ Ｐゴシック" charset="0"/>
                        <a:cs typeface="Helvetica Neue"/>
                      </a:endParaRPr>
                    </a:p>
                  </a:txBody>
                  <a:tcPr marT="45717" marB="45717"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1" i="1" u="none" strike="noStrike" cap="none" normalizeH="0" baseline="0" dirty="0">
                          <a:ln>
                            <a:noFill/>
                          </a:ln>
                          <a:solidFill>
                            <a:srgbClr val="0000FF"/>
                          </a:solidFill>
                          <a:effectLst/>
                          <a:latin typeface="Helvetica Neue"/>
                          <a:ea typeface="ＭＳ Ｐゴシック" charset="0"/>
                          <a:cs typeface="Helvetica Neue"/>
                        </a:rPr>
                        <a:t>LBG / L</a:t>
                      </a:r>
                      <a:r>
                        <a:rPr kumimoji="0" lang="en-US" sz="3000" b="1" i="1" u="none" strike="noStrike" cap="none" normalizeH="0" baseline="0" dirty="0">
                          <a:ln>
                            <a:noFill/>
                          </a:ln>
                          <a:solidFill>
                            <a:srgbClr val="0000FF"/>
                          </a:solidFill>
                          <a:effectLst/>
                          <a:latin typeface="Helvetica Neue"/>
                          <a:ea typeface="ＭＳ Ｐゴシック" charset="0"/>
                          <a:cs typeface="Helvetica Neue"/>
                          <a:sym typeface="Symbol" charset="0"/>
                        </a:rPr>
                        <a:t></a:t>
                      </a:r>
                      <a:r>
                        <a:rPr kumimoji="0" lang="en-US" sz="3000" b="1" i="1" u="none" strike="noStrike" cap="none" normalizeH="0" baseline="0" dirty="0">
                          <a:ln>
                            <a:noFill/>
                          </a:ln>
                          <a:solidFill>
                            <a:srgbClr val="0000FF"/>
                          </a:solidFill>
                          <a:effectLst/>
                          <a:latin typeface="Helvetica Neue"/>
                          <a:ea typeface="ＭＳ Ｐゴシック" charset="0"/>
                          <a:cs typeface="Helvetica Neue"/>
                        </a:rPr>
                        <a:t>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1" i="1" u="none" strike="noStrike" cap="none" normalizeH="0" baseline="0" dirty="0">
                          <a:ln>
                            <a:noFill/>
                          </a:ln>
                          <a:solidFill>
                            <a:srgbClr val="008000"/>
                          </a:solidFill>
                          <a:effectLst/>
                          <a:latin typeface="Helvetica Neue"/>
                          <a:ea typeface="ＭＳ Ｐゴシック" charset="0"/>
                          <a:cs typeface="Helvetica Neue"/>
                        </a:rPr>
                        <a:t>The Peas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Helvetica Neue"/>
                          <a:ea typeface="ＭＳ Ｐゴシック" charset="0"/>
                          <a:cs typeface="Helvetica Neue"/>
                        </a:rPr>
                        <a:t>Redshift</a:t>
                      </a:r>
                      <a:endParaRPr kumimoji="0" lang="en-US" sz="2200" b="0" i="0" u="none" strike="noStrike" cap="none" normalizeH="0" baseline="0" dirty="0">
                        <a:ln>
                          <a:noFill/>
                        </a:ln>
                        <a:solidFill>
                          <a:schemeClr val="tx1"/>
                        </a:solidFill>
                        <a:effectLst/>
                        <a:latin typeface="Helvetica Neue"/>
                        <a:ea typeface="ＭＳ Ｐゴシック" charset="0"/>
                        <a:cs typeface="Helvetica Neue"/>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1" u="none" strike="noStrike" cap="none" normalizeH="0" baseline="0" dirty="0">
                          <a:ln>
                            <a:noFill/>
                          </a:ln>
                          <a:solidFill>
                            <a:srgbClr val="0000FF"/>
                          </a:solidFill>
                          <a:effectLst/>
                          <a:latin typeface="Helvetica Neue"/>
                          <a:ea typeface="ＭＳ Ｐゴシック" charset="0"/>
                          <a:cs typeface="Helvetica Neue"/>
                        </a:rPr>
                        <a:t>z ~ 3.0</a:t>
                      </a:r>
                      <a:endParaRPr kumimoji="0" lang="en-US" sz="2200" b="0" i="0" u="none" strike="noStrike" cap="none" normalizeH="0" baseline="0" dirty="0">
                        <a:ln>
                          <a:noFill/>
                        </a:ln>
                        <a:solidFill>
                          <a:srgbClr val="0000FF"/>
                        </a:solidFill>
                        <a:effectLst/>
                        <a:latin typeface="Helvetica Neue"/>
                        <a:ea typeface="ＭＳ Ｐゴシック" charset="0"/>
                        <a:cs typeface="Helvetica Neue"/>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1" u="none" strike="noStrike" cap="none" normalizeH="0" baseline="0" dirty="0">
                          <a:ln>
                            <a:noFill/>
                          </a:ln>
                          <a:solidFill>
                            <a:srgbClr val="008000"/>
                          </a:solidFill>
                          <a:effectLst/>
                          <a:latin typeface="Helvetica Neue"/>
                          <a:ea typeface="ＭＳ Ｐゴシック" charset="0"/>
                          <a:cs typeface="Helvetica Neue"/>
                        </a:rPr>
                        <a:t>z ~ 0.2</a:t>
                      </a:r>
                      <a:endParaRPr kumimoji="0" lang="en-US" sz="2200" b="0" i="0" u="none" strike="noStrike" cap="none" normalizeH="0" baseline="0" dirty="0">
                        <a:ln>
                          <a:noFill/>
                        </a:ln>
                        <a:solidFill>
                          <a:srgbClr val="008000"/>
                        </a:solidFill>
                        <a:effectLst/>
                        <a:latin typeface="Helvetica Neue"/>
                        <a:ea typeface="ＭＳ Ｐゴシック" charset="0"/>
                        <a:cs typeface="Helvetica Neue"/>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90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Helvetica Neue"/>
                          <a:ea typeface="ＭＳ Ｐゴシック" charset="0"/>
                          <a:cs typeface="Helvetica Neue"/>
                        </a:rPr>
                        <a:t>Low Reddening</a:t>
                      </a:r>
                      <a:endParaRPr kumimoji="0" lang="en-US" sz="2200" b="0" i="0" u="none" strike="noStrike" cap="none" normalizeH="0" baseline="0" dirty="0">
                        <a:ln>
                          <a:noFill/>
                        </a:ln>
                        <a:solidFill>
                          <a:schemeClr val="tx1"/>
                        </a:solidFill>
                        <a:effectLst/>
                        <a:latin typeface="Helvetica Neue"/>
                        <a:ea typeface="ＭＳ Ｐゴシック" charset="0"/>
                        <a:cs typeface="Helvetica Neue"/>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rgbClr val="0000FF"/>
                          </a:solidFill>
                          <a:effectLst/>
                          <a:latin typeface="Helvetica Neue"/>
                          <a:ea typeface="ＭＳ Ｐゴシック" charset="0"/>
                          <a:cs typeface="Helvetica Neue"/>
                        </a:rPr>
                        <a:t>E(B-V)~0.05-0.2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rgbClr val="0000FF"/>
                          </a:solidFill>
                          <a:effectLst/>
                          <a:latin typeface="Helvetica Neue"/>
                          <a:ea typeface="ＭＳ Ｐゴシック" charset="0"/>
                          <a:cs typeface="Helvetica Neue"/>
                        </a:rPr>
                        <a:t>(</a:t>
                      </a:r>
                      <a:r>
                        <a:rPr kumimoji="0" lang="en-US" sz="1000" b="0" i="0" u="none" strike="noStrike" cap="none" normalizeH="0" baseline="0" dirty="0" err="1">
                          <a:ln>
                            <a:noFill/>
                          </a:ln>
                          <a:solidFill>
                            <a:srgbClr val="0000FF"/>
                          </a:solidFill>
                          <a:effectLst/>
                          <a:latin typeface="Helvetica Neue"/>
                          <a:ea typeface="ＭＳ Ｐゴシック" charset="0"/>
                          <a:cs typeface="Helvetica Neue"/>
                        </a:rPr>
                        <a:t>Verhamme</a:t>
                      </a:r>
                      <a:r>
                        <a:rPr kumimoji="0" lang="en-US" sz="1000" b="0" i="0" u="none" strike="noStrike" cap="none" normalizeH="0" baseline="0" dirty="0">
                          <a:ln>
                            <a:noFill/>
                          </a:ln>
                          <a:solidFill>
                            <a:srgbClr val="0000FF"/>
                          </a:solidFill>
                          <a:effectLst/>
                          <a:latin typeface="Helvetica Neue"/>
                          <a:ea typeface="ＭＳ Ｐゴシック" charset="0"/>
                          <a:cs typeface="Helvetica Neue"/>
                        </a:rPr>
                        <a:t> et al. 2008)</a:t>
                      </a:r>
                      <a:r>
                        <a:rPr kumimoji="0" lang="en-US" sz="2200" b="0" i="0" u="none" strike="noStrike" cap="none" normalizeH="0" baseline="0" dirty="0">
                          <a:ln>
                            <a:noFill/>
                          </a:ln>
                          <a:solidFill>
                            <a:srgbClr val="0000FF"/>
                          </a:solidFill>
                          <a:effectLst/>
                          <a:latin typeface="Helvetica Neue"/>
                          <a:ea typeface="ＭＳ Ｐゴシック" charset="0"/>
                          <a:cs typeface="Helvetica Neue"/>
                        </a:rPr>
                        <a:t> </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8000"/>
                          </a:solidFill>
                          <a:effectLst/>
                          <a:latin typeface="Helvetica Neue"/>
                          <a:ea typeface="ＭＳ Ｐゴシック" charset="0"/>
                          <a:cs typeface="Helvetica Neue"/>
                        </a:rPr>
                        <a:t>E(B-V) </a:t>
                      </a:r>
                      <a:r>
                        <a:rPr kumimoji="0" lang="en-US" sz="2200" b="0" i="0" u="none" strike="noStrike" cap="none" normalizeH="0" baseline="0">
                          <a:ln>
                            <a:noFill/>
                          </a:ln>
                          <a:solidFill>
                            <a:srgbClr val="008000"/>
                          </a:solidFill>
                          <a:effectLst/>
                          <a:latin typeface="Helvetica Neue"/>
                          <a:ea typeface="ＭＳ Ｐゴシック" charset="0"/>
                          <a:cs typeface="Helvetica Neue"/>
                          <a:sym typeface="Symbol" charset="0"/>
                        </a:rPr>
                        <a:t> </a:t>
                      </a:r>
                      <a:r>
                        <a:rPr kumimoji="0" lang="en-US" sz="2200" b="0" i="0" u="none" strike="noStrike" cap="none" normalizeH="0" baseline="0">
                          <a:ln>
                            <a:noFill/>
                          </a:ln>
                          <a:solidFill>
                            <a:srgbClr val="008000"/>
                          </a:solidFill>
                          <a:effectLst/>
                          <a:latin typeface="Helvetica Neue"/>
                          <a:ea typeface="ＭＳ Ｐゴシック" charset="0"/>
                          <a:cs typeface="Helvetica Neue"/>
                        </a:rPr>
                        <a:t>0.2</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65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Helvetica Neue"/>
                          <a:ea typeface="ＭＳ Ｐゴシック" charset="0"/>
                          <a:cs typeface="Helvetica Neue"/>
                        </a:rPr>
                        <a:t>Compact Morphology</a:t>
                      </a:r>
                      <a:endParaRPr kumimoji="0" lang="en-US" sz="2200" b="0" i="0" u="none" strike="noStrike" cap="none" normalizeH="0" baseline="0" dirty="0">
                        <a:ln>
                          <a:noFill/>
                        </a:ln>
                        <a:solidFill>
                          <a:schemeClr val="tx1"/>
                        </a:solidFill>
                        <a:effectLst/>
                        <a:latin typeface="Helvetica Neue"/>
                        <a:ea typeface="ＭＳ Ｐゴシック" charset="0"/>
                        <a:cs typeface="Helvetica Neue"/>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rgbClr val="0000FF"/>
                          </a:solidFill>
                          <a:effectLst/>
                          <a:latin typeface="Helvetica Neue"/>
                          <a:ea typeface="ＭＳ Ｐゴシック" charset="0"/>
                          <a:cs typeface="Helvetica Neue"/>
                        </a:rPr>
                        <a:t>compact/disturbed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rgbClr val="0000FF"/>
                          </a:solidFill>
                          <a:effectLst/>
                          <a:latin typeface="Helvetica Neue"/>
                          <a:ea typeface="ＭＳ Ｐゴシック" charset="0"/>
                          <a:cs typeface="Helvetica Neue"/>
                        </a:rPr>
                        <a:t>(</a:t>
                      </a:r>
                      <a:r>
                        <a:rPr kumimoji="0" lang="en-US" sz="1000" b="0" i="0" u="none" strike="noStrike" cap="none" normalizeH="0" baseline="0" dirty="0" err="1">
                          <a:ln>
                            <a:noFill/>
                          </a:ln>
                          <a:solidFill>
                            <a:srgbClr val="0000FF"/>
                          </a:solidFill>
                          <a:effectLst/>
                          <a:latin typeface="Helvetica Neue"/>
                          <a:ea typeface="ＭＳ Ｐゴシック" charset="0"/>
                          <a:cs typeface="Helvetica Neue"/>
                        </a:rPr>
                        <a:t>Giavalisco</a:t>
                      </a:r>
                      <a:r>
                        <a:rPr kumimoji="0" lang="en-US" sz="1000" b="0" i="0" u="none" strike="noStrike" cap="none" normalizeH="0" baseline="0" dirty="0">
                          <a:ln>
                            <a:noFill/>
                          </a:ln>
                          <a:solidFill>
                            <a:srgbClr val="0000FF"/>
                          </a:solidFill>
                          <a:effectLst/>
                          <a:latin typeface="Helvetica Neue"/>
                          <a:ea typeface="ＭＳ Ｐゴシック" charset="0"/>
                          <a:cs typeface="Helvetica Neue"/>
                        </a:rPr>
                        <a:t> et al. 1996, Bremer et al. 2004)</a:t>
                      </a:r>
                      <a:endParaRPr kumimoji="0" lang="en-US" sz="2200" b="0" i="0" u="none" strike="noStrike" cap="none" normalizeH="0" baseline="0" dirty="0">
                        <a:ln>
                          <a:noFill/>
                        </a:ln>
                        <a:solidFill>
                          <a:srgbClr val="0000FF"/>
                        </a:solidFill>
                        <a:effectLst/>
                        <a:latin typeface="Helvetica Neue"/>
                        <a:ea typeface="ＭＳ Ｐゴシック" charset="0"/>
                        <a:cs typeface="Helvetica Neue"/>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8000"/>
                          </a:solidFill>
                          <a:effectLst/>
                          <a:latin typeface="Helvetica Neue"/>
                          <a:ea typeface="ＭＳ Ｐゴシック" charset="0"/>
                          <a:cs typeface="Helvetica Neue"/>
                        </a:rPr>
                        <a:t>compact</a:t>
                      </a:r>
                      <a:r>
                        <a:rPr kumimoji="0" lang="en-US" sz="2200" b="0" i="0" u="none" strike="noStrike" cap="none" normalizeH="0" baseline="0" dirty="0">
                          <a:ln>
                            <a:noFill/>
                          </a:ln>
                          <a:solidFill>
                            <a:srgbClr val="008000"/>
                          </a:solidFill>
                          <a:effectLst/>
                          <a:latin typeface="Helvetica Neue"/>
                          <a:ea typeface="ＭＳ Ｐゴシック" charset="0"/>
                          <a:cs typeface="Helvetica Neue"/>
                        </a:rPr>
                        <a:t>/disturbed (HST)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Helvetica Neue"/>
                          <a:ea typeface="ＭＳ Ｐゴシック" charset="0"/>
                          <a:cs typeface="Helvetica Neue"/>
                        </a:rPr>
                        <a:t>High Specific Star </a:t>
                      </a:r>
                      <a:r>
                        <a:rPr kumimoji="0" lang="en-US" sz="2200" b="0" i="0" u="none" strike="noStrike" cap="none" normalizeH="0" baseline="0" dirty="0">
                          <a:ln>
                            <a:noFill/>
                          </a:ln>
                          <a:solidFill>
                            <a:schemeClr val="tx1"/>
                          </a:solidFill>
                          <a:effectLst/>
                          <a:latin typeface="Helvetica Neue"/>
                          <a:ea typeface="ＭＳ Ｐゴシック" charset="0"/>
                          <a:cs typeface="Helvetica Neue"/>
                        </a:rPr>
                        <a:t>Formation Rate</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rgbClr val="0000FF"/>
                          </a:solidFill>
                          <a:effectLst/>
                          <a:latin typeface="Helvetica Neue"/>
                          <a:ea typeface="ＭＳ Ｐゴシック" charset="0"/>
                          <a:cs typeface="Helvetica Neue"/>
                        </a:rPr>
                        <a:t>~10s </a:t>
                      </a:r>
                      <a:r>
                        <a:rPr kumimoji="0" lang="en-US" sz="2200" b="0" i="0" u="none" strike="noStrike" cap="none" normalizeH="0" baseline="0" dirty="0" err="1">
                          <a:ln>
                            <a:noFill/>
                          </a:ln>
                          <a:solidFill>
                            <a:srgbClr val="0000FF"/>
                          </a:solidFill>
                          <a:effectLst/>
                          <a:latin typeface="Helvetica Neue"/>
                          <a:ea typeface="ＭＳ Ｐゴシック" charset="0"/>
                          <a:cs typeface="Helvetica Neue"/>
                        </a:rPr>
                        <a:t>Msun</a:t>
                      </a:r>
                      <a:r>
                        <a:rPr kumimoji="0" lang="en-US" sz="2200" b="0" i="0" u="none" strike="noStrike" cap="none" normalizeH="0" baseline="0" dirty="0">
                          <a:ln>
                            <a:noFill/>
                          </a:ln>
                          <a:solidFill>
                            <a:srgbClr val="0000FF"/>
                          </a:solidFill>
                          <a:effectLst/>
                          <a:latin typeface="Helvetica Neue"/>
                          <a:ea typeface="ＭＳ Ｐゴシック" charset="0"/>
                          <a:cs typeface="Helvetica Neue"/>
                        </a:rPr>
                        <a:t>/</a:t>
                      </a:r>
                      <a:r>
                        <a:rPr kumimoji="0" lang="en-US" sz="2200" b="0" i="0" u="none" strike="noStrike" cap="none" normalizeH="0" baseline="0" dirty="0" err="1">
                          <a:ln>
                            <a:noFill/>
                          </a:ln>
                          <a:solidFill>
                            <a:srgbClr val="0000FF"/>
                          </a:solidFill>
                          <a:effectLst/>
                          <a:latin typeface="Helvetica Neue"/>
                          <a:ea typeface="ＭＳ Ｐゴシック" charset="0"/>
                          <a:cs typeface="Helvetica Neue"/>
                        </a:rPr>
                        <a:t>yr</a:t>
                      </a:r>
                      <a:r>
                        <a:rPr kumimoji="0" lang="en-US" sz="2200" b="0" i="0" u="none" strike="noStrike" cap="none" normalizeH="0" baseline="0" dirty="0">
                          <a:ln>
                            <a:noFill/>
                          </a:ln>
                          <a:solidFill>
                            <a:srgbClr val="0000FF"/>
                          </a:solidFill>
                          <a:effectLst/>
                          <a:latin typeface="Helvetica Neue"/>
                          <a:ea typeface="ＭＳ Ｐゴシック" charset="0"/>
                          <a:cs typeface="Helvetica Neue"/>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rgbClr val="0000FF"/>
                          </a:solidFill>
                          <a:effectLst/>
                          <a:latin typeface="Helvetica Neue"/>
                          <a:ea typeface="ＭＳ Ｐゴシック" charset="0"/>
                          <a:cs typeface="Helvetica Neue"/>
                        </a:rPr>
                        <a:t>(</a:t>
                      </a:r>
                      <a:r>
                        <a:rPr kumimoji="0" lang="en-US" sz="1000" b="0" i="0" u="none" strike="noStrike" cap="none" normalizeH="0" baseline="0" dirty="0" err="1">
                          <a:ln>
                            <a:noFill/>
                          </a:ln>
                          <a:solidFill>
                            <a:srgbClr val="0000FF"/>
                          </a:solidFill>
                          <a:effectLst/>
                          <a:latin typeface="Helvetica Neue"/>
                          <a:ea typeface="ＭＳ Ｐゴシック" charset="0"/>
                          <a:cs typeface="Helvetica Neue"/>
                        </a:rPr>
                        <a:t>Carilli</a:t>
                      </a:r>
                      <a:r>
                        <a:rPr kumimoji="0" lang="en-US" sz="1000" b="0" i="0" u="none" strike="noStrike" cap="none" normalizeH="0" baseline="0" dirty="0">
                          <a:ln>
                            <a:noFill/>
                          </a:ln>
                          <a:solidFill>
                            <a:srgbClr val="0000FF"/>
                          </a:solidFill>
                          <a:effectLst/>
                          <a:latin typeface="Helvetica Neue"/>
                          <a:ea typeface="ＭＳ Ｐゴシック" charset="0"/>
                          <a:cs typeface="Helvetica Neue"/>
                        </a:rPr>
                        <a:t> et al. 2008; Coppin et al. 2007; </a:t>
                      </a:r>
                      <a:r>
                        <a:rPr kumimoji="0" lang="en-US" sz="1000" b="0" i="0" u="none" strike="noStrike" cap="none" normalizeH="0" baseline="0" dirty="0" err="1">
                          <a:ln>
                            <a:noFill/>
                          </a:ln>
                          <a:solidFill>
                            <a:srgbClr val="0000FF"/>
                          </a:solidFill>
                          <a:effectLst/>
                          <a:latin typeface="Helvetica Neue"/>
                          <a:ea typeface="ＭＳ Ｐゴシック" charset="0"/>
                          <a:cs typeface="Helvetica Neue"/>
                        </a:rPr>
                        <a:t>Lehmer</a:t>
                      </a:r>
                      <a:r>
                        <a:rPr kumimoji="0" lang="en-US" sz="1000" b="0" i="0" u="none" strike="noStrike" cap="none" normalizeH="0" baseline="0" dirty="0">
                          <a:ln>
                            <a:noFill/>
                          </a:ln>
                          <a:solidFill>
                            <a:srgbClr val="0000FF"/>
                          </a:solidFill>
                          <a:effectLst/>
                          <a:latin typeface="Helvetica Neue"/>
                          <a:ea typeface="ＭＳ Ｐゴシック" charset="0"/>
                          <a:cs typeface="Helvetica Neue"/>
                        </a:rPr>
                        <a:t> et al. 2005; </a:t>
                      </a:r>
                      <a:r>
                        <a:rPr kumimoji="0" lang="en-US" sz="1000" b="0" i="0" u="none" strike="noStrike" cap="none" normalizeH="0" baseline="0" dirty="0" err="1" smtClean="0">
                          <a:ln>
                            <a:noFill/>
                          </a:ln>
                          <a:solidFill>
                            <a:srgbClr val="0000FF"/>
                          </a:solidFill>
                          <a:effectLst/>
                          <a:latin typeface="Helvetica Neue"/>
                          <a:ea typeface="ＭＳ Ｐゴシック" charset="0"/>
                          <a:cs typeface="Helvetica Neue"/>
                        </a:rPr>
                        <a:t>Barmby</a:t>
                      </a:r>
                      <a:r>
                        <a:rPr kumimoji="0" lang="en-US" sz="1000" b="0" i="0" u="none" strike="noStrike" cap="none" normalizeH="0" baseline="0" dirty="0">
                          <a:ln>
                            <a:noFill/>
                          </a:ln>
                          <a:solidFill>
                            <a:srgbClr val="0000FF"/>
                          </a:solidFill>
                          <a:effectLst/>
                          <a:latin typeface="Helvetica Neue"/>
                          <a:ea typeface="ＭＳ Ｐゴシック" charset="0"/>
                          <a:cs typeface="Helvetica Neue"/>
                        </a:rPr>
                        <a:t> </a:t>
                      </a:r>
                      <a:r>
                        <a:rPr kumimoji="0" lang="en-US" sz="1000" b="0" i="0" u="none" strike="noStrike" cap="none" normalizeH="0" baseline="0" dirty="0" smtClean="0">
                          <a:ln>
                            <a:noFill/>
                          </a:ln>
                          <a:solidFill>
                            <a:srgbClr val="0000FF"/>
                          </a:solidFill>
                          <a:effectLst/>
                          <a:latin typeface="Helvetica Neue"/>
                          <a:ea typeface="ＭＳ Ｐゴシック" charset="0"/>
                          <a:cs typeface="Helvetica Neue"/>
                        </a:rPr>
                        <a:t>et </a:t>
                      </a:r>
                      <a:r>
                        <a:rPr kumimoji="0" lang="en-US" sz="1000" b="0" i="0" u="none" strike="noStrike" cap="none" normalizeH="0" baseline="0" dirty="0">
                          <a:ln>
                            <a:noFill/>
                          </a:ln>
                          <a:solidFill>
                            <a:srgbClr val="0000FF"/>
                          </a:solidFill>
                          <a:effectLst/>
                          <a:latin typeface="Helvetica Neue"/>
                          <a:ea typeface="ＭＳ Ｐゴシック" charset="0"/>
                          <a:cs typeface="Helvetica Neue"/>
                        </a:rPr>
                        <a:t>al. 2004) </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8000"/>
                          </a:solidFill>
                          <a:effectLst/>
                          <a:latin typeface="Helvetica Neue"/>
                          <a:ea typeface="ＭＳ Ｐゴシック" charset="0"/>
                          <a:cs typeface="Helvetica Neue"/>
                        </a:rPr>
                        <a:t>~ 0.3 - 30 </a:t>
                      </a:r>
                      <a:r>
                        <a:rPr kumimoji="0" lang="en-US" sz="2200" b="0" i="0" u="none" strike="noStrike" cap="none" normalizeH="0" baseline="0" dirty="0" err="1">
                          <a:ln>
                            <a:noFill/>
                          </a:ln>
                          <a:solidFill>
                            <a:srgbClr val="008000"/>
                          </a:solidFill>
                          <a:effectLst/>
                          <a:latin typeface="Helvetica Neue"/>
                          <a:ea typeface="ＭＳ Ｐゴシック" charset="0"/>
                          <a:cs typeface="Helvetica Neue"/>
                        </a:rPr>
                        <a:t>Msun</a:t>
                      </a:r>
                      <a:r>
                        <a:rPr kumimoji="0" lang="en-US" sz="2200" b="0" i="0" u="none" strike="noStrike" cap="none" normalizeH="0" baseline="0" dirty="0">
                          <a:ln>
                            <a:noFill/>
                          </a:ln>
                          <a:solidFill>
                            <a:srgbClr val="008000"/>
                          </a:solidFill>
                          <a:effectLst/>
                          <a:latin typeface="Helvetica Neue"/>
                          <a:ea typeface="ＭＳ Ｐゴシック" charset="0"/>
                          <a:cs typeface="Helvetica Neue"/>
                        </a:rPr>
                        <a:t>/</a:t>
                      </a:r>
                      <a:r>
                        <a:rPr kumimoji="0" lang="en-US" sz="2200" b="0" i="0" u="none" strike="noStrike" cap="none" normalizeH="0" baseline="0" dirty="0" err="1" smtClean="0">
                          <a:ln>
                            <a:noFill/>
                          </a:ln>
                          <a:solidFill>
                            <a:srgbClr val="008000"/>
                          </a:solidFill>
                          <a:effectLst/>
                          <a:latin typeface="Helvetica Neue"/>
                          <a:ea typeface="ＭＳ Ｐゴシック" charset="0"/>
                          <a:cs typeface="Helvetica Neue"/>
                        </a:rPr>
                        <a:t>yr</a:t>
                      </a:r>
                      <a:endParaRPr kumimoji="0" lang="en-US" sz="2200" b="0" i="0" u="none" strike="noStrike" cap="none" normalizeH="0" baseline="0" dirty="0">
                        <a:ln>
                          <a:noFill/>
                        </a:ln>
                        <a:solidFill>
                          <a:srgbClr val="008000"/>
                        </a:solidFill>
                        <a:effectLst/>
                        <a:latin typeface="Helvetica Neue"/>
                        <a:ea typeface="ＭＳ Ｐゴシック" charset="0"/>
                        <a:cs typeface="Helvetica Neue"/>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Helvetica Neue"/>
                          <a:ea typeface="ＭＳ Ｐゴシック" charset="0"/>
                          <a:cs typeface="Helvetica Neue"/>
                        </a:rPr>
                        <a:t>Lower </a:t>
                      </a:r>
                      <a:r>
                        <a:rPr kumimoji="0" lang="en-US" sz="2200" b="0" i="0" u="none" strike="noStrike" cap="none" normalizeH="0" baseline="0" dirty="0" err="1" smtClean="0">
                          <a:ln>
                            <a:noFill/>
                          </a:ln>
                          <a:solidFill>
                            <a:schemeClr val="tx1"/>
                          </a:solidFill>
                          <a:effectLst/>
                          <a:latin typeface="Helvetica Neue"/>
                          <a:ea typeface="ＭＳ Ｐゴシック" charset="0"/>
                          <a:cs typeface="Helvetica Neue"/>
                        </a:rPr>
                        <a:t>Metalicity</a:t>
                      </a:r>
                      <a:endParaRPr kumimoji="0" lang="en-US" sz="2200" b="0" i="0" u="none" strike="noStrike" cap="none" normalizeH="0" baseline="0" dirty="0">
                        <a:ln>
                          <a:noFill/>
                        </a:ln>
                        <a:solidFill>
                          <a:schemeClr val="tx1"/>
                        </a:solidFill>
                        <a:effectLst/>
                        <a:latin typeface="Helvetica Neue"/>
                        <a:ea typeface="ＭＳ Ｐゴシック" charset="0"/>
                        <a:cs typeface="Helvetica Neue"/>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rgbClr val="0000FF"/>
                          </a:solidFill>
                          <a:effectLst/>
                          <a:latin typeface="Helvetica Neue"/>
                          <a:ea typeface="ＭＳ Ｐゴシック" charset="0"/>
                          <a:cs typeface="Helvetica Neue"/>
                        </a:rPr>
                        <a:t>10-50% solar</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8000"/>
                          </a:solidFill>
                          <a:effectLst/>
                          <a:latin typeface="Helvetica Neue"/>
                          <a:ea typeface="ＭＳ Ｐゴシック" charset="0"/>
                          <a:cs typeface="Helvetica Neue"/>
                        </a:rPr>
                        <a:t>~50% solar</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Helvetica Neue"/>
                          <a:ea typeface="ＭＳ Ｐゴシック" charset="0"/>
                          <a:cs typeface="Helvetica Neue"/>
                        </a:rPr>
                        <a:t>Environment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rgbClr val="0000FF"/>
                          </a:solidFill>
                          <a:effectLst/>
                          <a:latin typeface="Helvetica Neue"/>
                          <a:ea typeface="ＭＳ Ｐゴシック" charset="0"/>
                          <a:cs typeface="Helvetica Neue"/>
                        </a:rPr>
                        <a:t>dense regions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rgbClr val="0000FF"/>
                          </a:solidFill>
                          <a:effectLst/>
                          <a:latin typeface="Helvetica Neue"/>
                          <a:ea typeface="ＭＳ Ｐゴシック" charset="0"/>
                          <a:cs typeface="Helvetica Neue"/>
                        </a:rPr>
                        <a:t>(</a:t>
                      </a:r>
                      <a:r>
                        <a:rPr kumimoji="0" lang="en-US" sz="1000" b="0" i="0" u="none" strike="noStrike" cap="none" normalizeH="0" baseline="0" dirty="0" err="1">
                          <a:ln>
                            <a:noFill/>
                          </a:ln>
                          <a:solidFill>
                            <a:srgbClr val="0000FF"/>
                          </a:solidFill>
                          <a:effectLst/>
                          <a:latin typeface="Helvetica Neue"/>
                          <a:ea typeface="ＭＳ Ｐゴシック" charset="0"/>
                          <a:cs typeface="Helvetica Neue"/>
                        </a:rPr>
                        <a:t>Giavalisco</a:t>
                      </a:r>
                      <a:r>
                        <a:rPr kumimoji="0" lang="en-US" sz="1000" b="0" i="0" u="none" strike="noStrike" cap="none" normalizeH="0" baseline="0" dirty="0">
                          <a:ln>
                            <a:noFill/>
                          </a:ln>
                          <a:solidFill>
                            <a:srgbClr val="0000FF"/>
                          </a:solidFill>
                          <a:effectLst/>
                          <a:latin typeface="Helvetica Neue"/>
                          <a:ea typeface="ＭＳ Ｐゴシック" charset="0"/>
                          <a:cs typeface="Helvetica Neue"/>
                        </a:rPr>
                        <a:t> 2002)</a:t>
                      </a:r>
                      <a:endParaRPr kumimoji="0" lang="en-US" sz="2200" b="0" i="0" u="none" strike="noStrike" cap="none" normalizeH="0" baseline="0" dirty="0">
                        <a:ln>
                          <a:noFill/>
                        </a:ln>
                        <a:solidFill>
                          <a:srgbClr val="0000FF"/>
                        </a:solidFill>
                        <a:effectLst/>
                        <a:latin typeface="Helvetica Neue"/>
                        <a:ea typeface="ＭＳ Ｐゴシック" charset="0"/>
                        <a:cs typeface="Helvetica Neue"/>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8000"/>
                          </a:solidFill>
                          <a:effectLst/>
                          <a:latin typeface="Helvetica Neue"/>
                          <a:ea typeface="ＭＳ Ｐゴシック" charset="0"/>
                          <a:cs typeface="Helvetica Neue"/>
                        </a:rPr>
                        <a:t>under-dense regions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53950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2665" name="Group 265"/>
          <p:cNvGraphicFramePr>
            <a:graphicFrameLocks noGrp="1"/>
          </p:cNvGraphicFramePr>
          <p:nvPr>
            <p:extLst>
              <p:ext uri="{D42A27DB-BD31-4B8C-83A1-F6EECF244321}">
                <p14:modId xmlns:p14="http://schemas.microsoft.com/office/powerpoint/2010/main" val="3138949413"/>
              </p:ext>
            </p:extLst>
          </p:nvPr>
        </p:nvGraphicFramePr>
        <p:xfrm>
          <a:off x="228600" y="1066800"/>
          <a:ext cx="8686800" cy="4546600"/>
        </p:xfrm>
        <a:graphic>
          <a:graphicData uri="http://schemas.openxmlformats.org/drawingml/2006/table">
            <a:tbl>
              <a:tblPr/>
              <a:tblGrid>
                <a:gridCol w="2746375"/>
                <a:gridCol w="2587625"/>
                <a:gridCol w="3352800"/>
              </a:tblGrid>
              <a:tr h="57554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Helvetica Neue"/>
                        <a:ea typeface="ＭＳ Ｐゴシック" charset="0"/>
                        <a:cs typeface="Helvetica Neue"/>
                      </a:endParaRPr>
                    </a:p>
                  </a:txBody>
                  <a:tcPr marT="45717" marB="45717"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1" i="1" u="none" strike="noStrike" cap="none" normalizeH="0" baseline="0" dirty="0">
                          <a:ln>
                            <a:noFill/>
                          </a:ln>
                          <a:solidFill>
                            <a:srgbClr val="0000FF"/>
                          </a:solidFill>
                          <a:effectLst/>
                          <a:latin typeface="Helvetica Neue"/>
                          <a:ea typeface="ＭＳ Ｐゴシック" charset="0"/>
                          <a:cs typeface="Helvetica Neue"/>
                        </a:rPr>
                        <a:t>LBG / L</a:t>
                      </a:r>
                      <a:r>
                        <a:rPr kumimoji="0" lang="en-US" sz="3000" b="1" i="1" u="none" strike="noStrike" cap="none" normalizeH="0" baseline="0" dirty="0">
                          <a:ln>
                            <a:noFill/>
                          </a:ln>
                          <a:solidFill>
                            <a:srgbClr val="0000FF"/>
                          </a:solidFill>
                          <a:effectLst/>
                          <a:latin typeface="Helvetica Neue"/>
                          <a:ea typeface="ＭＳ Ｐゴシック" charset="0"/>
                          <a:cs typeface="Helvetica Neue"/>
                          <a:sym typeface="Symbol" charset="0"/>
                        </a:rPr>
                        <a:t></a:t>
                      </a:r>
                      <a:r>
                        <a:rPr kumimoji="0" lang="en-US" sz="3000" b="1" i="1" u="none" strike="noStrike" cap="none" normalizeH="0" baseline="0" dirty="0">
                          <a:ln>
                            <a:noFill/>
                          </a:ln>
                          <a:solidFill>
                            <a:srgbClr val="0000FF"/>
                          </a:solidFill>
                          <a:effectLst/>
                          <a:latin typeface="Helvetica Neue"/>
                          <a:ea typeface="ＭＳ Ｐゴシック" charset="0"/>
                          <a:cs typeface="Helvetica Neue"/>
                        </a:rPr>
                        <a:t>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1" i="1" u="none" strike="noStrike" cap="none" normalizeH="0" baseline="0" dirty="0">
                          <a:ln>
                            <a:noFill/>
                          </a:ln>
                          <a:solidFill>
                            <a:srgbClr val="008000"/>
                          </a:solidFill>
                          <a:effectLst/>
                          <a:latin typeface="Helvetica Neue"/>
                          <a:ea typeface="ＭＳ Ｐゴシック" charset="0"/>
                          <a:cs typeface="Helvetica Neue"/>
                        </a:rPr>
                        <a:t>The Peas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Helvetica Neue"/>
                          <a:ea typeface="ＭＳ Ｐゴシック" charset="0"/>
                          <a:cs typeface="Helvetica Neue"/>
                        </a:rPr>
                        <a:t>Redshift</a:t>
                      </a:r>
                      <a:endParaRPr kumimoji="0" lang="en-US" sz="2200" b="0" i="0" u="none" strike="noStrike" cap="none" normalizeH="0" baseline="0" dirty="0">
                        <a:ln>
                          <a:noFill/>
                        </a:ln>
                        <a:solidFill>
                          <a:schemeClr val="tx1"/>
                        </a:solidFill>
                        <a:effectLst/>
                        <a:latin typeface="Helvetica Neue"/>
                        <a:ea typeface="ＭＳ Ｐゴシック" charset="0"/>
                        <a:cs typeface="Helvetica Neue"/>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1" u="none" strike="noStrike" cap="none" normalizeH="0" baseline="0" dirty="0">
                          <a:ln>
                            <a:noFill/>
                          </a:ln>
                          <a:solidFill>
                            <a:srgbClr val="0000FF"/>
                          </a:solidFill>
                          <a:effectLst/>
                          <a:latin typeface="Helvetica Neue"/>
                          <a:ea typeface="ＭＳ Ｐゴシック" charset="0"/>
                          <a:cs typeface="Helvetica Neue"/>
                        </a:rPr>
                        <a:t>z ~ 3.0</a:t>
                      </a:r>
                      <a:endParaRPr kumimoji="0" lang="en-US" sz="2200" b="0" i="0" u="none" strike="noStrike" cap="none" normalizeH="0" baseline="0" dirty="0">
                        <a:ln>
                          <a:noFill/>
                        </a:ln>
                        <a:solidFill>
                          <a:srgbClr val="0000FF"/>
                        </a:solidFill>
                        <a:effectLst/>
                        <a:latin typeface="Helvetica Neue"/>
                        <a:ea typeface="ＭＳ Ｐゴシック" charset="0"/>
                        <a:cs typeface="Helvetica Neue"/>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1" u="none" strike="noStrike" cap="none" normalizeH="0" baseline="0" dirty="0">
                          <a:ln>
                            <a:noFill/>
                          </a:ln>
                          <a:solidFill>
                            <a:srgbClr val="008000"/>
                          </a:solidFill>
                          <a:effectLst/>
                          <a:latin typeface="Helvetica Neue"/>
                          <a:ea typeface="ＭＳ Ｐゴシック" charset="0"/>
                          <a:cs typeface="Helvetica Neue"/>
                        </a:rPr>
                        <a:t>z ~ 0.2</a:t>
                      </a:r>
                      <a:endParaRPr kumimoji="0" lang="en-US" sz="2200" b="0" i="0" u="none" strike="noStrike" cap="none" normalizeH="0" baseline="0" dirty="0">
                        <a:ln>
                          <a:noFill/>
                        </a:ln>
                        <a:solidFill>
                          <a:srgbClr val="008000"/>
                        </a:solidFill>
                        <a:effectLst/>
                        <a:latin typeface="Helvetica Neue"/>
                        <a:ea typeface="ＭＳ Ｐゴシック" charset="0"/>
                        <a:cs typeface="Helvetica Neue"/>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90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Helvetica Neue"/>
                          <a:ea typeface="ＭＳ Ｐゴシック" charset="0"/>
                          <a:cs typeface="Helvetica Neue"/>
                        </a:rPr>
                        <a:t>Low Reddening</a:t>
                      </a:r>
                      <a:endParaRPr kumimoji="0" lang="en-US" sz="2200" b="0" i="0" u="none" strike="noStrike" cap="none" normalizeH="0" baseline="0" dirty="0">
                        <a:ln>
                          <a:noFill/>
                        </a:ln>
                        <a:solidFill>
                          <a:schemeClr val="tx1"/>
                        </a:solidFill>
                        <a:effectLst/>
                        <a:latin typeface="Helvetica Neue"/>
                        <a:ea typeface="ＭＳ Ｐゴシック" charset="0"/>
                        <a:cs typeface="Helvetica Neue"/>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rgbClr val="0000FF"/>
                          </a:solidFill>
                          <a:effectLst/>
                          <a:latin typeface="Helvetica Neue"/>
                          <a:ea typeface="ＭＳ Ｐゴシック" charset="0"/>
                          <a:cs typeface="Helvetica Neue"/>
                        </a:rPr>
                        <a:t>E(B-V)~0.05-0.2 </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8000"/>
                          </a:solidFill>
                          <a:effectLst/>
                          <a:latin typeface="Helvetica Neue"/>
                          <a:ea typeface="ＭＳ Ｐゴシック" charset="0"/>
                          <a:cs typeface="Helvetica Neue"/>
                        </a:rPr>
                        <a:t>E(B-V) </a:t>
                      </a:r>
                      <a:r>
                        <a:rPr kumimoji="0" lang="en-US" sz="2200" b="0" i="0" u="none" strike="noStrike" cap="none" normalizeH="0" baseline="0">
                          <a:ln>
                            <a:noFill/>
                          </a:ln>
                          <a:solidFill>
                            <a:srgbClr val="008000"/>
                          </a:solidFill>
                          <a:effectLst/>
                          <a:latin typeface="Helvetica Neue"/>
                          <a:ea typeface="ＭＳ Ｐゴシック" charset="0"/>
                          <a:cs typeface="Helvetica Neue"/>
                          <a:sym typeface="Symbol" charset="0"/>
                        </a:rPr>
                        <a:t> </a:t>
                      </a:r>
                      <a:r>
                        <a:rPr kumimoji="0" lang="en-US" sz="2200" b="0" i="0" u="none" strike="noStrike" cap="none" normalizeH="0" baseline="0">
                          <a:ln>
                            <a:noFill/>
                          </a:ln>
                          <a:solidFill>
                            <a:srgbClr val="008000"/>
                          </a:solidFill>
                          <a:effectLst/>
                          <a:latin typeface="Helvetica Neue"/>
                          <a:ea typeface="ＭＳ Ｐゴシック" charset="0"/>
                          <a:cs typeface="Helvetica Neue"/>
                        </a:rPr>
                        <a:t>0.2</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65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Helvetica Neue"/>
                          <a:ea typeface="ＭＳ Ｐゴシック" charset="0"/>
                          <a:cs typeface="Helvetica Neue"/>
                        </a:rPr>
                        <a:t>Compact Morphology</a:t>
                      </a:r>
                      <a:endParaRPr kumimoji="0" lang="en-US" sz="2200" b="0" i="0" u="none" strike="noStrike" cap="none" normalizeH="0" baseline="0" dirty="0">
                        <a:ln>
                          <a:noFill/>
                        </a:ln>
                        <a:solidFill>
                          <a:schemeClr val="tx1"/>
                        </a:solidFill>
                        <a:effectLst/>
                        <a:latin typeface="Helvetica Neue"/>
                        <a:ea typeface="ＭＳ Ｐゴシック" charset="0"/>
                        <a:cs typeface="Helvetica Neue"/>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rgbClr val="0000FF"/>
                          </a:solidFill>
                          <a:effectLst/>
                          <a:latin typeface="Helvetica Neue"/>
                          <a:ea typeface="ＭＳ Ｐゴシック" charset="0"/>
                          <a:cs typeface="Helvetica Neue"/>
                        </a:rPr>
                        <a:t>compact/disturbed </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8000"/>
                          </a:solidFill>
                          <a:effectLst/>
                          <a:latin typeface="Helvetica Neue"/>
                          <a:ea typeface="ＭＳ Ｐゴシック" charset="0"/>
                          <a:cs typeface="Helvetica Neue"/>
                        </a:rPr>
                        <a:t>compact</a:t>
                      </a:r>
                      <a:r>
                        <a:rPr kumimoji="0" lang="en-US" sz="2200" b="0" i="0" u="none" strike="noStrike" cap="none" normalizeH="0" baseline="0" dirty="0">
                          <a:ln>
                            <a:noFill/>
                          </a:ln>
                          <a:solidFill>
                            <a:srgbClr val="008000"/>
                          </a:solidFill>
                          <a:effectLst/>
                          <a:latin typeface="Helvetica Neue"/>
                          <a:ea typeface="ＭＳ Ｐゴシック" charset="0"/>
                          <a:cs typeface="Helvetica Neue"/>
                        </a:rPr>
                        <a:t>/disturbed (HST)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Helvetica Neue"/>
                          <a:ea typeface="ＭＳ Ｐゴシック" charset="0"/>
                          <a:cs typeface="Helvetica Neue"/>
                        </a:rPr>
                        <a:t>High Specific Star </a:t>
                      </a:r>
                      <a:r>
                        <a:rPr kumimoji="0" lang="en-US" sz="2200" b="0" i="0" u="none" strike="noStrike" cap="none" normalizeH="0" baseline="0" dirty="0">
                          <a:ln>
                            <a:noFill/>
                          </a:ln>
                          <a:solidFill>
                            <a:schemeClr val="tx1"/>
                          </a:solidFill>
                          <a:effectLst/>
                          <a:latin typeface="Helvetica Neue"/>
                          <a:ea typeface="ＭＳ Ｐゴシック" charset="0"/>
                          <a:cs typeface="Helvetica Neue"/>
                        </a:rPr>
                        <a:t>Formation Rate</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rgbClr val="0000FF"/>
                          </a:solidFill>
                          <a:effectLst/>
                          <a:latin typeface="Helvetica Neue"/>
                          <a:ea typeface="ＭＳ Ｐゴシック" charset="0"/>
                          <a:cs typeface="Helvetica Neue"/>
                        </a:rPr>
                        <a:t>~10s </a:t>
                      </a:r>
                      <a:r>
                        <a:rPr kumimoji="0" lang="en-US" sz="2200" b="0" i="0" u="none" strike="noStrike" cap="none" normalizeH="0" baseline="0" dirty="0" err="1">
                          <a:ln>
                            <a:noFill/>
                          </a:ln>
                          <a:solidFill>
                            <a:srgbClr val="0000FF"/>
                          </a:solidFill>
                          <a:effectLst/>
                          <a:latin typeface="Helvetica Neue"/>
                          <a:ea typeface="ＭＳ Ｐゴシック" charset="0"/>
                          <a:cs typeface="Helvetica Neue"/>
                        </a:rPr>
                        <a:t>Msun</a:t>
                      </a:r>
                      <a:r>
                        <a:rPr kumimoji="0" lang="en-US" sz="2200" b="0" i="0" u="none" strike="noStrike" cap="none" normalizeH="0" baseline="0" dirty="0">
                          <a:ln>
                            <a:noFill/>
                          </a:ln>
                          <a:solidFill>
                            <a:srgbClr val="0000FF"/>
                          </a:solidFill>
                          <a:effectLst/>
                          <a:latin typeface="Helvetica Neue"/>
                          <a:ea typeface="ＭＳ Ｐゴシック" charset="0"/>
                          <a:cs typeface="Helvetica Neue"/>
                        </a:rPr>
                        <a:t>/</a:t>
                      </a:r>
                      <a:r>
                        <a:rPr kumimoji="0" lang="en-US" sz="2200" b="0" i="0" u="none" strike="noStrike" cap="none" normalizeH="0" baseline="0" dirty="0" err="1">
                          <a:ln>
                            <a:noFill/>
                          </a:ln>
                          <a:solidFill>
                            <a:srgbClr val="0000FF"/>
                          </a:solidFill>
                          <a:effectLst/>
                          <a:latin typeface="Helvetica Neue"/>
                          <a:ea typeface="ＭＳ Ｐゴシック" charset="0"/>
                          <a:cs typeface="Helvetica Neue"/>
                        </a:rPr>
                        <a:t>yr</a:t>
                      </a:r>
                      <a:r>
                        <a:rPr kumimoji="0" lang="en-US" sz="2200" b="0" i="0" u="none" strike="noStrike" cap="none" normalizeH="0" baseline="0" dirty="0">
                          <a:ln>
                            <a:noFill/>
                          </a:ln>
                          <a:solidFill>
                            <a:srgbClr val="0000FF"/>
                          </a:solidFill>
                          <a:effectLst/>
                          <a:latin typeface="Helvetica Neue"/>
                          <a:ea typeface="ＭＳ Ｐゴシック" charset="0"/>
                          <a:cs typeface="Helvetica Neue"/>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rgbClr val="0000FF"/>
                          </a:solidFill>
                          <a:effectLst/>
                          <a:latin typeface="Helvetica Neue"/>
                          <a:ea typeface="ＭＳ Ｐゴシック" charset="0"/>
                          <a:cs typeface="Helvetica Neue"/>
                        </a:rPr>
                        <a:t> </a:t>
                      </a:r>
                      <a:endParaRPr kumimoji="0" lang="en-US" sz="1000" b="0" i="0" u="none" strike="noStrike" cap="none" normalizeH="0" baseline="0" dirty="0">
                        <a:ln>
                          <a:noFill/>
                        </a:ln>
                        <a:solidFill>
                          <a:srgbClr val="0000FF"/>
                        </a:solidFill>
                        <a:effectLst/>
                        <a:latin typeface="Helvetica Neue"/>
                        <a:ea typeface="ＭＳ Ｐゴシック" charset="0"/>
                        <a:cs typeface="Helvetica Neue"/>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8000"/>
                          </a:solidFill>
                          <a:effectLst/>
                          <a:latin typeface="Helvetica Neue"/>
                          <a:ea typeface="ＭＳ Ｐゴシック" charset="0"/>
                          <a:cs typeface="Helvetica Neue"/>
                        </a:rPr>
                        <a:t>~ 0.3 - 30 </a:t>
                      </a:r>
                      <a:r>
                        <a:rPr kumimoji="0" lang="en-US" sz="2200" b="0" i="0" u="none" strike="noStrike" cap="none" normalizeH="0" baseline="0" dirty="0" err="1">
                          <a:ln>
                            <a:noFill/>
                          </a:ln>
                          <a:solidFill>
                            <a:srgbClr val="008000"/>
                          </a:solidFill>
                          <a:effectLst/>
                          <a:latin typeface="Helvetica Neue"/>
                          <a:ea typeface="ＭＳ Ｐゴシック" charset="0"/>
                          <a:cs typeface="Helvetica Neue"/>
                        </a:rPr>
                        <a:t>Msun</a:t>
                      </a:r>
                      <a:r>
                        <a:rPr kumimoji="0" lang="en-US" sz="2200" b="0" i="0" u="none" strike="noStrike" cap="none" normalizeH="0" baseline="0" dirty="0">
                          <a:ln>
                            <a:noFill/>
                          </a:ln>
                          <a:solidFill>
                            <a:srgbClr val="008000"/>
                          </a:solidFill>
                          <a:effectLst/>
                          <a:latin typeface="Helvetica Neue"/>
                          <a:ea typeface="ＭＳ Ｐゴシック" charset="0"/>
                          <a:cs typeface="Helvetica Neue"/>
                        </a:rPr>
                        <a:t>/</a:t>
                      </a:r>
                      <a:r>
                        <a:rPr kumimoji="0" lang="en-US" sz="2200" b="0" i="0" u="none" strike="noStrike" cap="none" normalizeH="0" baseline="0" dirty="0" err="1" smtClean="0">
                          <a:ln>
                            <a:noFill/>
                          </a:ln>
                          <a:solidFill>
                            <a:srgbClr val="008000"/>
                          </a:solidFill>
                          <a:effectLst/>
                          <a:latin typeface="Helvetica Neue"/>
                          <a:ea typeface="ＭＳ Ｐゴシック" charset="0"/>
                          <a:cs typeface="Helvetica Neue"/>
                        </a:rPr>
                        <a:t>yr</a:t>
                      </a:r>
                      <a:endParaRPr kumimoji="0" lang="en-US" sz="2200" b="0" i="0" u="none" strike="noStrike" cap="none" normalizeH="0" baseline="0" dirty="0">
                        <a:ln>
                          <a:noFill/>
                        </a:ln>
                        <a:solidFill>
                          <a:srgbClr val="008000"/>
                        </a:solidFill>
                        <a:effectLst/>
                        <a:latin typeface="Helvetica Neue"/>
                        <a:ea typeface="ＭＳ Ｐゴシック" charset="0"/>
                        <a:cs typeface="Helvetica Neue"/>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Helvetica Neue"/>
                          <a:ea typeface="ＭＳ Ｐゴシック" charset="0"/>
                          <a:cs typeface="Helvetica Neue"/>
                        </a:rPr>
                        <a:t>Lower </a:t>
                      </a:r>
                      <a:r>
                        <a:rPr kumimoji="0" lang="en-US" sz="2200" b="0" i="0" u="none" strike="noStrike" cap="none" normalizeH="0" baseline="0" dirty="0" err="1" smtClean="0">
                          <a:ln>
                            <a:noFill/>
                          </a:ln>
                          <a:solidFill>
                            <a:schemeClr val="tx1"/>
                          </a:solidFill>
                          <a:effectLst/>
                          <a:latin typeface="Helvetica Neue"/>
                          <a:ea typeface="ＭＳ Ｐゴシック" charset="0"/>
                          <a:cs typeface="Helvetica Neue"/>
                        </a:rPr>
                        <a:t>Metalicity</a:t>
                      </a:r>
                      <a:endParaRPr kumimoji="0" lang="en-US" sz="2200" b="0" i="0" u="none" strike="noStrike" cap="none" normalizeH="0" baseline="0" dirty="0">
                        <a:ln>
                          <a:noFill/>
                        </a:ln>
                        <a:solidFill>
                          <a:schemeClr val="tx1"/>
                        </a:solidFill>
                        <a:effectLst/>
                        <a:latin typeface="Helvetica Neue"/>
                        <a:ea typeface="ＭＳ Ｐゴシック" charset="0"/>
                        <a:cs typeface="Helvetica Neue"/>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rgbClr val="0000FF"/>
                          </a:solidFill>
                          <a:effectLst/>
                          <a:latin typeface="Helvetica Neue"/>
                          <a:ea typeface="ＭＳ Ｐゴシック" charset="0"/>
                          <a:cs typeface="Helvetica Neue"/>
                        </a:rPr>
                        <a:t>10-50% solar</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8000"/>
                          </a:solidFill>
                          <a:effectLst/>
                          <a:latin typeface="Helvetica Neue"/>
                          <a:ea typeface="ＭＳ Ｐゴシック" charset="0"/>
                          <a:cs typeface="Helvetica Neue"/>
                        </a:rPr>
                        <a:t>~50% solar</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1" u="none" strike="noStrike" cap="none" normalizeH="0" baseline="0" dirty="0">
                          <a:ln>
                            <a:noFill/>
                          </a:ln>
                          <a:solidFill>
                            <a:schemeClr val="tx1"/>
                          </a:solidFill>
                          <a:effectLst/>
                          <a:latin typeface="Helvetica Neue"/>
                          <a:ea typeface="ＭＳ Ｐゴシック" charset="0"/>
                          <a:cs typeface="Helvetica Neue"/>
                        </a:rPr>
                        <a:t>Environment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1" u="none" strike="noStrike" cap="none" normalizeH="0" baseline="0" dirty="0">
                          <a:ln>
                            <a:noFill/>
                          </a:ln>
                          <a:solidFill>
                            <a:srgbClr val="0000FF"/>
                          </a:solidFill>
                          <a:effectLst/>
                          <a:latin typeface="Helvetica Neue"/>
                          <a:ea typeface="ＭＳ Ｐゴシック" charset="0"/>
                          <a:cs typeface="Helvetica Neue"/>
                        </a:rPr>
                        <a:t>dense </a:t>
                      </a:r>
                      <a:r>
                        <a:rPr kumimoji="0" lang="en-US" sz="2200" b="1" i="1" u="none" strike="noStrike" cap="none" normalizeH="0" baseline="0" dirty="0" smtClean="0">
                          <a:ln>
                            <a:noFill/>
                          </a:ln>
                          <a:solidFill>
                            <a:srgbClr val="0000FF"/>
                          </a:solidFill>
                          <a:effectLst/>
                          <a:latin typeface="Helvetica Neue"/>
                          <a:ea typeface="ＭＳ Ｐゴシック" charset="0"/>
                          <a:cs typeface="Helvetica Neue"/>
                        </a:rPr>
                        <a:t>regions</a:t>
                      </a:r>
                      <a:endParaRPr kumimoji="0" lang="en-US" sz="2200" b="1" i="1" u="none" strike="noStrike" cap="none" normalizeH="0" baseline="0" dirty="0">
                        <a:ln>
                          <a:noFill/>
                        </a:ln>
                        <a:solidFill>
                          <a:srgbClr val="0000FF"/>
                        </a:solidFill>
                        <a:effectLst/>
                        <a:latin typeface="Helvetica Neue"/>
                        <a:ea typeface="ＭＳ Ｐゴシック" charset="0"/>
                        <a:cs typeface="Helvetica Neue"/>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1" u="none" strike="noStrike" cap="none" normalizeH="0" baseline="0" dirty="0">
                          <a:ln>
                            <a:noFill/>
                          </a:ln>
                          <a:solidFill>
                            <a:srgbClr val="008000"/>
                          </a:solidFill>
                          <a:effectLst/>
                          <a:latin typeface="Helvetica Neue"/>
                          <a:ea typeface="ＭＳ Ｐゴシック" charset="0"/>
                          <a:cs typeface="Helvetica Neue"/>
                        </a:rPr>
                        <a:t>under-dense regions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
        <p:nvSpPr>
          <p:cNvPr id="5" name="Rectangle 2"/>
          <p:cNvSpPr txBox="1">
            <a:spLocks noChangeArrowheads="1"/>
          </p:cNvSpPr>
          <p:nvPr/>
        </p:nvSpPr>
        <p:spPr>
          <a:xfrm>
            <a:off x="0" y="15875"/>
            <a:ext cx="9144000" cy="914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smtClean="0">
                <a:latin typeface="Helvetica Neue"/>
                <a:ea typeface="ＭＳ Ｐゴシック" charset="0"/>
                <a:cs typeface="Helvetica Neue"/>
              </a:rPr>
              <a:t>Comparison to Higher Redshift</a:t>
            </a:r>
            <a:endParaRPr lang="en-US" sz="4000" dirty="0">
              <a:latin typeface="Helvetica Neue"/>
              <a:ea typeface="ＭＳ Ｐゴシック" charset="0"/>
              <a:cs typeface="Helvetica Neue"/>
            </a:endParaRPr>
          </a:p>
        </p:txBody>
      </p:sp>
    </p:spTree>
    <p:extLst>
      <p:ext uri="{BB962C8B-B14F-4D97-AF65-F5344CB8AC3E}">
        <p14:creationId xmlns:p14="http://schemas.microsoft.com/office/powerpoint/2010/main" val="23573028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93089" y="152400"/>
            <a:ext cx="6378556" cy="707886"/>
          </a:xfrm>
          <a:prstGeom prst="rect">
            <a:avLst/>
          </a:prstGeom>
        </p:spPr>
        <p:txBody>
          <a:bodyPr wrap="none">
            <a:spAutoFit/>
          </a:bodyPr>
          <a:lstStyle/>
          <a:p>
            <a:r>
              <a:rPr lang="en-US" sz="4000" u="sng" dirty="0" smtClean="0">
                <a:latin typeface="Helvetica Neue"/>
                <a:cs typeface="Helvetica Neue"/>
              </a:rPr>
              <a:t>Cross-Correlation Function</a:t>
            </a:r>
            <a:endParaRPr lang="en-US" sz="4000" u="sng" dirty="0">
              <a:latin typeface="Helvetica Neue"/>
              <a:cs typeface="Helvetica Neue"/>
            </a:endParaRPr>
          </a:p>
        </p:txBody>
      </p:sp>
      <p:sp>
        <p:nvSpPr>
          <p:cNvPr id="2" name="Rectangle 1"/>
          <p:cNvSpPr/>
          <p:nvPr/>
        </p:nvSpPr>
        <p:spPr>
          <a:xfrm>
            <a:off x="152400" y="1752600"/>
            <a:ext cx="3810000" cy="1323439"/>
          </a:xfrm>
          <a:prstGeom prst="rect">
            <a:avLst/>
          </a:prstGeom>
        </p:spPr>
        <p:txBody>
          <a:bodyPr wrap="square">
            <a:spAutoFit/>
          </a:bodyPr>
          <a:lstStyle/>
          <a:p>
            <a:pPr algn="ctr"/>
            <a:r>
              <a:rPr lang="en-US" sz="4000" b="1" dirty="0">
                <a:solidFill>
                  <a:srgbClr val="FF0000"/>
                </a:solidFill>
              </a:rPr>
              <a:t>Luminous Red Galaxies</a:t>
            </a:r>
            <a:endParaRPr lang="en-US" sz="4000" b="1" dirty="0"/>
          </a:p>
        </p:txBody>
      </p:sp>
      <p:pic>
        <p:nvPicPr>
          <p:cNvPr id="17" name="Picture 16"/>
          <p:cNvPicPr>
            <a:picLocks noChangeAspect="1"/>
          </p:cNvPicPr>
          <p:nvPr/>
        </p:nvPicPr>
        <p:blipFill>
          <a:blip r:embed="rId3"/>
          <a:stretch>
            <a:fillRect/>
          </a:stretch>
        </p:blipFill>
        <p:spPr>
          <a:xfrm>
            <a:off x="3962400" y="1666220"/>
            <a:ext cx="5088078" cy="5088078"/>
          </a:xfrm>
          <a:prstGeom prst="rect">
            <a:avLst/>
          </a:prstGeom>
        </p:spPr>
      </p:pic>
      <p:cxnSp>
        <p:nvCxnSpPr>
          <p:cNvPr id="18" name="Straight Arrow Connector 17"/>
          <p:cNvCxnSpPr/>
          <p:nvPr/>
        </p:nvCxnSpPr>
        <p:spPr>
          <a:xfrm flipV="1">
            <a:off x="5372100" y="3581400"/>
            <a:ext cx="685800" cy="152400"/>
          </a:xfrm>
          <a:prstGeom prst="straightConnector1">
            <a:avLst/>
          </a:prstGeom>
          <a:ln w="57150" cmpd="sng">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495800" y="3902256"/>
            <a:ext cx="1441420" cy="646331"/>
          </a:xfrm>
          <a:prstGeom prst="rect">
            <a:avLst/>
          </a:prstGeom>
          <a:noFill/>
        </p:spPr>
        <p:txBody>
          <a:bodyPr wrap="none" rtlCol="0">
            <a:spAutoFit/>
          </a:bodyPr>
          <a:lstStyle/>
          <a:p>
            <a:r>
              <a:rPr lang="en-US" b="1" dirty="0" smtClean="0">
                <a:solidFill>
                  <a:schemeClr val="bg1"/>
                </a:solidFill>
                <a:latin typeface="Helvetica Neue"/>
                <a:cs typeface="Helvetica Neue"/>
              </a:rPr>
              <a:t>SDSS</a:t>
            </a:r>
          </a:p>
          <a:p>
            <a:r>
              <a:rPr lang="en-US" b="1" dirty="0" err="1" smtClean="0">
                <a:solidFill>
                  <a:schemeClr val="bg1"/>
                </a:solidFill>
                <a:latin typeface="Helvetica Neue"/>
                <a:cs typeface="Helvetica Neue"/>
              </a:rPr>
              <a:t>Lowz</a:t>
            </a:r>
            <a:r>
              <a:rPr lang="en-US" b="1" dirty="0" smtClean="0">
                <a:solidFill>
                  <a:schemeClr val="bg1"/>
                </a:solidFill>
                <a:latin typeface="Helvetica Neue"/>
                <a:cs typeface="Helvetica Neue"/>
              </a:rPr>
              <a:t> LRGs</a:t>
            </a:r>
            <a:endParaRPr lang="en-US" b="1" dirty="0">
              <a:solidFill>
                <a:schemeClr val="bg1"/>
              </a:solidFill>
              <a:latin typeface="Helvetica Neue"/>
              <a:cs typeface="Helvetica Neue"/>
            </a:endParaRPr>
          </a:p>
        </p:txBody>
      </p:sp>
      <p:sp>
        <p:nvSpPr>
          <p:cNvPr id="20" name="Rectangle 19"/>
          <p:cNvSpPr/>
          <p:nvPr/>
        </p:nvSpPr>
        <p:spPr>
          <a:xfrm>
            <a:off x="173182" y="4673478"/>
            <a:ext cx="3713018" cy="1569660"/>
          </a:xfrm>
          <a:prstGeom prst="rect">
            <a:avLst/>
          </a:prstGeom>
        </p:spPr>
        <p:txBody>
          <a:bodyPr wrap="square">
            <a:spAutoFit/>
          </a:bodyPr>
          <a:lstStyle/>
          <a:p>
            <a:pPr marL="285750" indent="-285750">
              <a:buFont typeface="Arial"/>
              <a:buChar char="•"/>
            </a:pPr>
            <a:r>
              <a:rPr lang="en-US" dirty="0"/>
              <a:t>Homogenous well studied sample</a:t>
            </a:r>
          </a:p>
          <a:p>
            <a:pPr marL="285750" indent="-285750">
              <a:buFont typeface="Arial"/>
              <a:buChar char="•"/>
            </a:pPr>
            <a:r>
              <a:rPr lang="en-US" dirty="0"/>
              <a:t>Successfully constrained cosmological parameters </a:t>
            </a:r>
            <a:r>
              <a:rPr lang="en-US" sz="1200" dirty="0"/>
              <a:t>(e.g., </a:t>
            </a:r>
            <a:r>
              <a:rPr lang="en-US" sz="1200" dirty="0" err="1"/>
              <a:t>Tegmark</a:t>
            </a:r>
            <a:r>
              <a:rPr lang="en-US" sz="1200" dirty="0"/>
              <a:t> et a. 2004)</a:t>
            </a:r>
          </a:p>
          <a:p>
            <a:pPr marL="285750" indent="-285750">
              <a:buFont typeface="Arial"/>
              <a:buChar char="•"/>
            </a:pPr>
            <a:r>
              <a:rPr lang="en-US" dirty="0"/>
              <a:t>HOD models are good fit </a:t>
            </a:r>
            <a:r>
              <a:rPr lang="en-US" sz="1200" dirty="0"/>
              <a:t>(</a:t>
            </a:r>
            <a:r>
              <a:rPr lang="en-US" sz="1200" dirty="0" err="1"/>
              <a:t>Zehavi</a:t>
            </a:r>
            <a:r>
              <a:rPr lang="en-US" sz="1200" dirty="0"/>
              <a:t> et al. 2005, Reid &amp; </a:t>
            </a:r>
            <a:r>
              <a:rPr lang="en-US" sz="1200" dirty="0" err="1"/>
              <a:t>Spergel</a:t>
            </a:r>
            <a:r>
              <a:rPr lang="en-US" sz="1200" dirty="0"/>
              <a:t> 2009, White et al. 2011)</a:t>
            </a:r>
          </a:p>
        </p:txBody>
      </p:sp>
      <p:sp>
        <p:nvSpPr>
          <p:cNvPr id="21" name="Rectangle 20"/>
          <p:cNvSpPr/>
          <p:nvPr/>
        </p:nvSpPr>
        <p:spPr>
          <a:xfrm>
            <a:off x="0" y="6550216"/>
            <a:ext cx="6790810" cy="461665"/>
          </a:xfrm>
          <a:prstGeom prst="rect">
            <a:avLst/>
          </a:prstGeom>
        </p:spPr>
        <p:txBody>
          <a:bodyPr wrap="square">
            <a:spAutoFit/>
          </a:bodyPr>
          <a:lstStyle/>
          <a:p>
            <a:r>
              <a:rPr lang="en-US" sz="1200" dirty="0">
                <a:hlinkClick r:id="rId4"/>
              </a:rPr>
              <a:t>http://wwwmpa.mpa-garching.mpg.de/mpa/research/current_research/hl2012-1/hl2012-1-en-</a:t>
            </a:r>
            <a:r>
              <a:rPr lang="en-US" sz="1200" dirty="0" smtClean="0">
                <a:hlinkClick r:id="rId4"/>
              </a:rPr>
              <a:t>print.html</a:t>
            </a:r>
            <a:endParaRPr lang="en-US" sz="1200" dirty="0" smtClean="0"/>
          </a:p>
          <a:p>
            <a:endParaRPr lang="en-US" sz="1200" dirty="0"/>
          </a:p>
        </p:txBody>
      </p:sp>
    </p:spTree>
    <p:extLst>
      <p:ext uri="{BB962C8B-B14F-4D97-AF65-F5344CB8AC3E}">
        <p14:creationId xmlns:p14="http://schemas.microsoft.com/office/powerpoint/2010/main" val="39505258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0" y="304800"/>
            <a:ext cx="9144000" cy="6697980"/>
          </a:xfrm>
          <a:prstGeom prst="rect">
            <a:avLst/>
          </a:prstGeom>
        </p:spPr>
      </p:pic>
      <p:sp>
        <p:nvSpPr>
          <p:cNvPr id="10" name="TextBox 9"/>
          <p:cNvSpPr txBox="1"/>
          <p:nvPr/>
        </p:nvSpPr>
        <p:spPr>
          <a:xfrm>
            <a:off x="0" y="5193"/>
            <a:ext cx="9144000" cy="830997"/>
          </a:xfrm>
          <a:prstGeom prst="rect">
            <a:avLst/>
          </a:prstGeom>
          <a:solidFill>
            <a:schemeClr val="bg1"/>
          </a:solidFill>
        </p:spPr>
        <p:txBody>
          <a:bodyPr wrap="square" rtlCol="0">
            <a:spAutoFit/>
          </a:bodyPr>
          <a:lstStyle/>
          <a:p>
            <a:r>
              <a:rPr lang="en-US" sz="3200" dirty="0" smtClean="0"/>
              <a:t>Luminous Red Galaxy Auto-Correlation Function</a:t>
            </a:r>
            <a:r>
              <a:rPr lang="en-US" sz="1600" dirty="0"/>
              <a:t>	</a:t>
            </a:r>
            <a:r>
              <a:rPr lang="en-US" sz="1600" dirty="0" smtClean="0"/>
              <a:t>										(sample provided by N </a:t>
            </a:r>
            <a:r>
              <a:rPr lang="en-US" sz="1600" dirty="0" err="1" smtClean="0"/>
              <a:t>Padmanabhan</a:t>
            </a:r>
            <a:r>
              <a:rPr lang="en-US" sz="1600" dirty="0" smtClean="0"/>
              <a:t>, BOSS)</a:t>
            </a:r>
          </a:p>
        </p:txBody>
      </p:sp>
      <p:sp>
        <p:nvSpPr>
          <p:cNvPr id="14" name="Rectangle 13"/>
          <p:cNvSpPr/>
          <p:nvPr/>
        </p:nvSpPr>
        <p:spPr>
          <a:xfrm>
            <a:off x="4953000" y="836190"/>
            <a:ext cx="3978350" cy="4951487"/>
          </a:xfrm>
          <a:prstGeom prst="rect">
            <a:avLst/>
          </a:prstGeom>
          <a:gradFill flip="none" rotWithShape="1">
            <a:gsLst>
              <a:gs pos="0">
                <a:schemeClr val="accent1">
                  <a:tint val="100000"/>
                  <a:shade val="100000"/>
                  <a:satMod val="130000"/>
                  <a:alpha val="43000"/>
                </a:schemeClr>
              </a:gs>
              <a:gs pos="100000">
                <a:schemeClr val="accent1">
                  <a:tint val="50000"/>
                  <a:shade val="100000"/>
                  <a:satMod val="350000"/>
                  <a:alpha val="43000"/>
                </a:schemeClr>
              </a:gs>
            </a:gsLst>
            <a:lin ang="16200000" scaled="0"/>
            <a:tileRec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3"/>
          <p:cNvSpPr txBox="1">
            <a:spLocks/>
          </p:cNvSpPr>
          <p:nvPr/>
        </p:nvSpPr>
        <p:spPr>
          <a:xfrm>
            <a:off x="2438400" y="1500909"/>
            <a:ext cx="3962400" cy="5334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200" b="1" dirty="0" err="1" smtClean="0">
                <a:latin typeface="Helvetica Neue Thin"/>
                <a:cs typeface="Helvetica Neue Thin"/>
              </a:rPr>
              <a:t>w</a:t>
            </a:r>
            <a:r>
              <a:rPr lang="en-US" sz="2200" b="1" baseline="-25000" dirty="0" err="1" smtClean="0">
                <a:latin typeface="Helvetica Neue Thin"/>
                <a:cs typeface="Helvetica Neue Thin"/>
              </a:rPr>
              <a:t>p</a:t>
            </a:r>
            <a:r>
              <a:rPr lang="en-US" sz="2200" b="1" dirty="0" smtClean="0">
                <a:latin typeface="Helvetica Neue Thin"/>
                <a:cs typeface="Helvetica Neue Thin"/>
              </a:rPr>
              <a:t>(</a:t>
            </a:r>
            <a:r>
              <a:rPr lang="en-US" sz="2200" b="1" dirty="0" err="1" smtClean="0">
                <a:latin typeface="Helvetica Neue Thin"/>
                <a:cs typeface="Helvetica Neue Thin"/>
              </a:rPr>
              <a:t>r</a:t>
            </a:r>
            <a:r>
              <a:rPr lang="en-US" sz="2200" b="1" baseline="-25000" dirty="0" err="1" smtClean="0">
                <a:latin typeface="Helvetica Neue Thin"/>
                <a:cs typeface="Helvetica Neue Thin"/>
              </a:rPr>
              <a:t>p</a:t>
            </a:r>
            <a:r>
              <a:rPr lang="en-US" sz="2200" b="1" dirty="0" smtClean="0">
                <a:latin typeface="Helvetica Neue Thin"/>
                <a:cs typeface="Helvetica Neue Thin"/>
              </a:rPr>
              <a:t>) = w</a:t>
            </a:r>
            <a:r>
              <a:rPr lang="en-US" sz="2200" b="1" baseline="-25000" dirty="0" smtClean="0">
                <a:latin typeface="Helvetica Neue Thin"/>
                <a:cs typeface="Helvetica Neue Thin"/>
              </a:rPr>
              <a:t>1-halo</a:t>
            </a:r>
            <a:r>
              <a:rPr lang="en-US" sz="2200" b="1" dirty="0" smtClean="0">
                <a:latin typeface="Helvetica Neue Thin"/>
                <a:cs typeface="Helvetica Neue Thin"/>
              </a:rPr>
              <a:t>(</a:t>
            </a:r>
            <a:r>
              <a:rPr lang="en-US" sz="2200" b="1" dirty="0" err="1" smtClean="0">
                <a:latin typeface="Helvetica Neue Thin"/>
                <a:cs typeface="Helvetica Neue Thin"/>
              </a:rPr>
              <a:t>r</a:t>
            </a:r>
            <a:r>
              <a:rPr lang="en-US" sz="2200" b="1" baseline="-25000" dirty="0" err="1" smtClean="0">
                <a:latin typeface="Helvetica Neue Thin"/>
                <a:cs typeface="Helvetica Neue Thin"/>
              </a:rPr>
              <a:t>p</a:t>
            </a:r>
            <a:r>
              <a:rPr lang="en-US" sz="2200" b="1" dirty="0" smtClean="0">
                <a:latin typeface="Helvetica Neue Thin"/>
                <a:cs typeface="Helvetica Neue Thin"/>
              </a:rPr>
              <a:t>) +w</a:t>
            </a:r>
            <a:r>
              <a:rPr lang="en-US" sz="2200" b="1" baseline="-25000" dirty="0" smtClean="0">
                <a:latin typeface="Helvetica Neue Thin"/>
                <a:cs typeface="Helvetica Neue Thin"/>
              </a:rPr>
              <a:t>2-halo</a:t>
            </a:r>
            <a:r>
              <a:rPr lang="en-US" sz="2200" b="1" dirty="0" smtClean="0">
                <a:latin typeface="Helvetica Neue Thin"/>
                <a:cs typeface="Helvetica Neue Thin"/>
              </a:rPr>
              <a:t>(</a:t>
            </a:r>
            <a:r>
              <a:rPr lang="en-US" sz="2200" b="1" dirty="0" err="1" smtClean="0">
                <a:latin typeface="Helvetica Neue Thin"/>
                <a:cs typeface="Helvetica Neue Thin"/>
              </a:rPr>
              <a:t>r</a:t>
            </a:r>
            <a:r>
              <a:rPr lang="en-US" sz="2200" b="1" baseline="-25000" dirty="0" err="1" smtClean="0">
                <a:latin typeface="Helvetica Neue Thin"/>
                <a:cs typeface="Helvetica Neue Thin"/>
              </a:rPr>
              <a:t>p</a:t>
            </a:r>
            <a:r>
              <a:rPr lang="en-US" sz="2200" b="1" dirty="0" smtClean="0">
                <a:latin typeface="Helvetica Neue Thin"/>
                <a:cs typeface="Helvetica Neue Thin"/>
              </a:rPr>
              <a:t>) </a:t>
            </a:r>
            <a:endParaRPr lang="en-US" sz="2200" b="1" dirty="0">
              <a:latin typeface="Helvetica Neue Thin"/>
              <a:cs typeface="Helvetica Neue Thin"/>
            </a:endParaRPr>
          </a:p>
        </p:txBody>
      </p:sp>
      <p:sp>
        <p:nvSpPr>
          <p:cNvPr id="13" name="Rectangle 12"/>
          <p:cNvSpPr/>
          <p:nvPr/>
        </p:nvSpPr>
        <p:spPr>
          <a:xfrm>
            <a:off x="5825322" y="2438400"/>
            <a:ext cx="3106028" cy="923330"/>
          </a:xfrm>
          <a:prstGeom prst="rect">
            <a:avLst/>
          </a:prstGeom>
        </p:spPr>
        <p:txBody>
          <a:bodyPr wrap="square">
            <a:spAutoFit/>
          </a:bodyPr>
          <a:lstStyle/>
          <a:p>
            <a:r>
              <a:rPr lang="en-US" dirty="0"/>
              <a:t>Two halo term: at large scale all pairs come from different halos</a:t>
            </a:r>
          </a:p>
        </p:txBody>
      </p:sp>
    </p:spTree>
    <p:extLst>
      <p:ext uri="{BB962C8B-B14F-4D97-AF65-F5344CB8AC3E}">
        <p14:creationId xmlns:p14="http://schemas.microsoft.com/office/powerpoint/2010/main" val="11473844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4618" y="304800"/>
            <a:ext cx="9139382" cy="6694597"/>
          </a:xfrm>
          <a:prstGeom prst="rect">
            <a:avLst/>
          </a:prstGeom>
        </p:spPr>
      </p:pic>
      <p:sp>
        <p:nvSpPr>
          <p:cNvPr id="10" name="TextBox 9"/>
          <p:cNvSpPr txBox="1"/>
          <p:nvPr/>
        </p:nvSpPr>
        <p:spPr>
          <a:xfrm>
            <a:off x="0" y="5193"/>
            <a:ext cx="9144000" cy="830997"/>
          </a:xfrm>
          <a:prstGeom prst="rect">
            <a:avLst/>
          </a:prstGeom>
          <a:solidFill>
            <a:schemeClr val="bg1"/>
          </a:solidFill>
        </p:spPr>
        <p:txBody>
          <a:bodyPr wrap="square" rtlCol="0">
            <a:spAutoFit/>
          </a:bodyPr>
          <a:lstStyle/>
          <a:p>
            <a:r>
              <a:rPr lang="en-US" sz="3200" dirty="0" smtClean="0"/>
              <a:t>Luminous Red Galaxy Auto-Correlation Function</a:t>
            </a:r>
            <a:r>
              <a:rPr lang="en-US" sz="1600" dirty="0"/>
              <a:t>	</a:t>
            </a:r>
            <a:r>
              <a:rPr lang="en-US" sz="1600" dirty="0" smtClean="0"/>
              <a:t>										(sample provided by N </a:t>
            </a:r>
            <a:r>
              <a:rPr lang="en-US" sz="1600" dirty="0" err="1" smtClean="0"/>
              <a:t>Padmanabhan</a:t>
            </a:r>
            <a:r>
              <a:rPr lang="en-US" sz="1600" dirty="0" smtClean="0"/>
              <a:t>, BOSS)</a:t>
            </a:r>
          </a:p>
        </p:txBody>
      </p:sp>
      <p:sp>
        <p:nvSpPr>
          <p:cNvPr id="14" name="Rectangle 13"/>
          <p:cNvSpPr/>
          <p:nvPr/>
        </p:nvSpPr>
        <p:spPr>
          <a:xfrm>
            <a:off x="4953000" y="836190"/>
            <a:ext cx="3978350" cy="4951487"/>
          </a:xfrm>
          <a:prstGeom prst="rect">
            <a:avLst/>
          </a:prstGeom>
          <a:gradFill flip="none" rotWithShape="1">
            <a:gsLst>
              <a:gs pos="0">
                <a:schemeClr val="accent1">
                  <a:tint val="100000"/>
                  <a:shade val="100000"/>
                  <a:satMod val="130000"/>
                  <a:alpha val="43000"/>
                </a:schemeClr>
              </a:gs>
              <a:gs pos="100000">
                <a:schemeClr val="accent1">
                  <a:tint val="50000"/>
                  <a:shade val="100000"/>
                  <a:satMod val="350000"/>
                  <a:alpha val="43000"/>
                </a:schemeClr>
              </a:gs>
            </a:gsLst>
            <a:lin ang="16200000" scaled="0"/>
            <a:tileRec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3"/>
          <p:cNvSpPr txBox="1">
            <a:spLocks/>
          </p:cNvSpPr>
          <p:nvPr/>
        </p:nvSpPr>
        <p:spPr>
          <a:xfrm>
            <a:off x="2438400" y="1500909"/>
            <a:ext cx="3962400" cy="5334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200" b="1" dirty="0" err="1" smtClean="0">
                <a:latin typeface="Helvetica Neue Thin"/>
                <a:cs typeface="Helvetica Neue Thin"/>
              </a:rPr>
              <a:t>w</a:t>
            </a:r>
            <a:r>
              <a:rPr lang="en-US" sz="2200" b="1" baseline="-25000" dirty="0" err="1" smtClean="0">
                <a:latin typeface="Helvetica Neue Thin"/>
                <a:cs typeface="Helvetica Neue Thin"/>
              </a:rPr>
              <a:t>p</a:t>
            </a:r>
            <a:r>
              <a:rPr lang="en-US" sz="2200" b="1" dirty="0" smtClean="0">
                <a:latin typeface="Helvetica Neue Thin"/>
                <a:cs typeface="Helvetica Neue Thin"/>
              </a:rPr>
              <a:t>(</a:t>
            </a:r>
            <a:r>
              <a:rPr lang="en-US" sz="2200" b="1" dirty="0" err="1" smtClean="0">
                <a:latin typeface="Helvetica Neue Thin"/>
                <a:cs typeface="Helvetica Neue Thin"/>
              </a:rPr>
              <a:t>r</a:t>
            </a:r>
            <a:r>
              <a:rPr lang="en-US" sz="2200" b="1" baseline="-25000" dirty="0" err="1" smtClean="0">
                <a:latin typeface="Helvetica Neue Thin"/>
                <a:cs typeface="Helvetica Neue Thin"/>
              </a:rPr>
              <a:t>p</a:t>
            </a:r>
            <a:r>
              <a:rPr lang="en-US" sz="2200" b="1" dirty="0" smtClean="0">
                <a:latin typeface="Helvetica Neue Thin"/>
                <a:cs typeface="Helvetica Neue Thin"/>
              </a:rPr>
              <a:t>) = w</a:t>
            </a:r>
            <a:r>
              <a:rPr lang="en-US" sz="2200" b="1" baseline="-25000" dirty="0" smtClean="0">
                <a:latin typeface="Helvetica Neue Thin"/>
                <a:cs typeface="Helvetica Neue Thin"/>
              </a:rPr>
              <a:t>1-halo</a:t>
            </a:r>
            <a:r>
              <a:rPr lang="en-US" sz="2200" b="1" dirty="0" smtClean="0">
                <a:latin typeface="Helvetica Neue Thin"/>
                <a:cs typeface="Helvetica Neue Thin"/>
              </a:rPr>
              <a:t>(</a:t>
            </a:r>
            <a:r>
              <a:rPr lang="en-US" sz="2200" b="1" dirty="0" err="1" smtClean="0">
                <a:latin typeface="Helvetica Neue Thin"/>
                <a:cs typeface="Helvetica Neue Thin"/>
              </a:rPr>
              <a:t>r</a:t>
            </a:r>
            <a:r>
              <a:rPr lang="en-US" sz="2200" b="1" baseline="-25000" dirty="0" err="1" smtClean="0">
                <a:latin typeface="Helvetica Neue Thin"/>
                <a:cs typeface="Helvetica Neue Thin"/>
              </a:rPr>
              <a:t>p</a:t>
            </a:r>
            <a:r>
              <a:rPr lang="en-US" sz="2200" b="1" dirty="0" smtClean="0">
                <a:latin typeface="Helvetica Neue Thin"/>
                <a:cs typeface="Helvetica Neue Thin"/>
              </a:rPr>
              <a:t>) +w</a:t>
            </a:r>
            <a:r>
              <a:rPr lang="en-US" sz="2200" b="1" baseline="-25000" dirty="0" smtClean="0">
                <a:latin typeface="Helvetica Neue Thin"/>
                <a:cs typeface="Helvetica Neue Thin"/>
              </a:rPr>
              <a:t>2-halo</a:t>
            </a:r>
            <a:r>
              <a:rPr lang="en-US" sz="2200" b="1" dirty="0" smtClean="0">
                <a:latin typeface="Helvetica Neue Thin"/>
                <a:cs typeface="Helvetica Neue Thin"/>
              </a:rPr>
              <a:t>(</a:t>
            </a:r>
            <a:r>
              <a:rPr lang="en-US" sz="2200" b="1" dirty="0" err="1" smtClean="0">
                <a:latin typeface="Helvetica Neue Thin"/>
                <a:cs typeface="Helvetica Neue Thin"/>
              </a:rPr>
              <a:t>r</a:t>
            </a:r>
            <a:r>
              <a:rPr lang="en-US" sz="2200" b="1" baseline="-25000" dirty="0" err="1" smtClean="0">
                <a:latin typeface="Helvetica Neue Thin"/>
                <a:cs typeface="Helvetica Neue Thin"/>
              </a:rPr>
              <a:t>p</a:t>
            </a:r>
            <a:r>
              <a:rPr lang="en-US" sz="2200" b="1" dirty="0" smtClean="0">
                <a:latin typeface="Helvetica Neue Thin"/>
                <a:cs typeface="Helvetica Neue Thin"/>
              </a:rPr>
              <a:t>) </a:t>
            </a:r>
            <a:endParaRPr lang="en-US" sz="2200" b="1" dirty="0">
              <a:latin typeface="Helvetica Neue Thin"/>
              <a:cs typeface="Helvetica Neue Thin"/>
            </a:endParaRPr>
          </a:p>
        </p:txBody>
      </p:sp>
      <p:sp>
        <p:nvSpPr>
          <p:cNvPr id="13" name="Rectangle 12"/>
          <p:cNvSpPr/>
          <p:nvPr/>
        </p:nvSpPr>
        <p:spPr>
          <a:xfrm>
            <a:off x="5825322" y="2438400"/>
            <a:ext cx="3106028" cy="923330"/>
          </a:xfrm>
          <a:prstGeom prst="rect">
            <a:avLst/>
          </a:prstGeom>
        </p:spPr>
        <p:txBody>
          <a:bodyPr wrap="square">
            <a:spAutoFit/>
          </a:bodyPr>
          <a:lstStyle/>
          <a:p>
            <a:r>
              <a:rPr lang="en-US" dirty="0"/>
              <a:t>Two halo term: at large scale all pairs come from different halos</a:t>
            </a:r>
          </a:p>
        </p:txBody>
      </p:sp>
    </p:spTree>
    <p:extLst>
      <p:ext uri="{BB962C8B-B14F-4D97-AF65-F5344CB8AC3E}">
        <p14:creationId xmlns:p14="http://schemas.microsoft.com/office/powerpoint/2010/main" val="39355510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700"/>
            <a:ext cx="7086600" cy="687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154" name="Text Box 6"/>
          <p:cNvSpPr txBox="1">
            <a:spLocks noChangeArrowheads="1"/>
          </p:cNvSpPr>
          <p:nvPr/>
        </p:nvSpPr>
        <p:spPr bwMode="auto">
          <a:xfrm>
            <a:off x="0" y="0"/>
            <a:ext cx="2133600" cy="2800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pPr algn="ctr"/>
            <a:r>
              <a:rPr lang="en-US" sz="2200" b="0" i="0" dirty="0">
                <a:latin typeface="Helvetica Neue"/>
                <a:cs typeface="Helvetica Neue"/>
              </a:rPr>
              <a:t>Galaxy Zoo Green Peas: discovery of a class of compact extremely</a:t>
            </a:r>
          </a:p>
          <a:p>
            <a:pPr algn="ctr"/>
            <a:r>
              <a:rPr lang="en-US" sz="2200" b="0" i="0" dirty="0">
                <a:latin typeface="Helvetica Neue"/>
                <a:cs typeface="Helvetica Neue"/>
              </a:rPr>
              <a:t>star-forming galaxies</a:t>
            </a:r>
            <a:endParaRPr lang="en-US" sz="2200" dirty="0">
              <a:latin typeface="Helvetica Neue"/>
              <a:cs typeface="Helvetica Neue"/>
            </a:endParaRPr>
          </a:p>
        </p:txBody>
      </p:sp>
      <p:sp>
        <p:nvSpPr>
          <p:cNvPr id="8" name="Text Box 9"/>
          <p:cNvSpPr txBox="1">
            <a:spLocks noChangeArrowheads="1"/>
          </p:cNvSpPr>
          <p:nvPr/>
        </p:nvSpPr>
        <p:spPr bwMode="auto">
          <a:xfrm>
            <a:off x="5791200" y="6483350"/>
            <a:ext cx="3270250" cy="369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pPr algn="r">
              <a:spcBef>
                <a:spcPct val="50000"/>
              </a:spcBef>
            </a:pPr>
            <a:r>
              <a:rPr lang="en-US" sz="1800" b="0" i="0" dirty="0" err="1">
                <a:solidFill>
                  <a:srgbClr val="00FF00"/>
                </a:solidFill>
                <a:latin typeface="Verdana" charset="0"/>
                <a:cs typeface="Verdana" charset="0"/>
              </a:rPr>
              <a:t>Cardamone</a:t>
            </a:r>
            <a:r>
              <a:rPr lang="en-US" sz="1800" b="0" i="0" dirty="0">
                <a:solidFill>
                  <a:srgbClr val="00FF00"/>
                </a:solidFill>
                <a:latin typeface="Verdana" charset="0"/>
                <a:cs typeface="Verdana" charset="0"/>
              </a:rPr>
              <a:t> et al. 2009</a:t>
            </a:r>
          </a:p>
        </p:txBody>
      </p:sp>
    </p:spTree>
    <p:extLst>
      <p:ext uri="{BB962C8B-B14F-4D97-AF65-F5344CB8AC3E}">
        <p14:creationId xmlns:p14="http://schemas.microsoft.com/office/powerpoint/2010/main" val="29380349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Picture 16" descr="ssf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25500"/>
            <a:ext cx="6783388" cy="565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56" name="AutoShape 8"/>
          <p:cNvSpPr>
            <a:spLocks noChangeArrowheads="1"/>
          </p:cNvSpPr>
          <p:nvPr/>
        </p:nvSpPr>
        <p:spPr bwMode="auto">
          <a:xfrm>
            <a:off x="3733800" y="1905000"/>
            <a:ext cx="304800" cy="304800"/>
          </a:xfrm>
          <a:prstGeom prst="star5">
            <a:avLst/>
          </a:prstGeom>
          <a:solidFill>
            <a:schemeClr val="hlink"/>
          </a:solidFill>
          <a:ln w="9525">
            <a:solidFill>
              <a:schemeClr val="tx1"/>
            </a:solidFill>
            <a:miter lim="800000"/>
            <a:headEnd/>
            <a:tailEnd/>
          </a:ln>
        </p:spPr>
        <p:txBody>
          <a:bodyPr wrap="none" anchor="ctr"/>
          <a:lstStyle/>
          <a:p>
            <a:pPr>
              <a:defRPr/>
            </a:pPr>
            <a:endParaRPr lang="en-US">
              <a:latin typeface="Helvetica Neue"/>
              <a:cs typeface="Helvetica Neue"/>
            </a:endParaRPr>
          </a:p>
        </p:txBody>
      </p:sp>
      <p:sp>
        <p:nvSpPr>
          <p:cNvPr id="59395" name="Oval 9"/>
          <p:cNvSpPr>
            <a:spLocks noChangeArrowheads="1"/>
          </p:cNvSpPr>
          <p:nvPr/>
        </p:nvSpPr>
        <p:spPr bwMode="auto">
          <a:xfrm rot="2400000">
            <a:off x="3008313" y="2281238"/>
            <a:ext cx="2795587" cy="587375"/>
          </a:xfrm>
          <a:prstGeom prst="ellipse">
            <a:avLst/>
          </a:prstGeom>
          <a:noFill/>
          <a:ln w="57150">
            <a:solidFill>
              <a:schemeClr val="hlink"/>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latin typeface="Helvetica Neue"/>
              <a:cs typeface="Helvetica Neue"/>
            </a:endParaRPr>
          </a:p>
        </p:txBody>
      </p:sp>
      <p:sp>
        <p:nvSpPr>
          <p:cNvPr id="59396" name="Text Box 10"/>
          <p:cNvSpPr txBox="1">
            <a:spLocks noChangeArrowheads="1"/>
          </p:cNvSpPr>
          <p:nvPr/>
        </p:nvSpPr>
        <p:spPr bwMode="auto">
          <a:xfrm>
            <a:off x="228600" y="1295400"/>
            <a:ext cx="2658034" cy="67710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r>
              <a:rPr lang="en-US" b="0">
                <a:solidFill>
                  <a:schemeClr val="hlink"/>
                </a:solidFill>
                <a:latin typeface="Helvetica Neue"/>
                <a:cs typeface="Helvetica Neue"/>
              </a:rPr>
              <a:t>Lyman-a Emitters </a:t>
            </a:r>
          </a:p>
          <a:p>
            <a:r>
              <a:rPr lang="en-US" sz="1400" b="0">
                <a:solidFill>
                  <a:schemeClr val="hlink"/>
                </a:solidFill>
                <a:latin typeface="Helvetica Neue"/>
                <a:cs typeface="Helvetica Neue"/>
              </a:rPr>
              <a:t>(Gawiser et al. 2006)</a:t>
            </a:r>
          </a:p>
        </p:txBody>
      </p:sp>
      <p:sp>
        <p:nvSpPr>
          <p:cNvPr id="59397" name="Text Box 14"/>
          <p:cNvSpPr txBox="1">
            <a:spLocks noChangeArrowheads="1"/>
          </p:cNvSpPr>
          <p:nvPr/>
        </p:nvSpPr>
        <p:spPr bwMode="auto">
          <a:xfrm rot="2400000">
            <a:off x="6806109" y="4494490"/>
            <a:ext cx="2094508" cy="36933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r>
              <a:rPr lang="en-US" sz="1800" b="0" i="0">
                <a:latin typeface="Helvetica Neue"/>
                <a:cs typeface="Helvetica Neue"/>
              </a:rPr>
              <a:t>SFR = 10  M</a:t>
            </a:r>
            <a:r>
              <a:rPr lang="en-US" sz="1800" b="0" i="0" baseline="-25000">
                <a:latin typeface="Helvetica Neue"/>
                <a:cs typeface="Helvetica Neue"/>
              </a:rPr>
              <a:t>sun</a:t>
            </a:r>
            <a:r>
              <a:rPr lang="en-US" sz="1800" b="0" i="0">
                <a:latin typeface="Helvetica Neue"/>
                <a:cs typeface="Helvetica Neue"/>
              </a:rPr>
              <a:t>yr</a:t>
            </a:r>
            <a:r>
              <a:rPr lang="en-US" sz="1800" b="0" i="0" baseline="30000">
                <a:latin typeface="Helvetica Neue"/>
                <a:cs typeface="Helvetica Neue"/>
              </a:rPr>
              <a:t>-1</a:t>
            </a:r>
            <a:endParaRPr lang="en-US" b="0">
              <a:latin typeface="Helvetica Neue"/>
              <a:cs typeface="Helvetica Neue"/>
            </a:endParaRPr>
          </a:p>
        </p:txBody>
      </p:sp>
      <p:sp>
        <p:nvSpPr>
          <p:cNvPr id="59398" name="Text Box 15"/>
          <p:cNvSpPr txBox="1">
            <a:spLocks noChangeArrowheads="1"/>
          </p:cNvSpPr>
          <p:nvPr/>
        </p:nvSpPr>
        <p:spPr bwMode="auto">
          <a:xfrm>
            <a:off x="288925" y="6415088"/>
            <a:ext cx="2555584"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r>
              <a:rPr lang="en-US" sz="1400" b="0" i="0">
                <a:latin typeface="Helvetica Neue"/>
                <a:cs typeface="Helvetica Neue"/>
              </a:rPr>
              <a:t>after Castro Cerón et al. 2006</a:t>
            </a:r>
            <a:endParaRPr lang="en-US" b="0" i="0">
              <a:latin typeface="Helvetica Neue"/>
              <a:cs typeface="Helvetica Neue"/>
            </a:endParaRPr>
          </a:p>
        </p:txBody>
      </p:sp>
      <p:sp>
        <p:nvSpPr>
          <p:cNvPr id="59399" name="Text Box 21"/>
          <p:cNvSpPr txBox="1">
            <a:spLocks noChangeArrowheads="1"/>
          </p:cNvSpPr>
          <p:nvPr/>
        </p:nvSpPr>
        <p:spPr bwMode="auto">
          <a:xfrm>
            <a:off x="6439424" y="1066800"/>
            <a:ext cx="1992853" cy="8309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pPr algn="ctr"/>
            <a:r>
              <a:rPr lang="en-US" b="0" i="0">
                <a:solidFill>
                  <a:srgbClr val="0000FF"/>
                </a:solidFill>
                <a:latin typeface="Helvetica Neue"/>
                <a:cs typeface="Helvetica Neue"/>
              </a:rPr>
              <a:t>Lyman Break </a:t>
            </a:r>
          </a:p>
          <a:p>
            <a:pPr algn="ctr"/>
            <a:r>
              <a:rPr lang="en-US" b="0" i="0">
                <a:solidFill>
                  <a:srgbClr val="0000FF"/>
                </a:solidFill>
                <a:latin typeface="Helvetica Neue"/>
                <a:cs typeface="Helvetica Neue"/>
              </a:rPr>
              <a:t>Galaxies</a:t>
            </a:r>
            <a:endParaRPr lang="en-US" b="0" i="0">
              <a:latin typeface="Helvetica Neue"/>
              <a:cs typeface="Helvetica Neue"/>
            </a:endParaRPr>
          </a:p>
        </p:txBody>
      </p:sp>
      <p:sp>
        <p:nvSpPr>
          <p:cNvPr id="59400" name="Line 23"/>
          <p:cNvSpPr>
            <a:spLocks noChangeShapeType="1"/>
          </p:cNvSpPr>
          <p:nvPr/>
        </p:nvSpPr>
        <p:spPr bwMode="auto">
          <a:xfrm flipH="1">
            <a:off x="6858000" y="1828800"/>
            <a:ext cx="685800" cy="114300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Helvetica Neue"/>
              <a:cs typeface="Helvetica Neue"/>
            </a:endParaRPr>
          </a:p>
        </p:txBody>
      </p:sp>
      <p:sp>
        <p:nvSpPr>
          <p:cNvPr id="59401" name="Text Box 16"/>
          <p:cNvSpPr txBox="1">
            <a:spLocks noChangeArrowheads="1"/>
          </p:cNvSpPr>
          <p:nvPr/>
        </p:nvSpPr>
        <p:spPr bwMode="auto">
          <a:xfrm>
            <a:off x="4572000" y="1371600"/>
            <a:ext cx="936361"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r>
              <a:rPr lang="en-US" b="0">
                <a:solidFill>
                  <a:srgbClr val="8000FF"/>
                </a:solidFill>
                <a:latin typeface="Helvetica Neue"/>
                <a:cs typeface="Helvetica Neue"/>
              </a:rPr>
              <a:t>Peas</a:t>
            </a:r>
            <a:endParaRPr lang="en-US" b="0">
              <a:latin typeface="Helvetica Neue"/>
              <a:cs typeface="Helvetica Neue"/>
            </a:endParaRPr>
          </a:p>
        </p:txBody>
      </p:sp>
      <p:sp>
        <p:nvSpPr>
          <p:cNvPr id="59402" name="Text Box 17"/>
          <p:cNvSpPr txBox="1">
            <a:spLocks noChangeArrowheads="1"/>
          </p:cNvSpPr>
          <p:nvPr/>
        </p:nvSpPr>
        <p:spPr bwMode="auto">
          <a:xfrm>
            <a:off x="4267200" y="4953000"/>
            <a:ext cx="2968457"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r>
              <a:rPr lang="en-US" b="0" i="0">
                <a:latin typeface="Helvetica Neue"/>
                <a:cs typeface="Helvetica Neue"/>
              </a:rPr>
              <a:t>Galaxy Zoo Mergers</a:t>
            </a:r>
          </a:p>
        </p:txBody>
      </p:sp>
      <p:sp>
        <p:nvSpPr>
          <p:cNvPr id="59403" name="Rectangle 2"/>
          <p:cNvSpPr>
            <a:spLocks noGrp="1" noChangeArrowheads="1"/>
          </p:cNvSpPr>
          <p:nvPr>
            <p:ph type="title"/>
          </p:nvPr>
        </p:nvSpPr>
        <p:spPr>
          <a:xfrm>
            <a:off x="1905000" y="152400"/>
            <a:ext cx="7086600" cy="609600"/>
          </a:xfrm>
        </p:spPr>
        <p:txBody>
          <a:bodyPr>
            <a:normAutofit fontScale="90000"/>
          </a:bodyPr>
          <a:lstStyle/>
          <a:p>
            <a:pPr eaLnBrk="1" hangingPunct="1"/>
            <a:r>
              <a:rPr lang="en-US" sz="3500">
                <a:latin typeface="Helvetica Neue"/>
                <a:cs typeface="Helvetica Neue"/>
              </a:rPr>
              <a:t>Specific Star Formation Rate</a:t>
            </a:r>
            <a:endParaRPr lang="en-US">
              <a:latin typeface="Helvetica Neue"/>
              <a:cs typeface="Helvetica Neue"/>
            </a:endParaRPr>
          </a:p>
        </p:txBody>
      </p:sp>
      <p:sp>
        <p:nvSpPr>
          <p:cNvPr id="59404" name="Text Box 9"/>
          <p:cNvSpPr txBox="1">
            <a:spLocks noChangeArrowheads="1"/>
          </p:cNvSpPr>
          <p:nvPr/>
        </p:nvSpPr>
        <p:spPr bwMode="auto">
          <a:xfrm>
            <a:off x="4495800" y="6483350"/>
            <a:ext cx="3270250" cy="369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pPr algn="r">
              <a:spcBef>
                <a:spcPct val="50000"/>
              </a:spcBef>
            </a:pPr>
            <a:r>
              <a:rPr lang="en-US" sz="1800" b="0" i="0">
                <a:latin typeface="Helvetica Neue"/>
                <a:cs typeface="Helvetica Neue"/>
              </a:rPr>
              <a:t>Cardamone et al. 2009</a:t>
            </a:r>
          </a:p>
        </p:txBody>
      </p:sp>
      <p:sp>
        <p:nvSpPr>
          <p:cNvPr id="59405" name="Text Box 10"/>
          <p:cNvSpPr txBox="1">
            <a:spLocks noChangeArrowheads="1"/>
          </p:cNvSpPr>
          <p:nvPr/>
        </p:nvSpPr>
        <p:spPr bwMode="auto">
          <a:xfrm>
            <a:off x="1066800" y="762000"/>
            <a:ext cx="4652068" cy="46166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r>
              <a:rPr lang="en-US" b="0">
                <a:solidFill>
                  <a:schemeClr val="hlink"/>
                </a:solidFill>
                <a:latin typeface="Helvetica Neue"/>
                <a:cs typeface="Helvetica Neue"/>
              </a:rPr>
              <a:t>Galaxies from the early Universe</a:t>
            </a:r>
            <a:endParaRPr lang="en-US" sz="1400" b="0">
              <a:solidFill>
                <a:schemeClr val="hlink"/>
              </a:solidFill>
              <a:latin typeface="Helvetica Neue"/>
              <a:cs typeface="Helvetica Neue"/>
            </a:endParaRPr>
          </a:p>
        </p:txBody>
      </p:sp>
    </p:spTree>
    <p:extLst>
      <p:ext uri="{BB962C8B-B14F-4D97-AF65-F5344CB8AC3E}">
        <p14:creationId xmlns:p14="http://schemas.microsoft.com/office/powerpoint/2010/main" val="287791869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22225" y="76200"/>
            <a:ext cx="5638800" cy="1143000"/>
          </a:xfrm>
        </p:spPr>
        <p:txBody>
          <a:bodyPr>
            <a:normAutofit/>
          </a:bodyPr>
          <a:lstStyle/>
          <a:p>
            <a:r>
              <a:rPr lang="en-US" b="0" dirty="0" smtClean="0">
                <a:latin typeface="Helvetica Neue"/>
                <a:ea typeface="ＭＳ Ｐゴシック" charset="0"/>
                <a:cs typeface="Helvetica Neue"/>
              </a:rPr>
              <a:t>Follow-up Studies</a:t>
            </a:r>
            <a:endParaRPr lang="en-US" b="0" dirty="0">
              <a:latin typeface="Helvetica Neue"/>
              <a:ea typeface="ＭＳ Ｐゴシック" charset="0"/>
              <a:cs typeface="Helvetica Neue"/>
            </a:endParaRPr>
          </a:p>
        </p:txBody>
      </p:sp>
      <p:sp>
        <p:nvSpPr>
          <p:cNvPr id="86018" name="Content Placeholder 2"/>
          <p:cNvSpPr>
            <a:spLocks noGrp="1"/>
          </p:cNvSpPr>
          <p:nvPr>
            <p:ph idx="1"/>
          </p:nvPr>
        </p:nvSpPr>
        <p:spPr>
          <a:xfrm>
            <a:off x="161636" y="1219200"/>
            <a:ext cx="6096000" cy="4267200"/>
          </a:xfrm>
        </p:spPr>
        <p:txBody>
          <a:bodyPr>
            <a:normAutofit/>
          </a:bodyPr>
          <a:lstStyle/>
          <a:p>
            <a:pPr>
              <a:defRPr/>
            </a:pPr>
            <a:r>
              <a:rPr lang="en-US" sz="3000" b="1" dirty="0">
                <a:latin typeface="Helvetica Neue"/>
                <a:ea typeface="ＭＳ Ｐゴシック" charset="0"/>
                <a:cs typeface="Helvetica Neue"/>
              </a:rPr>
              <a:t>Short / Extreme phase of SF</a:t>
            </a:r>
          </a:p>
          <a:p>
            <a:pPr lvl="1">
              <a:defRPr/>
            </a:pPr>
            <a:r>
              <a:rPr lang="en-US" sz="1800" dirty="0">
                <a:latin typeface="Helvetica Neue"/>
                <a:ea typeface="ＭＳ Ｐゴシック" charset="0"/>
                <a:cs typeface="Helvetica Neue"/>
              </a:rPr>
              <a:t>Recent massive inflow of gas</a:t>
            </a:r>
          </a:p>
          <a:p>
            <a:pPr lvl="1">
              <a:defRPr/>
            </a:pPr>
            <a:r>
              <a:rPr lang="en-US" sz="1800" dirty="0">
                <a:latin typeface="Helvetica Neue"/>
                <a:ea typeface="ＭＳ Ｐゴシック" charset="0"/>
                <a:cs typeface="Helvetica Neue"/>
              </a:rPr>
              <a:t>Feedback (Wolf </a:t>
            </a:r>
            <a:r>
              <a:rPr lang="en-US" sz="1800" dirty="0" err="1">
                <a:latin typeface="Helvetica Neue"/>
                <a:ea typeface="ＭＳ Ｐゴシック" charset="0"/>
                <a:cs typeface="Helvetica Neue"/>
              </a:rPr>
              <a:t>Rayet</a:t>
            </a:r>
            <a:r>
              <a:rPr lang="en-US" sz="1800" dirty="0">
                <a:latin typeface="Helvetica Neue"/>
                <a:ea typeface="ＭＳ Ｐゴシック" charset="0"/>
                <a:cs typeface="Helvetica Neue"/>
              </a:rPr>
              <a:t> *s?)</a:t>
            </a:r>
          </a:p>
          <a:p>
            <a:pPr>
              <a:defRPr/>
            </a:pPr>
            <a:r>
              <a:rPr lang="en-US" sz="2600" dirty="0" smtClean="0">
                <a:latin typeface="Helvetica Neue"/>
                <a:ea typeface="ＭＳ Ｐゴシック" charset="0"/>
                <a:cs typeface="Helvetica Neue"/>
              </a:rPr>
              <a:t>Metal </a:t>
            </a:r>
            <a:r>
              <a:rPr lang="en-US" sz="2600" dirty="0">
                <a:latin typeface="Helvetica Neue"/>
                <a:ea typeface="ＭＳ Ｐゴシック" charset="0"/>
                <a:cs typeface="Helvetica Neue"/>
              </a:rPr>
              <a:t>p</a:t>
            </a:r>
            <a:r>
              <a:rPr lang="en-US" sz="2600" dirty="0" smtClean="0">
                <a:latin typeface="Helvetica Neue"/>
                <a:ea typeface="ＭＳ Ｐゴシック" charset="0"/>
                <a:cs typeface="Helvetica Neue"/>
              </a:rPr>
              <a:t>oor (1/5</a:t>
            </a:r>
            <a:r>
              <a:rPr lang="en-US" sz="2600" baseline="30000" dirty="0" smtClean="0">
                <a:latin typeface="Helvetica Neue"/>
                <a:ea typeface="ＭＳ Ｐゴシック" charset="0"/>
                <a:cs typeface="Helvetica Neue"/>
              </a:rPr>
              <a:t>th</a:t>
            </a:r>
            <a:r>
              <a:rPr lang="en-US" sz="2600" dirty="0" smtClean="0">
                <a:latin typeface="Helvetica Neue"/>
                <a:ea typeface="ＭＳ Ｐゴシック" charset="0"/>
                <a:cs typeface="Helvetica Neue"/>
              </a:rPr>
              <a:t> solar)</a:t>
            </a:r>
          </a:p>
          <a:p>
            <a:pPr lvl="1">
              <a:defRPr/>
            </a:pPr>
            <a:r>
              <a:rPr lang="en-US" sz="1800" b="0" dirty="0" smtClean="0">
                <a:latin typeface="Helvetica Neue"/>
                <a:ea typeface="ＭＳ Ｐゴシック" charset="0"/>
                <a:cs typeface="Helvetica Neue"/>
              </a:rPr>
              <a:t>High N/O ratios</a:t>
            </a:r>
          </a:p>
          <a:p>
            <a:pPr>
              <a:defRPr/>
            </a:pPr>
            <a:r>
              <a:rPr lang="en-US" sz="2600" dirty="0">
                <a:latin typeface="Helvetica Neue"/>
                <a:ea typeface="ＭＳ Ｐゴシック" charset="0"/>
                <a:cs typeface="Helvetica Neue"/>
              </a:rPr>
              <a:t>Very young ages (≤10 </a:t>
            </a:r>
            <a:r>
              <a:rPr lang="en-US" sz="2600" dirty="0" err="1">
                <a:latin typeface="Helvetica Neue"/>
                <a:ea typeface="ＭＳ Ｐゴシック" charset="0"/>
                <a:cs typeface="Helvetica Neue"/>
              </a:rPr>
              <a:t>Myrs</a:t>
            </a:r>
            <a:r>
              <a:rPr lang="en-US" sz="2600" dirty="0">
                <a:latin typeface="Helvetica Neue"/>
                <a:ea typeface="ＭＳ Ｐゴシック" charset="0"/>
                <a:cs typeface="Helvetica Neue"/>
              </a:rPr>
              <a:t>)</a:t>
            </a:r>
          </a:p>
          <a:p>
            <a:pPr lvl="1">
              <a:defRPr/>
            </a:pPr>
            <a:r>
              <a:rPr lang="en-US" sz="1800" dirty="0">
                <a:latin typeface="Helvetica Neue"/>
                <a:ea typeface="ＭＳ Ｐゴシック" charset="0"/>
                <a:cs typeface="Helvetica Neue"/>
              </a:rPr>
              <a:t>Up to 20 % of current mass</a:t>
            </a:r>
          </a:p>
          <a:p>
            <a:pPr lvl="1">
              <a:defRPr/>
            </a:pPr>
            <a:r>
              <a:rPr lang="en-US" sz="1800" dirty="0">
                <a:latin typeface="Helvetica Neue"/>
                <a:ea typeface="ＭＳ Ｐゴシック" charset="0"/>
                <a:cs typeface="Helvetica Neue"/>
              </a:rPr>
              <a:t>Existing old stellar components</a:t>
            </a:r>
          </a:p>
          <a:p>
            <a:pPr>
              <a:defRPr/>
            </a:pPr>
            <a:r>
              <a:rPr lang="en-US" sz="2200" dirty="0" smtClean="0">
                <a:latin typeface="Helvetica Neue"/>
                <a:ea typeface="ＭＳ Ｐゴシック" charset="0"/>
                <a:cs typeface="Helvetica Neue"/>
              </a:rPr>
              <a:t>Low HI column density</a:t>
            </a:r>
          </a:p>
          <a:p>
            <a:pPr>
              <a:defRPr/>
            </a:pPr>
            <a:r>
              <a:rPr lang="en-US" sz="2200" b="0" dirty="0" smtClean="0">
                <a:latin typeface="Helvetica Neue"/>
                <a:ea typeface="ＭＳ Ｐゴシック" charset="0"/>
                <a:cs typeface="Helvetica Neue"/>
              </a:rPr>
              <a:t>High escape fraction for ionizing radiation</a:t>
            </a:r>
          </a:p>
          <a:p>
            <a:pPr lvl="1">
              <a:defRPr/>
            </a:pPr>
            <a:endParaRPr lang="en-US" sz="2200" b="0" dirty="0">
              <a:latin typeface="Verdana" charset="0"/>
              <a:ea typeface="ＭＳ Ｐゴシック" charset="0"/>
              <a:cs typeface="Verdana" charset="0"/>
            </a:endParaRPr>
          </a:p>
        </p:txBody>
      </p:sp>
      <p:pic>
        <p:nvPicPr>
          <p:cNvPr id="8397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8600"/>
            <a:ext cx="2789238"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Text Box 9"/>
          <p:cNvSpPr txBox="1">
            <a:spLocks noChangeArrowheads="1"/>
          </p:cNvSpPr>
          <p:nvPr/>
        </p:nvSpPr>
        <p:spPr bwMode="auto">
          <a:xfrm>
            <a:off x="6629400" y="6519862"/>
            <a:ext cx="2342982" cy="338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pPr>
              <a:spcBef>
                <a:spcPct val="50000"/>
              </a:spcBef>
            </a:pPr>
            <a:r>
              <a:rPr lang="en-US" sz="1600" b="0" i="0" dirty="0" err="1">
                <a:latin typeface="Verdana" charset="0"/>
                <a:cs typeface="Verdana" charset="0"/>
              </a:rPr>
              <a:t>Amorin</a:t>
            </a:r>
            <a:r>
              <a:rPr lang="en-US" sz="1600" b="0" i="0" dirty="0">
                <a:latin typeface="Verdana" charset="0"/>
                <a:cs typeface="Verdana" charset="0"/>
              </a:rPr>
              <a:t> et al. </a:t>
            </a:r>
            <a:r>
              <a:rPr lang="en-US" sz="1600" b="0" i="0" dirty="0" smtClean="0">
                <a:latin typeface="Verdana" charset="0"/>
                <a:cs typeface="Verdana" charset="0"/>
              </a:rPr>
              <a:t>2012</a:t>
            </a:r>
            <a:endParaRPr lang="en-US" sz="1400" b="0" i="0" dirty="0">
              <a:latin typeface="Verdana" charset="0"/>
              <a:cs typeface="Verdana" charset="0"/>
            </a:endParaRPr>
          </a:p>
        </p:txBody>
      </p:sp>
      <p:sp>
        <p:nvSpPr>
          <p:cNvPr id="83973" name="TextBox 5"/>
          <p:cNvSpPr txBox="1">
            <a:spLocks noChangeArrowheads="1"/>
          </p:cNvSpPr>
          <p:nvPr/>
        </p:nvSpPr>
        <p:spPr bwMode="auto">
          <a:xfrm>
            <a:off x="6248400" y="0"/>
            <a:ext cx="2555875" cy="369888"/>
          </a:xfrm>
          <a:prstGeom prst="rect">
            <a:avLst/>
          </a:prstGeom>
          <a:solidFill>
            <a:srgbClr val="FFFFFF"/>
          </a:solidFill>
          <a:ln>
            <a:noFill/>
          </a:ln>
          <a:extLst/>
        </p:spPr>
        <p:txBody>
          <a:bodyPr wrap="none">
            <a:spAutoFit/>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r>
              <a:rPr lang="en-US" sz="1800" b="0" i="0">
                <a:latin typeface="Verdana" charset="0"/>
                <a:cs typeface="Verdana" charset="0"/>
              </a:rPr>
              <a:t>GTC-OSIRIS z’-band</a:t>
            </a:r>
          </a:p>
        </p:txBody>
      </p:sp>
      <p:sp>
        <p:nvSpPr>
          <p:cNvPr id="83974" name="TextBox 6"/>
          <p:cNvSpPr txBox="1">
            <a:spLocks noChangeArrowheads="1"/>
          </p:cNvSpPr>
          <p:nvPr/>
        </p:nvSpPr>
        <p:spPr bwMode="auto">
          <a:xfrm>
            <a:off x="5812971" y="4419600"/>
            <a:ext cx="2652713" cy="369888"/>
          </a:xfrm>
          <a:prstGeom prst="rect">
            <a:avLst/>
          </a:prstGeom>
          <a:solidFill>
            <a:schemeClr val="bg1"/>
          </a:solidFill>
          <a:ln>
            <a:noFill/>
          </a:ln>
          <a:extLst/>
        </p:spPr>
        <p:txBody>
          <a:bodyPr wrap="none">
            <a:spAutoFit/>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r>
              <a:rPr lang="en-US" sz="1800" b="0" i="0" dirty="0">
                <a:latin typeface="Verdana" charset="0"/>
                <a:cs typeface="Verdana" charset="0"/>
              </a:rPr>
              <a:t>HST WFPC2 F606 (R)</a:t>
            </a:r>
          </a:p>
        </p:txBody>
      </p:sp>
      <p:cxnSp>
        <p:nvCxnSpPr>
          <p:cNvPr id="9" name="Straight Arrow Connector 8"/>
          <p:cNvCxnSpPr/>
          <p:nvPr/>
        </p:nvCxnSpPr>
        <p:spPr bwMode="auto">
          <a:xfrm flipV="1">
            <a:off x="5943600" y="2362200"/>
            <a:ext cx="457200" cy="2057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 name="Straight Arrow Connector 10"/>
          <p:cNvCxnSpPr/>
          <p:nvPr/>
        </p:nvCxnSpPr>
        <p:spPr bwMode="auto">
          <a:xfrm>
            <a:off x="5943600" y="4789488"/>
            <a:ext cx="457200" cy="84931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3977" name="Text Box 9"/>
          <p:cNvSpPr txBox="1">
            <a:spLocks noChangeArrowheads="1"/>
          </p:cNvSpPr>
          <p:nvPr/>
        </p:nvSpPr>
        <p:spPr bwMode="auto">
          <a:xfrm>
            <a:off x="119743" y="6030686"/>
            <a:ext cx="5638800" cy="738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pPr>
              <a:spcBef>
                <a:spcPct val="50000"/>
              </a:spcBef>
            </a:pPr>
            <a:r>
              <a:rPr lang="en-US" sz="1400" b="0" i="0" dirty="0" err="1" smtClean="0">
                <a:latin typeface="Helvetica Neue"/>
                <a:cs typeface="Helvetica Neue"/>
              </a:rPr>
              <a:t>Amorin</a:t>
            </a:r>
            <a:r>
              <a:rPr lang="en-US" sz="1400" b="0" i="0" dirty="0" smtClean="0">
                <a:latin typeface="Helvetica Neue"/>
                <a:cs typeface="Helvetica Neue"/>
              </a:rPr>
              <a:t> </a:t>
            </a:r>
            <a:r>
              <a:rPr lang="en-US" sz="1400" b="0" i="0" dirty="0">
                <a:latin typeface="Helvetica Neue"/>
                <a:cs typeface="Helvetica Neue"/>
              </a:rPr>
              <a:t>et al. 2010, </a:t>
            </a:r>
            <a:r>
              <a:rPr lang="en-US" sz="1400" b="0" i="0" dirty="0" err="1">
                <a:latin typeface="Helvetica Neue"/>
                <a:cs typeface="Helvetica Neue"/>
              </a:rPr>
              <a:t>Amorin</a:t>
            </a:r>
            <a:r>
              <a:rPr lang="en-US" sz="1400" b="0" i="0" dirty="0">
                <a:latin typeface="Helvetica Neue"/>
                <a:cs typeface="Helvetica Neue"/>
              </a:rPr>
              <a:t> et al. 2011, </a:t>
            </a:r>
            <a:r>
              <a:rPr lang="en-US" sz="1400" b="0" i="0" dirty="0" err="1">
                <a:latin typeface="Helvetica Neue"/>
                <a:cs typeface="Helvetica Neue"/>
              </a:rPr>
              <a:t>Izotov</a:t>
            </a:r>
            <a:r>
              <a:rPr lang="en-US" sz="1400" b="0" i="0" dirty="0">
                <a:latin typeface="Helvetica Neue"/>
                <a:cs typeface="Helvetica Neue"/>
              </a:rPr>
              <a:t> et al. 2011, </a:t>
            </a:r>
            <a:r>
              <a:rPr lang="en-US" sz="1400" b="0" i="0" dirty="0" err="1" smtClean="0">
                <a:latin typeface="Helvetica Neue"/>
                <a:cs typeface="Helvetica Neue"/>
              </a:rPr>
              <a:t>Amorin</a:t>
            </a:r>
            <a:r>
              <a:rPr lang="en-US" sz="1400" b="0" i="0" dirty="0" smtClean="0">
                <a:latin typeface="Helvetica Neue"/>
                <a:cs typeface="Helvetica Neue"/>
              </a:rPr>
              <a:t> </a:t>
            </a:r>
            <a:r>
              <a:rPr lang="en-US" sz="1400" b="0" i="0" dirty="0">
                <a:latin typeface="Helvetica Neue"/>
                <a:cs typeface="Helvetica Neue"/>
              </a:rPr>
              <a:t>et al. </a:t>
            </a:r>
            <a:r>
              <a:rPr lang="en-US" sz="1400" b="0" i="0" dirty="0" smtClean="0">
                <a:latin typeface="Helvetica Neue"/>
                <a:cs typeface="Helvetica Neue"/>
              </a:rPr>
              <a:t>2012, </a:t>
            </a:r>
            <a:r>
              <a:rPr lang="en-US" sz="1400" b="0" i="0" dirty="0">
                <a:latin typeface="Helvetica Neue"/>
                <a:cs typeface="Helvetica Neue"/>
              </a:rPr>
              <a:t>Hawley 2012, </a:t>
            </a:r>
            <a:r>
              <a:rPr lang="en-US" sz="1400" b="0" i="0" dirty="0" err="1">
                <a:latin typeface="Helvetica Neue"/>
                <a:cs typeface="Helvetica Neue"/>
              </a:rPr>
              <a:t>Pilyugin</a:t>
            </a:r>
            <a:r>
              <a:rPr lang="en-US" sz="1400" b="0" i="0" dirty="0">
                <a:latin typeface="Helvetica Neue"/>
                <a:cs typeface="Helvetica Neue"/>
              </a:rPr>
              <a:t> et al. 2012, </a:t>
            </a:r>
            <a:r>
              <a:rPr lang="en-US" sz="1400" b="0" i="0" dirty="0" err="1" smtClean="0">
                <a:latin typeface="Helvetica Neue"/>
                <a:cs typeface="Helvetica Neue"/>
              </a:rPr>
              <a:t>Chakraborti</a:t>
            </a:r>
            <a:r>
              <a:rPr lang="en-US" sz="1400" b="0" i="0" dirty="0" smtClean="0">
                <a:latin typeface="Helvetica Neue"/>
                <a:cs typeface="Helvetica Neue"/>
              </a:rPr>
              <a:t> et al. 2012, Henry et al. 2015, </a:t>
            </a:r>
            <a:r>
              <a:rPr lang="en-US" sz="1400" b="0" i="0" dirty="0" err="1" smtClean="0">
                <a:latin typeface="Helvetica Neue"/>
                <a:cs typeface="Helvetica Neue"/>
              </a:rPr>
              <a:t>Rutkowski</a:t>
            </a:r>
            <a:r>
              <a:rPr lang="en-US" sz="1400" b="0" i="0" dirty="0" smtClean="0">
                <a:latin typeface="Helvetica Neue"/>
                <a:cs typeface="Helvetica Neue"/>
              </a:rPr>
              <a:t> et al. 2017, </a:t>
            </a:r>
            <a:r>
              <a:rPr lang="en-US" sz="1400" b="0" i="0" dirty="0" err="1" smtClean="0">
                <a:latin typeface="Helvetica Neue"/>
                <a:cs typeface="Helvetica Neue"/>
              </a:rPr>
              <a:t>Greis</a:t>
            </a:r>
            <a:r>
              <a:rPr lang="en-US" sz="1400" b="0" i="0" dirty="0" smtClean="0">
                <a:latin typeface="Helvetica Neue"/>
                <a:cs typeface="Helvetica Neue"/>
              </a:rPr>
              <a:t> et al. 2017</a:t>
            </a:r>
            <a:endParaRPr lang="en-US" sz="1400" b="0" i="0" dirty="0">
              <a:latin typeface="Helvetica Neue"/>
              <a:cs typeface="Helvetica Neue"/>
            </a:endParaRPr>
          </a:p>
        </p:txBody>
      </p:sp>
      <p:cxnSp>
        <p:nvCxnSpPr>
          <p:cNvPr id="12" name="Straight Arrow Connector 11"/>
          <p:cNvCxnSpPr/>
          <p:nvPr/>
        </p:nvCxnSpPr>
        <p:spPr bwMode="auto">
          <a:xfrm flipV="1">
            <a:off x="5943600" y="4343400"/>
            <a:ext cx="533400" cy="76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TextBox 1"/>
          <p:cNvSpPr txBox="1"/>
          <p:nvPr/>
        </p:nvSpPr>
        <p:spPr>
          <a:xfrm>
            <a:off x="161636" y="1752165"/>
            <a:ext cx="5988917" cy="3785652"/>
          </a:xfrm>
          <a:prstGeom prst="rect">
            <a:avLst/>
          </a:prstGeom>
          <a:solidFill>
            <a:srgbClr val="FFFFFF"/>
          </a:solidFill>
        </p:spPr>
        <p:txBody>
          <a:bodyPr wrap="square" rtlCol="0">
            <a:spAutoFit/>
          </a:bodyPr>
          <a:lstStyle/>
          <a:p>
            <a:pPr algn="ctr"/>
            <a:r>
              <a:rPr lang="en-US" sz="6000" i="1" dirty="0" smtClean="0">
                <a:solidFill>
                  <a:srgbClr val="0000FF"/>
                </a:solidFill>
              </a:rPr>
              <a:t>What is their galactic </a:t>
            </a:r>
            <a:r>
              <a:rPr lang="en-US" sz="6000" i="1" dirty="0">
                <a:solidFill>
                  <a:srgbClr val="0000FF"/>
                </a:solidFill>
              </a:rPr>
              <a:t>e</a:t>
            </a:r>
            <a:r>
              <a:rPr lang="en-US" sz="6000" i="1" dirty="0" smtClean="0">
                <a:solidFill>
                  <a:srgbClr val="0000FF"/>
                </a:solidFill>
              </a:rPr>
              <a:t>nvironment?</a:t>
            </a:r>
          </a:p>
          <a:p>
            <a:pPr algn="ctr"/>
            <a:endParaRPr lang="en-US" sz="6000" i="1" dirty="0">
              <a:solidFill>
                <a:srgbClr val="0000FF"/>
              </a:solidFill>
            </a:endParaRPr>
          </a:p>
        </p:txBody>
      </p:sp>
    </p:spTree>
    <p:extLst>
      <p:ext uri="{BB962C8B-B14F-4D97-AF65-F5344CB8AC3E}">
        <p14:creationId xmlns:p14="http://schemas.microsoft.com/office/powerpoint/2010/main" val="13113017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4"/>
          <p:cNvSpPr>
            <a:spLocks noGrp="1" noChangeArrowheads="1"/>
          </p:cNvSpPr>
          <p:nvPr>
            <p:ph type="title"/>
          </p:nvPr>
        </p:nvSpPr>
        <p:spPr>
          <a:xfrm>
            <a:off x="1" y="92924"/>
            <a:ext cx="9144000" cy="914400"/>
          </a:xfrm>
          <a:noFill/>
        </p:spPr>
        <p:txBody>
          <a:bodyPr>
            <a:normAutofit fontScale="90000"/>
          </a:bodyPr>
          <a:lstStyle/>
          <a:p>
            <a:r>
              <a:rPr lang="en-US" dirty="0" smtClean="0">
                <a:latin typeface="Helvetica Neue"/>
                <a:cs typeface="Helvetica Neue"/>
              </a:rPr>
              <a:t>Peas may live </a:t>
            </a:r>
            <a:r>
              <a:rPr lang="en-US" dirty="0">
                <a:latin typeface="Helvetica Neue"/>
                <a:cs typeface="Helvetica Neue"/>
              </a:rPr>
              <a:t>in under-dense </a:t>
            </a:r>
            <a:r>
              <a:rPr lang="en-US" dirty="0" smtClean="0">
                <a:latin typeface="Helvetica Neue"/>
                <a:cs typeface="Helvetica Neue"/>
              </a:rPr>
              <a:t>regions</a:t>
            </a:r>
            <a:endParaRPr lang="en-US" dirty="0">
              <a:latin typeface="Helvetica Neue"/>
              <a:cs typeface="Helvetica Neue"/>
            </a:endParaRPr>
          </a:p>
        </p:txBody>
      </p:sp>
      <p:sp>
        <p:nvSpPr>
          <p:cNvPr id="73736" name="Text Box 9"/>
          <p:cNvSpPr txBox="1">
            <a:spLocks noChangeArrowheads="1"/>
          </p:cNvSpPr>
          <p:nvPr/>
        </p:nvSpPr>
        <p:spPr bwMode="auto">
          <a:xfrm>
            <a:off x="5869132" y="6477844"/>
            <a:ext cx="3270250" cy="369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pPr algn="r">
              <a:spcBef>
                <a:spcPct val="50000"/>
              </a:spcBef>
            </a:pPr>
            <a:r>
              <a:rPr lang="en-US" sz="1800" b="0" i="0" dirty="0" err="1">
                <a:latin typeface="Helvetica Neue"/>
                <a:cs typeface="Helvetica Neue"/>
              </a:rPr>
              <a:t>Cardamone</a:t>
            </a:r>
            <a:r>
              <a:rPr lang="en-US" sz="1800" b="0" i="0" dirty="0">
                <a:latin typeface="Helvetica Neue"/>
                <a:cs typeface="Helvetica Neue"/>
              </a:rPr>
              <a:t> et al. 2009</a:t>
            </a:r>
          </a:p>
        </p:txBody>
      </p:sp>
      <p:sp>
        <p:nvSpPr>
          <p:cNvPr id="10" name="TextBox 9"/>
          <p:cNvSpPr txBox="1"/>
          <p:nvPr/>
        </p:nvSpPr>
        <p:spPr>
          <a:xfrm>
            <a:off x="5901459" y="2514600"/>
            <a:ext cx="2939499" cy="1938992"/>
          </a:xfrm>
          <a:prstGeom prst="rect">
            <a:avLst/>
          </a:prstGeom>
          <a:noFill/>
        </p:spPr>
        <p:txBody>
          <a:bodyPr wrap="square" rtlCol="0">
            <a:spAutoFit/>
          </a:bodyPr>
          <a:lstStyle/>
          <a:p>
            <a:pPr algn="ctr"/>
            <a:r>
              <a:rPr lang="en-US" sz="2400" b="1" i="1" dirty="0">
                <a:solidFill>
                  <a:srgbClr val="008000"/>
                </a:solidFill>
                <a:latin typeface="Helvetica Neue"/>
                <a:cs typeface="Helvetica Neue"/>
              </a:rPr>
              <a:t>C</a:t>
            </a:r>
            <a:r>
              <a:rPr lang="en-US" sz="2400" b="1" i="1" dirty="0" smtClean="0">
                <a:solidFill>
                  <a:srgbClr val="008000"/>
                </a:solidFill>
                <a:latin typeface="Helvetica Neue"/>
                <a:cs typeface="Helvetica Neue"/>
              </a:rPr>
              <a:t>orrelation functions provide a better measure of the 3D environment</a:t>
            </a:r>
            <a:endParaRPr lang="en-US" sz="2400" b="1" i="1" dirty="0">
              <a:solidFill>
                <a:srgbClr val="008000"/>
              </a:solidFill>
              <a:latin typeface="Helvetica Neue"/>
              <a:cs typeface="Helvetica Neue"/>
            </a:endParaRPr>
          </a:p>
        </p:txBody>
      </p:sp>
      <p:pic>
        <p:nvPicPr>
          <p:cNvPr id="8" name="Picture 5" descr="pea_n1Mpc_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43718" y="1437482"/>
            <a:ext cx="5237163"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p:cNvSpPr txBox="1">
            <a:spLocks noChangeArrowheads="1"/>
          </p:cNvSpPr>
          <p:nvPr/>
        </p:nvSpPr>
        <p:spPr bwMode="auto">
          <a:xfrm>
            <a:off x="1099944" y="6247011"/>
            <a:ext cx="4015506"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r>
              <a:rPr lang="en-US" b="0" i="0" dirty="0">
                <a:latin typeface="Helvetica Neue"/>
                <a:cs typeface="Helvetica Neue"/>
              </a:rPr>
              <a:t># of neighbors within 1 </a:t>
            </a:r>
            <a:r>
              <a:rPr lang="en-US" b="0" i="0" dirty="0" err="1">
                <a:latin typeface="Helvetica Neue"/>
                <a:cs typeface="Helvetica Neue"/>
              </a:rPr>
              <a:t>Mpc</a:t>
            </a:r>
            <a:endParaRPr lang="en-US" b="0" i="0" dirty="0">
              <a:latin typeface="Helvetica Neue"/>
              <a:cs typeface="Helvetica Neue"/>
            </a:endParaRPr>
          </a:p>
        </p:txBody>
      </p:sp>
      <p:sp>
        <p:nvSpPr>
          <p:cNvPr id="11" name="Text Box 7"/>
          <p:cNvSpPr txBox="1">
            <a:spLocks noChangeArrowheads="1"/>
          </p:cNvSpPr>
          <p:nvPr/>
        </p:nvSpPr>
        <p:spPr bwMode="auto">
          <a:xfrm>
            <a:off x="104285" y="1007324"/>
            <a:ext cx="3450223"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r>
              <a:rPr lang="en-US" b="0" i="0" dirty="0">
                <a:latin typeface="Helvetica Neue"/>
                <a:cs typeface="Helvetica Neue"/>
              </a:rPr>
              <a:t>Cumulative Distribution</a:t>
            </a:r>
          </a:p>
        </p:txBody>
      </p:sp>
      <p:sp>
        <p:nvSpPr>
          <p:cNvPr id="12" name="Text Box 8"/>
          <p:cNvSpPr txBox="1">
            <a:spLocks noChangeArrowheads="1"/>
          </p:cNvSpPr>
          <p:nvPr/>
        </p:nvSpPr>
        <p:spPr bwMode="auto">
          <a:xfrm>
            <a:off x="1219200" y="1540798"/>
            <a:ext cx="890588"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r>
              <a:rPr lang="en-US" b="0" i="0" dirty="0">
                <a:latin typeface="Helvetica Neue"/>
                <a:cs typeface="Helvetica Neue"/>
              </a:rPr>
              <a:t>Peas</a:t>
            </a:r>
          </a:p>
        </p:txBody>
      </p:sp>
      <p:sp>
        <p:nvSpPr>
          <p:cNvPr id="13" name="Text Box 9"/>
          <p:cNvSpPr txBox="1">
            <a:spLocks noChangeArrowheads="1"/>
          </p:cNvSpPr>
          <p:nvPr/>
        </p:nvSpPr>
        <p:spPr bwMode="auto">
          <a:xfrm>
            <a:off x="3200400" y="1963362"/>
            <a:ext cx="1809392" cy="830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r>
              <a:rPr lang="en-US" b="0" i="0" dirty="0">
                <a:latin typeface="Helvetica Neue"/>
                <a:cs typeface="Helvetica Neue"/>
              </a:rPr>
              <a:t>comparison</a:t>
            </a:r>
          </a:p>
          <a:p>
            <a:r>
              <a:rPr lang="en-US" b="0" i="0" dirty="0">
                <a:latin typeface="Helvetica Neue"/>
                <a:cs typeface="Helvetica Neue"/>
              </a:rPr>
              <a:t>	</a:t>
            </a:r>
            <a:r>
              <a:rPr lang="en-US" b="0" i="0" dirty="0" smtClean="0">
                <a:latin typeface="Helvetica Neue"/>
                <a:cs typeface="Helvetica Neue"/>
              </a:rPr>
              <a:t>galaxies</a:t>
            </a:r>
            <a:endParaRPr lang="en-US" b="0" i="0" dirty="0">
              <a:latin typeface="Helvetica Neue"/>
              <a:cs typeface="Helvetica Neue"/>
            </a:endParaRPr>
          </a:p>
        </p:txBody>
      </p:sp>
      <p:cxnSp>
        <p:nvCxnSpPr>
          <p:cNvPr id="3" name="Straight Arrow Connector 2"/>
          <p:cNvCxnSpPr/>
          <p:nvPr/>
        </p:nvCxnSpPr>
        <p:spPr>
          <a:xfrm flipH="1">
            <a:off x="1824518" y="2845344"/>
            <a:ext cx="435188" cy="0"/>
          </a:xfrm>
          <a:prstGeom prst="straightConnector1">
            <a:avLst/>
          </a:prstGeom>
          <a:ln w="57150" cmpd="sng">
            <a:solidFill>
              <a:srgbClr val="008000"/>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Text Box 9"/>
          <p:cNvSpPr txBox="1">
            <a:spLocks noChangeArrowheads="1"/>
          </p:cNvSpPr>
          <p:nvPr/>
        </p:nvSpPr>
        <p:spPr bwMode="auto">
          <a:xfrm>
            <a:off x="2259706" y="3048000"/>
            <a:ext cx="2589604" cy="830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b="1" i="1">
                <a:solidFill>
                  <a:schemeClr val="tx1"/>
                </a:solidFill>
                <a:latin typeface="Skia" charset="0"/>
                <a:ea typeface="ＭＳ Ｐゴシック" charset="0"/>
                <a:cs typeface="ＭＳ Ｐゴシック" charset="0"/>
              </a:defRPr>
            </a:lvl1pPr>
            <a:lvl2pPr marL="742950" indent="-285750">
              <a:defRPr sz="2400" b="1" i="1">
                <a:solidFill>
                  <a:schemeClr val="tx1"/>
                </a:solidFill>
                <a:latin typeface="Skia" charset="0"/>
                <a:ea typeface="ＭＳ Ｐゴシック" charset="0"/>
              </a:defRPr>
            </a:lvl2pPr>
            <a:lvl3pPr marL="1143000" indent="-228600">
              <a:defRPr sz="2400" b="1" i="1">
                <a:solidFill>
                  <a:schemeClr val="tx1"/>
                </a:solidFill>
                <a:latin typeface="Skia" charset="0"/>
                <a:ea typeface="ＭＳ Ｐゴシック" charset="0"/>
              </a:defRPr>
            </a:lvl3pPr>
            <a:lvl4pPr marL="1600200" indent="-228600">
              <a:defRPr sz="2400" b="1" i="1">
                <a:solidFill>
                  <a:schemeClr val="tx1"/>
                </a:solidFill>
                <a:latin typeface="Skia" charset="0"/>
                <a:ea typeface="ＭＳ Ｐゴシック" charset="0"/>
              </a:defRPr>
            </a:lvl4pPr>
            <a:lvl5pPr marL="2057400" indent="-228600">
              <a:defRPr sz="2400" b="1" i="1">
                <a:solidFill>
                  <a:schemeClr val="tx1"/>
                </a:solidFill>
                <a:latin typeface="Skia" charset="0"/>
                <a:ea typeface="ＭＳ Ｐゴシック" charset="0"/>
              </a:defRPr>
            </a:lvl5pPr>
            <a:lvl6pPr marL="2514600" indent="-228600" eaLnBrk="0" fontAlgn="base" hangingPunct="0">
              <a:spcBef>
                <a:spcPct val="0"/>
              </a:spcBef>
              <a:spcAft>
                <a:spcPct val="0"/>
              </a:spcAft>
              <a:defRPr sz="2400" b="1" i="1">
                <a:solidFill>
                  <a:schemeClr val="tx1"/>
                </a:solidFill>
                <a:latin typeface="Skia" charset="0"/>
                <a:ea typeface="ＭＳ Ｐゴシック" charset="0"/>
              </a:defRPr>
            </a:lvl6pPr>
            <a:lvl7pPr marL="2971800" indent="-228600" eaLnBrk="0" fontAlgn="base" hangingPunct="0">
              <a:spcBef>
                <a:spcPct val="0"/>
              </a:spcBef>
              <a:spcAft>
                <a:spcPct val="0"/>
              </a:spcAft>
              <a:defRPr sz="2400" b="1" i="1">
                <a:solidFill>
                  <a:schemeClr val="tx1"/>
                </a:solidFill>
                <a:latin typeface="Skia" charset="0"/>
                <a:ea typeface="ＭＳ Ｐゴシック" charset="0"/>
              </a:defRPr>
            </a:lvl7pPr>
            <a:lvl8pPr marL="3429000" indent="-228600" eaLnBrk="0" fontAlgn="base" hangingPunct="0">
              <a:spcBef>
                <a:spcPct val="0"/>
              </a:spcBef>
              <a:spcAft>
                <a:spcPct val="0"/>
              </a:spcAft>
              <a:defRPr sz="2400" b="1" i="1">
                <a:solidFill>
                  <a:schemeClr val="tx1"/>
                </a:solidFill>
                <a:latin typeface="Skia" charset="0"/>
                <a:ea typeface="ＭＳ Ｐゴシック" charset="0"/>
              </a:defRPr>
            </a:lvl8pPr>
            <a:lvl9pPr marL="3886200" indent="-228600" eaLnBrk="0" fontAlgn="base" hangingPunct="0">
              <a:spcBef>
                <a:spcPct val="0"/>
              </a:spcBef>
              <a:spcAft>
                <a:spcPct val="0"/>
              </a:spcAft>
              <a:defRPr sz="2400" b="1" i="1">
                <a:solidFill>
                  <a:schemeClr val="tx1"/>
                </a:solidFill>
                <a:latin typeface="Skia" charset="0"/>
                <a:ea typeface="ＭＳ Ｐゴシック" charset="0"/>
              </a:defRPr>
            </a:lvl9pPr>
          </a:lstStyle>
          <a:p>
            <a:pPr algn="ctr"/>
            <a:r>
              <a:rPr lang="en-US" b="0" dirty="0" smtClean="0">
                <a:solidFill>
                  <a:srgbClr val="008000"/>
                </a:solidFill>
                <a:latin typeface="Helvetica Neue"/>
                <a:cs typeface="Helvetica Neue"/>
              </a:rPr>
              <a:t>Fewer projected neighbors</a:t>
            </a:r>
            <a:endParaRPr lang="en-US" b="0" dirty="0">
              <a:solidFill>
                <a:srgbClr val="008000"/>
              </a:solidFill>
              <a:latin typeface="Helvetica Neue"/>
              <a:cs typeface="Helvetica Neue"/>
            </a:endParaRPr>
          </a:p>
        </p:txBody>
      </p:sp>
    </p:spTree>
    <p:extLst>
      <p:ext uri="{BB962C8B-B14F-4D97-AF65-F5344CB8AC3E}">
        <p14:creationId xmlns:p14="http://schemas.microsoft.com/office/powerpoint/2010/main" val="21632407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089" y="152400"/>
            <a:ext cx="4839694" cy="707886"/>
          </a:xfrm>
          <a:prstGeom prst="rect">
            <a:avLst/>
          </a:prstGeom>
        </p:spPr>
        <p:txBody>
          <a:bodyPr wrap="none">
            <a:spAutoFit/>
          </a:bodyPr>
          <a:lstStyle/>
          <a:p>
            <a:r>
              <a:rPr lang="en-US" sz="4000" u="sng" dirty="0" smtClean="0">
                <a:latin typeface="Helvetica Neue"/>
                <a:cs typeface="Helvetica Neue"/>
              </a:rPr>
              <a:t>Correlation Function</a:t>
            </a:r>
            <a:endParaRPr lang="en-US" sz="4000" u="sng" dirty="0">
              <a:latin typeface="Helvetica Neue"/>
              <a:cs typeface="Helvetica Neue"/>
            </a:endParaRPr>
          </a:p>
        </p:txBody>
      </p:sp>
      <p:sp>
        <p:nvSpPr>
          <p:cNvPr id="8" name="Rectangle 7"/>
          <p:cNvSpPr/>
          <p:nvPr/>
        </p:nvSpPr>
        <p:spPr>
          <a:xfrm>
            <a:off x="302325" y="3182034"/>
            <a:ext cx="2288475" cy="646331"/>
          </a:xfrm>
          <a:prstGeom prst="rect">
            <a:avLst/>
          </a:prstGeom>
        </p:spPr>
        <p:txBody>
          <a:bodyPr wrap="square">
            <a:spAutoFit/>
          </a:bodyPr>
          <a:lstStyle/>
          <a:p>
            <a:r>
              <a:rPr lang="en-US" dirty="0" err="1">
                <a:latin typeface="Helvetica Neue"/>
                <a:cs typeface="Helvetica Neue"/>
              </a:rPr>
              <a:t>Manodeep</a:t>
            </a:r>
            <a:r>
              <a:rPr lang="en-US" dirty="0">
                <a:latin typeface="Helvetica Neue"/>
                <a:cs typeface="Helvetica Neue"/>
              </a:rPr>
              <a:t> </a:t>
            </a:r>
            <a:r>
              <a:rPr lang="en-US" dirty="0" err="1" smtClean="0">
                <a:latin typeface="Helvetica Neue"/>
                <a:cs typeface="Helvetica Neue"/>
              </a:rPr>
              <a:t>Sinha’s</a:t>
            </a:r>
            <a:r>
              <a:rPr lang="en-US" dirty="0" smtClean="0">
                <a:latin typeface="Helvetica Neue"/>
                <a:cs typeface="Helvetica Neue"/>
              </a:rPr>
              <a:t> </a:t>
            </a:r>
            <a:r>
              <a:rPr lang="en-US" dirty="0" err="1" smtClean="0">
                <a:latin typeface="Helvetica Neue"/>
                <a:cs typeface="Helvetica Neue"/>
              </a:rPr>
              <a:t>CorrFunct</a:t>
            </a:r>
            <a:endParaRPr lang="en-US" dirty="0">
              <a:latin typeface="Helvetica Neue"/>
              <a:cs typeface="Helvetica Neue"/>
            </a:endParaRPr>
          </a:p>
        </p:txBody>
      </p:sp>
      <p:sp>
        <p:nvSpPr>
          <p:cNvPr id="9" name="Rectangle 8"/>
          <p:cNvSpPr/>
          <p:nvPr/>
        </p:nvSpPr>
        <p:spPr>
          <a:xfrm>
            <a:off x="103910" y="6324600"/>
            <a:ext cx="2898288" cy="276999"/>
          </a:xfrm>
          <a:prstGeom prst="rect">
            <a:avLst/>
          </a:prstGeom>
        </p:spPr>
        <p:txBody>
          <a:bodyPr wrap="none">
            <a:spAutoFit/>
          </a:bodyPr>
          <a:lstStyle/>
          <a:p>
            <a:r>
              <a:rPr lang="en-US" sz="1200" dirty="0">
                <a:latin typeface="Helvetica Neue"/>
                <a:cs typeface="Helvetica Neue"/>
                <a:hlinkClick r:id="rId3"/>
              </a:rPr>
              <a:t>https://github.com/manodeep/</a:t>
            </a:r>
            <a:r>
              <a:rPr lang="en-US" sz="1200" dirty="0" smtClean="0">
                <a:latin typeface="Helvetica Neue"/>
                <a:cs typeface="Helvetica Neue"/>
                <a:hlinkClick r:id="rId3"/>
              </a:rPr>
              <a:t>Corrfunc</a:t>
            </a:r>
            <a:endParaRPr lang="en-US" sz="1200" dirty="0" smtClean="0">
              <a:latin typeface="Helvetica Neue"/>
              <a:cs typeface="Helvetica Neue"/>
            </a:endParaRPr>
          </a:p>
        </p:txBody>
      </p:sp>
      <p:sp>
        <p:nvSpPr>
          <p:cNvPr id="10" name="TextBox 9"/>
          <p:cNvSpPr txBox="1"/>
          <p:nvPr/>
        </p:nvSpPr>
        <p:spPr>
          <a:xfrm>
            <a:off x="293088" y="953853"/>
            <a:ext cx="5269511" cy="369332"/>
          </a:xfrm>
          <a:prstGeom prst="rect">
            <a:avLst/>
          </a:prstGeom>
          <a:noFill/>
        </p:spPr>
        <p:txBody>
          <a:bodyPr wrap="square" rtlCol="0">
            <a:spAutoFit/>
          </a:bodyPr>
          <a:lstStyle/>
          <a:p>
            <a:r>
              <a:rPr lang="en-US" dirty="0" smtClean="0">
                <a:latin typeface="Helvetica Neue"/>
                <a:cs typeface="Helvetica Neue"/>
              </a:rPr>
              <a:t>Pair Counting: a pair of galaxies are a distance r </a:t>
            </a:r>
            <a:endParaRPr lang="en-US" dirty="0">
              <a:latin typeface="Helvetica Neue"/>
              <a:cs typeface="Helvetica Neue"/>
            </a:endParaRPr>
          </a:p>
        </p:txBody>
      </p:sp>
      <p:pic>
        <p:nvPicPr>
          <p:cNvPr id="12" name="Picture 11"/>
          <p:cNvPicPr>
            <a:picLocks noChangeAspect="1"/>
          </p:cNvPicPr>
          <p:nvPr/>
        </p:nvPicPr>
        <p:blipFill>
          <a:blip r:embed="rId4"/>
          <a:stretch>
            <a:fillRect/>
          </a:stretch>
        </p:blipFill>
        <p:spPr>
          <a:xfrm>
            <a:off x="288470" y="3968274"/>
            <a:ext cx="1804348" cy="2203927"/>
          </a:xfrm>
          <a:prstGeom prst="rect">
            <a:avLst/>
          </a:prstGeom>
        </p:spPr>
      </p:pic>
      <p:pic>
        <p:nvPicPr>
          <p:cNvPr id="11" name="Picture 10"/>
          <p:cNvPicPr>
            <a:picLocks noChangeAspect="1"/>
          </p:cNvPicPr>
          <p:nvPr/>
        </p:nvPicPr>
        <p:blipFill>
          <a:blip r:embed="rId5"/>
          <a:stretch>
            <a:fillRect/>
          </a:stretch>
        </p:blipFill>
        <p:spPr>
          <a:xfrm>
            <a:off x="2092818" y="1607111"/>
            <a:ext cx="7118799" cy="5214520"/>
          </a:xfrm>
          <a:prstGeom prst="rect">
            <a:avLst/>
          </a:prstGeom>
        </p:spPr>
      </p:pic>
      <p:pic>
        <p:nvPicPr>
          <p:cNvPr id="16" name="Picture 15"/>
          <p:cNvPicPr>
            <a:picLocks noChangeAspect="1"/>
          </p:cNvPicPr>
          <p:nvPr/>
        </p:nvPicPr>
        <p:blipFill>
          <a:blip r:embed="rId6"/>
          <a:stretch>
            <a:fillRect/>
          </a:stretch>
        </p:blipFill>
        <p:spPr>
          <a:xfrm>
            <a:off x="5562600" y="762000"/>
            <a:ext cx="3060700" cy="736600"/>
          </a:xfrm>
          <a:prstGeom prst="rect">
            <a:avLst/>
          </a:prstGeom>
        </p:spPr>
      </p:pic>
    </p:spTree>
    <p:extLst>
      <p:ext uri="{BB962C8B-B14F-4D97-AF65-F5344CB8AC3E}">
        <p14:creationId xmlns:p14="http://schemas.microsoft.com/office/powerpoint/2010/main" val="1830815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a:stretch>
            <a:fillRect/>
          </a:stretch>
        </p:blipFill>
        <p:spPr>
          <a:xfrm>
            <a:off x="-54750" y="290945"/>
            <a:ext cx="9144000" cy="6697980"/>
          </a:xfrm>
          <a:prstGeom prst="rect">
            <a:avLst/>
          </a:prstGeom>
        </p:spPr>
      </p:pic>
      <p:sp>
        <p:nvSpPr>
          <p:cNvPr id="4" name="Rectangle 3"/>
          <p:cNvSpPr/>
          <p:nvPr/>
        </p:nvSpPr>
        <p:spPr>
          <a:xfrm>
            <a:off x="293088" y="152400"/>
            <a:ext cx="6412511" cy="707886"/>
          </a:xfrm>
          <a:prstGeom prst="rect">
            <a:avLst/>
          </a:prstGeom>
          <a:solidFill>
            <a:schemeClr val="bg1"/>
          </a:solidFill>
        </p:spPr>
        <p:txBody>
          <a:bodyPr wrap="square">
            <a:spAutoFit/>
          </a:bodyPr>
          <a:lstStyle/>
          <a:p>
            <a:r>
              <a:rPr lang="en-US" sz="4000" u="sng" dirty="0" smtClean="0">
                <a:latin typeface="Helvetica Neue"/>
                <a:cs typeface="Helvetica Neue"/>
              </a:rPr>
              <a:t>Correlation Function</a:t>
            </a:r>
            <a:endParaRPr lang="en-US" sz="4000" u="sng" dirty="0">
              <a:latin typeface="Helvetica Neue"/>
              <a:cs typeface="Helvetica Neue"/>
            </a:endParaRPr>
          </a:p>
        </p:txBody>
      </p:sp>
      <p:pic>
        <p:nvPicPr>
          <p:cNvPr id="6" name="Picture 5"/>
          <p:cNvPicPr>
            <a:picLocks noChangeAspect="1"/>
          </p:cNvPicPr>
          <p:nvPr/>
        </p:nvPicPr>
        <p:blipFill>
          <a:blip r:embed="rId4"/>
          <a:stretch>
            <a:fillRect/>
          </a:stretch>
        </p:blipFill>
        <p:spPr>
          <a:xfrm>
            <a:off x="1600200" y="2705276"/>
            <a:ext cx="2286000" cy="2781124"/>
          </a:xfrm>
          <a:prstGeom prst="rect">
            <a:avLst/>
          </a:prstGeom>
        </p:spPr>
      </p:pic>
      <p:pic>
        <p:nvPicPr>
          <p:cNvPr id="7" name="Picture 6"/>
          <p:cNvPicPr>
            <a:picLocks noChangeAspect="1"/>
          </p:cNvPicPr>
          <p:nvPr/>
        </p:nvPicPr>
        <p:blipFill>
          <a:blip r:embed="rId5"/>
          <a:stretch>
            <a:fillRect/>
          </a:stretch>
        </p:blipFill>
        <p:spPr>
          <a:xfrm>
            <a:off x="6476920" y="855668"/>
            <a:ext cx="2407791" cy="2929294"/>
          </a:xfrm>
          <a:prstGeom prst="rect">
            <a:avLst/>
          </a:prstGeom>
        </p:spPr>
      </p:pic>
      <p:sp>
        <p:nvSpPr>
          <p:cNvPr id="34" name="Rectangle 33"/>
          <p:cNvSpPr/>
          <p:nvPr/>
        </p:nvSpPr>
        <p:spPr>
          <a:xfrm>
            <a:off x="4419600" y="762000"/>
            <a:ext cx="4465111" cy="5038527"/>
          </a:xfrm>
          <a:prstGeom prst="rect">
            <a:avLst/>
          </a:prstGeom>
          <a:gradFill flip="none" rotWithShape="1">
            <a:gsLst>
              <a:gs pos="0">
                <a:schemeClr val="accent1">
                  <a:tint val="100000"/>
                  <a:shade val="100000"/>
                  <a:satMod val="130000"/>
                  <a:alpha val="43000"/>
                </a:schemeClr>
              </a:gs>
              <a:gs pos="100000">
                <a:schemeClr val="accent1">
                  <a:tint val="50000"/>
                  <a:shade val="100000"/>
                  <a:satMod val="350000"/>
                  <a:alpha val="43000"/>
                </a:schemeClr>
              </a:gs>
            </a:gsLst>
            <a:lin ang="16200000" scaled="0"/>
            <a:tileRec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81200" y="3782653"/>
            <a:ext cx="3810000" cy="1323439"/>
          </a:xfrm>
          <a:prstGeom prst="rect">
            <a:avLst/>
          </a:prstGeom>
        </p:spPr>
        <p:txBody>
          <a:bodyPr wrap="square">
            <a:spAutoFit/>
          </a:bodyPr>
          <a:lstStyle/>
          <a:p>
            <a:pPr algn="ctr"/>
            <a:r>
              <a:rPr lang="en-US" sz="4000" b="1" dirty="0">
                <a:solidFill>
                  <a:srgbClr val="FF0000"/>
                </a:solidFill>
              </a:rPr>
              <a:t>Luminous Red Galaxies</a:t>
            </a:r>
            <a:endParaRPr lang="en-US" sz="4000" b="1" dirty="0"/>
          </a:p>
        </p:txBody>
      </p:sp>
    </p:spTree>
    <p:extLst>
      <p:ext uri="{BB962C8B-B14F-4D97-AF65-F5344CB8AC3E}">
        <p14:creationId xmlns:p14="http://schemas.microsoft.com/office/powerpoint/2010/main" val="537100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1" animBg="1"/>
      <p:bldP spid="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8265" y="215028"/>
            <a:ext cx="9182265" cy="6642972"/>
          </a:xfrm>
          <a:prstGeom prst="rect">
            <a:avLst/>
          </a:prstGeom>
        </p:spPr>
      </p:pic>
      <p:sp>
        <p:nvSpPr>
          <p:cNvPr id="11" name="TextBox 10"/>
          <p:cNvSpPr txBox="1"/>
          <p:nvPr/>
        </p:nvSpPr>
        <p:spPr>
          <a:xfrm>
            <a:off x="0" y="5193"/>
            <a:ext cx="9144000" cy="677108"/>
          </a:xfrm>
          <a:prstGeom prst="rect">
            <a:avLst/>
          </a:prstGeom>
          <a:solidFill>
            <a:schemeClr val="bg1"/>
          </a:solidFill>
        </p:spPr>
        <p:txBody>
          <a:bodyPr wrap="square" rtlCol="0">
            <a:spAutoFit/>
          </a:bodyPr>
          <a:lstStyle/>
          <a:p>
            <a:r>
              <a:rPr lang="en-US" sz="3800" dirty="0" smtClean="0"/>
              <a:t>Cross-Correlation Function	</a:t>
            </a:r>
            <a:r>
              <a:rPr lang="en-US" sz="2800" dirty="0" smtClean="0"/>
              <a:t>(r &gt; 1 </a:t>
            </a:r>
            <a:r>
              <a:rPr lang="en-US" sz="2800" dirty="0" err="1" smtClean="0"/>
              <a:t>Mpc</a:t>
            </a:r>
            <a:r>
              <a:rPr lang="en-US" sz="2800" dirty="0" smtClean="0"/>
              <a:t>)	</a:t>
            </a:r>
            <a:r>
              <a:rPr lang="en-US" sz="1600" dirty="0" smtClean="0"/>
              <a:t>			</a:t>
            </a:r>
          </a:p>
        </p:txBody>
      </p:sp>
    </p:spTree>
    <p:extLst>
      <p:ext uri="{BB962C8B-B14F-4D97-AF65-F5344CB8AC3E}">
        <p14:creationId xmlns:p14="http://schemas.microsoft.com/office/powerpoint/2010/main" val="33709503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264" y="203483"/>
            <a:ext cx="9182264" cy="6642972"/>
          </a:xfrm>
          <a:prstGeom prst="rect">
            <a:avLst/>
          </a:prstGeom>
        </p:spPr>
      </p:pic>
      <p:sp>
        <p:nvSpPr>
          <p:cNvPr id="8" name="TextBox 7"/>
          <p:cNvSpPr txBox="1"/>
          <p:nvPr/>
        </p:nvSpPr>
        <p:spPr>
          <a:xfrm>
            <a:off x="5029200" y="4419600"/>
            <a:ext cx="2562495" cy="553998"/>
          </a:xfrm>
          <a:prstGeom prst="rect">
            <a:avLst/>
          </a:prstGeom>
          <a:noFill/>
        </p:spPr>
        <p:txBody>
          <a:bodyPr wrap="none" rtlCol="0">
            <a:spAutoFit/>
          </a:bodyPr>
          <a:lstStyle/>
          <a:p>
            <a:r>
              <a:rPr lang="en-US" sz="3000" b="1" dirty="0" smtClean="0">
                <a:solidFill>
                  <a:srgbClr val="008000"/>
                </a:solidFill>
              </a:rPr>
              <a:t>Few Neighbors</a:t>
            </a:r>
            <a:endParaRPr lang="en-US" sz="3000" b="1" dirty="0">
              <a:solidFill>
                <a:srgbClr val="008000"/>
              </a:solidFill>
            </a:endParaRPr>
          </a:p>
        </p:txBody>
      </p:sp>
      <p:sp>
        <p:nvSpPr>
          <p:cNvPr id="11" name="TextBox 10"/>
          <p:cNvSpPr txBox="1"/>
          <p:nvPr/>
        </p:nvSpPr>
        <p:spPr>
          <a:xfrm>
            <a:off x="0" y="5193"/>
            <a:ext cx="9144000" cy="677108"/>
          </a:xfrm>
          <a:prstGeom prst="rect">
            <a:avLst/>
          </a:prstGeom>
          <a:solidFill>
            <a:schemeClr val="bg1"/>
          </a:solidFill>
        </p:spPr>
        <p:txBody>
          <a:bodyPr wrap="square" rtlCol="0">
            <a:spAutoFit/>
          </a:bodyPr>
          <a:lstStyle/>
          <a:p>
            <a:r>
              <a:rPr lang="en-US" sz="3800" dirty="0" smtClean="0"/>
              <a:t>Cross-Correlation Function		</a:t>
            </a:r>
            <a:r>
              <a:rPr lang="en-US" sz="1600" dirty="0" smtClean="0"/>
              <a:t>				</a:t>
            </a:r>
          </a:p>
        </p:txBody>
      </p:sp>
      <p:sp>
        <p:nvSpPr>
          <p:cNvPr id="6" name="TextBox 5"/>
          <p:cNvSpPr txBox="1"/>
          <p:nvPr/>
        </p:nvSpPr>
        <p:spPr>
          <a:xfrm>
            <a:off x="0" y="5193"/>
            <a:ext cx="9144000" cy="677108"/>
          </a:xfrm>
          <a:prstGeom prst="rect">
            <a:avLst/>
          </a:prstGeom>
          <a:solidFill>
            <a:schemeClr val="bg1"/>
          </a:solidFill>
        </p:spPr>
        <p:txBody>
          <a:bodyPr wrap="square" rtlCol="0">
            <a:spAutoFit/>
          </a:bodyPr>
          <a:lstStyle/>
          <a:p>
            <a:r>
              <a:rPr lang="en-US" sz="3800" dirty="0" smtClean="0"/>
              <a:t>Cross-Correlation Function	</a:t>
            </a:r>
            <a:r>
              <a:rPr lang="en-US" sz="2800" dirty="0" smtClean="0"/>
              <a:t>(r &gt; 1 </a:t>
            </a:r>
            <a:r>
              <a:rPr lang="en-US" sz="2800" dirty="0" err="1" smtClean="0"/>
              <a:t>Mpc</a:t>
            </a:r>
            <a:r>
              <a:rPr lang="en-US" sz="2800" dirty="0" smtClean="0"/>
              <a:t>)	</a:t>
            </a:r>
            <a:r>
              <a:rPr lang="en-US" sz="1600" dirty="0" smtClean="0"/>
              <a:t>		</a:t>
            </a:r>
          </a:p>
        </p:txBody>
      </p:sp>
    </p:spTree>
    <p:extLst>
      <p:ext uri="{BB962C8B-B14F-4D97-AF65-F5344CB8AC3E}">
        <p14:creationId xmlns:p14="http://schemas.microsoft.com/office/powerpoint/2010/main" val="39767934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6941</TotalTime>
  <Words>1784</Words>
  <Application>Microsoft Macintosh PowerPoint</Application>
  <PresentationFormat>On-screen Show (4:3)</PresentationFormat>
  <Paragraphs>187</Paragraphs>
  <Slides>17</Slides>
  <Notes>15</Notes>
  <HiddenSlides>5</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Environments of z~0.2 Star Forming Galaxies: Building on the Citizen Science Discovery of the Green Peas</vt:lpstr>
      <vt:lpstr>PowerPoint Presentation</vt:lpstr>
      <vt:lpstr>Specific Star Formation Rate</vt:lpstr>
      <vt:lpstr>Follow-up Studies</vt:lpstr>
      <vt:lpstr>Peas may live in under-dense regions</vt:lpstr>
      <vt:lpstr>PowerPoint Presentation</vt:lpstr>
      <vt:lpstr>PowerPoint Presentation</vt:lpstr>
      <vt:lpstr>PowerPoint Presentation</vt:lpstr>
      <vt:lpstr>PowerPoint Presentation</vt:lpstr>
      <vt:lpstr>PowerPoint Presentation</vt:lpstr>
      <vt:lpstr>Conclusions</vt:lpstr>
      <vt:lpstr>PowerPoint Presentation</vt:lpstr>
      <vt:lpstr>Comparison to Higher Redshift</vt:lpstr>
      <vt:lpstr>PowerPoint Presentation</vt:lpstr>
      <vt:lpstr>PowerPoint Presentation</vt:lpstr>
      <vt:lpstr>PowerPoint Presentation</vt:lpstr>
      <vt:lpstr>PowerPoint Presentation</vt:lpstr>
    </vt:vector>
  </TitlesOfParts>
  <Company>MIT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Carie Cardamone</dc:creator>
  <cp:lastModifiedBy>Wheelock College</cp:lastModifiedBy>
  <cp:revision>661</cp:revision>
  <cp:lastPrinted>2017-07-12T08:35:57Z</cp:lastPrinted>
  <dcterms:created xsi:type="dcterms:W3CDTF">2011-03-23T13:19:39Z</dcterms:created>
  <dcterms:modified xsi:type="dcterms:W3CDTF">2018-01-09T00:14:08Z</dcterms:modified>
</cp:coreProperties>
</file>