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7" r:id="rId2"/>
    <p:sldId id="288" r:id="rId3"/>
    <p:sldId id="291" r:id="rId4"/>
    <p:sldId id="293" r:id="rId5"/>
    <p:sldId id="292" r:id="rId6"/>
    <p:sldId id="294" r:id="rId7"/>
    <p:sldId id="295" r:id="rId8"/>
    <p:sldId id="258" r:id="rId9"/>
    <p:sldId id="268" r:id="rId10"/>
    <p:sldId id="275" r:id="rId11"/>
    <p:sldId id="276" r:id="rId12"/>
    <p:sldId id="277" r:id="rId13"/>
    <p:sldId id="278" r:id="rId14"/>
    <p:sldId id="282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FF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0468" autoAdjust="0"/>
    <p:restoredTop sz="94660"/>
  </p:normalViewPr>
  <p:slideViewPr>
    <p:cSldViewPr snapToObjects="1">
      <p:cViewPr varScale="1">
        <p:scale>
          <a:sx n="71" d="100"/>
          <a:sy n="71" d="100"/>
        </p:scale>
        <p:origin x="-112" y="-5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00AD4F-9D0D-E14C-A162-6F17830A0D64}" type="datetimeFigureOut">
              <a:rPr lang="en-US" smtClean="0"/>
              <a:t>6/28/17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923C7C-2437-7140-AAF4-FF0F564C7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12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Projected density around Peas vs. sample matched in luminosity and redshift</a:t>
            </a:r>
          </a:p>
          <a:p>
            <a:r>
              <a:rPr lang="en-US" dirty="0" smtClean="0"/>
              <a:t>Looked within 1Mpc, and </a:t>
            </a:r>
            <a:r>
              <a:rPr lang="en-US" dirty="0" err="1" smtClean="0"/>
              <a:t>imag</a:t>
            </a:r>
            <a:r>
              <a:rPr lang="en-US" dirty="0" smtClean="0"/>
              <a:t> &gt; -20.5 </a:t>
            </a:r>
          </a:p>
          <a:p>
            <a:r>
              <a:rPr lang="en-US" dirty="0" smtClean="0"/>
              <a:t>Peas lie in lower density regions than typical gal at same </a:t>
            </a:r>
            <a:r>
              <a:rPr lang="en-US" dirty="0" err="1" smtClean="0"/>
              <a:t>i</a:t>
            </a:r>
            <a:r>
              <a:rPr lang="en-US" dirty="0" smtClean="0"/>
              <a:t>-band luminosity</a:t>
            </a:r>
          </a:p>
          <a:p>
            <a:r>
              <a:rPr lang="en-US" dirty="0" smtClean="0"/>
              <a:t>KS test 8 sigma</a:t>
            </a:r>
          </a:p>
          <a:p>
            <a:r>
              <a:rPr lang="en-US" dirty="0" smtClean="0"/>
              <a:t>Median environmental density less than 2/3rds normal galaxies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38F43-07FC-D54A-8B6C-ADA7A8BD5F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664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/>
              <a:t>(10,20 &amp; 40 </a:t>
            </a:r>
            <a:r>
              <a:rPr lang="en-US" sz="1200" b="1" dirty="0" err="1" smtClean="0"/>
              <a:t>Mpc</a:t>
            </a:r>
            <a:r>
              <a:rPr lang="en-US" sz="1200" b="1" dirty="0" smtClean="0"/>
              <a:t>/h) – red circles</a:t>
            </a:r>
          </a:p>
          <a:p>
            <a:r>
              <a:rPr lang="en-US" dirty="0" smtClean="0"/>
              <a:t>Strongly prefer low density environments. . . 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38F43-07FC-D54A-8B6C-ADA7A8BD5F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8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CA329-D86B-BA44-9608-109AA95BD2E1}" type="datetimeFigureOut">
              <a:rPr lang="en-US" smtClean="0"/>
              <a:pPr/>
              <a:t>6/28/17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2AB7-2DDF-504B-8707-C341675C9A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CA329-D86B-BA44-9608-109AA95BD2E1}" type="datetimeFigureOut">
              <a:rPr lang="en-US" smtClean="0"/>
              <a:pPr/>
              <a:t>6/28/17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2AB7-2DDF-504B-8707-C341675C9A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CA329-D86B-BA44-9608-109AA95BD2E1}" type="datetimeFigureOut">
              <a:rPr lang="en-US" smtClean="0"/>
              <a:pPr/>
              <a:t>6/28/17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2AB7-2DDF-504B-8707-C341675C9A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CA329-D86B-BA44-9608-109AA95BD2E1}" type="datetimeFigureOut">
              <a:rPr lang="en-US" smtClean="0"/>
              <a:pPr/>
              <a:t>6/28/17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2AB7-2DDF-504B-8707-C341675C9A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CA329-D86B-BA44-9608-109AA95BD2E1}" type="datetimeFigureOut">
              <a:rPr lang="en-US" smtClean="0"/>
              <a:pPr/>
              <a:t>6/28/17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2AB7-2DDF-504B-8707-C341675C9A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CA329-D86B-BA44-9608-109AA95BD2E1}" type="datetimeFigureOut">
              <a:rPr lang="en-US" smtClean="0"/>
              <a:pPr/>
              <a:t>6/28/17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2AB7-2DDF-504B-8707-C341675C9A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CA329-D86B-BA44-9608-109AA95BD2E1}" type="datetimeFigureOut">
              <a:rPr lang="en-US" smtClean="0"/>
              <a:pPr/>
              <a:t>6/28/17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2AB7-2DDF-504B-8707-C341675C9A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CA329-D86B-BA44-9608-109AA95BD2E1}" type="datetimeFigureOut">
              <a:rPr lang="en-US" smtClean="0"/>
              <a:pPr/>
              <a:t>6/28/17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2AB7-2DDF-504B-8707-C341675C9A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CA329-D86B-BA44-9608-109AA95BD2E1}" type="datetimeFigureOut">
              <a:rPr lang="en-US" smtClean="0"/>
              <a:pPr/>
              <a:t>6/28/17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2AB7-2DDF-504B-8707-C341675C9A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CA329-D86B-BA44-9608-109AA95BD2E1}" type="datetimeFigureOut">
              <a:rPr lang="en-US" smtClean="0"/>
              <a:pPr/>
              <a:t>6/28/17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2AB7-2DDF-504B-8707-C341675C9A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CA329-D86B-BA44-9608-109AA95BD2E1}" type="datetimeFigureOut">
              <a:rPr lang="en-US" smtClean="0"/>
              <a:pPr/>
              <a:t>6/28/17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2AB7-2DDF-504B-8707-C341675C9A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CA329-D86B-BA44-9608-109AA95BD2E1}" type="datetimeFigureOut">
              <a:rPr lang="en-US" smtClean="0"/>
              <a:pPr/>
              <a:t>6/28/17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12AB7-2DDF-504B-8707-C341675C9A6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Urry</a:t>
            </a:r>
            <a:r>
              <a:rPr lang="en-US" dirty="0" smtClean="0"/>
              <a:t> Group Weekly Update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June </a:t>
            </a:r>
            <a:r>
              <a:rPr lang="en-US" dirty="0" smtClean="0"/>
              <a:t>28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smtClean="0"/>
              <a:t>2017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17434" y="445277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610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6494" y="274638"/>
            <a:ext cx="6347506" cy="64055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29210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Cardamone</a:t>
            </a:r>
            <a:r>
              <a:rPr lang="en-US" dirty="0" smtClean="0"/>
              <a:t> et al. 2009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7800" y="2535400"/>
            <a:ext cx="2743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i="1" dirty="0" smtClean="0"/>
              <a:t>Projected density around Peas vs. sample matched in luminosity and redshift</a:t>
            </a:r>
          </a:p>
          <a:p>
            <a:pPr marL="285750" indent="-285750">
              <a:buFont typeface="Arial"/>
              <a:buChar char="•"/>
            </a:pPr>
            <a:r>
              <a:rPr lang="en-US" sz="2000" i="1" dirty="0" smtClean="0"/>
              <a:t>Looked within projected 1Mpc, and </a:t>
            </a:r>
            <a:r>
              <a:rPr lang="en-US" sz="2000" i="1" dirty="0" err="1" smtClean="0"/>
              <a:t>imag</a:t>
            </a:r>
            <a:r>
              <a:rPr lang="en-US" sz="2000" i="1" dirty="0" smtClean="0"/>
              <a:t> &gt; -20.5 </a:t>
            </a:r>
          </a:p>
        </p:txBody>
      </p:sp>
    </p:spTree>
    <p:extLst>
      <p:ext uri="{BB962C8B-B14F-4D97-AF65-F5344CB8AC3E}">
        <p14:creationId xmlns:p14="http://schemas.microsoft.com/office/powerpoint/2010/main" val="2031744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9391"/>
            <a:ext cx="9144000" cy="84056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87435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Kevin’s HST SNAP proposal / ~15 </a:t>
            </a:r>
            <a:r>
              <a:rPr lang="en-US" sz="2200" b="1" dirty="0" err="1" smtClean="0"/>
              <a:t>Mpc</a:t>
            </a:r>
            <a:r>
              <a:rPr lang="en-US" sz="2200" b="1" dirty="0" smtClean="0"/>
              <a:t>/h to nearest DR7 LRGs</a:t>
            </a:r>
          </a:p>
          <a:p>
            <a:endParaRPr lang="en-US" sz="2200" b="1" dirty="0" smtClean="0"/>
          </a:p>
        </p:txBody>
      </p:sp>
    </p:spTree>
    <p:extLst>
      <p:ext uri="{BB962C8B-B14F-4D97-AF65-F5344CB8AC3E}">
        <p14:creationId xmlns:p14="http://schemas.microsoft.com/office/powerpoint/2010/main" val="3391185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Mapping Environment of Green Peas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Original idea – match peas to a Mock Universe</a:t>
            </a:r>
          </a:p>
          <a:p>
            <a:r>
              <a:rPr lang="en-US" dirty="0" smtClean="0"/>
              <a:t>Looking at abundance matching 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.g., distance to 5</a:t>
            </a:r>
            <a:r>
              <a:rPr lang="en-US" baseline="30000" dirty="0" smtClean="0"/>
              <a:t>th</a:t>
            </a:r>
            <a:r>
              <a:rPr lang="en-US" dirty="0" smtClean="0"/>
              <a:t> nearest neighbor (W/in </a:t>
            </a:r>
            <a:r>
              <a:rPr lang="en-US" dirty="0" err="1" smtClean="0"/>
              <a:t>Mstar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e.g., distribution of Neighbors within 1/5 </a:t>
            </a:r>
            <a:r>
              <a:rPr lang="en-US" dirty="0" err="1" smtClean="0"/>
              <a:t>Mpc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96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374"/>
            <a:ext cx="8229600" cy="1143000"/>
          </a:xfrm>
        </p:spPr>
        <p:txBody>
          <a:bodyPr/>
          <a:lstStyle/>
          <a:p>
            <a:r>
              <a:rPr lang="en-US" b="1" u="sng" dirty="0" smtClean="0"/>
              <a:t>Searching for Pea Neighbors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742" y="1189374"/>
            <a:ext cx="8637778" cy="499169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Starting with the original sample of 80 peas, looking within 50 </a:t>
            </a:r>
            <a:r>
              <a:rPr lang="en-US" dirty="0" err="1" smtClean="0"/>
              <a:t>Mpc</a:t>
            </a:r>
            <a:r>
              <a:rPr lang="en-US" dirty="0"/>
              <a:t> </a:t>
            </a:r>
            <a:r>
              <a:rPr lang="en-US" dirty="0" smtClean="0"/>
              <a:t>projected</a:t>
            </a:r>
          </a:p>
          <a:p>
            <a:pPr marL="0" indent="0">
              <a:buNone/>
            </a:pPr>
            <a:r>
              <a:rPr lang="en-US" dirty="0" smtClean="0"/>
              <a:t>Neighbors found with </a:t>
            </a:r>
            <a:r>
              <a:rPr lang="en-US" dirty="0" err="1" smtClean="0"/>
              <a:t>specz</a:t>
            </a:r>
            <a:r>
              <a:rPr lang="en-US" dirty="0" smtClean="0"/>
              <a:t>         					427 </a:t>
            </a:r>
          </a:p>
          <a:p>
            <a:pPr marL="0" indent="0">
              <a:buNone/>
            </a:pPr>
            <a:r>
              <a:rPr lang="en-US" dirty="0"/>
              <a:t>Neighbors in photometric catalog      </a:t>
            </a:r>
            <a:r>
              <a:rPr lang="en-US" dirty="0" smtClean="0"/>
              <a:t>			120595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Neighbors found with photo </a:t>
            </a:r>
            <a:r>
              <a:rPr lang="en-US" dirty="0" smtClean="0"/>
              <a:t>redshift </a:t>
            </a:r>
            <a:r>
              <a:rPr lang="en-US" dirty="0" err="1" smtClean="0"/>
              <a:t>est</a:t>
            </a:r>
            <a:r>
              <a:rPr lang="en-US" dirty="0"/>
              <a:t>       </a:t>
            </a:r>
            <a:r>
              <a:rPr lang="en-US" dirty="0" smtClean="0"/>
              <a:t>		20743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Neighbors found w/ </a:t>
            </a:r>
            <a:r>
              <a:rPr lang="en-US" dirty="0" err="1"/>
              <a:t>photoz</a:t>
            </a:r>
            <a:r>
              <a:rPr lang="en-US" dirty="0"/>
              <a:t> in 1sig of </a:t>
            </a:r>
            <a:r>
              <a:rPr lang="en-US" dirty="0" smtClean="0"/>
              <a:t>pea z </a:t>
            </a:r>
            <a:r>
              <a:rPr lang="en-US" dirty="0"/>
              <a:t>        9844 </a:t>
            </a:r>
          </a:p>
          <a:p>
            <a:pPr marL="0" indent="0">
              <a:buNone/>
            </a:pPr>
            <a:r>
              <a:rPr lang="en-US" dirty="0" smtClean="0"/>
              <a:t>							+ -&gt; photo </a:t>
            </a:r>
            <a:r>
              <a:rPr lang="en-US" dirty="0"/>
              <a:t>error class 1        3560 </a:t>
            </a:r>
          </a:p>
          <a:p>
            <a:pPr marL="0" indent="0">
              <a:buNone/>
            </a:pPr>
            <a:r>
              <a:rPr lang="en-US" i="1" dirty="0" smtClean="0"/>
              <a:t>*** only a handful (35) remain if looking within 5 </a:t>
            </a:r>
            <a:r>
              <a:rPr lang="en-US" i="1" dirty="0" err="1" smtClean="0"/>
              <a:t>Mpc</a:t>
            </a:r>
            <a:r>
              <a:rPr lang="is-IS" i="1" dirty="0" smtClean="0"/>
              <a:t>… ***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4172700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 from Original 80 not recovered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8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3</a:t>
            </a:r>
            <a:r>
              <a:rPr lang="en-US" dirty="0" smtClean="0"/>
              <a:t> BAD photometry – near bright objects</a:t>
            </a:r>
            <a:r>
              <a:rPr lang="is-IS" dirty="0" smtClean="0"/>
              <a:t>….</a:t>
            </a:r>
          </a:p>
          <a:p>
            <a:endParaRPr lang="is-IS" dirty="0" smtClean="0"/>
          </a:p>
          <a:p>
            <a:endParaRPr lang="is-IS" dirty="0" smtClean="0"/>
          </a:p>
          <a:p>
            <a:endParaRPr lang="is-IS" dirty="0" smtClean="0"/>
          </a:p>
          <a:p>
            <a:endParaRPr lang="is-IS" dirty="0" smtClean="0"/>
          </a:p>
          <a:p>
            <a:r>
              <a:rPr lang="en-US" dirty="0" smtClean="0"/>
              <a:t>2 not in Portsmouth Catalog</a:t>
            </a:r>
          </a:p>
          <a:p>
            <a:r>
              <a:rPr lang="en-US" dirty="0" smtClean="0"/>
              <a:t>3 had EW &lt; 0.5</a:t>
            </a:r>
            <a:endParaRPr lang="is-IS" dirty="0" smtClean="0"/>
          </a:p>
          <a:p>
            <a:r>
              <a:rPr lang="is-IS" dirty="0" smtClean="0"/>
              <a:t>15 Not classified as ‘Star Forming’ in BPT</a:t>
            </a:r>
          </a:p>
          <a:p>
            <a:pPr lvl="1"/>
            <a:r>
              <a:rPr lang="is-IS" dirty="0" smtClean="0"/>
              <a:t>(Seyfert, Composite, LINER)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008" y="2174795"/>
            <a:ext cx="49657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154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</a:t>
            </a:r>
            <a:r>
              <a:rPr lang="en-US" dirty="0" smtClean="0"/>
              <a:t>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Generated smoothed random of peas distribution (assuming even sky +/-1 degree of peas location</a:t>
            </a:r>
          </a:p>
          <a:p>
            <a:r>
              <a:rPr lang="en-US" dirty="0" smtClean="0"/>
              <a:t>Downloaded Luminous </a:t>
            </a:r>
            <a:r>
              <a:rPr lang="en-US" dirty="0" smtClean="0"/>
              <a:t>Red Galaxies </a:t>
            </a:r>
            <a:r>
              <a:rPr lang="en-US" dirty="0" smtClean="0"/>
              <a:t>from Nikhil &amp; it’s associated random catalog.</a:t>
            </a:r>
            <a:endParaRPr lang="en-US" dirty="0" smtClean="0"/>
          </a:p>
          <a:p>
            <a:r>
              <a:rPr lang="en-US" dirty="0" smtClean="0"/>
              <a:t>Ran cross-correlation &amp; autocorrelation with new sample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56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04" y="1433327"/>
            <a:ext cx="7620000" cy="550437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2400" y="228600"/>
            <a:ext cx="79688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 Correlation function from the LRGs:</a:t>
            </a:r>
          </a:p>
          <a:p>
            <a:r>
              <a:rPr lang="en-US" dirty="0"/>
              <a:t>	</a:t>
            </a:r>
            <a:r>
              <a:rPr lang="en-US" dirty="0" smtClean="0"/>
              <a:t>Sample galaxy_DR12v5 LOWZ (N &amp; S) files, limit 0.112&lt;z&lt;0.36: </a:t>
            </a:r>
            <a:r>
              <a:rPr lang="fi-FI" dirty="0"/>
              <a:t>287751</a:t>
            </a:r>
            <a:r>
              <a:rPr lang="en-US" dirty="0" smtClean="0"/>
              <a:t>galaxies</a:t>
            </a:r>
          </a:p>
          <a:p>
            <a:r>
              <a:rPr lang="en-US" dirty="0"/>
              <a:t>	</a:t>
            </a:r>
            <a:r>
              <a:rPr lang="en-US" dirty="0" err="1" smtClean="0"/>
              <a:t>Randoms</a:t>
            </a:r>
            <a:r>
              <a:rPr lang="en-US" dirty="0" smtClean="0"/>
              <a:t> sample (random0_DR12v5_LOWZ: 14,144,530 galaxies, </a:t>
            </a:r>
          </a:p>
          <a:p>
            <a:r>
              <a:rPr lang="en-US" dirty="0"/>
              <a:t>	</a:t>
            </a:r>
            <a:r>
              <a:rPr lang="en-US" dirty="0" smtClean="0"/>
              <a:t>	randomly sampled to 707226 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43000"/>
            <a:ext cx="2886134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955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778" y="0"/>
            <a:ext cx="5320222" cy="3886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5815" y="164068"/>
            <a:ext cx="593018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>
                <a:solidFill>
                  <a:schemeClr val="tx2"/>
                </a:solidFill>
              </a:rPr>
              <a:t>This sample of LRG’s are well matched in redshift space to the peas.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6" y="3410355"/>
            <a:ext cx="8757783" cy="47422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22916" y="2410081"/>
            <a:ext cx="40386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 smtClean="0"/>
              <a:t>Not as good a match in RA/Dec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3957422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457200"/>
            <a:ext cx="6661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Created Random catalog for peas (using </a:t>
            </a:r>
            <a:r>
              <a:rPr lang="en-US" dirty="0" err="1" smtClean="0"/>
              <a:t>Merry’s</a:t>
            </a:r>
            <a:r>
              <a:rPr lang="en-US" dirty="0" smtClean="0"/>
              <a:t> KDE smoothed code)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95400"/>
            <a:ext cx="8334072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481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0999" y="1301416"/>
            <a:ext cx="8077200" cy="580610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3400" y="457200"/>
            <a:ext cx="8490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ACF 479 peas: Errors are </a:t>
            </a:r>
            <a:r>
              <a:rPr lang="en-US" dirty="0" err="1" smtClean="0"/>
              <a:t>jacknifed</a:t>
            </a:r>
            <a:r>
              <a:rPr lang="en-US" dirty="0" smtClean="0"/>
              <a:t> over whole sky (need to find a sensible way to fix this)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870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883090"/>
            <a:ext cx="8001000" cy="58225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381000"/>
            <a:ext cx="6718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quick cross correlation function (no errors) to see what we’d get . . 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52600" y="4876800"/>
            <a:ext cx="6019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/>
              <a:t>array</a:t>
            </a:r>
            <a:r>
              <a:rPr lang="de-DE" dirty="0"/>
              <a:t>([ -7.70946594,  67.23458255,  16.85047569,  14.00175222,  11.76177076])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260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</a:t>
            </a:r>
            <a:r>
              <a:rPr lang="en-US" dirty="0" smtClean="0"/>
              <a:t>Steps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534400" cy="5486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Q</a:t>
            </a:r>
            <a:r>
              <a:rPr lang="en-US" dirty="0" smtClean="0"/>
              <a:t>uestions:</a:t>
            </a:r>
            <a:endParaRPr lang="en-US" dirty="0" smtClean="0"/>
          </a:p>
          <a:p>
            <a:pPr lvl="1"/>
            <a:r>
              <a:rPr lang="en-US" dirty="0" smtClean="0"/>
              <a:t>Peas/ LRG mis</a:t>
            </a:r>
            <a:r>
              <a:rPr lang="en-US" dirty="0" smtClean="0"/>
              <a:t>s-match in RA/Dec, should I limit the regions and throw out some peas?</a:t>
            </a:r>
          </a:p>
          <a:p>
            <a:pPr lvl="1"/>
            <a:r>
              <a:rPr lang="en-US" dirty="0" smtClean="0"/>
              <a:t>Jackknife for errors (computing across the full sky, need to find a way to account for non-full sky nature of survey).</a:t>
            </a:r>
            <a:endParaRPr lang="en-US" dirty="0"/>
          </a:p>
          <a:p>
            <a:pPr lvl="1"/>
            <a:r>
              <a:rPr lang="en-US" dirty="0" smtClean="0"/>
              <a:t>Run cross-correlation w/ errors</a:t>
            </a:r>
          </a:p>
          <a:p>
            <a:pPr lvl="1"/>
            <a:r>
              <a:rPr lang="en-US" dirty="0" smtClean="0"/>
              <a:t>Should peas ‘</a:t>
            </a:r>
            <a:r>
              <a:rPr lang="en-US" dirty="0" err="1" smtClean="0"/>
              <a:t>randomns</a:t>
            </a:r>
            <a:r>
              <a:rPr lang="en-US" dirty="0" smtClean="0"/>
              <a:t>’ be uniform</a:t>
            </a:r>
            <a:endParaRPr lang="en-US" dirty="0" smtClean="0"/>
          </a:p>
          <a:p>
            <a:r>
              <a:rPr lang="en-US" dirty="0" smtClean="0"/>
              <a:t>Update ‘memo</a:t>
            </a:r>
            <a:r>
              <a:rPr lang="en-US" dirty="0" smtClean="0"/>
              <a:t>’ document notes </a:t>
            </a:r>
            <a:endParaRPr lang="en-US" dirty="0" smtClean="0"/>
          </a:p>
          <a:p>
            <a:r>
              <a:rPr lang="en-US" dirty="0" smtClean="0"/>
              <a:t>Slides for GZ10</a:t>
            </a:r>
          </a:p>
          <a:p>
            <a:r>
              <a:rPr lang="en-US" dirty="0" smtClean="0"/>
              <a:t>Anything we’d like to do with new GZ datasets?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367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8000"/>
                </a:solidFill>
              </a:rPr>
              <a:t>HST Search - PEAS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08100"/>
            <a:ext cx="8597900" cy="5257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63 of the 1346 ‘new’ BOSS peas are in HST imaging + 11 of the 24 original peas not in BOSS search result</a:t>
            </a:r>
          </a:p>
          <a:p>
            <a:pPr lvl="1"/>
            <a:r>
              <a:rPr lang="en-US" dirty="0" smtClean="0"/>
              <a:t>Trying to get actual data now</a:t>
            </a:r>
            <a:r>
              <a:rPr lang="is-IS" dirty="0" smtClean="0"/>
              <a:t>….</a:t>
            </a:r>
          </a:p>
          <a:p>
            <a:r>
              <a:rPr lang="is-IS" dirty="0" smtClean="0"/>
              <a:t>Recent proposals:</a:t>
            </a:r>
          </a:p>
          <a:p>
            <a:pPr lvl="1"/>
            <a:r>
              <a:rPr lang="en-US" b="1" dirty="0"/>
              <a:t>Lyman alpha escape in Green Pea galaxies (give peas a chance</a:t>
            </a:r>
            <a:r>
              <a:rPr lang="en-US" b="1" dirty="0" smtClean="0"/>
              <a:t>)</a:t>
            </a:r>
          </a:p>
          <a:p>
            <a:pPr lvl="1"/>
            <a:r>
              <a:rPr lang="en-US" b="1" dirty="0"/>
              <a:t>Green Pea Galaxies: Extreme, Optically-Thin Starbursts</a:t>
            </a:r>
            <a:r>
              <a:rPr lang="en-US" b="1" dirty="0" smtClean="0"/>
              <a:t>?</a:t>
            </a:r>
          </a:p>
          <a:p>
            <a:pPr lvl="1"/>
            <a:r>
              <a:rPr lang="en-US" b="1" dirty="0"/>
              <a:t>UV Spectroscopy of Lyman Break Galaxy Analogs: A Local Window on the Early </a:t>
            </a:r>
            <a:r>
              <a:rPr lang="en-US" b="1" dirty="0" smtClean="0"/>
              <a:t>Universe</a:t>
            </a:r>
            <a:endParaRPr lang="en-US" dirty="0"/>
          </a:p>
          <a:p>
            <a:pPr lvl="1"/>
            <a:r>
              <a:rPr lang="en-US" b="1" dirty="0"/>
              <a:t>Origin of double peaks in Lyman-alpha spectra: diffuse halos or Lyman continuum leakage?</a:t>
            </a:r>
            <a:endParaRPr lang="en-US" dirty="0"/>
          </a:p>
          <a:p>
            <a:pPr lvl="1"/>
            <a:r>
              <a:rPr lang="en-US" b="1" dirty="0"/>
              <a:t>Unveiling the Dark Baryons II: the First Sample of OVI Emission Imaging</a:t>
            </a:r>
            <a:endParaRPr lang="en-US" dirty="0"/>
          </a:p>
          <a:p>
            <a:pPr lvl="1"/>
            <a:r>
              <a:rPr lang="en-US" b="1" dirty="0"/>
              <a:t>UV Snapshot of Low-redshift Massive Star-forming Galaxies: Searching for the Analogs of High-redshift Clumpy Galaxies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759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2728</TotalTime>
  <Words>580</Words>
  <Application>Microsoft Macintosh PowerPoint</Application>
  <PresentationFormat>On-screen Show (4:3)</PresentationFormat>
  <Paragraphs>72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Urry Group Weekly Update</vt:lpstr>
      <vt:lpstr>Last Week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Next Steps </vt:lpstr>
      <vt:lpstr>HST Search - PEAS</vt:lpstr>
      <vt:lpstr>Cardamone et al. 2009</vt:lpstr>
      <vt:lpstr>PowerPoint Presentation</vt:lpstr>
      <vt:lpstr>Mapping Environment of Green Peas</vt:lpstr>
      <vt:lpstr>Searching for Pea Neighbors</vt:lpstr>
      <vt:lpstr>8 from Original 80 not recovered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Carie Cardamone</dc:creator>
  <cp:lastModifiedBy>Wheelock College</cp:lastModifiedBy>
  <cp:revision>223</cp:revision>
  <dcterms:created xsi:type="dcterms:W3CDTF">2011-03-23T13:19:39Z</dcterms:created>
  <dcterms:modified xsi:type="dcterms:W3CDTF">2017-06-28T18:07:54Z</dcterms:modified>
</cp:coreProperties>
</file>