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9" r:id="rId3"/>
    <p:sldId id="260" r:id="rId4"/>
    <p:sldId id="261" r:id="rId5"/>
    <p:sldId id="262" r:id="rId6"/>
    <p:sldId id="263" r:id="rId7"/>
    <p:sldId id="264" r:id="rId8"/>
    <p:sldId id="265" r:id="rId9"/>
    <p:sldId id="266" r:id="rId10"/>
    <p:sldId id="289" r:id="rId11"/>
    <p:sldId id="290" r:id="rId12"/>
    <p:sldId id="267" r:id="rId13"/>
    <p:sldId id="268" r:id="rId14"/>
    <p:sldId id="269" r:id="rId15"/>
    <p:sldId id="270" r:id="rId16"/>
    <p:sldId id="271" r:id="rId17"/>
    <p:sldId id="272" r:id="rId18"/>
    <p:sldId id="273" r:id="rId19"/>
    <p:sldId id="295" r:id="rId20"/>
    <p:sldId id="274" r:id="rId21"/>
    <p:sldId id="296" r:id="rId22"/>
    <p:sldId id="275" r:id="rId23"/>
    <p:sldId id="293" r:id="rId24"/>
    <p:sldId id="297" r:id="rId25"/>
    <p:sldId id="276" r:id="rId26"/>
    <p:sldId id="292" r:id="rId27"/>
    <p:sldId id="277" r:id="rId28"/>
    <p:sldId id="291"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902"/>
  </p:normalViewPr>
  <p:slideViewPr>
    <p:cSldViewPr snapToGrid="0" snapToObjects="1">
      <p:cViewPr varScale="1">
        <p:scale>
          <a:sx n="89" d="100"/>
          <a:sy n="89" d="100"/>
        </p:scale>
        <p:origin x="1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AA991-BB24-CD44-81EB-F3A23CFC1855}" type="datetimeFigureOut">
              <a:rPr lang="en-US" smtClean="0"/>
              <a:t>10/26/20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2CC50-5695-F64F-AE9A-C7B79A676328}" type="slidenum">
              <a:rPr lang="en-US" smtClean="0"/>
              <a:t>‹#›</a:t>
            </a:fld>
            <a:endParaRPr lang="en-US"/>
          </a:p>
        </p:txBody>
      </p:sp>
    </p:spTree>
    <p:extLst>
      <p:ext uri="{BB962C8B-B14F-4D97-AF65-F5344CB8AC3E}">
        <p14:creationId xmlns:p14="http://schemas.microsoft.com/office/powerpoint/2010/main" val="189302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AB782-04FA-5C4F-AF25-6EB8694D5034}" type="slidenum">
              <a:rPr lang="en-US" altLang="en-US"/>
              <a:pPr/>
              <a:t>2</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en-US"/>
              <a:t>Example: </a:t>
            </a:r>
            <a:r>
              <a:rPr lang="en-US" altLang="en-US" i="1"/>
              <a:t>cn</a:t>
            </a:r>
            <a:r>
              <a:rPr lang="en-US" altLang="en-US" i="1" baseline="30000"/>
              <a:t>2</a:t>
            </a:r>
            <a:endParaRPr lang="en-US" altLang="en-US" i="1"/>
          </a:p>
          <a:p>
            <a:r>
              <a:rPr lang="en-US" altLang="en-US"/>
              <a:t> </a:t>
            </a:r>
          </a:p>
          <a:p>
            <a:pPr>
              <a:buFont typeface="Symbol" charset="2"/>
              <a:buChar char="Þ"/>
            </a:pPr>
            <a:r>
              <a:rPr lang="en-US" altLang="en-US"/>
              <a:t> how much faster on twice as fast computer? (2)</a:t>
            </a:r>
          </a:p>
          <a:p>
            <a:pPr>
              <a:buFont typeface="Symbol" charset="2"/>
              <a:buChar char="Þ"/>
            </a:pPr>
            <a:r>
              <a:rPr lang="en-US" altLang="en-US"/>
              <a:t> how much longer for 2</a:t>
            </a:r>
            <a:r>
              <a:rPr lang="en-US" altLang="en-US" i="1"/>
              <a:t>n</a:t>
            </a:r>
            <a:r>
              <a:rPr lang="en-US" altLang="en-US"/>
              <a:t>? (4)</a:t>
            </a:r>
          </a:p>
        </p:txBody>
      </p:sp>
    </p:spTree>
    <p:extLst>
      <p:ext uri="{BB962C8B-B14F-4D97-AF65-F5344CB8AC3E}">
        <p14:creationId xmlns:p14="http://schemas.microsoft.com/office/powerpoint/2010/main" val="126076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E78EA-B3F4-EA49-8338-9834FAD448AB}" type="slidenum">
              <a:rPr lang="en-US" altLang="en-US"/>
              <a:pPr/>
              <a:t>13</a:t>
            </a:fld>
            <a:endParaRPr lang="en-US" alt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070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B9780-CDC3-C14A-8A37-F868937DE306}" type="slidenum">
              <a:rPr lang="en-US" altLang="en-US"/>
              <a:pPr/>
              <a:t>14</a:t>
            </a:fld>
            <a:endParaRPr lang="en-US" alt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0927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1AB26-F680-3A4C-806C-91E92DE16DDD}" type="slidenum">
              <a:rPr lang="en-US" altLang="en-US"/>
              <a:pPr/>
              <a:t>15</a:t>
            </a:fld>
            <a:endParaRPr lang="en-US" alt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881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87FA3-E64B-FB44-ABF8-CB8D1FEAEAE1}" type="slidenum">
              <a:rPr lang="en-US" altLang="en-US"/>
              <a:pPr/>
              <a:t>16</a:t>
            </a:fld>
            <a:endParaRPr lang="en-US" alt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171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D2420-E704-F042-9347-025128996ACE}" type="slidenum">
              <a:rPr lang="en-US" altLang="en-US"/>
              <a:pPr/>
              <a:t>17</a:t>
            </a:fld>
            <a:endParaRPr lang="en-US" alt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1550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DFF15-FE8B-5346-92E7-54E53314007C}" type="slidenum">
              <a:rPr lang="en-US" altLang="en-US"/>
              <a:pPr/>
              <a:t>18</a:t>
            </a:fld>
            <a:endParaRPr lang="en-US" altLang="en-US"/>
          </a:p>
        </p:txBody>
      </p:sp>
      <p:sp>
        <p:nvSpPr>
          <p:cNvPr id="337922" name="Rectangle 2"/>
          <p:cNvSpPr>
            <a:spLocks noGrp="1" noRot="1" noChangeAspect="1" noChangeArrowheads="1" noTextEdit="1"/>
          </p:cNvSpPr>
          <p:nvPr>
            <p:ph type="sldImg"/>
          </p:nvPr>
        </p:nvSpPr>
        <p:spPr>
          <a:xfrm>
            <a:off x="457200" y="685800"/>
            <a:ext cx="6400800" cy="3600450"/>
          </a:xfrm>
          <a:ln/>
        </p:spPr>
      </p:sp>
      <p:sp>
        <p:nvSpPr>
          <p:cNvPr id="337923" name="Rectangle 3"/>
          <p:cNvSpPr>
            <a:spLocks noGrp="1" noChangeArrowheads="1"/>
          </p:cNvSpPr>
          <p:nvPr>
            <p:ph type="body" idx="1"/>
          </p:nvPr>
        </p:nvSpPr>
        <p:spPr/>
        <p:txBody>
          <a:bodyPr/>
          <a:lstStyle/>
          <a:p>
            <a:r>
              <a:rPr lang="en-US" altLang="en-US" dirty="0"/>
              <a:t>Comparison basic</a:t>
            </a:r>
          </a:p>
          <a:p>
            <a:r>
              <a:rPr lang="en-US" altLang="en-US" dirty="0"/>
              <a:t>Note that the</a:t>
            </a:r>
            <a:r>
              <a:rPr lang="en-US" altLang="en-US" baseline="0" dirty="0"/>
              <a:t> number of comparisons will be the same for all arrays </a:t>
            </a:r>
            <a:r>
              <a:rPr lang="en-US" altLang="en-US" baseline="0" dirty="0" err="1"/>
              <a:t>ofsize</a:t>
            </a:r>
            <a:r>
              <a:rPr lang="en-US" altLang="en-US" baseline="0" dirty="0"/>
              <a:t> n, no need to </a:t>
            </a:r>
            <a:r>
              <a:rPr lang="en-US" altLang="en-US" baseline="0" dirty="0" err="1"/>
              <a:t>distinguis</a:t>
            </a:r>
            <a:r>
              <a:rPr lang="en-US" altLang="en-US" baseline="0" dirty="0"/>
              <a:t> between worst best and </a:t>
            </a:r>
            <a:r>
              <a:rPr lang="en-US" altLang="en-US" baseline="0" dirty="0" err="1"/>
              <a:t>avaerage</a:t>
            </a:r>
            <a:r>
              <a:rPr lang="en-US" altLang="en-US" baseline="0" dirty="0"/>
              <a:t> case</a:t>
            </a:r>
          </a:p>
          <a:p>
            <a:endParaRPr lang="en-US" altLang="en-US" baseline="0" dirty="0"/>
          </a:p>
          <a:p>
            <a:r>
              <a:rPr lang="en-US" altLang="en-US" dirty="0">
                <a:sym typeface="Symbol" charset="2"/>
              </a:rPr>
              <a:t>C(n)=</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n-1</a:t>
            </a:r>
            <a:r>
              <a:rPr lang="en-US" altLang="en-US" dirty="0">
                <a:sym typeface="Symbol" charset="2"/>
              </a:rPr>
              <a:t>1  in theta n</a:t>
            </a:r>
            <a:endParaRPr lang="en-US" altLang="en-US" dirty="0"/>
          </a:p>
        </p:txBody>
      </p:sp>
    </p:spTree>
    <p:extLst>
      <p:ext uri="{BB962C8B-B14F-4D97-AF65-F5344CB8AC3E}">
        <p14:creationId xmlns:p14="http://schemas.microsoft.com/office/powerpoint/2010/main" val="213748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DFF15-FE8B-5346-92E7-54E53314007C}" type="slidenum">
              <a:rPr lang="en-US" altLang="en-US"/>
              <a:pPr/>
              <a:t>19</a:t>
            </a:fld>
            <a:endParaRPr lang="en-US" altLang="en-US"/>
          </a:p>
        </p:txBody>
      </p:sp>
      <p:sp>
        <p:nvSpPr>
          <p:cNvPr id="337922" name="Rectangle 2"/>
          <p:cNvSpPr>
            <a:spLocks noGrp="1" noRot="1" noChangeAspect="1" noChangeArrowheads="1" noTextEdit="1"/>
          </p:cNvSpPr>
          <p:nvPr>
            <p:ph type="sldImg"/>
          </p:nvPr>
        </p:nvSpPr>
        <p:spPr>
          <a:xfrm>
            <a:off x="457200" y="685800"/>
            <a:ext cx="6400800" cy="3600450"/>
          </a:xfrm>
          <a:ln/>
        </p:spPr>
      </p:sp>
      <p:sp>
        <p:nvSpPr>
          <p:cNvPr id="337923" name="Rectangle 3"/>
          <p:cNvSpPr>
            <a:spLocks noGrp="1" noChangeArrowheads="1"/>
          </p:cNvSpPr>
          <p:nvPr>
            <p:ph type="body" idx="1"/>
          </p:nvPr>
        </p:nvSpPr>
        <p:spPr/>
        <p:txBody>
          <a:bodyPr/>
          <a:lstStyle/>
          <a:p>
            <a:r>
              <a:rPr lang="en-US" altLang="en-US" dirty="0"/>
              <a:t>Comparison basic</a:t>
            </a:r>
          </a:p>
          <a:p>
            <a:r>
              <a:rPr lang="en-US" altLang="en-US" dirty="0"/>
              <a:t>Note that the</a:t>
            </a:r>
            <a:r>
              <a:rPr lang="en-US" altLang="en-US" baseline="0" dirty="0"/>
              <a:t> number of comparisons will be the same for all arrays </a:t>
            </a:r>
            <a:r>
              <a:rPr lang="en-US" altLang="en-US" baseline="0" dirty="0" err="1"/>
              <a:t>ofsize</a:t>
            </a:r>
            <a:r>
              <a:rPr lang="en-US" altLang="en-US" baseline="0" dirty="0"/>
              <a:t> n, no need to </a:t>
            </a:r>
            <a:r>
              <a:rPr lang="en-US" altLang="en-US" baseline="0" dirty="0" err="1"/>
              <a:t>distinguis</a:t>
            </a:r>
            <a:r>
              <a:rPr lang="en-US" altLang="en-US" baseline="0" dirty="0"/>
              <a:t> between worst best and </a:t>
            </a:r>
            <a:r>
              <a:rPr lang="en-US" altLang="en-US" baseline="0" dirty="0" err="1"/>
              <a:t>avaerage</a:t>
            </a:r>
            <a:r>
              <a:rPr lang="en-US" altLang="en-US" baseline="0" dirty="0"/>
              <a:t> case</a:t>
            </a:r>
          </a:p>
          <a:p>
            <a:endParaRPr lang="en-US" altLang="en-US" baseline="0" dirty="0"/>
          </a:p>
          <a:p>
            <a:r>
              <a:rPr lang="en-US" altLang="en-US" dirty="0">
                <a:sym typeface="Symbol" charset="2"/>
              </a:rPr>
              <a:t>C(n)=</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n-1</a:t>
            </a:r>
            <a:r>
              <a:rPr lang="en-US" altLang="en-US" dirty="0">
                <a:sym typeface="Symbol" charset="2"/>
              </a:rPr>
              <a:t>1  in theta n</a:t>
            </a:r>
            <a:endParaRPr lang="en-US" altLang="en-US" dirty="0"/>
          </a:p>
        </p:txBody>
      </p:sp>
    </p:spTree>
    <p:extLst>
      <p:ext uri="{BB962C8B-B14F-4D97-AF65-F5344CB8AC3E}">
        <p14:creationId xmlns:p14="http://schemas.microsoft.com/office/powerpoint/2010/main" val="527146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7C-8E8D-674D-A1C8-963F2CB7E087}" type="slidenum">
              <a:rPr lang="en-US" altLang="en-US"/>
              <a:pPr/>
              <a:t>20</a:t>
            </a:fld>
            <a:endParaRPr lang="en-US" altLang="en-US"/>
          </a:p>
        </p:txBody>
      </p:sp>
      <p:sp>
        <p:nvSpPr>
          <p:cNvPr id="342018" name="Rectangle 2"/>
          <p:cNvSpPr>
            <a:spLocks noGrp="1" noRot="1" noChangeAspect="1" noChangeArrowheads="1" noTextEdit="1"/>
          </p:cNvSpPr>
          <p:nvPr>
            <p:ph type="sldImg"/>
          </p:nvPr>
        </p:nvSpPr>
        <p:spPr>
          <a:xfrm>
            <a:off x="457200" y="685800"/>
            <a:ext cx="6400800" cy="3600450"/>
          </a:xfrm>
          <a:ln/>
        </p:spPr>
      </p:sp>
      <p:sp>
        <p:nvSpPr>
          <p:cNvPr id="342019" name="Rectangle 3"/>
          <p:cNvSpPr>
            <a:spLocks noGrp="1" noChangeArrowheads="1"/>
          </p:cNvSpPr>
          <p:nvPr>
            <p:ph type="body" idx="1"/>
          </p:nvPr>
        </p:nvSpPr>
        <p:spPr/>
        <p:txBody>
          <a:bodyPr/>
          <a:lstStyle/>
          <a:p>
            <a:endParaRPr lang="en-US" altLang="en-US" dirty="0"/>
          </a:p>
          <a:p>
            <a:r>
              <a:rPr lang="en-US" altLang="en-US" dirty="0"/>
              <a:t>The natural measure of the input’s size here is again n, the number of elements in the array</a:t>
            </a:r>
          </a:p>
        </p:txBody>
      </p:sp>
    </p:spTree>
    <p:extLst>
      <p:ext uri="{BB962C8B-B14F-4D97-AF65-F5344CB8AC3E}">
        <p14:creationId xmlns:p14="http://schemas.microsoft.com/office/powerpoint/2010/main" val="1283360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7C-8E8D-674D-A1C8-963F2CB7E087}" type="slidenum">
              <a:rPr lang="en-US" altLang="en-US"/>
              <a:pPr/>
              <a:t>21</a:t>
            </a:fld>
            <a:endParaRPr lang="en-US" altLang="en-US"/>
          </a:p>
        </p:txBody>
      </p:sp>
      <p:sp>
        <p:nvSpPr>
          <p:cNvPr id="342018" name="Rectangle 2"/>
          <p:cNvSpPr>
            <a:spLocks noGrp="1" noRot="1" noChangeAspect="1" noChangeArrowheads="1" noTextEdit="1"/>
          </p:cNvSpPr>
          <p:nvPr>
            <p:ph type="sldImg"/>
          </p:nvPr>
        </p:nvSpPr>
        <p:spPr>
          <a:xfrm>
            <a:off x="457200" y="685800"/>
            <a:ext cx="6400800" cy="3600450"/>
          </a:xfrm>
          <a:ln/>
        </p:spPr>
      </p:sp>
      <p:sp>
        <p:nvSpPr>
          <p:cNvPr id="342019" name="Rectangle 3"/>
          <p:cNvSpPr>
            <a:spLocks noGrp="1" noChangeArrowheads="1"/>
          </p:cNvSpPr>
          <p:nvPr>
            <p:ph type="body" idx="1"/>
          </p:nvPr>
        </p:nvSpPr>
        <p:spPr/>
        <p:txBody>
          <a:bodyPr/>
          <a:lstStyle/>
          <a:p>
            <a:endParaRPr lang="en-US" altLang="en-US" dirty="0"/>
          </a:p>
          <a:p>
            <a:r>
              <a:rPr lang="en-US" altLang="en-US" dirty="0"/>
              <a:t>The natural measure of the input’s size here is again n, the number of elements in the array</a:t>
            </a:r>
          </a:p>
        </p:txBody>
      </p:sp>
    </p:spTree>
    <p:extLst>
      <p:ext uri="{BB962C8B-B14F-4D97-AF65-F5344CB8AC3E}">
        <p14:creationId xmlns:p14="http://schemas.microsoft.com/office/powerpoint/2010/main" val="784804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D376D-B466-3B41-BBD6-5B7335978336}" type="slidenum">
              <a:rPr lang="en-US" altLang="en-US"/>
              <a:pPr/>
              <a:t>22</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09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F3067-C2A5-9D4F-B6ED-FE4A43D5B2D8}" type="slidenum">
              <a:rPr lang="en-US" altLang="en-US"/>
              <a:pPr/>
              <a:t>3</a:t>
            </a:fld>
            <a:endParaRPr lang="en-US" alt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380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D376D-B466-3B41-BBD6-5B7335978336}" type="slidenum">
              <a:rPr lang="en-US" altLang="en-US"/>
              <a:pPr/>
              <a:t>23</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5214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D376D-B466-3B41-BBD6-5B7335978336}" type="slidenum">
              <a:rPr lang="en-US" altLang="en-US"/>
              <a:pPr/>
              <a:t>24</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09941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30670-1EBE-9748-8B5E-4B5AD12955DE}" type="slidenum">
              <a:rPr lang="en-US" altLang="en-US"/>
              <a:pPr/>
              <a:t>25</a:t>
            </a:fld>
            <a:endParaRPr lang="en-US" alt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733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30670-1EBE-9748-8B5E-4B5AD12955DE}" type="slidenum">
              <a:rPr lang="en-US" altLang="en-US"/>
              <a:pPr/>
              <a:t>26</a:t>
            </a:fld>
            <a:endParaRPr lang="en-US" alt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271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3DA61-D06D-2842-8272-DEE8232EF378}" type="slidenum">
              <a:rPr lang="en-US" altLang="en-US"/>
              <a:pPr/>
              <a:t>27</a:t>
            </a:fld>
            <a:endParaRPr lang="en-US" alt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1737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altLang="en-US" dirty="0">
                <a:sym typeface="Symbol" charset="2"/>
              </a:rPr>
              <a:t></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i="0" baseline="0" dirty="0">
                <a:sym typeface="Symbol" charset="2"/>
              </a:rPr>
              <a:t>2i-1 +2n-1</a:t>
            </a:r>
            <a:r>
              <a:rPr lang="en-US" altLang="en-US" dirty="0">
                <a:sym typeface="Symbol" charset="2"/>
              </a:rPr>
              <a:t> </a:t>
            </a:r>
            <a:endParaRPr lang="en-US" dirty="0"/>
          </a:p>
        </p:txBody>
      </p:sp>
      <p:sp>
        <p:nvSpPr>
          <p:cNvPr id="4" name="Slide Number Placeholder 3"/>
          <p:cNvSpPr>
            <a:spLocks noGrp="1"/>
          </p:cNvSpPr>
          <p:nvPr>
            <p:ph type="sldNum" sz="quarter" idx="10"/>
          </p:nvPr>
        </p:nvSpPr>
        <p:spPr/>
        <p:txBody>
          <a:bodyPr/>
          <a:lstStyle/>
          <a:p>
            <a:fld id="{C5F2CC50-5695-F64F-AE9A-C7B79A676328}" type="slidenum">
              <a:rPr lang="en-US" smtClean="0"/>
              <a:t>28</a:t>
            </a:fld>
            <a:endParaRPr lang="en-US"/>
          </a:p>
        </p:txBody>
      </p:sp>
    </p:spTree>
    <p:extLst>
      <p:ext uri="{BB962C8B-B14F-4D97-AF65-F5344CB8AC3E}">
        <p14:creationId xmlns:p14="http://schemas.microsoft.com/office/powerpoint/2010/main" val="1517524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FB7AD-987D-8741-BB03-296BB4964EC3}" type="slidenum">
              <a:rPr lang="en-US" altLang="en-US"/>
              <a:pPr/>
              <a:t>29</a:t>
            </a:fld>
            <a:endParaRPr lang="en-US" alt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66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D4E5E-109C-9A43-8BCF-ADD2C44451C7}" type="slidenum">
              <a:rPr lang="en-US" altLang="en-US"/>
              <a:pPr/>
              <a:t>30</a:t>
            </a:fld>
            <a:endParaRPr lang="en-US"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en-US"/>
              <a:t>Note the difference between the two recurrences. Students often confuse these!</a:t>
            </a:r>
          </a:p>
          <a:p>
            <a:endParaRPr lang="en-US" altLang="en-US"/>
          </a:p>
          <a:p>
            <a:r>
              <a:rPr lang="en-US" altLang="en-US"/>
              <a:t>F(n) = F(n-1) n</a:t>
            </a:r>
          </a:p>
          <a:p>
            <a:r>
              <a:rPr lang="en-US" altLang="en-US"/>
              <a:t>F(0) = 1</a:t>
            </a:r>
          </a:p>
          <a:p>
            <a:endParaRPr lang="en-US" altLang="en-US"/>
          </a:p>
          <a:p>
            <a:r>
              <a:rPr lang="en-US" altLang="en-US"/>
              <a:t>for the values of n!</a:t>
            </a:r>
          </a:p>
          <a:p>
            <a:r>
              <a:rPr lang="en-US" altLang="en-US"/>
              <a:t>------------</a:t>
            </a:r>
          </a:p>
          <a:p>
            <a:endParaRPr lang="en-US" altLang="en-US"/>
          </a:p>
          <a:p>
            <a:r>
              <a:rPr lang="en-US" altLang="en-US"/>
              <a:t>M(n) =M(n-1) + 1</a:t>
            </a:r>
          </a:p>
          <a:p>
            <a:r>
              <a:rPr lang="en-US" altLang="en-US"/>
              <a:t>M(0) = 0</a:t>
            </a:r>
          </a:p>
          <a:p>
            <a:endParaRPr lang="en-US" altLang="en-US"/>
          </a:p>
          <a:p>
            <a:r>
              <a:rPr lang="en-US" altLang="en-US"/>
              <a:t>for the number of multiplications made by this algorithm</a:t>
            </a:r>
          </a:p>
        </p:txBody>
      </p:sp>
    </p:spTree>
    <p:extLst>
      <p:ext uri="{BB962C8B-B14F-4D97-AF65-F5344CB8AC3E}">
        <p14:creationId xmlns:p14="http://schemas.microsoft.com/office/powerpoint/2010/main" val="50765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F9DB1-F96F-C04B-8D3E-BC3DEC0B7CCA}" type="slidenum">
              <a:rPr lang="en-US" altLang="en-US"/>
              <a:pPr/>
              <a:t>31</a:t>
            </a:fld>
            <a:endParaRPr lang="en-US" altLang="en-US"/>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31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949FC-61BF-4846-BA31-F8739C8DC776}" type="slidenum">
              <a:rPr lang="en-US" altLang="en-US"/>
              <a:pPr/>
              <a:t>32</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12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68B87-097A-934B-829B-D7A1E6842F48}" type="slidenum">
              <a:rPr lang="en-US" altLang="en-US"/>
              <a:pPr/>
              <a:t>4</a:t>
            </a:fld>
            <a:endParaRPr lang="en-US"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altLang="en-US" dirty="0"/>
              <a:t>Informal </a:t>
            </a:r>
            <a:r>
              <a:rPr lang="en-US" altLang="en-US" dirty="0" err="1"/>
              <a:t>tanımları</a:t>
            </a:r>
            <a:r>
              <a:rPr lang="en-US" altLang="en-US" baseline="0" dirty="0"/>
              <a:t> </a:t>
            </a:r>
            <a:r>
              <a:rPr lang="en-US" altLang="en-US" baseline="0" dirty="0" err="1"/>
              <a:t>ver</a:t>
            </a:r>
            <a:endParaRPr lang="en-US" altLang="en-US" dirty="0"/>
          </a:p>
        </p:txBody>
      </p:sp>
    </p:spTree>
    <p:extLst>
      <p:ext uri="{BB962C8B-B14F-4D97-AF65-F5344CB8AC3E}">
        <p14:creationId xmlns:p14="http://schemas.microsoft.com/office/powerpoint/2010/main" val="623511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B01E4-798C-FD4F-968F-EBDA6B720C5F}" type="slidenum">
              <a:rPr lang="en-US" altLang="en-US"/>
              <a:pPr/>
              <a:t>33</a:t>
            </a:fld>
            <a:endParaRPr lang="en-US" altLang="en-US"/>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3158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650E3-9804-6541-B13D-87847E6D3CF4}" type="slidenum">
              <a:rPr lang="en-US" altLang="en-US"/>
              <a:pPr/>
              <a:t>34</a:t>
            </a:fld>
            <a:endParaRPr lang="en-US" altLang="en-US"/>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4754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04016-31C0-AB4B-B79D-C020570A218D}" type="slidenum">
              <a:rPr lang="en-US" altLang="en-US"/>
              <a:pPr/>
              <a:t>35</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403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B7B88-878C-CE48-9057-831ACAEE5A4A}" type="slidenum">
              <a:rPr lang="en-US" altLang="en-US"/>
              <a:pPr/>
              <a:t>36</a:t>
            </a:fld>
            <a:endParaRPr lang="en-US" alt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7668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8DE2AC-1A90-D240-978C-D06479428CAF}" type="slidenum">
              <a:rPr lang="en-US" altLang="en-US"/>
              <a:pPr/>
              <a:t>37</a:t>
            </a:fld>
            <a:endParaRPr lang="en-US" alt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648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053F8-227D-AC43-8927-3C6EBECC212C}" type="slidenum">
              <a:rPr lang="en-US" altLang="en-US"/>
              <a:pPr/>
              <a:t>38</a:t>
            </a:fld>
            <a:endParaRPr lang="en-US" alt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9459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9D199-6273-0342-82DD-46E0417F0278}" type="slidenum">
              <a:rPr lang="en-US" altLang="en-US"/>
              <a:pPr/>
              <a:t>39</a:t>
            </a:fld>
            <a:endParaRPr lang="en-US"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429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D94D4-DF75-014F-9F9F-46243113FB8C}" type="slidenum">
              <a:rPr lang="en-US" altLang="en-US"/>
              <a:pPr/>
              <a:t>5</a:t>
            </a:fld>
            <a:endParaRPr lang="en-US" alt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838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85217-5EEA-CF40-BD96-3CF5245F5E35}" type="slidenum">
              <a:rPr lang="en-US" altLang="en-US"/>
              <a:pPr/>
              <a:t>6</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13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498B6-ED33-034F-9C1A-3B507AA89BFE}" type="slidenum">
              <a:rPr lang="en-US" altLang="en-US"/>
              <a:pPr/>
              <a:t>7</a:t>
            </a:fld>
            <a:endParaRPr lang="en-US" alt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87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2A38366-EC36-CC4F-9E31-A039CE4397A6}" type="slidenum">
              <a:rPr lang="en-US" altLang="en-US"/>
              <a:pPr/>
              <a:t>8</a:t>
            </a:fld>
            <a:endParaRPr lang="en-US" altLang="en-US"/>
          </a:p>
        </p:txBody>
      </p:sp>
      <p:sp>
        <p:nvSpPr>
          <p:cNvPr id="269314" name="Rectangle 2"/>
          <p:cNvSpPr>
            <a:spLocks noGrp="1" noRot="1" noChangeAspect="1" noChangeArrowheads="1" noTextEdit="1"/>
          </p:cNvSpPr>
          <p:nvPr>
            <p:ph type="sldImg"/>
          </p:nvPr>
        </p:nvSpPr>
        <p:spPr>
          <a:xfrm>
            <a:off x="457200" y="708025"/>
            <a:ext cx="6400800" cy="3600450"/>
          </a:xfrm>
          <a:ln/>
        </p:spPr>
      </p:sp>
      <p:sp>
        <p:nvSpPr>
          <p:cNvPr id="269315" name="Rectangle 3"/>
          <p:cNvSpPr>
            <a:spLocks noGrp="1" noChangeArrowheads="1"/>
          </p:cNvSpPr>
          <p:nvPr>
            <p:ph type="body" idx="1"/>
          </p:nvPr>
        </p:nvSpPr>
        <p:spPr/>
        <p:txBody>
          <a:bodyPr/>
          <a:lstStyle/>
          <a:p>
            <a:r>
              <a:rPr lang="en-US" altLang="en-US" dirty="0">
                <a:ea typeface="Times New Roman" charset="0"/>
                <a:cs typeface="Times New Roman" charset="0"/>
              </a:rPr>
              <a:t>Examples:</a:t>
            </a:r>
          </a:p>
          <a:p>
            <a:r>
              <a:rPr lang="en-US" altLang="en-US" dirty="0">
                <a:ea typeface="Times New Roman" charset="0"/>
                <a:cs typeface="Times New Roman" charset="0"/>
              </a:rPr>
              <a:t> 10</a:t>
            </a:r>
            <a:r>
              <a:rPr lang="en-US" altLang="en-US" i="1" dirty="0">
                <a:ea typeface="Times New Roman" charset="0"/>
                <a:cs typeface="Times New Roman" charset="0"/>
              </a:rPr>
              <a:t>n</a:t>
            </a:r>
            <a:r>
              <a:rPr lang="en-US" altLang="en-US" dirty="0">
                <a:ea typeface="Times New Roman" charset="0"/>
                <a:cs typeface="Times New Roman" charset="0"/>
              </a:rPr>
              <a:t> is O(</a:t>
            </a:r>
            <a:r>
              <a:rPr lang="en-US" altLang="en-US" i="1" dirty="0">
                <a:ea typeface="Times New Roman" charset="0"/>
                <a:cs typeface="Times New Roman" charset="0"/>
              </a:rPr>
              <a:t>n</a:t>
            </a:r>
            <a:r>
              <a:rPr lang="en-US" altLang="en-US" baseline="30000" dirty="0">
                <a:ea typeface="Times New Roman" charset="0"/>
                <a:cs typeface="Times New Roman" charset="0"/>
              </a:rPr>
              <a:t>2</a:t>
            </a:r>
            <a:r>
              <a:rPr lang="en-US" altLang="en-US" dirty="0">
                <a:ea typeface="Times New Roman" charset="0"/>
                <a:cs typeface="Times New Roman" charset="0"/>
              </a:rPr>
              <a:t>)</a:t>
            </a:r>
          </a:p>
          <a:p>
            <a:r>
              <a:rPr lang="en-US" altLang="en-US" dirty="0">
                <a:ea typeface="Times New Roman" charset="0"/>
                <a:cs typeface="Times New Roman" charset="0"/>
              </a:rPr>
              <a:t>since 10</a:t>
            </a:r>
            <a:r>
              <a:rPr lang="en-US" altLang="en-US" i="1" dirty="0">
                <a:ea typeface="Times New Roman" charset="0"/>
                <a:cs typeface="Times New Roman" charset="0"/>
              </a:rPr>
              <a:t>n</a:t>
            </a:r>
            <a:r>
              <a:rPr lang="en-US" altLang="en-US" dirty="0">
                <a:ea typeface="Times New Roman" charset="0"/>
                <a:cs typeface="Times New Roman" charset="0"/>
              </a:rPr>
              <a:t> ≤ 10</a:t>
            </a:r>
            <a:r>
              <a:rPr lang="en-US" altLang="en-US" i="1" dirty="0">
                <a:ea typeface="Times New Roman" charset="0"/>
                <a:cs typeface="Times New Roman" charset="0"/>
              </a:rPr>
              <a:t>n</a:t>
            </a:r>
            <a:r>
              <a:rPr lang="en-US" altLang="en-US" baseline="30000" dirty="0">
                <a:ea typeface="Times New Roman" charset="0"/>
                <a:cs typeface="Times New Roman" charset="0"/>
              </a:rPr>
              <a:t>2</a:t>
            </a:r>
            <a:r>
              <a:rPr lang="en-US" altLang="en-US" dirty="0">
                <a:ea typeface="Times New Roman" charset="0"/>
                <a:cs typeface="Times New Roman" charset="0"/>
              </a:rPr>
              <a:t>  for </a:t>
            </a:r>
            <a:r>
              <a:rPr lang="en-US" altLang="en-US" i="1" dirty="0">
                <a:ea typeface="Times New Roman" charset="0"/>
                <a:cs typeface="Times New Roman" charset="0"/>
              </a:rPr>
              <a:t>n ≥ </a:t>
            </a:r>
            <a:r>
              <a:rPr lang="en-US" altLang="en-US" dirty="0">
                <a:ea typeface="Times New Roman" charset="0"/>
                <a:cs typeface="Times New Roman" charset="0"/>
              </a:rPr>
              <a:t>1  or 10</a:t>
            </a:r>
            <a:r>
              <a:rPr lang="en-US" altLang="en-US" i="1" dirty="0">
                <a:ea typeface="Times New Roman" charset="0"/>
                <a:cs typeface="Times New Roman" charset="0"/>
              </a:rPr>
              <a:t>n</a:t>
            </a:r>
            <a:r>
              <a:rPr lang="en-US" altLang="en-US" dirty="0">
                <a:ea typeface="Times New Roman" charset="0"/>
                <a:cs typeface="Times New Roman" charset="0"/>
              </a:rPr>
              <a:t> ≤ </a:t>
            </a:r>
            <a:r>
              <a:rPr lang="en-US" altLang="en-US" i="1" dirty="0">
                <a:ea typeface="Times New Roman" charset="0"/>
                <a:cs typeface="Times New Roman" charset="0"/>
              </a:rPr>
              <a:t>n</a:t>
            </a:r>
            <a:r>
              <a:rPr lang="en-US" altLang="en-US" baseline="30000" dirty="0">
                <a:ea typeface="Times New Roman" charset="0"/>
                <a:cs typeface="Times New Roman" charset="0"/>
              </a:rPr>
              <a:t>2  </a:t>
            </a:r>
            <a:r>
              <a:rPr lang="en-US" altLang="en-US" dirty="0">
                <a:ea typeface="Times New Roman" charset="0"/>
                <a:cs typeface="Times New Roman" charset="0"/>
              </a:rPr>
              <a:t>for </a:t>
            </a:r>
            <a:r>
              <a:rPr lang="en-US" altLang="en-US" i="1" dirty="0">
                <a:ea typeface="Times New Roman" charset="0"/>
                <a:cs typeface="Times New Roman" charset="0"/>
              </a:rPr>
              <a:t>n ≥ </a:t>
            </a:r>
            <a:r>
              <a:rPr lang="en-US" altLang="en-US" dirty="0">
                <a:ea typeface="Times New Roman" charset="0"/>
                <a:cs typeface="Times New Roman" charset="0"/>
              </a:rPr>
              <a:t>10 </a:t>
            </a:r>
          </a:p>
          <a:p>
            <a:endParaRPr lang="en-US" altLang="en-US" dirty="0">
              <a:ea typeface="Times New Roman" charset="0"/>
              <a:cs typeface="Times New Roman" charset="0"/>
            </a:endParaRPr>
          </a:p>
          <a:p>
            <a:r>
              <a:rPr lang="en-US" altLang="en-US" dirty="0">
                <a:ea typeface="Times New Roman" charset="0"/>
                <a:cs typeface="Times New Roman" charset="0"/>
              </a:rPr>
              <a:t>                    </a:t>
            </a:r>
            <a:r>
              <a:rPr lang="en-US" altLang="en-US" i="1" dirty="0">
                <a:ea typeface="Times New Roman" charset="0"/>
                <a:cs typeface="Times New Roman" charset="0"/>
              </a:rPr>
              <a:t>c            n</a:t>
            </a:r>
            <a:r>
              <a:rPr lang="en-US" altLang="en-US" baseline="-25000" dirty="0">
                <a:ea typeface="Times New Roman" charset="0"/>
                <a:cs typeface="Times New Roman" charset="0"/>
              </a:rPr>
              <a:t>0</a:t>
            </a:r>
            <a:endParaRPr lang="en-US" altLang="en-US" dirty="0">
              <a:ea typeface="Times New Roman" charset="0"/>
              <a:cs typeface="Times New Roman" charset="0"/>
            </a:endParaRPr>
          </a:p>
          <a:p>
            <a:r>
              <a:rPr lang="en-US" altLang="en-US" dirty="0">
                <a:ea typeface="Times New Roman" charset="0"/>
                <a:cs typeface="Times New Roman" charset="0"/>
              </a:rPr>
              <a:t>5</a:t>
            </a:r>
            <a:r>
              <a:rPr lang="en-US" altLang="en-US" i="1" dirty="0">
                <a:ea typeface="Times New Roman" charset="0"/>
                <a:cs typeface="Times New Roman" charset="0"/>
              </a:rPr>
              <a:t>n</a:t>
            </a:r>
            <a:r>
              <a:rPr lang="en-US" altLang="en-US" dirty="0">
                <a:ea typeface="Times New Roman" charset="0"/>
                <a:cs typeface="Times New Roman" charset="0"/>
              </a:rPr>
              <a:t>+20 is O(10</a:t>
            </a:r>
            <a:r>
              <a:rPr lang="en-US" altLang="en-US" i="1" dirty="0">
                <a:ea typeface="Times New Roman" charset="0"/>
                <a:cs typeface="Times New Roman" charset="0"/>
              </a:rPr>
              <a:t>n</a:t>
            </a:r>
            <a:r>
              <a:rPr lang="en-US" altLang="en-US" dirty="0">
                <a:ea typeface="Times New Roman" charset="0"/>
                <a:cs typeface="Times New Roman" charset="0"/>
              </a:rPr>
              <a:t>)</a:t>
            </a:r>
          </a:p>
          <a:p>
            <a:r>
              <a:rPr lang="en-US" altLang="en-US" dirty="0">
                <a:ea typeface="Times New Roman" charset="0"/>
                <a:cs typeface="Times New Roman" charset="0"/>
              </a:rPr>
              <a:t>since 5</a:t>
            </a:r>
            <a:r>
              <a:rPr lang="en-US" altLang="en-US" i="1" dirty="0">
                <a:ea typeface="Times New Roman" charset="0"/>
                <a:cs typeface="Times New Roman" charset="0"/>
              </a:rPr>
              <a:t>n</a:t>
            </a:r>
            <a:r>
              <a:rPr lang="en-US" altLang="en-US" dirty="0">
                <a:ea typeface="Times New Roman" charset="0"/>
                <a:cs typeface="Times New Roman" charset="0"/>
              </a:rPr>
              <a:t>+20 ≤ 10 </a:t>
            </a:r>
            <a:r>
              <a:rPr lang="en-US" altLang="en-US" i="1" dirty="0">
                <a:ea typeface="Times New Roman" charset="0"/>
                <a:cs typeface="Times New Roman" charset="0"/>
              </a:rPr>
              <a:t>n </a:t>
            </a:r>
            <a:r>
              <a:rPr lang="en-US" altLang="en-US" dirty="0">
                <a:ea typeface="Times New Roman" charset="0"/>
                <a:cs typeface="Times New Roman" charset="0"/>
              </a:rPr>
              <a:t>for </a:t>
            </a:r>
            <a:r>
              <a:rPr lang="en-US" altLang="en-US" i="1" dirty="0">
                <a:ea typeface="Times New Roman" charset="0"/>
                <a:cs typeface="Times New Roman" charset="0"/>
              </a:rPr>
              <a:t>n ≥ </a:t>
            </a:r>
            <a:r>
              <a:rPr lang="en-US" altLang="en-US" dirty="0">
                <a:ea typeface="Times New Roman" charset="0"/>
                <a:cs typeface="Times New Roman" charset="0"/>
              </a:rPr>
              <a:t>4</a:t>
            </a:r>
          </a:p>
          <a:p>
            <a:endParaRPr lang="en-US" altLang="en-US" i="1" dirty="0">
              <a:ea typeface="Times New Roman" charset="0"/>
              <a:cs typeface="Times New Roman" charset="0"/>
            </a:endParaRPr>
          </a:p>
          <a:p>
            <a:r>
              <a:rPr lang="en-US" altLang="en-US" i="1" dirty="0">
                <a:ea typeface="Times New Roman" charset="0"/>
                <a:cs typeface="Times New Roman" charset="0"/>
              </a:rPr>
              <a:t>                         c            n</a:t>
            </a:r>
            <a:r>
              <a:rPr lang="en-US" altLang="en-US" baseline="-25000" dirty="0">
                <a:ea typeface="Times New Roman" charset="0"/>
                <a:cs typeface="Times New Roman" charset="0"/>
              </a:rPr>
              <a:t>0</a:t>
            </a:r>
            <a:endParaRPr lang="en-US" altLang="en-US" dirty="0">
              <a:ea typeface="Times New Roman" charset="0"/>
              <a:cs typeface="Times New Roman" charset="0"/>
            </a:endParaRPr>
          </a:p>
          <a:p>
            <a:endParaRPr lang="en-US" altLang="en-US" dirty="0">
              <a:ea typeface="Times New Roman" charset="0"/>
              <a:cs typeface="Times New Roman" charset="0"/>
            </a:endParaRPr>
          </a:p>
          <a:p>
            <a:endParaRPr lang="en-US" altLang="en-US" dirty="0">
              <a:ea typeface="Times New Roman" charset="0"/>
              <a:cs typeface="Times New Roman" charset="0"/>
            </a:endParaRPr>
          </a:p>
          <a:p>
            <a:endParaRPr lang="en-US" altLang="en-US" dirty="0"/>
          </a:p>
        </p:txBody>
      </p:sp>
      <p:sp>
        <p:nvSpPr>
          <p:cNvPr id="269316" name="Line 4"/>
          <p:cNvSpPr>
            <a:spLocks noChangeShapeType="1"/>
          </p:cNvSpPr>
          <p:nvPr/>
        </p:nvSpPr>
        <p:spPr bwMode="auto">
          <a:xfrm flipH="1" flipV="1">
            <a:off x="1908175" y="5981700"/>
            <a:ext cx="0" cy="314325"/>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9317" name="Line 5"/>
          <p:cNvSpPr>
            <a:spLocks noChangeShapeType="1"/>
          </p:cNvSpPr>
          <p:nvPr/>
        </p:nvSpPr>
        <p:spPr bwMode="auto">
          <a:xfrm flipV="1">
            <a:off x="2438400" y="5943600"/>
            <a:ext cx="228600" cy="3810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9318" name="Line 6"/>
          <p:cNvSpPr>
            <a:spLocks noChangeShapeType="1"/>
          </p:cNvSpPr>
          <p:nvPr/>
        </p:nvSpPr>
        <p:spPr bwMode="auto">
          <a:xfrm flipH="1" flipV="1">
            <a:off x="2066925" y="6924675"/>
            <a:ext cx="0" cy="315913"/>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9319" name="Line 7"/>
          <p:cNvSpPr>
            <a:spLocks noChangeShapeType="1"/>
          </p:cNvSpPr>
          <p:nvPr/>
        </p:nvSpPr>
        <p:spPr bwMode="auto">
          <a:xfrm flipV="1">
            <a:off x="2703513" y="6924675"/>
            <a:ext cx="79375" cy="315913"/>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27614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F9309-7EB9-924F-A0CB-A53454994091}" type="slidenum">
              <a:rPr lang="en-US" altLang="en-US"/>
              <a:pPr/>
              <a:t>9</a:t>
            </a:fld>
            <a:endParaRPr lang="en-US" altLang="en-US"/>
          </a:p>
        </p:txBody>
      </p:sp>
      <p:sp>
        <p:nvSpPr>
          <p:cNvPr id="273410" name="Rectangle 2"/>
          <p:cNvSpPr>
            <a:spLocks noGrp="1" noRot="1" noChangeAspect="1" noChangeArrowheads="1" noTextEdit="1"/>
          </p:cNvSpPr>
          <p:nvPr>
            <p:ph type="sldImg"/>
          </p:nvPr>
        </p:nvSpPr>
        <p:spPr>
          <a:xfrm>
            <a:off x="457200" y="708025"/>
            <a:ext cx="6400800" cy="3600450"/>
          </a:xfrm>
          <a:ln/>
        </p:spPr>
      </p:sp>
      <p:sp>
        <p:nvSpPr>
          <p:cNvPr id="27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562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A1F76-A218-684C-865E-50CCDBD837CE}" type="slidenum">
              <a:rPr lang="en-US" altLang="en-US"/>
              <a:pPr/>
              <a:t>12</a:t>
            </a:fld>
            <a:endParaRPr lang="en-US" alt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27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07008925-848E-7D4F-BA37-D2DFBEC30AA2}" type="datetime1">
              <a:rPr lang="tr-TR" smtClean="0"/>
              <a:t>26.10.2020</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85779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4FDF6D4B-2B4D-9645-92B9-734D892F2F37}" type="datetime1">
              <a:rPr lang="tr-TR" smtClean="0"/>
              <a:t>26.10.2020</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78676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19DA1DDC-13C2-8D41-868A-8C24D6603F37}" type="datetime1">
              <a:rPr lang="tr-TR" smtClean="0"/>
              <a:t>26.10.2020</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96783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tr-TR"/>
              <a:t>Click to edit Master title style</a:t>
            </a:r>
            <a:endParaRPr lang="en-US"/>
          </a:p>
        </p:txBody>
      </p:sp>
      <p:sp>
        <p:nvSpPr>
          <p:cNvPr id="3" name="Text Placeholder 2"/>
          <p:cNvSpPr>
            <a:spLocks noGrp="1"/>
          </p:cNvSpPr>
          <p:nvPr>
            <p:ph type="body" sz="half" idx="1"/>
          </p:nvPr>
        </p:nvSpPr>
        <p:spPr>
          <a:xfrm>
            <a:off x="812800" y="1266825"/>
            <a:ext cx="5435600" cy="4905375"/>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6451600" y="1266825"/>
            <a:ext cx="5435600" cy="4905375"/>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a:xfrm>
            <a:off x="812800" y="6248400"/>
            <a:ext cx="2540000" cy="457200"/>
          </a:xfrm>
        </p:spPr>
        <p:txBody>
          <a:bodyPr/>
          <a:lstStyle>
            <a:lvl1pPr>
              <a:defRPr/>
            </a:lvl1pPr>
          </a:lstStyle>
          <a:p>
            <a:fld id="{425C27C8-6327-CA47-92F4-3F275BFAFFC2}" type="datetime1">
              <a:rPr lang="tr-TR" altLang="en-US" smtClean="0"/>
              <a:t>26.10.2020</a:t>
            </a:fld>
            <a:endParaRPr lang="en-US" altLang="en-US"/>
          </a:p>
        </p:txBody>
      </p:sp>
      <p:sp>
        <p:nvSpPr>
          <p:cNvPr id="6" name="Footer Placeholder 5"/>
          <p:cNvSpPr>
            <a:spLocks noGrp="1"/>
          </p:cNvSpPr>
          <p:nvPr>
            <p:ph type="ftr" sz="quarter" idx="11"/>
          </p:nvPr>
        </p:nvSpPr>
        <p:spPr>
          <a:xfrm>
            <a:off x="2641600" y="6400800"/>
            <a:ext cx="7112000" cy="304800"/>
          </a:xfrm>
        </p:spPr>
        <p:txBody>
          <a:bodyPr/>
          <a:lstStyle>
            <a:lvl1pPr>
              <a:defRPr/>
            </a:lvl1pPr>
          </a:lstStyle>
          <a:p>
            <a:r>
              <a:rPr lang="en-US" alt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a:xfrm>
            <a:off x="9457267" y="6553200"/>
            <a:ext cx="2540000" cy="304800"/>
          </a:xfrm>
        </p:spPr>
        <p:txBody>
          <a:bodyPr/>
          <a:lstStyle>
            <a:lvl1pPr>
              <a:defRPr/>
            </a:lvl1pPr>
          </a:lstStyle>
          <a:p>
            <a:fld id="{66D08326-8DEA-384A-93B9-B74148507303}" type="slidenum">
              <a:rPr lang="en-US" altLang="en-US"/>
              <a:pPr/>
              <a:t>‹#›</a:t>
            </a:fld>
            <a:endParaRPr lang="en-US" altLang="en-US"/>
          </a:p>
        </p:txBody>
      </p:sp>
    </p:spTree>
    <p:extLst>
      <p:ext uri="{BB962C8B-B14F-4D97-AF65-F5344CB8AC3E}">
        <p14:creationId xmlns:p14="http://schemas.microsoft.com/office/powerpoint/2010/main" val="831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071D8001-5FC5-1240-9E2B-A1871B5476CD}" type="datetime1">
              <a:rPr lang="tr-TR" smtClean="0"/>
              <a:t>26.10.2020</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84740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78C82846-D48A-414E-BD97-84367E9937FD}" type="datetime1">
              <a:rPr lang="tr-TR" smtClean="0"/>
              <a:t>26.10.2020</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734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6F8E6114-71D7-5848-9F00-398962DAC3CA}" type="datetime1">
              <a:rPr lang="tr-TR" smtClean="0"/>
              <a:t>26.10.2020</a:t>
            </a:fld>
            <a:endParaRPr lang="en-US"/>
          </a:p>
        </p:txBody>
      </p:sp>
      <p:sp>
        <p:nvSpPr>
          <p:cNvPr id="6" name="Footer Placeholder 5"/>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98709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5EE0CC30-C08A-AD4B-8BCE-BBFADAAE58F6}" type="datetime1">
              <a:rPr lang="tr-TR" smtClean="0"/>
              <a:t>26.10.2020</a:t>
            </a:fld>
            <a:endParaRPr lang="en-US"/>
          </a:p>
        </p:txBody>
      </p:sp>
      <p:sp>
        <p:nvSpPr>
          <p:cNvPr id="8" name="Footer Placeholder 7"/>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9" name="Slide Number Placeholder 8"/>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74857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3C01E62C-5678-2347-993F-4D9815662AAC}" type="datetime1">
              <a:rPr lang="tr-TR" smtClean="0"/>
              <a:t>26.10.2020</a:t>
            </a:fld>
            <a:endParaRPr lang="en-US"/>
          </a:p>
        </p:txBody>
      </p:sp>
      <p:sp>
        <p:nvSpPr>
          <p:cNvPr id="4" name="Footer Placeholder 3"/>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5" name="Slide Number Placeholder 4"/>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34419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0A852-8FBC-474E-9C6E-3AF1EE7EC7BE}" type="datetime1">
              <a:rPr lang="tr-TR" smtClean="0"/>
              <a:t>26.10.2020</a:t>
            </a:fld>
            <a:endParaRPr lang="en-US"/>
          </a:p>
        </p:txBody>
      </p:sp>
      <p:sp>
        <p:nvSpPr>
          <p:cNvPr id="3" name="Footer Placeholder 2"/>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4" name="Slide Number Placeholder 3"/>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42598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Click to edit Master text styles</a:t>
            </a:r>
          </a:p>
        </p:txBody>
      </p:sp>
      <p:sp>
        <p:nvSpPr>
          <p:cNvPr id="5" name="Date Placeholder 4"/>
          <p:cNvSpPr>
            <a:spLocks noGrp="1"/>
          </p:cNvSpPr>
          <p:nvPr>
            <p:ph type="dt" sz="half" idx="10"/>
          </p:nvPr>
        </p:nvSpPr>
        <p:spPr/>
        <p:txBody>
          <a:bodyPr/>
          <a:lstStyle/>
          <a:p>
            <a:fld id="{62677C88-6CAC-1146-BB0A-3B312FCDF37C}" type="datetime1">
              <a:rPr lang="tr-TR" smtClean="0"/>
              <a:t>26.10.2020</a:t>
            </a:fld>
            <a:endParaRPr lang="en-US"/>
          </a:p>
        </p:txBody>
      </p:sp>
      <p:sp>
        <p:nvSpPr>
          <p:cNvPr id="6" name="Footer Placeholder 5"/>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201609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Click to edit Master text styles</a:t>
            </a:r>
          </a:p>
        </p:txBody>
      </p:sp>
      <p:sp>
        <p:nvSpPr>
          <p:cNvPr id="5" name="Date Placeholder 4"/>
          <p:cNvSpPr>
            <a:spLocks noGrp="1"/>
          </p:cNvSpPr>
          <p:nvPr>
            <p:ph type="dt" sz="half" idx="10"/>
          </p:nvPr>
        </p:nvSpPr>
        <p:spPr/>
        <p:txBody>
          <a:bodyPr/>
          <a:lstStyle/>
          <a:p>
            <a:fld id="{25A4028E-C205-1246-A1F2-8690F1C271C1}" type="datetime1">
              <a:rPr lang="tr-TR" smtClean="0"/>
              <a:t>26.10.2020</a:t>
            </a:fld>
            <a:endParaRPr lang="en-US"/>
          </a:p>
        </p:txBody>
      </p:sp>
      <p:sp>
        <p:nvSpPr>
          <p:cNvPr id="6" name="Footer Placeholder 5"/>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48879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FCB66-A10B-CD40-ABDD-7632ED10202F}" type="datetime1">
              <a:rPr lang="tr-TR" smtClean="0"/>
              <a:t>26.10.2020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DA30-0EE2-8B47-83C3-C2F20AD9EF35}" type="slidenum">
              <a:rPr lang="en-US" smtClean="0"/>
              <a:t>‹#›</a:t>
            </a:fld>
            <a:endParaRPr lang="en-US"/>
          </a:p>
        </p:txBody>
      </p:sp>
    </p:spTree>
    <p:extLst>
      <p:ext uri="{BB962C8B-B14F-4D97-AF65-F5344CB8AC3E}">
        <p14:creationId xmlns:p14="http://schemas.microsoft.com/office/powerpoint/2010/main" val="14903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Asimptotik</a:t>
            </a:r>
            <a:r>
              <a:rPr lang="en-US" dirty="0"/>
              <a:t> </a:t>
            </a:r>
            <a:r>
              <a:rPr lang="en-US" dirty="0" err="1"/>
              <a:t>Notasyon</a:t>
            </a:r>
            <a:r>
              <a:rPr lang="en-US" dirty="0"/>
              <a:t> </a:t>
            </a:r>
            <a:r>
              <a:rPr lang="en-US" dirty="0" err="1"/>
              <a:t>ve</a:t>
            </a:r>
            <a:r>
              <a:rPr lang="en-US" dirty="0"/>
              <a:t> </a:t>
            </a:r>
            <a:r>
              <a:rPr lang="en-US" dirty="0" err="1"/>
              <a:t>Temel</a:t>
            </a:r>
            <a:r>
              <a:rPr lang="en-US" dirty="0"/>
              <a:t> </a:t>
            </a:r>
            <a:r>
              <a:rPr lang="en-US" dirty="0" err="1"/>
              <a:t>Verimlilik</a:t>
            </a:r>
            <a:r>
              <a:rPr lang="en-US" dirty="0"/>
              <a:t>  </a:t>
            </a:r>
            <a:r>
              <a:rPr lang="en-US" dirty="0" err="1"/>
              <a:t>Sınıfları</a:t>
            </a:r>
            <a:endParaRPr lang="en-US" dirty="0"/>
          </a:p>
        </p:txBody>
      </p:sp>
      <p:sp>
        <p:nvSpPr>
          <p:cNvPr id="3" name="Subtitle 2"/>
          <p:cNvSpPr>
            <a:spLocks noGrp="1"/>
          </p:cNvSpPr>
          <p:nvPr>
            <p:ph type="subTitle" idx="1"/>
          </p:nvPr>
        </p:nvSpPr>
        <p:spPr>
          <a:xfrm>
            <a:off x="1149927" y="3509963"/>
            <a:ext cx="9144000" cy="1655762"/>
          </a:xfrm>
        </p:spPr>
        <p:txBody>
          <a:bodyPr>
            <a:normAutofit/>
          </a:bodyPr>
          <a:lstStyle/>
          <a:p>
            <a:pPr algn="r"/>
            <a:r>
              <a:rPr lang="en-US" sz="3600" dirty="0" err="1"/>
              <a:t>Hafta</a:t>
            </a:r>
            <a:r>
              <a:rPr lang="en-US" sz="3600" dirty="0"/>
              <a:t> 2</a:t>
            </a:r>
          </a:p>
        </p:txBody>
      </p:sp>
      <p:sp>
        <p:nvSpPr>
          <p:cNvPr id="4" name="Slide Number Placeholder 3">
            <a:extLst>
              <a:ext uri="{FF2B5EF4-FFF2-40B4-BE49-F238E27FC236}">
                <a16:creationId xmlns:a16="http://schemas.microsoft.com/office/drawing/2014/main" id="{FC668E49-EBF0-CF4A-A9C3-86D761C4A2D2}"/>
              </a:ext>
            </a:extLst>
          </p:cNvPr>
          <p:cNvSpPr>
            <a:spLocks noGrp="1"/>
          </p:cNvSpPr>
          <p:nvPr>
            <p:ph type="sldNum" sz="quarter" idx="12"/>
          </p:nvPr>
        </p:nvSpPr>
        <p:spPr/>
        <p:txBody>
          <a:bodyPr/>
          <a:lstStyle/>
          <a:p>
            <a:fld id="{7D75DA30-0EE2-8B47-83C3-C2F20AD9EF35}" type="slidenum">
              <a:rPr lang="en-US" smtClean="0"/>
              <a:t>1</a:t>
            </a:fld>
            <a:endParaRPr lang="en-US"/>
          </a:p>
        </p:txBody>
      </p:sp>
    </p:spTree>
    <p:extLst>
      <p:ext uri="{BB962C8B-B14F-4D97-AF65-F5344CB8AC3E}">
        <p14:creationId xmlns:p14="http://schemas.microsoft.com/office/powerpoint/2010/main" val="984675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0800"/>
            <a:ext cx="5257800" cy="1325563"/>
          </a:xfrm>
        </p:spPr>
        <p:txBody>
          <a:bodyPr/>
          <a:lstStyle/>
          <a:p>
            <a:r>
              <a:rPr kumimoji="0" lang="en-US" altLang="en-US" dirty="0">
                <a:sym typeface="Symbol" charset="2"/>
              </a:rPr>
              <a:t>- Formal </a:t>
            </a:r>
            <a:r>
              <a:rPr kumimoji="0" lang="en-US" altLang="en-US" dirty="0" err="1">
                <a:sym typeface="Symbol" charset="2"/>
              </a:rPr>
              <a:t>Tanımı</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71600"/>
                <a:ext cx="10515600" cy="4805363"/>
              </a:xfrm>
            </p:spPr>
            <p:txBody>
              <a:bodyPr/>
              <a:lstStyle/>
              <a:p>
                <a:r>
                  <a:rPr lang="tr-TR" altLang="en-US" sz="3200" b="1" dirty="0"/>
                  <a:t>Tanım: </a:t>
                </a:r>
                <a:r>
                  <a:rPr lang="tr-TR" altLang="en-US" sz="3200" i="1" dirty="0"/>
                  <a:t>f</a:t>
                </a:r>
                <a:r>
                  <a:rPr lang="tr-TR" altLang="en-US" sz="3200" dirty="0"/>
                  <a:t>(</a:t>
                </a:r>
                <a:r>
                  <a:rPr lang="tr-TR" altLang="en-US" sz="3200" i="1" dirty="0"/>
                  <a:t>n</a:t>
                </a:r>
                <a:r>
                  <a:rPr lang="tr-TR" altLang="en-US" sz="3200" dirty="0"/>
                  <a:t>) ∊ </a:t>
                </a:r>
                <a:r>
                  <a:rPr kumimoji="0" lang="tr-TR" altLang="en-US" sz="3200" dirty="0">
                    <a:sym typeface="Symbol" charset="2"/>
                  </a:rPr>
                  <a:t></a:t>
                </a:r>
                <a:r>
                  <a:rPr lang="tr-TR" altLang="en-US" sz="3200" dirty="0"/>
                  <a:t>(</a:t>
                </a:r>
                <a:r>
                  <a:rPr lang="tr-TR" altLang="en-US" sz="3200" i="1" dirty="0"/>
                  <a:t>g</a:t>
                </a:r>
                <a:r>
                  <a:rPr lang="tr-TR" altLang="en-US" sz="3200" dirty="0"/>
                  <a:t>(</a:t>
                </a:r>
                <a:r>
                  <a:rPr lang="tr-TR" altLang="en-US" sz="3200" i="1" dirty="0"/>
                  <a:t>n</a:t>
                </a:r>
                <a:r>
                  <a:rPr lang="tr-TR" altLang="en-US" sz="3200" dirty="0"/>
                  <a:t>)) ise,  f(n) fonksiyonunun büyüme derecesi,  </a:t>
                </a:r>
                <a:r>
                  <a:rPr lang="tr-TR" altLang="en-US" sz="3200" i="1" dirty="0">
                    <a:ea typeface="Times New Roman" charset="0"/>
                    <a:cs typeface="Times New Roman" charset="0"/>
                  </a:rPr>
                  <a:t>g</a:t>
                </a:r>
                <a:r>
                  <a:rPr lang="tr-TR" altLang="en-US" sz="3200" dirty="0">
                    <a:ea typeface="Times New Roman" charset="0"/>
                    <a:cs typeface="Times New Roman" charset="0"/>
                  </a:rPr>
                  <a:t>(</a:t>
                </a:r>
                <a:r>
                  <a:rPr lang="tr-TR" altLang="en-US" sz="3200" i="1" dirty="0">
                    <a:ea typeface="Times New Roman" charset="0"/>
                    <a:cs typeface="Times New Roman" charset="0"/>
                  </a:rPr>
                  <a:t>n</a:t>
                </a:r>
                <a:r>
                  <a:rPr lang="tr-TR" altLang="en-US" sz="3200" dirty="0">
                    <a:ea typeface="Times New Roman" charset="0"/>
                    <a:cs typeface="Times New Roman" charset="0"/>
                  </a:rPr>
                  <a:t>)’in sabit bir sayı ile çarpımının büyüme derecesinden büyük veya eşittir.</a:t>
                </a:r>
              </a:p>
              <a:p>
                <a:pPr marL="0" indent="0">
                  <a:buNone/>
                </a:pPr>
                <a:endParaRPr lang="tr-TR" altLang="en-US" i="1" dirty="0">
                  <a:ea typeface="Times New Roman" charset="0"/>
                  <a:cs typeface="Times New Roman" charset="0"/>
                </a:endParaRPr>
              </a:p>
              <a:p>
                <a:pPr marL="0" indent="0">
                  <a:buNone/>
                </a:pPr>
                <a:r>
                  <a:rPr lang="tr-TR" altLang="en-US" i="1" dirty="0">
                    <a:ea typeface="Times New Roman" charset="0"/>
                    <a:cs typeface="Times New Roman" charset="0"/>
                  </a:rPr>
                  <a:t>					f</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  </a:t>
                </a:r>
                <a:r>
                  <a:rPr lang="tr-TR" altLang="en-US" i="1" dirty="0">
                    <a:ea typeface="Times New Roman" charset="0"/>
                    <a:cs typeface="Times New Roman" charset="0"/>
                  </a:rPr>
                  <a:t>c 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  ∀  </a:t>
                </a:r>
                <a:r>
                  <a:rPr lang="tr-TR" altLang="en-US" i="1" dirty="0">
                    <a:ea typeface="Times New Roman" charset="0"/>
                    <a:cs typeface="Times New Roman" charset="0"/>
                  </a:rPr>
                  <a:t>n</a:t>
                </a:r>
                <a:r>
                  <a:rPr lang="tr-TR" altLang="en-US" dirty="0">
                    <a:ea typeface="Times New Roman" charset="0"/>
                    <a:cs typeface="Times New Roman" charset="0"/>
                  </a:rPr>
                  <a:t> ≥ </a:t>
                </a:r>
                <a:r>
                  <a:rPr lang="tr-TR" altLang="en-US" i="1" dirty="0">
                    <a:ea typeface="Times New Roman" charset="0"/>
                    <a:cs typeface="Times New Roman" charset="0"/>
                  </a:rPr>
                  <a:t>n</a:t>
                </a:r>
                <a:r>
                  <a:rPr lang="tr-TR" altLang="en-US" baseline="-25000" dirty="0">
                    <a:ea typeface="Times New Roman" charset="0"/>
                    <a:cs typeface="Times New Roman" charset="0"/>
                  </a:rPr>
                  <a:t>0 </a:t>
                </a:r>
              </a:p>
              <a:p>
                <a:pPr marL="0" indent="0">
                  <a:buNone/>
                </a:pPr>
                <a:endParaRPr lang="tr-TR" altLang="en-US" baseline="-25000" dirty="0">
                  <a:ea typeface="Times New Roman" charset="0"/>
                  <a:cs typeface="Times New Roman" charset="0"/>
                </a:endParaRPr>
              </a:p>
              <a:p>
                <a:pPr marL="0" indent="0">
                  <a:buNone/>
                </a:pPr>
                <a:r>
                  <a:rPr lang="tr-TR" altLang="en-US" sz="3200" dirty="0">
                    <a:ea typeface="Times New Roman" charset="0"/>
                    <a:cs typeface="Times New Roman" charset="0"/>
                  </a:rPr>
                  <a:t>Eşitsizliğini sağlayan </a:t>
                </a:r>
                <a:r>
                  <a:rPr lang="tr-TR" altLang="en-US" sz="3200" dirty="0"/>
                  <a:t>pozitif bir sabit </a:t>
                </a:r>
                <a:r>
                  <a:rPr lang="tr-TR" altLang="en-US" sz="3200" dirty="0">
                    <a:solidFill>
                      <a:srgbClr val="FF0000"/>
                    </a:solidFill>
                  </a:rPr>
                  <a:t>c</a:t>
                </a:r>
                <a:r>
                  <a:rPr lang="tr-TR" altLang="en-US" sz="3200" dirty="0"/>
                  <a:t> ve pozitif bir tamsayı </a:t>
                </a:r>
                <a:r>
                  <a:rPr lang="tr-TR" altLang="en-US" sz="3200" i="1" dirty="0">
                    <a:solidFill>
                      <a:srgbClr val="FF0000"/>
                    </a:solidFill>
                    <a:ea typeface="Times New Roman" charset="0"/>
                    <a:cs typeface="Times New Roman" charset="0"/>
                  </a:rPr>
                  <a:t>n</a:t>
                </a:r>
                <a:r>
                  <a:rPr lang="tr-TR" altLang="en-US" sz="3200" baseline="-25000" dirty="0">
                    <a:solidFill>
                      <a:srgbClr val="FF0000"/>
                    </a:solidFill>
                    <a:ea typeface="Times New Roman" charset="0"/>
                    <a:cs typeface="Times New Roman" charset="0"/>
                  </a:rPr>
                  <a:t>0</a:t>
                </a:r>
                <a:r>
                  <a:rPr lang="tr-TR" altLang="en-US" sz="3200" dirty="0">
                    <a:solidFill>
                      <a:srgbClr val="FF0000"/>
                    </a:solidFill>
                    <a:ea typeface="Times New Roman" charset="0"/>
                    <a:cs typeface="Times New Roman" charset="0"/>
                  </a:rPr>
                  <a:t> </a:t>
                </a:r>
                <a:r>
                  <a:rPr lang="tr-TR" altLang="en-US" sz="3200" dirty="0">
                    <a:ea typeface="Times New Roman" charset="0"/>
                    <a:cs typeface="Times New Roman" charset="0"/>
                  </a:rPr>
                  <a:t>vardır.</a:t>
                </a:r>
              </a:p>
              <a:p>
                <a:pPr marL="0" indent="0">
                  <a:buNone/>
                </a:pPr>
                <a:r>
                  <a:rPr lang="tr-TR" altLang="en-US" sz="3200" dirty="0" err="1">
                    <a:ea typeface="Times New Roman" charset="0"/>
                    <a:cs typeface="Times New Roman" charset="0"/>
                  </a:rPr>
                  <a:t>Örn</a:t>
                </a:r>
                <a:r>
                  <a:rPr lang="tr-TR" altLang="en-US" sz="3200" dirty="0">
                    <a:ea typeface="Times New Roman" charset="0"/>
                    <a:cs typeface="Times New Roman" charset="0"/>
                  </a:rPr>
                  <a:t>: </a:t>
                </a:r>
                <a14:m>
                  <m:oMath xmlns:m="http://schemas.openxmlformats.org/officeDocument/2006/math">
                    <m:sSup>
                      <m:sSupPr>
                        <m:ctrlPr>
                          <a:rPr lang="tr-TR" altLang="en-US" sz="3200" i="1" smtClean="0">
                            <a:latin typeface="Cambria Math" panose="02040503050406030204" pitchFamily="18" charset="0"/>
                            <a:ea typeface="Times New Roman" charset="0"/>
                            <a:cs typeface="Times New Roman" charset="0"/>
                          </a:rPr>
                        </m:ctrlPr>
                      </m:sSupPr>
                      <m:e>
                        <m:r>
                          <a:rPr lang="tr-TR" altLang="en-US" sz="3200" b="0" i="1" smtClean="0">
                            <a:latin typeface="Cambria Math" charset="0"/>
                            <a:ea typeface="Times New Roman" charset="0"/>
                            <a:cs typeface="Times New Roman" charset="0"/>
                          </a:rPr>
                          <m:t>𝑛</m:t>
                        </m:r>
                      </m:e>
                      <m:sup>
                        <m:r>
                          <a:rPr lang="tr-TR" altLang="en-US" sz="3200" b="0" i="1" smtClean="0">
                            <a:latin typeface="Cambria Math" charset="0"/>
                            <a:ea typeface="Times New Roman" charset="0"/>
                            <a:cs typeface="Times New Roman" charset="0"/>
                          </a:rPr>
                          <m:t>3</m:t>
                        </m:r>
                      </m:sup>
                    </m:sSup>
                  </m:oMath>
                </a14:m>
                <a:r>
                  <a:rPr lang="en-US" altLang="en-US" sz="3200" dirty="0"/>
                  <a:t> ∊ </a:t>
                </a:r>
                <a:r>
                  <a:rPr kumimoji="0" lang="en-US" altLang="en-US" sz="3200" dirty="0">
                    <a:sym typeface="Symbol" charset="2"/>
                  </a:rPr>
                  <a:t></a:t>
                </a:r>
                <a:r>
                  <a:rPr lang="en-US" altLang="en-US" sz="3200" dirty="0"/>
                  <a:t>(</a:t>
                </a:r>
                <a14:m>
                  <m:oMath xmlns:m="http://schemas.openxmlformats.org/officeDocument/2006/math">
                    <m:sSup>
                      <m:sSupPr>
                        <m:ctrlPr>
                          <a:rPr lang="en-US" altLang="en-US" sz="3200" i="1" smtClean="0">
                            <a:latin typeface="Cambria Math" panose="02040503050406030204" pitchFamily="18" charset="0"/>
                          </a:rPr>
                        </m:ctrlPr>
                      </m:sSupPr>
                      <m:e>
                        <m:r>
                          <a:rPr lang="tr-TR" altLang="en-US" sz="3200" b="0" i="1" smtClean="0">
                            <a:latin typeface="Cambria Math" charset="0"/>
                          </a:rPr>
                          <m:t>𝑛</m:t>
                        </m:r>
                      </m:e>
                      <m:sup>
                        <m:r>
                          <a:rPr lang="tr-TR" altLang="en-US" sz="3200" b="0" i="1" smtClean="0">
                            <a:latin typeface="Cambria Math" charset="0"/>
                          </a:rPr>
                          <m:t>2</m:t>
                        </m:r>
                      </m:sup>
                    </m:sSup>
                  </m:oMath>
                </a14:m>
                <a:r>
                  <a:rPr lang="en-US" altLang="en-US" sz="3200" dirty="0"/>
                  <a:t>) </a:t>
                </a:r>
                <a:endParaRPr lang="en-US" altLang="en-US" sz="3200" dirty="0">
                  <a:ea typeface="Times New Roman" charset="0"/>
                  <a:cs typeface="Times New Roman" charset="0"/>
                </a:endParaRPr>
              </a:p>
              <a:p>
                <a:pPr marL="0" indent="0">
                  <a:buNone/>
                </a:pPr>
                <a:endParaRPr lang="en-US" altLang="en-US" sz="3200" baseline="-25000" dirty="0">
                  <a:ea typeface="Times New Roman" charset="0"/>
                  <a:cs typeface="Times New Roman" charset="0"/>
                </a:endParaRPr>
              </a:p>
              <a:p>
                <a:pPr marL="0" indent="0">
                  <a:buNone/>
                </a:pPr>
                <a:endParaRPr lang="en-US" alt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71600"/>
                <a:ext cx="10515600" cy="4805363"/>
              </a:xfrm>
              <a:blipFill rotWithShape="0">
                <a:blip r:embed="rId2"/>
                <a:stretch>
                  <a:fillRect l="-1507" t="-32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88336A-C016-164B-8496-525C50954D2F}"/>
              </a:ext>
            </a:extLst>
          </p:cNvPr>
          <p:cNvSpPr>
            <a:spLocks noGrp="1"/>
          </p:cNvSpPr>
          <p:nvPr>
            <p:ph type="sldNum" sz="quarter" idx="12"/>
          </p:nvPr>
        </p:nvSpPr>
        <p:spPr/>
        <p:txBody>
          <a:bodyPr/>
          <a:lstStyle/>
          <a:p>
            <a:fld id="{7D75DA30-0EE2-8B47-83C3-C2F20AD9EF35}" type="slidenum">
              <a:rPr lang="en-US" smtClean="0"/>
              <a:t>10</a:t>
            </a:fld>
            <a:endParaRPr lang="en-US"/>
          </a:p>
        </p:txBody>
      </p:sp>
    </p:spTree>
    <p:extLst>
      <p:ext uri="{BB962C8B-B14F-4D97-AF65-F5344CB8AC3E}">
        <p14:creationId xmlns:p14="http://schemas.microsoft.com/office/powerpoint/2010/main" val="62369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8200" y="500062"/>
            <a:ext cx="4470400" cy="1325563"/>
          </a:xfrm>
        </p:spPr>
        <p:txBody>
          <a:bodyPr/>
          <a:lstStyle/>
          <a:p>
            <a:r>
              <a:rPr kumimoji="0" lang="en-US" altLang="en-US" dirty="0">
                <a:sym typeface="Symbol" charset="2"/>
              </a:rPr>
              <a:t> Formal </a:t>
            </a:r>
            <a:r>
              <a:rPr kumimoji="0" lang="en-US" altLang="en-US" dirty="0" err="1">
                <a:sym typeface="Symbol" charset="2"/>
              </a:rPr>
              <a:t>Tanımı</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altLang="en-US" b="1" dirty="0"/>
                  <a:t>Tanım: </a:t>
                </a:r>
                <a:r>
                  <a:rPr lang="tr-TR" altLang="en-US" i="1" dirty="0"/>
                  <a:t>f</a:t>
                </a:r>
                <a:r>
                  <a:rPr lang="tr-TR" altLang="en-US" dirty="0"/>
                  <a:t>(</a:t>
                </a:r>
                <a:r>
                  <a:rPr lang="tr-TR" altLang="en-US" i="1" dirty="0"/>
                  <a:t>n</a:t>
                </a:r>
                <a:r>
                  <a:rPr lang="tr-TR" altLang="en-US" dirty="0"/>
                  <a:t>) ∊</a:t>
                </a:r>
                <a:r>
                  <a:rPr kumimoji="0" lang="en-US" altLang="en-US" dirty="0">
                    <a:sym typeface="Symbol" charset="2"/>
                  </a:rPr>
                  <a:t>  </a:t>
                </a:r>
                <a:r>
                  <a:rPr lang="tr-TR" altLang="en-US" dirty="0"/>
                  <a:t>(</a:t>
                </a:r>
                <a:r>
                  <a:rPr lang="tr-TR" altLang="en-US" i="1" dirty="0"/>
                  <a:t>g</a:t>
                </a:r>
                <a:r>
                  <a:rPr lang="tr-TR" altLang="en-US" dirty="0"/>
                  <a:t>(</a:t>
                </a:r>
                <a:r>
                  <a:rPr lang="tr-TR" altLang="en-US" i="1" dirty="0"/>
                  <a:t>n</a:t>
                </a:r>
                <a:r>
                  <a:rPr lang="tr-TR" altLang="en-US" dirty="0"/>
                  <a:t>)) ise,  f(n) fonksiyonunun büyüme derecesi,  </a:t>
                </a:r>
                <a:r>
                  <a:rPr lang="tr-TR" altLang="en-US" i="1" dirty="0">
                    <a:ea typeface="Times New Roman" charset="0"/>
                    <a:cs typeface="Times New Roman" charset="0"/>
                  </a:rPr>
                  <a:t>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fonksiyonun bir sabit katından yüksek aynı zamanda </a:t>
                </a:r>
                <a:r>
                  <a:rPr lang="tr-TR" altLang="en-US" i="1" dirty="0">
                    <a:ea typeface="Times New Roman" charset="0"/>
                    <a:cs typeface="Times New Roman" charset="0"/>
                  </a:rPr>
                  <a:t>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fonksiyonun bir sabit katından da düşük olmaktadır.</a:t>
                </a:r>
                <a:endParaRPr lang="tr-TR" altLang="en-US" i="1" dirty="0">
                  <a:ea typeface="Times New Roman" charset="0"/>
                  <a:cs typeface="Times New Roman" charset="0"/>
                </a:endParaRPr>
              </a:p>
              <a:p>
                <a:pPr marL="0" indent="0">
                  <a:buNone/>
                </a:pPr>
                <a:r>
                  <a:rPr lang="tr-TR" altLang="en-US" i="1" dirty="0">
                    <a:ea typeface="Times New Roman" charset="0"/>
                    <a:cs typeface="Times New Roman" charset="0"/>
                  </a:rPr>
                  <a:t>					</a:t>
                </a:r>
                <a:r>
                  <a:rPr lang="tr-TR" altLang="en-US" dirty="0">
                    <a:ea typeface="Times New Roman" charset="0"/>
                    <a:cs typeface="Times New Roman" charset="0"/>
                  </a:rPr>
                  <a:t>  </a:t>
                </a:r>
                <a:r>
                  <a:rPr lang="tr-TR" altLang="en-US" i="1" dirty="0">
                    <a:ea typeface="Times New Roman" charset="0"/>
                    <a:cs typeface="Times New Roman" charset="0"/>
                  </a:rPr>
                  <a:t>c</a:t>
                </a:r>
                <a:r>
                  <a:rPr lang="tr-TR" altLang="en-US" i="1" baseline="-25000" dirty="0">
                    <a:ea typeface="Times New Roman" charset="0"/>
                    <a:cs typeface="Times New Roman" charset="0"/>
                  </a:rPr>
                  <a:t>1 </a:t>
                </a:r>
                <a:r>
                  <a:rPr lang="tr-TR" altLang="en-US" i="1" dirty="0">
                    <a:ea typeface="Times New Roman" charset="0"/>
                    <a:cs typeface="Times New Roman" charset="0"/>
                  </a:rPr>
                  <a:t>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a:t>
                </a:r>
                <a:r>
                  <a:rPr lang="tr-TR" altLang="en-US" i="1" dirty="0">
                    <a:ea typeface="Times New Roman" charset="0"/>
                    <a:cs typeface="Times New Roman" charset="0"/>
                  </a:rPr>
                  <a:t>≤f</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a:t>
                </a:r>
                <a:r>
                  <a:rPr lang="tr-TR" altLang="en-US" i="1" dirty="0">
                    <a:ea typeface="Times New Roman" charset="0"/>
                    <a:cs typeface="Times New Roman" charset="0"/>
                  </a:rPr>
                  <a:t>≤</a:t>
                </a:r>
                <a:r>
                  <a:rPr lang="tr-TR" altLang="en-US" dirty="0">
                    <a:ea typeface="Times New Roman" charset="0"/>
                    <a:cs typeface="Times New Roman" charset="0"/>
                  </a:rPr>
                  <a:t>  </a:t>
                </a:r>
                <a:r>
                  <a:rPr lang="tr-TR" altLang="en-US" i="1" dirty="0">
                    <a:ea typeface="Times New Roman" charset="0"/>
                    <a:cs typeface="Times New Roman" charset="0"/>
                  </a:rPr>
                  <a:t>c</a:t>
                </a:r>
                <a:r>
                  <a:rPr lang="tr-TR" altLang="en-US" i="1" baseline="-25000" dirty="0">
                    <a:ea typeface="Times New Roman" charset="0"/>
                    <a:cs typeface="Times New Roman" charset="0"/>
                  </a:rPr>
                  <a:t>2</a:t>
                </a:r>
                <a:r>
                  <a:rPr lang="tr-TR" altLang="en-US" i="1" dirty="0">
                    <a:ea typeface="Times New Roman" charset="0"/>
                    <a:cs typeface="Times New Roman" charset="0"/>
                  </a:rPr>
                  <a:t> 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  ∀  </a:t>
                </a:r>
                <a:r>
                  <a:rPr lang="tr-TR" altLang="en-US" i="1" dirty="0">
                    <a:ea typeface="Times New Roman" charset="0"/>
                    <a:cs typeface="Times New Roman" charset="0"/>
                  </a:rPr>
                  <a:t>n</a:t>
                </a:r>
                <a:r>
                  <a:rPr lang="tr-TR" altLang="en-US" dirty="0">
                    <a:ea typeface="Times New Roman" charset="0"/>
                    <a:cs typeface="Times New Roman" charset="0"/>
                  </a:rPr>
                  <a:t> ≥ </a:t>
                </a:r>
                <a:r>
                  <a:rPr lang="tr-TR" altLang="en-US" i="1" dirty="0">
                    <a:ea typeface="Times New Roman" charset="0"/>
                    <a:cs typeface="Times New Roman" charset="0"/>
                  </a:rPr>
                  <a:t>n</a:t>
                </a:r>
                <a:r>
                  <a:rPr lang="tr-TR" altLang="en-US" baseline="-25000" dirty="0">
                    <a:ea typeface="Times New Roman" charset="0"/>
                    <a:cs typeface="Times New Roman" charset="0"/>
                  </a:rPr>
                  <a:t>0 </a:t>
                </a:r>
              </a:p>
              <a:p>
                <a:pPr marL="0" indent="0">
                  <a:buNone/>
                </a:pPr>
                <a:endParaRPr lang="tr-TR" altLang="en-US" baseline="-25000" dirty="0">
                  <a:ea typeface="Times New Roman" charset="0"/>
                  <a:cs typeface="Times New Roman" charset="0"/>
                </a:endParaRPr>
              </a:p>
              <a:p>
                <a:pPr marL="0" indent="0">
                  <a:buNone/>
                </a:pPr>
                <a:r>
                  <a:rPr lang="tr-TR" altLang="en-US" dirty="0">
                    <a:ea typeface="Times New Roman" charset="0"/>
                    <a:cs typeface="Times New Roman" charset="0"/>
                  </a:rPr>
                  <a:t>Eşitsizliğini sağlayan </a:t>
                </a:r>
                <a:r>
                  <a:rPr lang="tr-TR" altLang="en-US" dirty="0"/>
                  <a:t>pozitif sabit </a:t>
                </a:r>
                <a:r>
                  <a:rPr lang="tr-TR" altLang="en-US" i="1" dirty="0">
                    <a:solidFill>
                      <a:srgbClr val="FF0000"/>
                    </a:solidFill>
                    <a:ea typeface="Times New Roman" charset="0"/>
                    <a:cs typeface="Times New Roman" charset="0"/>
                  </a:rPr>
                  <a:t>c</a:t>
                </a:r>
                <a:r>
                  <a:rPr lang="tr-TR" altLang="en-US" i="1" baseline="-25000" dirty="0">
                    <a:solidFill>
                      <a:srgbClr val="FF0000"/>
                    </a:solidFill>
                    <a:ea typeface="Times New Roman" charset="0"/>
                    <a:cs typeface="Times New Roman" charset="0"/>
                  </a:rPr>
                  <a:t>1</a:t>
                </a:r>
                <a:r>
                  <a:rPr lang="tr-TR" altLang="en-US" i="1" dirty="0">
                    <a:solidFill>
                      <a:srgbClr val="FF0000"/>
                    </a:solidFill>
                    <a:ea typeface="Times New Roman" charset="0"/>
                    <a:cs typeface="Times New Roman" charset="0"/>
                  </a:rPr>
                  <a:t>, c</a:t>
                </a:r>
                <a:r>
                  <a:rPr lang="tr-TR" altLang="en-US" i="1" baseline="-25000" dirty="0">
                    <a:solidFill>
                      <a:srgbClr val="FF0000"/>
                    </a:solidFill>
                    <a:ea typeface="Times New Roman" charset="0"/>
                    <a:cs typeface="Times New Roman" charset="0"/>
                  </a:rPr>
                  <a:t>2 </a:t>
                </a:r>
                <a:r>
                  <a:rPr lang="tr-TR" altLang="en-US" i="1" dirty="0">
                    <a:solidFill>
                      <a:srgbClr val="FF0000"/>
                    </a:solidFill>
                    <a:ea typeface="Times New Roman" charset="0"/>
                    <a:cs typeface="Times New Roman" charset="0"/>
                  </a:rPr>
                  <a:t> </a:t>
                </a:r>
                <a:r>
                  <a:rPr lang="tr-TR" altLang="en-US" i="1" dirty="0">
                    <a:ea typeface="Times New Roman" charset="0"/>
                    <a:cs typeface="Times New Roman" charset="0"/>
                  </a:rPr>
                  <a:t>sayıları</a:t>
                </a:r>
                <a:r>
                  <a:rPr lang="tr-TR" altLang="en-US" i="1" baseline="-25000" dirty="0">
                    <a:solidFill>
                      <a:srgbClr val="FF0000"/>
                    </a:solidFill>
                    <a:ea typeface="Times New Roman" charset="0"/>
                    <a:cs typeface="Times New Roman" charset="0"/>
                  </a:rPr>
                  <a:t>  </a:t>
                </a:r>
                <a:r>
                  <a:rPr lang="tr-TR" altLang="en-US" dirty="0"/>
                  <a:t>ve pozitif bir tamsayı </a:t>
                </a:r>
                <a:r>
                  <a:rPr lang="tr-TR" altLang="en-US" i="1" dirty="0">
                    <a:solidFill>
                      <a:srgbClr val="FF0000"/>
                    </a:solidFill>
                    <a:ea typeface="Times New Roman" charset="0"/>
                    <a:cs typeface="Times New Roman" charset="0"/>
                  </a:rPr>
                  <a:t>n</a:t>
                </a:r>
                <a:r>
                  <a:rPr lang="tr-TR" altLang="en-US" baseline="-25000" dirty="0">
                    <a:solidFill>
                      <a:srgbClr val="FF0000"/>
                    </a:solidFill>
                    <a:ea typeface="Times New Roman" charset="0"/>
                    <a:cs typeface="Times New Roman" charset="0"/>
                  </a:rPr>
                  <a:t>0</a:t>
                </a:r>
                <a:r>
                  <a:rPr lang="tr-TR" altLang="en-US" dirty="0">
                    <a:solidFill>
                      <a:srgbClr val="FF0000"/>
                    </a:solidFill>
                    <a:ea typeface="Times New Roman" charset="0"/>
                    <a:cs typeface="Times New Roman" charset="0"/>
                  </a:rPr>
                  <a:t> </a:t>
                </a:r>
                <a:r>
                  <a:rPr lang="tr-TR" altLang="en-US" dirty="0">
                    <a:ea typeface="Times New Roman" charset="0"/>
                    <a:cs typeface="Times New Roman" charset="0"/>
                  </a:rPr>
                  <a:t>vardır.</a:t>
                </a:r>
              </a:p>
              <a:p>
                <a:pPr marL="0" indent="0">
                  <a:buNone/>
                </a:pPr>
                <a:r>
                  <a:rPr lang="tr-TR" altLang="en-US" dirty="0" err="1">
                    <a:ea typeface="Times New Roman" charset="0"/>
                    <a:cs typeface="Times New Roman" charset="0"/>
                  </a:rPr>
                  <a:t>Örn</a:t>
                </a:r>
                <a:r>
                  <a:rPr lang="tr-TR" altLang="en-US" dirty="0">
                    <a:ea typeface="Times New Roman" charset="0"/>
                    <a:cs typeface="Times New Roman" charset="0"/>
                  </a:rPr>
                  <a:t>: </a:t>
                </a:r>
                <a14:m>
                  <m:oMath xmlns:m="http://schemas.openxmlformats.org/officeDocument/2006/math">
                    <m:f>
                      <m:fPr>
                        <m:ctrlPr>
                          <a:rPr lang="bg-BG" altLang="en-US" b="0" i="1" dirty="0" smtClean="0">
                            <a:latin typeface="Cambria Math" panose="02040503050406030204" pitchFamily="18" charset="0"/>
                            <a:ea typeface="Times New Roman" charset="0"/>
                            <a:cs typeface="Times New Roman" charset="0"/>
                          </a:rPr>
                        </m:ctrlPr>
                      </m:fPr>
                      <m:num>
                        <m:r>
                          <a:rPr lang="tr-TR" altLang="en-US" b="0" i="1" dirty="0" smtClean="0">
                            <a:latin typeface="Cambria Math" charset="0"/>
                            <a:ea typeface="Times New Roman" charset="0"/>
                            <a:cs typeface="Times New Roman" charset="0"/>
                          </a:rPr>
                          <m:t>1</m:t>
                        </m:r>
                      </m:num>
                      <m:den>
                        <m:r>
                          <a:rPr lang="tr-TR" altLang="en-US" b="0" i="1" dirty="0" smtClean="0">
                            <a:latin typeface="Cambria Math" charset="0"/>
                            <a:ea typeface="Times New Roman" charset="0"/>
                            <a:cs typeface="Times New Roman" charset="0"/>
                          </a:rPr>
                          <m:t>2</m:t>
                        </m:r>
                      </m:den>
                    </m:f>
                    <m:r>
                      <a:rPr lang="tr-TR" altLang="en-US" b="0" i="1" dirty="0" smtClean="0">
                        <a:latin typeface="Cambria Math" charset="0"/>
                        <a:ea typeface="Times New Roman" charset="0"/>
                        <a:cs typeface="Times New Roman" charset="0"/>
                      </a:rPr>
                      <m:t>𝑛</m:t>
                    </m:r>
                    <m:r>
                      <a:rPr lang="tr-TR" altLang="en-US" b="0" i="1" dirty="0" smtClean="0">
                        <a:latin typeface="Cambria Math" charset="0"/>
                        <a:ea typeface="Times New Roman" charset="0"/>
                        <a:cs typeface="Times New Roman" charset="0"/>
                      </a:rPr>
                      <m:t>(</m:t>
                    </m:r>
                    <m:r>
                      <a:rPr lang="tr-TR" altLang="en-US" b="0" i="1" dirty="0" smtClean="0">
                        <a:latin typeface="Cambria Math" charset="0"/>
                        <a:ea typeface="Times New Roman" charset="0"/>
                        <a:cs typeface="Times New Roman" charset="0"/>
                      </a:rPr>
                      <m:t>𝑛</m:t>
                    </m:r>
                    <m:r>
                      <a:rPr lang="tr-TR" altLang="en-US" b="0" i="1" dirty="0" smtClean="0">
                        <a:latin typeface="Cambria Math" charset="0"/>
                        <a:ea typeface="Times New Roman" charset="0"/>
                        <a:cs typeface="Times New Roman" charset="0"/>
                      </a:rPr>
                      <m:t>−1)</m:t>
                    </m:r>
                  </m:oMath>
                </a14:m>
                <a:r>
                  <a:rPr lang="en-US" altLang="en-US" dirty="0"/>
                  <a:t> ∊ </a:t>
                </a:r>
                <a:r>
                  <a:rPr kumimoji="0" lang="en-US" altLang="en-US" dirty="0">
                    <a:sym typeface="Symbol" charset="2"/>
                  </a:rPr>
                  <a:t></a:t>
                </a:r>
                <a:r>
                  <a:rPr lang="en-US" altLang="en-US" dirty="0"/>
                  <a:t>(</a:t>
                </a:r>
                <a14:m>
                  <m:oMath xmlns:m="http://schemas.openxmlformats.org/officeDocument/2006/math">
                    <m:sSup>
                      <m:sSupPr>
                        <m:ctrlPr>
                          <a:rPr lang="en-US" altLang="en-US" i="1" smtClean="0">
                            <a:latin typeface="Cambria Math" panose="02040503050406030204" pitchFamily="18" charset="0"/>
                          </a:rPr>
                        </m:ctrlPr>
                      </m:sSupPr>
                      <m:e>
                        <m:r>
                          <a:rPr lang="tr-TR" altLang="en-US" b="0" i="1" smtClean="0">
                            <a:latin typeface="Cambria Math" charset="0"/>
                          </a:rPr>
                          <m:t>𝑛</m:t>
                        </m:r>
                      </m:e>
                      <m:sup>
                        <m:r>
                          <a:rPr lang="tr-TR" altLang="en-US" b="0" i="1" smtClean="0">
                            <a:latin typeface="Cambria Math" charset="0"/>
                          </a:rPr>
                          <m:t>2</m:t>
                        </m:r>
                      </m:sup>
                    </m:sSup>
                  </m:oMath>
                </a14:m>
                <a:r>
                  <a:rPr lang="en-US" altLang="en-US" dirty="0"/>
                  <a:t>) </a:t>
                </a:r>
                <a:endParaRPr lang="en-US" altLang="en-US" dirty="0">
                  <a:ea typeface="Times New Roman" charset="0"/>
                  <a:cs typeface="Times New Roman"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941" r="-6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54B2EE-D172-2A46-B227-6818F1A995BB}"/>
              </a:ext>
            </a:extLst>
          </p:cNvPr>
          <p:cNvSpPr>
            <a:spLocks noGrp="1"/>
          </p:cNvSpPr>
          <p:nvPr>
            <p:ph type="sldNum" sz="quarter" idx="12"/>
          </p:nvPr>
        </p:nvSpPr>
        <p:spPr/>
        <p:txBody>
          <a:bodyPr/>
          <a:lstStyle/>
          <a:p>
            <a:fld id="{7D75DA30-0EE2-8B47-83C3-C2F20AD9EF35}" type="slidenum">
              <a:rPr lang="en-US" smtClean="0"/>
              <a:t>11</a:t>
            </a:fld>
            <a:endParaRPr lang="en-US"/>
          </a:p>
        </p:txBody>
      </p:sp>
    </p:spTree>
    <p:extLst>
      <p:ext uri="{BB962C8B-B14F-4D97-AF65-F5344CB8AC3E}">
        <p14:creationId xmlns:p14="http://schemas.microsoft.com/office/powerpoint/2010/main" val="89505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9443A09-18A3-D448-B9C4-100915571F49}" type="slidenum">
              <a:rPr lang="en-US" altLang="en-US"/>
              <a:pPr/>
              <a:t>12</a:t>
            </a:fld>
            <a:endParaRPr lang="en-US" altLang="en-US"/>
          </a:p>
        </p:txBody>
      </p:sp>
      <p:sp>
        <p:nvSpPr>
          <p:cNvPr id="292866" name="Rectangle 2"/>
          <p:cNvSpPr>
            <a:spLocks noGrp="1" noChangeArrowheads="1"/>
          </p:cNvSpPr>
          <p:nvPr>
            <p:ph type="title"/>
          </p:nvPr>
        </p:nvSpPr>
        <p:spPr>
          <a:xfrm>
            <a:off x="1981199" y="68559"/>
            <a:ext cx="8610600" cy="1078409"/>
          </a:xfrm>
        </p:spPr>
        <p:txBody>
          <a:bodyPr>
            <a:normAutofit fontScale="90000"/>
          </a:bodyPr>
          <a:lstStyle/>
          <a:p>
            <a:r>
              <a:rPr lang="en-US" altLang="en-US" b="1" dirty="0"/>
              <a:t>Limit </a:t>
            </a:r>
            <a:r>
              <a:rPr lang="en-US" altLang="en-US" b="1" dirty="0" err="1"/>
              <a:t>Kullanarak</a:t>
            </a:r>
            <a:r>
              <a:rPr lang="en-US" altLang="en-US" b="1" dirty="0"/>
              <a:t> </a:t>
            </a:r>
            <a:r>
              <a:rPr lang="en-US" altLang="en-US" b="1" dirty="0" err="1"/>
              <a:t>Nüyüme</a:t>
            </a:r>
            <a:r>
              <a:rPr lang="en-US" altLang="en-US" b="1" dirty="0"/>
              <a:t> </a:t>
            </a:r>
            <a:r>
              <a:rPr lang="en-US" altLang="en-US" b="1" dirty="0" err="1"/>
              <a:t>Derecesi</a:t>
            </a:r>
            <a:r>
              <a:rPr lang="en-US" altLang="en-US" b="1" dirty="0"/>
              <a:t> </a:t>
            </a:r>
            <a:r>
              <a:rPr lang="en-US" altLang="en-US" b="1" dirty="0" err="1"/>
              <a:t>Belirleme</a:t>
            </a:r>
            <a:endParaRPr lang="en-US" altLang="en-US" b="1" dirty="0"/>
          </a:p>
        </p:txBody>
      </p:sp>
      <p:sp>
        <p:nvSpPr>
          <p:cNvPr id="292867" name="Rectangle 3"/>
          <p:cNvSpPr>
            <a:spLocks noGrp="1" noChangeArrowheads="1"/>
          </p:cNvSpPr>
          <p:nvPr>
            <p:ph type="body" idx="1"/>
          </p:nvPr>
        </p:nvSpPr>
        <p:spPr>
          <a:xfrm>
            <a:off x="1918854" y="2187575"/>
            <a:ext cx="2438400" cy="685800"/>
          </a:xfrm>
        </p:spPr>
        <p:txBody>
          <a:bodyPr/>
          <a:lstStyle/>
          <a:p>
            <a:pPr>
              <a:buFont typeface="Monotype Sorts" charset="2"/>
              <a:buNone/>
            </a:pPr>
            <a:r>
              <a:rPr lang="en-US" altLang="en-US"/>
              <a:t>lim</a:t>
            </a:r>
            <a:r>
              <a:rPr lang="en-US" altLang="en-US" baseline="-25000" dirty="0">
                <a:ea typeface="Times New Roman" charset="0"/>
                <a:cs typeface="Times New Roman" charset="0"/>
              </a:rPr>
              <a:t> </a:t>
            </a:r>
            <a:r>
              <a:rPr lang="en-US" altLang="en-US" i="1" dirty="0"/>
              <a:t>T</a:t>
            </a:r>
            <a:r>
              <a:rPr lang="en-US" altLang="en-US" dirty="0"/>
              <a:t>(</a:t>
            </a:r>
            <a:r>
              <a:rPr lang="en-US" altLang="en-US" i="1" dirty="0"/>
              <a:t>n</a:t>
            </a:r>
            <a:r>
              <a:rPr lang="en-US" altLang="en-US" dirty="0"/>
              <a:t>)/</a:t>
            </a:r>
            <a:r>
              <a:rPr lang="en-US" altLang="en-US" i="1" dirty="0"/>
              <a:t>g</a:t>
            </a:r>
            <a:r>
              <a:rPr lang="en-US" altLang="en-US" dirty="0"/>
              <a:t>(</a:t>
            </a:r>
            <a:r>
              <a:rPr lang="en-US" altLang="en-US" i="1" dirty="0"/>
              <a:t>n</a:t>
            </a:r>
            <a:r>
              <a:rPr lang="en-US" altLang="en-US" dirty="0"/>
              <a:t>) = </a:t>
            </a:r>
          </a:p>
        </p:txBody>
      </p:sp>
      <p:grpSp>
        <p:nvGrpSpPr>
          <p:cNvPr id="292868" name="Group 4"/>
          <p:cNvGrpSpPr>
            <a:grpSpLocks/>
          </p:cNvGrpSpPr>
          <p:nvPr/>
        </p:nvGrpSpPr>
        <p:grpSpPr bwMode="auto">
          <a:xfrm>
            <a:off x="4318000" y="1371600"/>
            <a:ext cx="7369813" cy="3606800"/>
            <a:chOff x="1728" y="864"/>
            <a:chExt cx="4239" cy="1344"/>
          </a:xfrm>
        </p:grpSpPr>
        <p:sp>
          <p:nvSpPr>
            <p:cNvPr id="292869" name="AutoShape 5"/>
            <p:cNvSpPr>
              <a:spLocks/>
            </p:cNvSpPr>
            <p:nvPr/>
          </p:nvSpPr>
          <p:spPr bwMode="auto">
            <a:xfrm>
              <a:off x="1728" y="864"/>
              <a:ext cx="336" cy="1344"/>
            </a:xfrm>
            <a:prstGeom prst="leftBrace">
              <a:avLst>
                <a:gd name="adj1" fmla="val 33333"/>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0" name="Text Box 6"/>
            <p:cNvSpPr txBox="1">
              <a:spLocks noChangeArrowheads="1"/>
            </p:cNvSpPr>
            <p:nvPr/>
          </p:nvSpPr>
          <p:spPr bwMode="auto">
            <a:xfrm>
              <a:off x="1842" y="912"/>
              <a:ext cx="404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dirty="0">
                  <a:solidFill>
                    <a:schemeClr val="hlink"/>
                  </a:solidFill>
                  <a:effectLst>
                    <a:outerShdw blurRad="38100" dist="38100" dir="2700000" algn="tl">
                      <a:srgbClr val="000000"/>
                    </a:outerShdw>
                  </a:effectLst>
                </a:rPr>
                <a:t>    0</a:t>
              </a:r>
              <a:r>
                <a:rPr lang="en-US" altLang="en-US" sz="2000" dirty="0"/>
                <a:t>    </a:t>
              </a:r>
              <a:r>
                <a:rPr lang="en-US" altLang="en-US" sz="2400" dirty="0"/>
                <a:t>order of growth of </a:t>
              </a:r>
              <a:r>
                <a:rPr kumimoji="1" lang="en-US" altLang="en-US" sz="2400" b="1" i="1" dirty="0">
                  <a:effectLst>
                    <a:outerShdw blurRad="38100" dist="38100" dir="2700000" algn="tl">
                      <a:srgbClr val="000000"/>
                    </a:outerShdw>
                  </a:effectLst>
                </a:rPr>
                <a:t>T</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lang="en-US" altLang="en-US" sz="2400" dirty="0"/>
                <a:t>  &lt;  order of growth of </a:t>
              </a:r>
              <a:r>
                <a:rPr kumimoji="1" lang="en-US" altLang="en-US" sz="2400" b="1" i="1" dirty="0">
                  <a:effectLst>
                    <a:outerShdw blurRad="38100" dist="38100" dir="2700000" algn="tl">
                      <a:srgbClr val="000000"/>
                    </a:outerShdw>
                  </a:effectLst>
                </a:rPr>
                <a:t>g</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r>
                <a:rPr kumimoji="1" lang="en-US" altLang="en-US" sz="2400" dirty="0"/>
                <a:t> </a:t>
              </a:r>
            </a:p>
          </p:txBody>
        </p:sp>
        <p:sp>
          <p:nvSpPr>
            <p:cNvPr id="292871" name="Text Box 7"/>
            <p:cNvSpPr txBox="1">
              <a:spLocks noChangeArrowheads="1"/>
            </p:cNvSpPr>
            <p:nvPr/>
          </p:nvSpPr>
          <p:spPr bwMode="auto">
            <a:xfrm>
              <a:off x="1930" y="1344"/>
              <a:ext cx="403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i="1" dirty="0">
                  <a:solidFill>
                    <a:schemeClr val="hlink"/>
                  </a:solidFill>
                  <a:effectLst>
                    <a:outerShdw blurRad="38100" dist="38100" dir="2700000" algn="tl">
                      <a:srgbClr val="000000"/>
                    </a:outerShdw>
                  </a:effectLst>
                </a:rPr>
                <a:t>c </a:t>
              </a:r>
              <a:r>
                <a:rPr lang="en-US" altLang="en-US" sz="2400" b="1" dirty="0">
                  <a:solidFill>
                    <a:schemeClr val="hlink"/>
                  </a:solidFill>
                  <a:effectLst>
                    <a:outerShdw blurRad="38100" dist="38100" dir="2700000" algn="tl">
                      <a:srgbClr val="000000"/>
                    </a:outerShdw>
                  </a:effectLst>
                </a:rPr>
                <a:t>&gt; 0</a:t>
              </a:r>
              <a:r>
                <a:rPr lang="en-US" altLang="en-US" sz="2400" dirty="0"/>
                <a:t>  order of growth of </a:t>
              </a:r>
              <a:r>
                <a:rPr kumimoji="1" lang="en-US" altLang="en-US" sz="2400" b="1" i="1" dirty="0">
                  <a:effectLst>
                    <a:outerShdw blurRad="38100" dist="38100" dir="2700000" algn="tl">
                      <a:srgbClr val="000000"/>
                    </a:outerShdw>
                  </a:effectLst>
                </a:rPr>
                <a:t>T</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lang="en-US" altLang="en-US" sz="2400" dirty="0"/>
                <a:t> = order of growth of </a:t>
              </a:r>
              <a:r>
                <a:rPr kumimoji="1" lang="en-US" altLang="en-US" sz="2400" b="1" i="1" dirty="0">
                  <a:effectLst>
                    <a:outerShdw blurRad="38100" dist="38100" dir="2700000" algn="tl">
                      <a:srgbClr val="000000"/>
                    </a:outerShdw>
                  </a:effectLst>
                </a:rPr>
                <a:t>g</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r>
                <a:rPr kumimoji="1" lang="en-US" altLang="en-US" sz="2400" dirty="0"/>
                <a:t> </a:t>
              </a:r>
            </a:p>
          </p:txBody>
        </p:sp>
        <p:sp>
          <p:nvSpPr>
            <p:cNvPr id="292872" name="Text Box 8"/>
            <p:cNvSpPr txBox="1">
              <a:spLocks noChangeArrowheads="1"/>
            </p:cNvSpPr>
            <p:nvPr/>
          </p:nvSpPr>
          <p:spPr bwMode="auto">
            <a:xfrm>
              <a:off x="1952" y="1824"/>
              <a:ext cx="400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dirty="0">
                  <a:solidFill>
                    <a:schemeClr val="hlink"/>
                  </a:solidFill>
                  <a:effectLst>
                    <a:outerShdw blurRad="38100" dist="38100" dir="2700000" algn="tl">
                      <a:srgbClr val="000000"/>
                    </a:outerShdw>
                  </a:effectLst>
                  <a:ea typeface="Times New Roman" charset="0"/>
                  <a:cs typeface="Times New Roman" charset="0"/>
                </a:rPr>
                <a:t> </a:t>
              </a:r>
              <a:r>
                <a:rPr lang="en-US" altLang="en-US" sz="2400" b="1" dirty="0">
                  <a:solidFill>
                    <a:schemeClr val="hlink"/>
                  </a:solidFill>
                  <a:effectLst>
                    <a:outerShdw blurRad="38100" dist="38100" dir="2700000" algn="tl">
                      <a:srgbClr val="000000"/>
                    </a:outerShdw>
                  </a:effectLst>
                  <a:ea typeface="Times New Roman" charset="0"/>
                  <a:cs typeface="Times New Roman" charset="0"/>
                </a:rPr>
                <a:t>∞</a:t>
              </a:r>
              <a:r>
                <a:rPr lang="en-US" altLang="en-US" sz="2400" dirty="0"/>
                <a:t>    order of growth of </a:t>
              </a:r>
              <a:r>
                <a:rPr kumimoji="1" lang="en-US" altLang="en-US" sz="2400" b="1" i="1" dirty="0">
                  <a:effectLst>
                    <a:outerShdw blurRad="38100" dist="38100" dir="2700000" algn="tl">
                      <a:srgbClr val="000000"/>
                    </a:outerShdw>
                  </a:effectLst>
                </a:rPr>
                <a:t>T</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lang="en-US" altLang="en-US" sz="2400" dirty="0"/>
                <a:t> &gt;  order of growth of </a:t>
              </a:r>
              <a:r>
                <a:rPr kumimoji="1" lang="en-US" altLang="en-US" sz="2400" b="1" i="1" dirty="0">
                  <a:effectLst>
                    <a:outerShdw blurRad="38100" dist="38100" dir="2700000" algn="tl">
                      <a:srgbClr val="000000"/>
                    </a:outerShdw>
                  </a:effectLst>
                </a:rPr>
                <a:t>g</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r>
                <a:rPr kumimoji="1" lang="en-US" altLang="en-US" sz="2400" dirty="0"/>
                <a:t> </a:t>
              </a:r>
            </a:p>
          </p:txBody>
        </p:sp>
      </p:grpSp>
      <p:sp>
        <p:nvSpPr>
          <p:cNvPr id="292873" name="Text Box 9"/>
          <p:cNvSpPr txBox="1">
            <a:spLocks noChangeArrowheads="1"/>
          </p:cNvSpPr>
          <p:nvPr/>
        </p:nvSpPr>
        <p:spPr bwMode="auto">
          <a:xfrm>
            <a:off x="2286000" y="3810001"/>
            <a:ext cx="7696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en-US" b="1" dirty="0">
                <a:solidFill>
                  <a:schemeClr val="hlink"/>
                </a:solidFill>
                <a:effectLst>
                  <a:outerShdw blurRad="38100" dist="38100" dir="2700000" algn="tl">
                    <a:srgbClr val="000000"/>
                  </a:outerShdw>
                </a:effectLst>
              </a:rPr>
              <a:t>Examples:</a:t>
            </a:r>
          </a:p>
          <a:p>
            <a:pPr algn="l">
              <a:buFontTx/>
              <a:buChar char="•"/>
            </a:pPr>
            <a:r>
              <a:rPr lang="en-US" altLang="en-US" dirty="0"/>
              <a:t> </a:t>
            </a:r>
            <a:r>
              <a:rPr lang="en-US" altLang="en-US" b="1" dirty="0">
                <a:solidFill>
                  <a:schemeClr val="hlink"/>
                </a:solidFill>
                <a:effectLst>
                  <a:outerShdw blurRad="38100" dist="38100" dir="2700000" algn="tl">
                    <a:srgbClr val="000000"/>
                  </a:outerShdw>
                </a:effectLst>
              </a:rPr>
              <a:t>10</a:t>
            </a:r>
            <a:r>
              <a:rPr lang="en-US" altLang="en-US" b="1" i="1" dirty="0">
                <a:solidFill>
                  <a:schemeClr val="hlink"/>
                </a:solidFill>
                <a:effectLst>
                  <a:outerShdw blurRad="38100" dist="38100" dir="2700000" algn="tl">
                    <a:srgbClr val="000000"/>
                  </a:outerShdw>
                </a:effectLst>
              </a:rPr>
              <a:t>n</a:t>
            </a:r>
            <a:r>
              <a:rPr lang="en-US" altLang="en-US" b="1" dirty="0">
                <a:solidFill>
                  <a:schemeClr val="hlink"/>
                </a:solidFill>
                <a:effectLst>
                  <a:outerShdw blurRad="38100" dist="38100" dir="2700000" algn="tl">
                    <a:srgbClr val="000000"/>
                  </a:outerShdw>
                </a:effectLst>
              </a:rPr>
              <a:t>                vs.      </a:t>
            </a:r>
            <a:r>
              <a:rPr lang="en-US" altLang="en-US" b="1" i="1" dirty="0">
                <a:solidFill>
                  <a:schemeClr val="hlink"/>
                </a:solidFill>
                <a:effectLst>
                  <a:outerShdw blurRad="38100" dist="38100" dir="2700000" algn="tl">
                    <a:srgbClr val="000000"/>
                  </a:outerShdw>
                </a:effectLst>
              </a:rPr>
              <a:t>n</a:t>
            </a:r>
            <a:r>
              <a:rPr lang="en-US" altLang="en-US" b="1" baseline="30000" dirty="0">
                <a:solidFill>
                  <a:schemeClr val="hlink"/>
                </a:solidFill>
                <a:effectLst>
                  <a:outerShdw blurRad="38100" dist="38100" dir="2700000" algn="tl">
                    <a:srgbClr val="000000"/>
                  </a:outerShdw>
                </a:effectLst>
              </a:rPr>
              <a:t>2</a:t>
            </a:r>
            <a:r>
              <a:rPr lang="en-US" altLang="en-US" dirty="0"/>
              <a:t> </a:t>
            </a:r>
            <a:br>
              <a:rPr lang="en-US" altLang="en-US" dirty="0"/>
            </a:br>
            <a:br>
              <a:rPr lang="en-US" altLang="en-US" dirty="0"/>
            </a:br>
            <a:endParaRPr lang="en-US" altLang="en-US" dirty="0"/>
          </a:p>
          <a:p>
            <a:pPr algn="l">
              <a:buFontTx/>
              <a:buChar char="•"/>
            </a:pPr>
            <a:r>
              <a:rPr lang="en-US" altLang="en-US" dirty="0"/>
              <a:t> </a:t>
            </a:r>
            <a:r>
              <a:rPr lang="en-US" altLang="en-US" b="1" i="1" dirty="0">
                <a:solidFill>
                  <a:schemeClr val="hlink"/>
                </a:solidFill>
                <a:effectLst>
                  <a:outerShdw blurRad="38100" dist="38100" dir="2700000" algn="tl">
                    <a:srgbClr val="000000"/>
                  </a:outerShdw>
                </a:effectLst>
              </a:rPr>
              <a:t>n</a:t>
            </a:r>
            <a:r>
              <a:rPr lang="en-US" altLang="en-US" b="1" dirty="0">
                <a:solidFill>
                  <a:schemeClr val="hlink"/>
                </a:solidFill>
                <a:effectLst>
                  <a:outerShdw blurRad="38100" dist="38100" dir="2700000" algn="tl">
                    <a:srgbClr val="000000"/>
                  </a:outerShdw>
                </a:effectLst>
              </a:rPr>
              <a:t>(</a:t>
            </a:r>
            <a:r>
              <a:rPr lang="en-US" altLang="en-US" b="1" i="1" dirty="0">
                <a:solidFill>
                  <a:schemeClr val="hlink"/>
                </a:solidFill>
                <a:effectLst>
                  <a:outerShdw blurRad="38100" dist="38100" dir="2700000" algn="tl">
                    <a:srgbClr val="000000"/>
                  </a:outerShdw>
                </a:effectLst>
              </a:rPr>
              <a:t>n</a:t>
            </a:r>
            <a:r>
              <a:rPr lang="en-US" altLang="en-US" b="1" dirty="0">
                <a:solidFill>
                  <a:schemeClr val="hlink"/>
                </a:solidFill>
                <a:effectLst>
                  <a:outerShdw blurRad="38100" dist="38100" dir="2700000" algn="tl">
                    <a:srgbClr val="000000"/>
                  </a:outerShdw>
                </a:effectLst>
              </a:rPr>
              <a:t>+1)/2        vs.    </a:t>
            </a:r>
            <a:r>
              <a:rPr lang="en-US" altLang="en-US" b="1" i="1" dirty="0">
                <a:solidFill>
                  <a:schemeClr val="hlink"/>
                </a:solidFill>
                <a:effectLst>
                  <a:outerShdw blurRad="38100" dist="38100" dir="2700000" algn="tl">
                    <a:srgbClr val="000000"/>
                  </a:outerShdw>
                </a:effectLst>
              </a:rPr>
              <a:t>n</a:t>
            </a:r>
            <a:r>
              <a:rPr lang="en-US" altLang="en-US" b="1" baseline="30000" dirty="0">
                <a:solidFill>
                  <a:schemeClr val="hlink"/>
                </a:solidFill>
                <a:effectLst>
                  <a:outerShdw blurRad="38100" dist="38100" dir="2700000" algn="tl">
                    <a:srgbClr val="000000"/>
                  </a:outerShdw>
                </a:effectLst>
              </a:rPr>
              <a:t>2</a:t>
            </a:r>
            <a:r>
              <a:rPr lang="en-US" altLang="en-US" dirty="0"/>
              <a:t> </a:t>
            </a:r>
          </a:p>
          <a:p>
            <a:pPr algn="l">
              <a:buFontTx/>
              <a:buChar char="•"/>
            </a:pPr>
            <a:endParaRPr lang="en-US" altLang="en-US" dirty="0"/>
          </a:p>
          <a:p>
            <a:pPr algn="l"/>
            <a:endParaRPr lang="en-US" altLang="en-US" i="1" dirty="0"/>
          </a:p>
        </p:txBody>
      </p:sp>
      <p:sp>
        <p:nvSpPr>
          <p:cNvPr id="292874" name="Text Box 10"/>
          <p:cNvSpPr txBox="1">
            <a:spLocks noChangeArrowheads="1"/>
          </p:cNvSpPr>
          <p:nvPr/>
        </p:nvSpPr>
        <p:spPr bwMode="auto">
          <a:xfrm>
            <a:off x="1981199" y="2438400"/>
            <a:ext cx="11568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p>
        </p:txBody>
      </p:sp>
    </p:spTree>
    <p:extLst>
      <p:ext uri="{BB962C8B-B14F-4D97-AF65-F5344CB8AC3E}">
        <p14:creationId xmlns:p14="http://schemas.microsoft.com/office/powerpoint/2010/main" val="36634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33842A69-B89B-E541-B1B3-B5DF6EE9BA55}" type="slidenum">
              <a:rPr lang="en-US" altLang="en-US"/>
              <a:pPr/>
              <a:t>13</a:t>
            </a:fld>
            <a:endParaRPr lang="en-US" altLang="en-US"/>
          </a:p>
        </p:txBody>
      </p:sp>
      <p:sp>
        <p:nvSpPr>
          <p:cNvPr id="287746" name="Rectangle 2"/>
          <p:cNvSpPr>
            <a:spLocks noGrp="1" noChangeArrowheads="1"/>
          </p:cNvSpPr>
          <p:nvPr>
            <p:ph type="title"/>
          </p:nvPr>
        </p:nvSpPr>
        <p:spPr>
          <a:xfrm>
            <a:off x="2057400" y="152400"/>
            <a:ext cx="8458200" cy="685800"/>
          </a:xfrm>
        </p:spPr>
        <p:txBody>
          <a:bodyPr>
            <a:normAutofit fontScale="90000"/>
          </a:bodyPr>
          <a:lstStyle/>
          <a:p>
            <a:r>
              <a:rPr lang="en-US" altLang="en-US" dirty="0" err="1"/>
              <a:t>L’Hôpital’s</a:t>
            </a:r>
            <a:r>
              <a:rPr lang="en-US" altLang="en-US" dirty="0"/>
              <a:t> </a:t>
            </a:r>
            <a:r>
              <a:rPr lang="en-US" altLang="en-US" dirty="0" err="1"/>
              <a:t>kuralı</a:t>
            </a:r>
            <a:r>
              <a:rPr lang="en-US" altLang="en-US" dirty="0"/>
              <a:t> </a:t>
            </a:r>
            <a:r>
              <a:rPr lang="en-US" altLang="en-US" dirty="0" err="1"/>
              <a:t>ve</a:t>
            </a:r>
            <a:r>
              <a:rPr lang="en-US" altLang="en-US" dirty="0"/>
              <a:t> </a:t>
            </a:r>
            <a:r>
              <a:rPr lang="en-US" altLang="en-US" dirty="0" err="1"/>
              <a:t>Stirling’s</a:t>
            </a:r>
            <a:r>
              <a:rPr lang="en-US" altLang="en-US" dirty="0"/>
              <a:t> </a:t>
            </a:r>
            <a:r>
              <a:rPr lang="en-US" altLang="en-US" dirty="0" err="1"/>
              <a:t>formülü</a:t>
            </a:r>
            <a:endParaRPr lang="en-US" altLang="en-US" dirty="0"/>
          </a:p>
        </p:txBody>
      </p:sp>
      <p:sp>
        <p:nvSpPr>
          <p:cNvPr id="287747" name="Rectangle 3"/>
          <p:cNvSpPr>
            <a:spLocks noGrp="1" noChangeArrowheads="1"/>
          </p:cNvSpPr>
          <p:nvPr>
            <p:ph type="body" idx="1"/>
          </p:nvPr>
        </p:nvSpPr>
        <p:spPr>
          <a:xfrm>
            <a:off x="2133600" y="1295400"/>
            <a:ext cx="8305800" cy="4876800"/>
          </a:xfrm>
        </p:spPr>
        <p:txBody>
          <a:bodyPr>
            <a:normAutofit fontScale="85000" lnSpcReduction="20000"/>
          </a:bodyPr>
          <a:lstStyle/>
          <a:p>
            <a:pPr>
              <a:lnSpc>
                <a:spcPct val="90000"/>
              </a:lnSpc>
              <a:buFont typeface="Monotype Sorts" charset="2"/>
              <a:buNone/>
            </a:pPr>
            <a:r>
              <a:rPr lang="en-US" altLang="en-US" dirty="0" err="1"/>
              <a:t>L’Hôpital’s</a:t>
            </a:r>
            <a:r>
              <a:rPr lang="en-US" altLang="en-US" dirty="0"/>
              <a:t> rule:  If </a:t>
            </a:r>
            <a:r>
              <a:rPr lang="en-US" altLang="en-US" i="1" dirty="0"/>
              <a:t>lim</a:t>
            </a:r>
            <a:r>
              <a:rPr lang="en-US" altLang="en-US" i="1" baseline="-25000" dirty="0"/>
              <a:t>n</a:t>
            </a:r>
            <a:r>
              <a:rPr lang="en-US" altLang="en-US" baseline="-25000" dirty="0">
                <a:ea typeface="Times New Roman" charset="0"/>
                <a:cs typeface="Times New Roman" charset="0"/>
                <a:sym typeface="Symbol" charset="2"/>
              </a:rPr>
              <a:t></a:t>
            </a:r>
            <a:r>
              <a:rPr lang="en-US" altLang="en-US" baseline="-25000" dirty="0">
                <a:ea typeface="Times New Roman" charset="0"/>
                <a:cs typeface="Times New Roman" charset="0"/>
              </a:rPr>
              <a:t> </a:t>
            </a:r>
            <a:r>
              <a:rPr lang="en-US" altLang="en-US" i="1" dirty="0"/>
              <a:t>f</a:t>
            </a:r>
            <a:r>
              <a:rPr lang="en-US" altLang="en-US" dirty="0"/>
              <a:t>(</a:t>
            </a:r>
            <a:r>
              <a:rPr lang="en-US" altLang="en-US" i="1" dirty="0"/>
              <a:t>n</a:t>
            </a:r>
            <a:r>
              <a:rPr lang="en-US" altLang="en-US" dirty="0"/>
              <a:t>) = </a:t>
            </a:r>
            <a:r>
              <a:rPr lang="en-US" altLang="en-US" i="1" dirty="0"/>
              <a:t>lim</a:t>
            </a:r>
            <a:r>
              <a:rPr lang="en-US" altLang="en-US" i="1" baseline="-25000" dirty="0"/>
              <a:t>n</a:t>
            </a:r>
            <a:r>
              <a:rPr lang="en-US" altLang="en-US" baseline="-25000" dirty="0">
                <a:ea typeface="Times New Roman" charset="0"/>
                <a:cs typeface="Times New Roman" charset="0"/>
                <a:sym typeface="Symbol" charset="2"/>
              </a:rPr>
              <a:t></a:t>
            </a:r>
            <a:r>
              <a:rPr lang="en-US" altLang="en-US" baseline="-25000" dirty="0">
                <a:ea typeface="Times New Roman" charset="0"/>
                <a:cs typeface="Times New Roman" charset="0"/>
              </a:rPr>
              <a:t> </a:t>
            </a:r>
            <a:r>
              <a:rPr lang="en-US" altLang="en-US" i="1" dirty="0"/>
              <a:t>g(n</a:t>
            </a:r>
            <a:r>
              <a:rPr lang="en-US" altLang="en-US" dirty="0"/>
              <a:t>) = </a:t>
            </a:r>
            <a:r>
              <a:rPr lang="en-US" altLang="en-US" dirty="0">
                <a:sym typeface="Symbol" charset="2"/>
              </a:rPr>
              <a:t>  and </a:t>
            </a:r>
            <a:endParaRPr lang="en-US" altLang="en-US" dirty="0">
              <a:ea typeface="Times New Roman" charset="0"/>
              <a:cs typeface="Times New Roman" charset="0"/>
            </a:endParaRPr>
          </a:p>
          <a:p>
            <a:pPr>
              <a:lnSpc>
                <a:spcPct val="90000"/>
              </a:lnSpc>
              <a:buFont typeface="Monotype Sorts" charset="2"/>
              <a:buNone/>
            </a:pPr>
            <a:r>
              <a:rPr lang="en-US" altLang="en-US" dirty="0">
                <a:ea typeface="Times New Roman" charset="0"/>
                <a:cs typeface="Times New Roman" charset="0"/>
              </a:rPr>
              <a:t>                               the derivatives </a:t>
            </a:r>
            <a:r>
              <a:rPr lang="en-US" altLang="en-US" i="1" dirty="0">
                <a:ea typeface="Times New Roman" charset="0"/>
                <a:cs typeface="Times New Roman" charset="0"/>
              </a:rPr>
              <a:t>f</a:t>
            </a:r>
            <a:r>
              <a:rPr lang="en-US" altLang="en-US" dirty="0">
                <a:ea typeface="Times New Roman" charset="0"/>
                <a:cs typeface="Times New Roman" charset="0"/>
              </a:rPr>
              <a:t>´, </a:t>
            </a:r>
            <a:r>
              <a:rPr lang="en-US" altLang="en-US" i="1" dirty="0"/>
              <a:t>g</a:t>
            </a:r>
            <a:r>
              <a:rPr lang="en-US" altLang="en-US" dirty="0">
                <a:ea typeface="Times New Roman" charset="0"/>
                <a:cs typeface="Times New Roman" charset="0"/>
              </a:rPr>
              <a:t>´ exist, then																																																																		</a:t>
            </a:r>
          </a:p>
          <a:p>
            <a:pPr>
              <a:lnSpc>
                <a:spcPct val="90000"/>
              </a:lnSpc>
              <a:buFont typeface="Monotype Sorts" charset="2"/>
              <a:buNone/>
            </a:pPr>
            <a:r>
              <a:rPr lang="en-US" altLang="en-US" dirty="0" err="1">
                <a:ea typeface="Times New Roman" charset="0"/>
                <a:cs typeface="Times New Roman" charset="0"/>
              </a:rPr>
              <a:t>Stirling’s</a:t>
            </a:r>
            <a:r>
              <a:rPr lang="en-US" altLang="en-US" dirty="0">
                <a:ea typeface="Times New Roman" charset="0"/>
                <a:cs typeface="Times New Roman" charset="0"/>
              </a:rPr>
              <a:t> formula:  </a:t>
            </a:r>
            <a:r>
              <a:rPr lang="en-US" altLang="en-US" i="1" dirty="0">
                <a:ea typeface="Times New Roman" charset="0"/>
                <a:cs typeface="Times New Roman" charset="0"/>
              </a:rPr>
              <a:t>n</a:t>
            </a:r>
            <a:r>
              <a:rPr lang="en-US" altLang="en-US" dirty="0">
                <a:ea typeface="Times New Roman" charset="0"/>
                <a:cs typeface="Times New Roman" charset="0"/>
              </a:rPr>
              <a:t>! </a:t>
            </a:r>
            <a:r>
              <a:rPr lang="en-US" altLang="en-US" dirty="0">
                <a:ea typeface="Times New Roman" charset="0"/>
                <a:cs typeface="Times New Roman" charset="0"/>
                <a:sym typeface="Symbol" charset="2"/>
              </a:rPr>
              <a:t> (2</a:t>
            </a:r>
            <a:r>
              <a:rPr lang="en-US" altLang="en-US" i="1" dirty="0">
                <a:ea typeface="Times New Roman" charset="0"/>
                <a:cs typeface="Times New Roman" charset="0"/>
                <a:sym typeface="Symbol" charset="2"/>
              </a:rPr>
              <a:t>n</a:t>
            </a:r>
            <a:r>
              <a:rPr lang="en-US" altLang="en-US" dirty="0">
                <a:ea typeface="Times New Roman" charset="0"/>
                <a:cs typeface="Times New Roman" charset="0"/>
                <a:sym typeface="Symbol" charset="2"/>
              </a:rPr>
              <a:t>)</a:t>
            </a:r>
            <a:r>
              <a:rPr lang="en-US" altLang="en-US" baseline="30000" dirty="0">
                <a:ea typeface="Times New Roman" charset="0"/>
                <a:cs typeface="Times New Roman" charset="0"/>
                <a:sym typeface="Symbol" charset="2"/>
              </a:rPr>
              <a:t>1/2 </a:t>
            </a:r>
            <a:r>
              <a:rPr lang="en-US" altLang="en-US" dirty="0">
                <a:ea typeface="Times New Roman" charset="0"/>
                <a:cs typeface="Times New Roman" charset="0"/>
                <a:sym typeface="Symbol" charset="2"/>
              </a:rPr>
              <a:t>(</a:t>
            </a:r>
            <a:r>
              <a:rPr lang="en-US" altLang="en-US" i="1" dirty="0">
                <a:ea typeface="Times New Roman" charset="0"/>
                <a:cs typeface="Times New Roman" charset="0"/>
                <a:sym typeface="Symbol" charset="2"/>
              </a:rPr>
              <a:t>n</a:t>
            </a:r>
            <a:r>
              <a:rPr lang="en-US" altLang="en-US" dirty="0">
                <a:ea typeface="Times New Roman" charset="0"/>
                <a:cs typeface="Times New Roman" charset="0"/>
                <a:sym typeface="Symbol" charset="2"/>
              </a:rPr>
              <a:t>/e)</a:t>
            </a:r>
            <a:r>
              <a:rPr lang="en-US" altLang="en-US" i="1" baseline="30000" dirty="0">
                <a:ea typeface="Times New Roman" charset="0"/>
                <a:cs typeface="Times New Roman" charset="0"/>
                <a:sym typeface="Symbol" charset="2"/>
              </a:rPr>
              <a:t>n</a:t>
            </a:r>
          </a:p>
          <a:p>
            <a:pPr>
              <a:lnSpc>
                <a:spcPct val="90000"/>
              </a:lnSpc>
              <a:buFont typeface="Monotype Sorts" charset="2"/>
              <a:buNone/>
            </a:pPr>
            <a:endParaRPr lang="en-US" altLang="en-US" i="1" baseline="30000" dirty="0">
              <a:ea typeface="Times New Roman" charset="0"/>
              <a:cs typeface="Times New Roman" charset="0"/>
              <a:sym typeface="Symbol" charset="2"/>
            </a:endParaRPr>
          </a:p>
          <a:p>
            <a:pPr>
              <a:lnSpc>
                <a:spcPct val="90000"/>
              </a:lnSpc>
              <a:buFont typeface="Monotype Sorts" charset="2"/>
              <a:buNone/>
            </a:pPr>
            <a:r>
              <a:rPr lang="en-US" altLang="en-US" dirty="0">
                <a:ea typeface="Times New Roman" charset="0"/>
                <a:cs typeface="Times New Roman" charset="0"/>
              </a:rPr>
              <a:t>															</a:t>
            </a:r>
          </a:p>
          <a:p>
            <a:pPr>
              <a:lnSpc>
                <a:spcPct val="90000"/>
              </a:lnSpc>
              <a:buFont typeface="Monotype Sorts" charset="2"/>
              <a:buNone/>
            </a:pPr>
            <a:r>
              <a:rPr lang="en-US" altLang="en-US" dirty="0">
                <a:ea typeface="Times New Roman" charset="0"/>
                <a:cs typeface="Times New Roman" charset="0"/>
              </a:rPr>
              <a:t>  </a:t>
            </a:r>
          </a:p>
        </p:txBody>
      </p:sp>
      <p:grpSp>
        <p:nvGrpSpPr>
          <p:cNvPr id="287748" name="Group 4"/>
          <p:cNvGrpSpPr>
            <a:grpSpLocks/>
          </p:cNvGrpSpPr>
          <p:nvPr/>
        </p:nvGrpSpPr>
        <p:grpSpPr bwMode="auto">
          <a:xfrm>
            <a:off x="5410200" y="2452051"/>
            <a:ext cx="3978275" cy="900749"/>
            <a:chOff x="2806" y="2400"/>
            <a:chExt cx="2249" cy="622"/>
          </a:xfrm>
        </p:grpSpPr>
        <p:grpSp>
          <p:nvGrpSpPr>
            <p:cNvPr id="287749" name="Group 5"/>
            <p:cNvGrpSpPr>
              <a:grpSpLocks/>
            </p:cNvGrpSpPr>
            <p:nvPr/>
          </p:nvGrpSpPr>
          <p:grpSpPr bwMode="auto">
            <a:xfrm>
              <a:off x="3264" y="2400"/>
              <a:ext cx="480" cy="574"/>
              <a:chOff x="3792" y="170"/>
              <a:chExt cx="480" cy="574"/>
            </a:xfrm>
          </p:grpSpPr>
          <p:sp>
            <p:nvSpPr>
              <p:cNvPr id="287750" name="Text Box 6"/>
              <p:cNvSpPr txBox="1">
                <a:spLocks noChangeArrowheads="1"/>
              </p:cNvSpPr>
              <p:nvPr/>
            </p:nvSpPr>
            <p:spPr bwMode="auto">
              <a:xfrm>
                <a:off x="3835" y="170"/>
                <a:ext cx="396"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a:solidFill>
                      <a:srgbClr val="0070C0"/>
                    </a:solidFill>
                    <a:effectLst>
                      <a:outerShdw blurRad="38100" dist="38100" dir="2700000" algn="tl">
                        <a:srgbClr val="000000"/>
                      </a:outerShdw>
                    </a:effectLst>
                  </a:rPr>
                  <a:t>f</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a:p>
                <a:r>
                  <a:rPr kumimoji="1" lang="en-US" altLang="en-US" sz="2400" b="1" i="1" dirty="0">
                    <a:solidFill>
                      <a:srgbClr val="0070C0"/>
                    </a:solidFill>
                    <a:effectLst>
                      <a:outerShdw blurRad="38100" dist="38100" dir="2700000" algn="tl">
                        <a:srgbClr val="000000"/>
                      </a:outerShdw>
                    </a:effectLst>
                  </a:rPr>
                  <a:t>g</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p:txBody>
          </p:sp>
          <p:sp>
            <p:nvSpPr>
              <p:cNvPr id="287751" name="Line 7"/>
              <p:cNvSpPr>
                <a:spLocks noChangeShapeType="1"/>
              </p:cNvSpPr>
              <p:nvPr/>
            </p:nvSpPr>
            <p:spPr bwMode="auto">
              <a:xfrm>
                <a:off x="3792" y="432"/>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87752" name="Text Box 8"/>
            <p:cNvSpPr txBox="1">
              <a:spLocks noChangeArrowheads="1"/>
            </p:cNvSpPr>
            <p:nvPr/>
          </p:nvSpPr>
          <p:spPr bwMode="auto">
            <a:xfrm>
              <a:off x="2806" y="2448"/>
              <a:ext cx="491"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err="1">
                  <a:solidFill>
                    <a:srgbClr val="0070C0"/>
                  </a:solidFill>
                  <a:effectLst>
                    <a:outerShdw blurRad="38100" dist="38100" dir="2700000" algn="tl">
                      <a:srgbClr val="000000"/>
                    </a:outerShdw>
                  </a:effectLst>
                </a:rPr>
                <a:t>lim</a:t>
              </a:r>
              <a:endParaRPr kumimoji="1" lang="en-US" altLang="en-US" sz="2400" b="1" i="1" dirty="0">
                <a:solidFill>
                  <a:srgbClr val="0070C0"/>
                </a:solidFill>
                <a:effectLst>
                  <a:outerShdw blurRad="38100" dist="38100" dir="2700000" algn="tl">
                    <a:srgbClr val="000000"/>
                  </a:outerShdw>
                </a:effectLst>
              </a:endParaRPr>
            </a:p>
            <a:p>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sym typeface="Symbol" charset="2"/>
                </a:rPr>
                <a:t></a:t>
              </a:r>
              <a:endParaRPr lang="en-US" altLang="en-US" sz="2400" baseline="-25000" dirty="0">
                <a:solidFill>
                  <a:srgbClr val="0070C0"/>
                </a:solidFill>
                <a:ea typeface="Times New Roman" charset="0"/>
                <a:cs typeface="Times New Roman" charset="0"/>
              </a:endParaRPr>
            </a:p>
          </p:txBody>
        </p:sp>
        <p:sp>
          <p:nvSpPr>
            <p:cNvPr id="287753" name="Text Box 9"/>
            <p:cNvSpPr txBox="1">
              <a:spLocks noChangeArrowheads="1"/>
            </p:cNvSpPr>
            <p:nvPr/>
          </p:nvSpPr>
          <p:spPr bwMode="auto">
            <a:xfrm>
              <a:off x="3805" y="2496"/>
              <a:ext cx="200"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 </a:t>
              </a:r>
              <a:endParaRPr kumimoji="1" lang="en-US" altLang="en-US"/>
            </a:p>
          </p:txBody>
        </p:sp>
        <p:grpSp>
          <p:nvGrpSpPr>
            <p:cNvPr id="287754" name="Group 10"/>
            <p:cNvGrpSpPr>
              <a:grpSpLocks/>
            </p:cNvGrpSpPr>
            <p:nvPr/>
          </p:nvGrpSpPr>
          <p:grpSpPr bwMode="auto">
            <a:xfrm>
              <a:off x="4527" y="2400"/>
              <a:ext cx="528" cy="574"/>
              <a:chOff x="3792" y="170"/>
              <a:chExt cx="480" cy="574"/>
            </a:xfrm>
          </p:grpSpPr>
          <p:sp>
            <p:nvSpPr>
              <p:cNvPr id="287755" name="Text Box 11"/>
              <p:cNvSpPr txBox="1">
                <a:spLocks noChangeArrowheads="1"/>
              </p:cNvSpPr>
              <p:nvPr/>
            </p:nvSpPr>
            <p:spPr bwMode="auto">
              <a:xfrm>
                <a:off x="3808" y="170"/>
                <a:ext cx="443"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a:solidFill>
                      <a:srgbClr val="0070C0"/>
                    </a:solidFill>
                    <a:effectLst>
                      <a:outerShdw blurRad="38100" dist="38100" dir="2700000" algn="tl">
                        <a:srgbClr val="000000"/>
                      </a:outerShdw>
                    </a:effectLst>
                  </a:rPr>
                  <a:t>f </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a:p>
                <a:r>
                  <a:rPr kumimoji="1" lang="en-US" altLang="en-US" sz="2400" b="1" i="1" dirty="0">
                    <a:solidFill>
                      <a:srgbClr val="0070C0"/>
                    </a:solidFill>
                    <a:effectLst>
                      <a:outerShdw blurRad="38100" dist="38100" dir="2700000" algn="tl">
                        <a:srgbClr val="000000"/>
                      </a:outerShdw>
                    </a:effectLst>
                  </a:rPr>
                  <a:t>g </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p:txBody>
          </p:sp>
          <p:sp>
            <p:nvSpPr>
              <p:cNvPr id="287756" name="Line 12"/>
              <p:cNvSpPr>
                <a:spLocks noChangeShapeType="1"/>
              </p:cNvSpPr>
              <p:nvPr/>
            </p:nvSpPr>
            <p:spPr bwMode="auto">
              <a:xfrm>
                <a:off x="3792" y="432"/>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87757" name="Text Box 13"/>
            <p:cNvSpPr txBox="1">
              <a:spLocks noChangeArrowheads="1"/>
            </p:cNvSpPr>
            <p:nvPr/>
          </p:nvSpPr>
          <p:spPr bwMode="auto">
            <a:xfrm>
              <a:off x="4103" y="2448"/>
              <a:ext cx="491"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err="1">
                  <a:solidFill>
                    <a:srgbClr val="0070C0"/>
                  </a:solidFill>
                  <a:effectLst>
                    <a:outerShdw blurRad="38100" dist="38100" dir="2700000" algn="tl">
                      <a:srgbClr val="000000"/>
                    </a:outerShdw>
                  </a:effectLst>
                </a:rPr>
                <a:t>lim</a:t>
              </a:r>
              <a:endParaRPr kumimoji="1" lang="en-US" altLang="en-US" sz="2400" b="1" i="1" dirty="0">
                <a:solidFill>
                  <a:srgbClr val="0070C0"/>
                </a:solidFill>
                <a:effectLst>
                  <a:outerShdw blurRad="38100" dist="38100" dir="2700000" algn="tl">
                    <a:srgbClr val="000000"/>
                  </a:outerShdw>
                </a:effectLst>
              </a:endParaRPr>
            </a:p>
            <a:p>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sym typeface="Symbol" charset="2"/>
                </a:rPr>
                <a:t></a:t>
              </a:r>
              <a:endParaRPr kumimoji="1" lang="en-US" altLang="en-US" sz="2400" b="1" dirty="0">
                <a:solidFill>
                  <a:srgbClr val="0070C0"/>
                </a:solidFill>
                <a:effectLst>
                  <a:outerShdw blurRad="38100" dist="38100" dir="2700000" algn="tl">
                    <a:srgbClr val="000000"/>
                  </a:outerShdw>
                </a:effectLst>
              </a:endParaRPr>
            </a:p>
          </p:txBody>
        </p:sp>
      </p:grpSp>
      <p:sp>
        <p:nvSpPr>
          <p:cNvPr id="287758" name="Text Box 14"/>
          <p:cNvSpPr txBox="1">
            <a:spLocks noChangeArrowheads="1"/>
          </p:cNvSpPr>
          <p:nvPr/>
        </p:nvSpPr>
        <p:spPr bwMode="auto">
          <a:xfrm>
            <a:off x="2133600" y="33528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en-US" altLang="en-US" b="1" dirty="0">
                <a:solidFill>
                  <a:srgbClr val="0070C0"/>
                </a:solidFill>
                <a:effectLst>
                  <a:outerShdw blurRad="38100" dist="38100" dir="2700000" algn="tl">
                    <a:srgbClr val="000000"/>
                  </a:outerShdw>
                </a:effectLst>
              </a:rPr>
              <a:t>Example:  log </a:t>
            </a:r>
            <a:r>
              <a:rPr kumimoji="1" lang="en-US" altLang="en-US" b="1" i="1" dirty="0">
                <a:solidFill>
                  <a:srgbClr val="0070C0"/>
                </a:solidFill>
                <a:effectLst>
                  <a:outerShdw blurRad="38100" dist="38100" dir="2700000" algn="tl">
                    <a:srgbClr val="000000"/>
                  </a:outerShdw>
                </a:effectLst>
              </a:rPr>
              <a:t>n</a:t>
            </a:r>
            <a:r>
              <a:rPr kumimoji="1" lang="en-US" altLang="en-US" b="1" dirty="0">
                <a:solidFill>
                  <a:srgbClr val="0070C0"/>
                </a:solidFill>
                <a:effectLst>
                  <a:outerShdw blurRad="38100" dist="38100" dir="2700000" algn="tl">
                    <a:srgbClr val="000000"/>
                  </a:outerShdw>
                </a:effectLst>
              </a:rPr>
              <a:t>  vs. </a:t>
            </a:r>
            <a:r>
              <a:rPr kumimoji="1" lang="en-US" altLang="en-US" b="1" i="1" dirty="0">
                <a:solidFill>
                  <a:srgbClr val="0070C0"/>
                </a:solidFill>
                <a:effectLst>
                  <a:outerShdw blurRad="38100" dist="38100" dir="2700000" algn="tl">
                    <a:srgbClr val="000000"/>
                  </a:outerShdw>
                </a:effectLst>
              </a:rPr>
              <a:t>n</a:t>
            </a:r>
            <a:endParaRPr lang="en-US" altLang="en-US" i="1" dirty="0">
              <a:solidFill>
                <a:srgbClr val="0070C0"/>
              </a:solidFill>
            </a:endParaRPr>
          </a:p>
        </p:txBody>
      </p:sp>
      <p:sp>
        <p:nvSpPr>
          <p:cNvPr id="287759" name="Text Box 15"/>
          <p:cNvSpPr txBox="1">
            <a:spLocks noChangeArrowheads="1"/>
          </p:cNvSpPr>
          <p:nvPr/>
        </p:nvSpPr>
        <p:spPr bwMode="auto">
          <a:xfrm>
            <a:off x="2133600" y="51054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en-US" altLang="en-US" b="1" dirty="0">
                <a:solidFill>
                  <a:srgbClr val="0070C0"/>
                </a:solidFill>
                <a:effectLst>
                  <a:outerShdw blurRad="38100" dist="38100" dir="2700000" algn="tl">
                    <a:srgbClr val="000000"/>
                  </a:outerShdw>
                </a:effectLst>
              </a:rPr>
              <a:t>Example:  </a:t>
            </a:r>
            <a:r>
              <a:rPr kumimoji="1" lang="en-US" altLang="en-US" b="1" dirty="0">
                <a:solidFill>
                  <a:srgbClr val="0070C0"/>
                </a:solidFill>
                <a:effectLst>
                  <a:outerShdw blurRad="38100" dist="38100" dir="2700000" algn="tl">
                    <a:srgbClr val="000000"/>
                  </a:outerShdw>
                </a:effectLst>
                <a:sym typeface="Symbol" charset="2"/>
              </a:rPr>
              <a:t>2</a:t>
            </a:r>
            <a:r>
              <a:rPr kumimoji="1" lang="en-US" altLang="en-US" b="1" i="1" baseline="30000" dirty="0">
                <a:solidFill>
                  <a:srgbClr val="0070C0"/>
                </a:solidFill>
                <a:effectLst>
                  <a:outerShdw blurRad="38100" dist="38100" dir="2700000" algn="tl">
                    <a:srgbClr val="000000"/>
                  </a:outerShdw>
                </a:effectLst>
                <a:sym typeface="Symbol" charset="2"/>
              </a:rPr>
              <a:t>n</a:t>
            </a:r>
            <a:r>
              <a:rPr kumimoji="1" lang="en-US" altLang="en-US" b="1" dirty="0">
                <a:solidFill>
                  <a:srgbClr val="0070C0"/>
                </a:solidFill>
                <a:effectLst>
                  <a:outerShdw blurRad="38100" dist="38100" dir="2700000" algn="tl">
                    <a:srgbClr val="000000"/>
                  </a:outerShdw>
                </a:effectLst>
              </a:rPr>
              <a:t> vs. </a:t>
            </a:r>
            <a:r>
              <a:rPr kumimoji="1" lang="en-US" altLang="en-US" b="1" i="1" dirty="0">
                <a:solidFill>
                  <a:srgbClr val="0070C0"/>
                </a:solidFill>
                <a:effectLst>
                  <a:outerShdw blurRad="38100" dist="38100" dir="2700000" algn="tl">
                    <a:srgbClr val="000000"/>
                  </a:outerShdw>
                </a:effectLst>
              </a:rPr>
              <a:t>n</a:t>
            </a:r>
            <a:r>
              <a:rPr kumimoji="1" lang="en-US" altLang="en-US" b="1" dirty="0">
                <a:solidFill>
                  <a:srgbClr val="0070C0"/>
                </a:solidFill>
                <a:effectLst>
                  <a:outerShdw blurRad="38100" dist="38100" dir="2700000" algn="tl">
                    <a:srgbClr val="000000"/>
                  </a:outerShdw>
                </a:effectLst>
              </a:rPr>
              <a:t>!</a:t>
            </a:r>
            <a:endParaRPr kumimoji="1" lang="en-US" altLang="en-US" b="1" i="1" dirty="0">
              <a:solidFill>
                <a:srgbClr val="0070C0"/>
              </a:solidFill>
              <a:effectLst>
                <a:outerShdw blurRad="38100" dist="38100" dir="2700000" algn="tl">
                  <a:srgbClr val="000000"/>
                </a:outerShdw>
              </a:effectLst>
            </a:endParaRPr>
          </a:p>
        </p:txBody>
      </p:sp>
    </p:spTree>
    <p:extLst>
      <p:ext uri="{BB962C8B-B14F-4D97-AF65-F5344CB8AC3E}">
        <p14:creationId xmlns:p14="http://schemas.microsoft.com/office/powerpoint/2010/main" val="141365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CEE6C46-1674-494F-9120-4481F0075EAF}" type="slidenum">
              <a:rPr lang="en-US" altLang="en-US"/>
              <a:pPr/>
              <a:t>14</a:t>
            </a:fld>
            <a:endParaRPr lang="en-US" altLang="en-US"/>
          </a:p>
        </p:txBody>
      </p:sp>
      <p:sp>
        <p:nvSpPr>
          <p:cNvPr id="286722" name="Rectangle 2"/>
          <p:cNvSpPr>
            <a:spLocks noGrp="1" noChangeArrowheads="1"/>
          </p:cNvSpPr>
          <p:nvPr>
            <p:ph type="title"/>
          </p:nvPr>
        </p:nvSpPr>
        <p:spPr>
          <a:xfrm>
            <a:off x="1981200" y="304800"/>
            <a:ext cx="8534400" cy="533400"/>
          </a:xfrm>
        </p:spPr>
        <p:txBody>
          <a:bodyPr/>
          <a:lstStyle/>
          <a:p>
            <a:r>
              <a:rPr lang="en-US" altLang="en-US" sz="3200" b="1" dirty="0" err="1"/>
              <a:t>Bazı</a:t>
            </a:r>
            <a:r>
              <a:rPr lang="en-US" altLang="en-US" sz="3200" b="1" dirty="0"/>
              <a:t> </a:t>
            </a:r>
            <a:r>
              <a:rPr lang="en-US" altLang="en-US" sz="3200" b="1" dirty="0" err="1"/>
              <a:t>Önemli</a:t>
            </a:r>
            <a:r>
              <a:rPr lang="en-US" altLang="en-US" sz="3200" b="1" dirty="0"/>
              <a:t> </a:t>
            </a:r>
            <a:r>
              <a:rPr lang="en-US" altLang="en-US" sz="3200" b="1" dirty="0" err="1"/>
              <a:t>Fonksiyonların</a:t>
            </a:r>
            <a:r>
              <a:rPr lang="en-US" altLang="en-US" sz="3200" b="1" dirty="0"/>
              <a:t> </a:t>
            </a:r>
            <a:r>
              <a:rPr lang="en-US" altLang="en-US" sz="3200" b="1" dirty="0" err="1"/>
              <a:t>Büyüme</a:t>
            </a:r>
            <a:r>
              <a:rPr lang="en-US" altLang="en-US" sz="3200" b="1" dirty="0"/>
              <a:t> </a:t>
            </a:r>
            <a:r>
              <a:rPr lang="en-US" altLang="en-US" sz="3200" b="1" dirty="0" err="1"/>
              <a:t>Dereceleri</a:t>
            </a:r>
            <a:endParaRPr lang="en-US" altLang="en-US" sz="3200" b="1" dirty="0"/>
          </a:p>
        </p:txBody>
      </p:sp>
      <p:sp>
        <p:nvSpPr>
          <p:cNvPr id="286723" name="Rectangle 3"/>
          <p:cNvSpPr>
            <a:spLocks noGrp="1" noChangeArrowheads="1"/>
          </p:cNvSpPr>
          <p:nvPr>
            <p:ph type="body" idx="1"/>
          </p:nvPr>
        </p:nvSpPr>
        <p:spPr>
          <a:xfrm>
            <a:off x="1905000" y="1295400"/>
            <a:ext cx="8763000" cy="5334000"/>
          </a:xfrm>
        </p:spPr>
        <p:txBody>
          <a:bodyPr>
            <a:normAutofit fontScale="92500" lnSpcReduction="20000"/>
          </a:bodyPr>
          <a:lstStyle/>
          <a:p>
            <a:pPr>
              <a:lnSpc>
                <a:spcPct val="80000"/>
              </a:lnSpc>
            </a:pPr>
            <a:r>
              <a:rPr kumimoji="0" lang="tr-TR" altLang="en-US" sz="3000" dirty="0">
                <a:solidFill>
                  <a:schemeClr val="hlink"/>
                </a:solidFill>
              </a:rPr>
              <a:t>Tüm logaritmik fonksiyonlar </a:t>
            </a:r>
            <a:r>
              <a:rPr kumimoji="0" lang="tr-TR" altLang="en-US" sz="3000" dirty="0" err="1">
                <a:solidFill>
                  <a:schemeClr val="hlink"/>
                </a:solidFill>
              </a:rPr>
              <a:t>log</a:t>
            </a:r>
            <a:r>
              <a:rPr kumimoji="0" lang="tr-TR" altLang="en-US" sz="3000" i="1" baseline="-25000" dirty="0" err="1">
                <a:solidFill>
                  <a:schemeClr val="hlink"/>
                </a:solidFill>
              </a:rPr>
              <a:t>a</a:t>
            </a:r>
            <a:r>
              <a:rPr kumimoji="0" lang="tr-TR" altLang="en-US" sz="3000" i="1" baseline="-25000" dirty="0">
                <a:solidFill>
                  <a:schemeClr val="hlink"/>
                </a:solidFill>
              </a:rPr>
              <a:t> </a:t>
            </a:r>
            <a:r>
              <a:rPr kumimoji="0" lang="tr-TR" altLang="en-US" sz="3000" i="1" dirty="0">
                <a:solidFill>
                  <a:schemeClr val="hlink"/>
                </a:solidFill>
              </a:rPr>
              <a:t>n</a:t>
            </a:r>
            <a:r>
              <a:rPr kumimoji="0" lang="tr-TR" altLang="en-US" sz="3000" b="0" dirty="0">
                <a:solidFill>
                  <a:schemeClr val="tx1"/>
                </a:solidFill>
                <a:effectLst/>
              </a:rPr>
              <a:t> </a:t>
            </a:r>
            <a:r>
              <a:rPr kumimoji="0" lang="tr-TR" altLang="en-US" sz="3000" dirty="0">
                <a:solidFill>
                  <a:schemeClr val="hlink"/>
                </a:solidFill>
              </a:rPr>
              <a:t>aynı asimptotik sınıfa sahiptir.</a:t>
            </a:r>
          </a:p>
          <a:p>
            <a:pPr marL="0" indent="0">
              <a:lnSpc>
                <a:spcPct val="80000"/>
              </a:lnSpc>
              <a:buNone/>
            </a:pPr>
            <a:br>
              <a:rPr kumimoji="0" lang="tr-TR" altLang="en-US" sz="3000" dirty="0">
                <a:sym typeface="Symbol" charset="2"/>
              </a:rPr>
            </a:br>
            <a:r>
              <a:rPr kumimoji="0" lang="tr-TR" altLang="en-US" sz="3000" dirty="0">
                <a:sym typeface="Symbol" charset="2"/>
              </a:rPr>
              <a:t>	(</a:t>
            </a:r>
            <a:r>
              <a:rPr lang="tr-TR" altLang="en-US" sz="3000" dirty="0" err="1">
                <a:sym typeface="Symbol" charset="2"/>
              </a:rPr>
              <a:t>log</a:t>
            </a:r>
            <a:r>
              <a:rPr lang="tr-TR" altLang="en-US" sz="3000" dirty="0">
                <a:sym typeface="Symbol" charset="2"/>
              </a:rPr>
              <a:t> </a:t>
            </a:r>
            <a:r>
              <a:rPr lang="tr-TR" altLang="en-US" sz="3000" i="1" dirty="0">
                <a:sym typeface="Symbol" charset="2"/>
              </a:rPr>
              <a:t>n) </a:t>
            </a:r>
            <a:r>
              <a:rPr kumimoji="0" lang="tr-TR" altLang="en-US" sz="3000" dirty="0" err="1">
                <a:sym typeface="Symbol" charset="2"/>
              </a:rPr>
              <a:t>logarithmanın</a:t>
            </a:r>
            <a:r>
              <a:rPr kumimoji="0" lang="tr-TR" altLang="en-US" sz="3000" dirty="0">
                <a:sym typeface="Symbol" charset="2"/>
              </a:rPr>
              <a:t> tabanı  </a:t>
            </a:r>
            <a:r>
              <a:rPr kumimoji="0" lang="tr-TR" altLang="en-US" sz="3000" i="1" dirty="0">
                <a:sym typeface="Symbol" charset="2"/>
              </a:rPr>
              <a:t>a </a:t>
            </a:r>
            <a:r>
              <a:rPr kumimoji="0" lang="tr-TR" altLang="en-US" sz="3000" dirty="0">
                <a:sym typeface="Symbol" charset="2"/>
              </a:rPr>
              <a:t>&gt; 1 </a:t>
            </a:r>
            <a:r>
              <a:rPr lang="tr-TR" altLang="en-US" sz="3000" dirty="0">
                <a:sym typeface="Symbol" charset="2"/>
              </a:rPr>
              <a:t>önemli değil.</a:t>
            </a:r>
            <a:br>
              <a:rPr lang="tr-TR" altLang="en-US" sz="3000" dirty="0">
                <a:sym typeface="Symbol" charset="2"/>
              </a:rPr>
            </a:br>
            <a:br>
              <a:rPr lang="tr-TR" altLang="en-US" sz="3000" dirty="0">
                <a:sym typeface="Symbol" charset="2"/>
              </a:rPr>
            </a:br>
            <a:endParaRPr lang="tr-TR" altLang="en-US" sz="3000" dirty="0">
              <a:sym typeface="Symbol" charset="2"/>
            </a:endParaRPr>
          </a:p>
          <a:p>
            <a:pPr>
              <a:lnSpc>
                <a:spcPct val="80000"/>
              </a:lnSpc>
            </a:pPr>
            <a:r>
              <a:rPr kumimoji="0" lang="tr-TR" altLang="en-US" sz="3000" dirty="0">
                <a:solidFill>
                  <a:schemeClr val="hlink"/>
                </a:solidFill>
              </a:rPr>
              <a:t>Aynı derece </a:t>
            </a:r>
            <a:r>
              <a:rPr kumimoji="0" lang="tr-TR" altLang="en-US" sz="3000" i="1" dirty="0">
                <a:solidFill>
                  <a:schemeClr val="hlink"/>
                </a:solidFill>
              </a:rPr>
              <a:t>k’ye sahip olan tüm </a:t>
            </a:r>
            <a:r>
              <a:rPr kumimoji="0" lang="tr-TR" altLang="en-US" sz="3000" i="1" dirty="0" err="1">
                <a:solidFill>
                  <a:schemeClr val="hlink"/>
                </a:solidFill>
              </a:rPr>
              <a:t>polinomlar</a:t>
            </a:r>
            <a:r>
              <a:rPr kumimoji="0" lang="tr-TR" altLang="en-US" sz="3000" i="1" dirty="0">
                <a:solidFill>
                  <a:schemeClr val="hlink"/>
                </a:solidFill>
              </a:rPr>
              <a:t>  </a:t>
            </a:r>
            <a:r>
              <a:rPr kumimoji="0" lang="tr-TR" altLang="en-US" sz="3000" dirty="0">
                <a:solidFill>
                  <a:schemeClr val="hlink"/>
                </a:solidFill>
              </a:rPr>
              <a:t>aynı asimptotik sınıfa sahiptir. : </a:t>
            </a:r>
          </a:p>
          <a:p>
            <a:pPr>
              <a:lnSpc>
                <a:spcPct val="80000"/>
              </a:lnSpc>
            </a:pPr>
            <a:r>
              <a:rPr lang="tr-TR" altLang="en-US" sz="3000" i="1" dirty="0" err="1">
                <a:ea typeface="Times New Roman" charset="0"/>
                <a:cs typeface="Times New Roman" charset="0"/>
              </a:rPr>
              <a:t>a</a:t>
            </a:r>
            <a:r>
              <a:rPr lang="tr-TR" altLang="en-US" sz="3000" i="1" baseline="-25000" dirty="0" err="1">
                <a:ea typeface="Times New Roman" charset="0"/>
                <a:cs typeface="Times New Roman" charset="0"/>
              </a:rPr>
              <a:t>k</a:t>
            </a:r>
            <a:r>
              <a:rPr lang="tr-TR" altLang="en-US" sz="3000" i="1" dirty="0" err="1">
                <a:ea typeface="Times New Roman" charset="0"/>
                <a:cs typeface="Times New Roman" charset="0"/>
              </a:rPr>
              <a:t>n</a:t>
            </a:r>
            <a:r>
              <a:rPr lang="tr-TR" altLang="en-US" sz="3000" i="1" baseline="30000" dirty="0" err="1">
                <a:ea typeface="Times New Roman" charset="0"/>
                <a:cs typeface="Times New Roman" charset="0"/>
              </a:rPr>
              <a:t>k</a:t>
            </a:r>
            <a:r>
              <a:rPr lang="tr-TR" altLang="en-US" sz="3000" dirty="0">
                <a:ea typeface="Times New Roman" charset="0"/>
                <a:cs typeface="Times New Roman" charset="0"/>
              </a:rPr>
              <a:t> + </a:t>
            </a:r>
            <a:r>
              <a:rPr lang="tr-TR" altLang="en-US" sz="3000" i="1" dirty="0">
                <a:ea typeface="Times New Roman" charset="0"/>
                <a:cs typeface="Times New Roman" charset="0"/>
              </a:rPr>
              <a:t>a</a:t>
            </a:r>
            <a:r>
              <a:rPr lang="tr-TR" altLang="en-US" sz="3000" i="1" baseline="-25000" dirty="0">
                <a:ea typeface="Times New Roman" charset="0"/>
                <a:cs typeface="Times New Roman" charset="0"/>
              </a:rPr>
              <a:t>k</a:t>
            </a:r>
            <a:r>
              <a:rPr lang="tr-TR" altLang="en-US" sz="3000" baseline="-25000" dirty="0">
                <a:ea typeface="Times New Roman" charset="0"/>
                <a:cs typeface="Times New Roman" charset="0"/>
              </a:rPr>
              <a:t>-1</a:t>
            </a:r>
            <a:r>
              <a:rPr lang="tr-TR" altLang="en-US" sz="3000" i="1" dirty="0">
                <a:ea typeface="Times New Roman" charset="0"/>
                <a:cs typeface="Times New Roman" charset="0"/>
              </a:rPr>
              <a:t>n</a:t>
            </a:r>
            <a:r>
              <a:rPr lang="tr-TR" altLang="en-US" sz="3000" i="1" baseline="30000" dirty="0">
                <a:ea typeface="Times New Roman" charset="0"/>
                <a:cs typeface="Times New Roman" charset="0"/>
              </a:rPr>
              <a:t>k</a:t>
            </a:r>
            <a:r>
              <a:rPr lang="tr-TR" altLang="en-US" sz="3000" baseline="30000" dirty="0">
                <a:ea typeface="Times New Roman" charset="0"/>
                <a:cs typeface="Times New Roman" charset="0"/>
              </a:rPr>
              <a:t>-1</a:t>
            </a:r>
            <a:r>
              <a:rPr lang="tr-TR" altLang="en-US" sz="3000" dirty="0">
                <a:ea typeface="Times New Roman" charset="0"/>
                <a:cs typeface="Times New Roman" charset="0"/>
              </a:rPr>
              <a:t> + … + </a:t>
            </a:r>
            <a:r>
              <a:rPr lang="tr-TR" altLang="en-US" sz="3000" i="1" dirty="0">
                <a:ea typeface="Times New Roman" charset="0"/>
                <a:cs typeface="Times New Roman" charset="0"/>
              </a:rPr>
              <a:t>a</a:t>
            </a:r>
            <a:r>
              <a:rPr lang="tr-TR" altLang="en-US" sz="3000" baseline="-25000" dirty="0">
                <a:ea typeface="Times New Roman" charset="0"/>
                <a:cs typeface="Times New Roman" charset="0"/>
              </a:rPr>
              <a:t>0 </a:t>
            </a:r>
            <a:r>
              <a:rPr kumimoji="0" lang="tr-TR" altLang="en-US" sz="3000" dirty="0">
                <a:sym typeface="Symbol" charset="2"/>
              </a:rPr>
              <a:t> (</a:t>
            </a:r>
            <a:r>
              <a:rPr lang="tr-TR" altLang="en-US" sz="3000" i="1" dirty="0" err="1">
                <a:sym typeface="Symbol" charset="2"/>
              </a:rPr>
              <a:t>n</a:t>
            </a:r>
            <a:r>
              <a:rPr lang="tr-TR" altLang="en-US" sz="3000" i="1" baseline="30000" dirty="0" err="1">
                <a:sym typeface="Symbol" charset="2"/>
              </a:rPr>
              <a:t>k</a:t>
            </a:r>
            <a:r>
              <a:rPr kumimoji="0" lang="tr-TR" altLang="en-US" sz="3000" dirty="0">
                <a:sym typeface="Symbol" charset="2"/>
              </a:rPr>
              <a:t>) </a:t>
            </a:r>
            <a:br>
              <a:rPr kumimoji="0" lang="tr-TR" altLang="en-US" sz="3000" dirty="0">
                <a:sym typeface="Symbol" charset="2"/>
              </a:rPr>
            </a:br>
            <a:br>
              <a:rPr lang="tr-TR" altLang="en-US" sz="3000" dirty="0">
                <a:sym typeface="Symbol" charset="2"/>
              </a:rPr>
            </a:br>
            <a:endParaRPr lang="tr-TR" altLang="en-US" sz="3000" dirty="0">
              <a:sym typeface="Symbol" charset="2"/>
            </a:endParaRPr>
          </a:p>
          <a:p>
            <a:pPr>
              <a:lnSpc>
                <a:spcPct val="80000"/>
              </a:lnSpc>
            </a:pPr>
            <a:r>
              <a:rPr kumimoji="0" lang="tr-TR" altLang="en-US" sz="3000" dirty="0">
                <a:sym typeface="Symbol" charset="2"/>
              </a:rPr>
              <a:t>Üstel fonksiyonlar </a:t>
            </a:r>
            <a:r>
              <a:rPr kumimoji="0" lang="tr-TR" altLang="en-US" sz="3000" i="1" dirty="0">
                <a:sym typeface="Symbol" charset="2"/>
              </a:rPr>
              <a:t>a</a:t>
            </a:r>
            <a:r>
              <a:rPr kumimoji="0" lang="tr-TR" altLang="en-US" sz="3000" i="1" baseline="30000" dirty="0">
                <a:sym typeface="Symbol" charset="2"/>
              </a:rPr>
              <a:t>n  </a:t>
            </a:r>
            <a:r>
              <a:rPr kumimoji="0" lang="tr-TR" altLang="en-US" sz="3000" dirty="0">
                <a:sym typeface="Symbol" charset="2"/>
              </a:rPr>
              <a:t>a değerine göre farklı büyüme sınıfına aittir.</a:t>
            </a:r>
            <a:br>
              <a:rPr lang="tr-TR" altLang="en-US" sz="3000" i="1" dirty="0">
                <a:sym typeface="Symbol" charset="2"/>
              </a:rPr>
            </a:br>
            <a:endParaRPr lang="tr-TR" altLang="en-US" sz="3000" i="1" dirty="0">
              <a:sym typeface="Symbol" charset="2"/>
            </a:endParaRPr>
          </a:p>
          <a:p>
            <a:pPr>
              <a:lnSpc>
                <a:spcPct val="80000"/>
              </a:lnSpc>
            </a:pPr>
            <a:r>
              <a:rPr lang="tr-TR" altLang="en-US" sz="3000" dirty="0" err="1">
                <a:ea typeface="Times New Roman" charset="0"/>
                <a:cs typeface="Times New Roman" charset="0"/>
              </a:rPr>
              <a:t>order</a:t>
            </a:r>
            <a:r>
              <a:rPr lang="tr-TR" altLang="en-US" sz="3000" dirty="0">
                <a:ea typeface="Times New Roman" charset="0"/>
                <a:cs typeface="Times New Roman" charset="0"/>
              </a:rPr>
              <a:t> </a:t>
            </a:r>
            <a:r>
              <a:rPr lang="tr-TR" altLang="en-US" sz="3000" dirty="0" err="1">
                <a:sym typeface="Symbol" charset="2"/>
              </a:rPr>
              <a:t>log</a:t>
            </a:r>
            <a:r>
              <a:rPr lang="tr-TR" altLang="en-US" sz="3000" dirty="0">
                <a:sym typeface="Symbol" charset="2"/>
              </a:rPr>
              <a:t> </a:t>
            </a:r>
            <a:r>
              <a:rPr lang="tr-TR" altLang="en-US" sz="3000" i="1" dirty="0">
                <a:sym typeface="Symbol" charset="2"/>
              </a:rPr>
              <a:t>n  &lt; </a:t>
            </a:r>
            <a:r>
              <a:rPr lang="tr-TR" altLang="en-US" sz="3000" dirty="0" err="1">
                <a:sym typeface="Symbol" charset="2"/>
              </a:rPr>
              <a:t>order</a:t>
            </a:r>
            <a:r>
              <a:rPr lang="tr-TR" altLang="en-US" sz="3000" dirty="0">
                <a:sym typeface="Symbol" charset="2"/>
              </a:rPr>
              <a:t> </a:t>
            </a:r>
            <a:r>
              <a:rPr lang="tr-TR" altLang="en-US" sz="3000" i="1" dirty="0">
                <a:sym typeface="Symbol" charset="2"/>
              </a:rPr>
              <a:t>n</a:t>
            </a:r>
            <a:r>
              <a:rPr lang="tr-TR" altLang="en-US" sz="3000" i="1" baseline="30000" dirty="0">
                <a:sym typeface="Symbol" charset="2"/>
              </a:rPr>
              <a:t> </a:t>
            </a:r>
            <a:r>
              <a:rPr lang="tr-TR" altLang="en-US" sz="3000" i="1" dirty="0">
                <a:sym typeface="Symbol" charset="2"/>
              </a:rPr>
              <a:t> </a:t>
            </a:r>
            <a:r>
              <a:rPr lang="tr-TR" altLang="en-US" sz="3000" dirty="0">
                <a:sym typeface="Symbol" charset="2"/>
              </a:rPr>
              <a:t>(&gt;0)  &lt; </a:t>
            </a:r>
            <a:r>
              <a:rPr lang="tr-TR" altLang="en-US" sz="3000" dirty="0" err="1">
                <a:sym typeface="Symbol" charset="2"/>
              </a:rPr>
              <a:t>order</a:t>
            </a:r>
            <a:r>
              <a:rPr lang="tr-TR" altLang="en-US" sz="3000" dirty="0">
                <a:sym typeface="Symbol" charset="2"/>
              </a:rPr>
              <a:t> </a:t>
            </a:r>
            <a:r>
              <a:rPr kumimoji="0" lang="tr-TR" altLang="en-US" sz="3000" i="1" dirty="0">
                <a:sym typeface="Symbol" charset="2"/>
              </a:rPr>
              <a:t>a</a:t>
            </a:r>
            <a:r>
              <a:rPr kumimoji="0" lang="tr-TR" altLang="en-US" sz="3000" i="1" baseline="30000" dirty="0">
                <a:sym typeface="Symbol" charset="2"/>
              </a:rPr>
              <a:t>n</a:t>
            </a:r>
            <a:r>
              <a:rPr lang="tr-TR" altLang="en-US" sz="3000" dirty="0">
                <a:sym typeface="Symbol" charset="2"/>
              </a:rPr>
              <a:t>  &lt; </a:t>
            </a:r>
            <a:r>
              <a:rPr lang="tr-TR" altLang="en-US" sz="3000" dirty="0" err="1">
                <a:sym typeface="Symbol" charset="2"/>
              </a:rPr>
              <a:t>order</a:t>
            </a:r>
            <a:r>
              <a:rPr lang="tr-TR" altLang="en-US" sz="3000" dirty="0">
                <a:sym typeface="Symbol" charset="2"/>
              </a:rPr>
              <a:t> </a:t>
            </a:r>
            <a:r>
              <a:rPr lang="tr-TR" altLang="en-US" sz="3000" i="1" dirty="0">
                <a:sym typeface="Symbol" charset="2"/>
              </a:rPr>
              <a:t>n</a:t>
            </a:r>
            <a:r>
              <a:rPr lang="tr-TR" altLang="en-US" sz="3000" dirty="0">
                <a:sym typeface="Symbol" charset="2"/>
              </a:rPr>
              <a:t>! &lt; </a:t>
            </a:r>
            <a:r>
              <a:rPr lang="tr-TR" altLang="en-US" sz="3000" dirty="0" err="1">
                <a:sym typeface="Symbol" charset="2"/>
              </a:rPr>
              <a:t>order</a:t>
            </a:r>
            <a:r>
              <a:rPr lang="tr-TR" altLang="en-US" sz="3000" dirty="0">
                <a:sym typeface="Symbol" charset="2"/>
              </a:rPr>
              <a:t> </a:t>
            </a:r>
            <a:r>
              <a:rPr lang="tr-TR" altLang="en-US" sz="3000" i="1" dirty="0" err="1">
                <a:sym typeface="Symbol" charset="2"/>
              </a:rPr>
              <a:t>n</a:t>
            </a:r>
            <a:r>
              <a:rPr lang="tr-TR" altLang="en-US" sz="3000" i="1" baseline="30000" dirty="0" err="1">
                <a:sym typeface="Symbol" charset="2"/>
              </a:rPr>
              <a:t>n</a:t>
            </a:r>
            <a:r>
              <a:rPr lang="tr-TR" altLang="en-US" sz="3000" dirty="0">
                <a:ea typeface="Times New Roman" charset="0"/>
                <a:cs typeface="Times New Roman" charset="0"/>
              </a:rPr>
              <a:t>								</a:t>
            </a:r>
            <a:endParaRPr lang="en-US" altLang="en-US" sz="1600" dirty="0">
              <a:ea typeface="Times New Roman" charset="0"/>
              <a:cs typeface="Times New Roman" charset="0"/>
            </a:endParaRPr>
          </a:p>
        </p:txBody>
      </p:sp>
    </p:spTree>
    <p:extLst>
      <p:ext uri="{BB962C8B-B14F-4D97-AF65-F5344CB8AC3E}">
        <p14:creationId xmlns:p14="http://schemas.microsoft.com/office/powerpoint/2010/main" val="104197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CB760A3F-1AAA-0947-8D58-ED5CD992221D}" type="slidenum">
              <a:rPr lang="en-US" altLang="en-US"/>
              <a:pPr/>
              <a:t>15</a:t>
            </a:fld>
            <a:endParaRPr lang="en-US" altLang="en-US"/>
          </a:p>
        </p:txBody>
      </p:sp>
      <p:sp>
        <p:nvSpPr>
          <p:cNvPr id="265218" name="Rectangle 2"/>
          <p:cNvSpPr>
            <a:spLocks noGrp="1" noChangeArrowheads="1"/>
          </p:cNvSpPr>
          <p:nvPr>
            <p:ph type="title"/>
          </p:nvPr>
        </p:nvSpPr>
        <p:spPr>
          <a:xfrm>
            <a:off x="838200" y="122237"/>
            <a:ext cx="10515600" cy="1325563"/>
          </a:xfrm>
        </p:spPr>
        <p:txBody>
          <a:bodyPr/>
          <a:lstStyle/>
          <a:p>
            <a:r>
              <a:rPr lang="en-US" altLang="en-US" dirty="0" err="1"/>
              <a:t>Temel</a:t>
            </a:r>
            <a:r>
              <a:rPr lang="en-US" altLang="en-US" dirty="0"/>
              <a:t> </a:t>
            </a:r>
            <a:r>
              <a:rPr lang="en-US" altLang="en-US" dirty="0" err="1"/>
              <a:t>Asimptotik</a:t>
            </a:r>
            <a:r>
              <a:rPr lang="en-US" altLang="en-US" dirty="0"/>
              <a:t> </a:t>
            </a:r>
            <a:r>
              <a:rPr lang="en-US" altLang="en-US" dirty="0" err="1"/>
              <a:t>Verimlilik</a:t>
            </a:r>
            <a:r>
              <a:rPr lang="en-US" altLang="en-US" dirty="0"/>
              <a:t> </a:t>
            </a:r>
            <a:r>
              <a:rPr lang="en-US" altLang="en-US" dirty="0" err="1"/>
              <a:t>Sınıfları</a:t>
            </a:r>
            <a:r>
              <a:rPr lang="en-US" altLang="en-US" dirty="0"/>
              <a:t> (Basic asymptotic efficiency classes)</a:t>
            </a:r>
          </a:p>
        </p:txBody>
      </p:sp>
      <p:graphicFrame>
        <p:nvGraphicFramePr>
          <p:cNvPr id="265255" name="Group 39"/>
          <p:cNvGraphicFramePr>
            <a:graphicFrameLocks noGrp="1"/>
          </p:cNvGraphicFramePr>
          <p:nvPr>
            <p:extLst>
              <p:ext uri="{D42A27DB-BD31-4B8C-83A1-F6EECF244321}">
                <p14:modId xmlns:p14="http://schemas.microsoft.com/office/powerpoint/2010/main" val="1154493515"/>
              </p:ext>
            </p:extLst>
          </p:nvPr>
        </p:nvGraphicFramePr>
        <p:xfrm>
          <a:off x="2819400" y="1666874"/>
          <a:ext cx="7010400" cy="4872038"/>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538163">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a:ln>
                            <a:noFill/>
                          </a:ln>
                          <a:solidFill>
                            <a:srgbClr val="0070C0"/>
                          </a:solidFill>
                          <a:effectLst>
                            <a:outerShdw blurRad="38100" dist="38100" dir="2700000" algn="tl">
                              <a:srgbClr val="000000"/>
                            </a:outerShdw>
                          </a:effectLst>
                          <a:latin typeface="Times New Roman" charset="0"/>
                        </a:rPr>
                        <a:t>constant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log </a:t>
                      </a: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endPar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a:ln>
                            <a:noFill/>
                          </a:ln>
                          <a:solidFill>
                            <a:srgbClr val="0070C0"/>
                          </a:solidFill>
                          <a:effectLst>
                            <a:outerShdw blurRad="38100" dist="38100" dir="2700000" algn="tl">
                              <a:srgbClr val="000000"/>
                            </a:outerShdw>
                          </a:effectLst>
                          <a:latin typeface="Times New Roman" charset="0"/>
                        </a:rPr>
                        <a:t>logarithmic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a:ln>
                            <a:noFill/>
                          </a:ln>
                          <a:solidFill>
                            <a:srgbClr val="0070C0"/>
                          </a:solidFill>
                          <a:effectLst>
                            <a:outerShdw blurRad="38100" dist="38100" dir="2700000" algn="tl">
                              <a:srgbClr val="000000"/>
                            </a:outerShdw>
                          </a:effectLst>
                          <a:latin typeface="Times New Roman" charset="0"/>
                        </a:rPr>
                        <a:t>linear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 </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log </a:t>
                      </a: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log</a:t>
                      </a: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 </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or </a:t>
                      </a:r>
                      <a:r>
                        <a:rPr kumimoji="1" lang="en-US" altLang="en-US" sz="2400" b="1" i="0" u="none" strike="noStrike" cap="none" normalizeH="0" baseline="0" dirty="0" err="1">
                          <a:ln>
                            <a:noFill/>
                          </a:ln>
                          <a:solidFill>
                            <a:srgbClr val="0070C0"/>
                          </a:solidFill>
                          <a:effectLst>
                            <a:outerShdw blurRad="38100" dist="38100" dir="2700000" algn="tl">
                              <a:srgbClr val="000000"/>
                            </a:outerShdw>
                          </a:effectLst>
                          <a:latin typeface="Times New Roman" charset="0"/>
                        </a:rPr>
                        <a:t>linearithmic</a:t>
                      </a:r>
                      <a:endPar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30000" dirty="0">
                          <a:ln>
                            <a:noFill/>
                          </a:ln>
                          <a:solidFill>
                            <a:srgbClr val="0070C0"/>
                          </a:solidFill>
                          <a:effectLst>
                            <a:outerShdw blurRad="38100" dist="38100" dir="2700000" algn="tl">
                              <a:srgbClr val="000000"/>
                            </a:outerShdw>
                          </a:effectLst>
                          <a:latin typeface="Times New Roman" charset="0"/>
                        </a:rPr>
                        <a:t>2</a:t>
                      </a:r>
                      <a:endPar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quadratic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30000" dirty="0">
                          <a:ln>
                            <a:noFill/>
                          </a:ln>
                          <a:solidFill>
                            <a:srgbClr val="0070C0"/>
                          </a:solidFill>
                          <a:effectLst>
                            <a:outerShdw blurRad="38100" dist="38100" dir="2700000" algn="tl">
                              <a:srgbClr val="000000"/>
                            </a:outerShdw>
                          </a:effectLst>
                          <a:latin typeface="Times New Roman"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cubic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2</a:t>
                      </a:r>
                      <a:r>
                        <a:rPr kumimoji="1" lang="en-US" altLang="en-US" sz="2400" b="1" i="1" u="none" strike="noStrike" cap="none" normalizeH="0" baseline="30000" dirty="0">
                          <a:ln>
                            <a:noFill/>
                          </a:ln>
                          <a:solidFill>
                            <a:srgbClr val="0070C0"/>
                          </a:solidFill>
                          <a:effectLst>
                            <a:outerShdw blurRad="38100" dist="38100" dir="2700000" algn="tl">
                              <a:srgbClr val="000000"/>
                            </a:outerShdw>
                          </a:effectLst>
                          <a:latin typeface="Times New Roman"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exponential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a:t>
                      </a:r>
                      <a:endParaRPr kumimoji="1" lang="en-US" altLang="en-US" sz="2400" b="1" i="0" u="none" strike="noStrike" cap="none" normalizeH="0" baseline="30000" dirty="0">
                        <a:ln>
                          <a:noFill/>
                        </a:ln>
                        <a:solidFill>
                          <a:srgbClr val="0070C0"/>
                        </a:solidFill>
                        <a:effectLst>
                          <a:outerShdw blurRad="38100" dist="38100" dir="2700000" algn="tl">
                            <a:srgbClr val="000000"/>
                          </a:outerShdw>
                        </a:effectLst>
                        <a:latin typeface="Times New Roman"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factorial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600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D05C8E-CFCB-4147-9292-D99A39A08271}" type="slidenum">
              <a:rPr lang="en-US" altLang="en-US"/>
              <a:pPr/>
              <a:t>16</a:t>
            </a:fld>
            <a:endParaRPr lang="en-US" altLang="en-US"/>
          </a:p>
        </p:txBody>
      </p:sp>
      <p:sp>
        <p:nvSpPr>
          <p:cNvPr id="215042" name="Rectangle 2"/>
          <p:cNvSpPr>
            <a:spLocks noGrp="1" noChangeArrowheads="1"/>
          </p:cNvSpPr>
          <p:nvPr>
            <p:ph type="title"/>
          </p:nvPr>
        </p:nvSpPr>
        <p:spPr>
          <a:xfrm>
            <a:off x="1943100" y="581026"/>
            <a:ext cx="8686800" cy="685800"/>
          </a:xfrm>
        </p:spPr>
        <p:txBody>
          <a:bodyPr>
            <a:normAutofit fontScale="90000"/>
          </a:bodyPr>
          <a:lstStyle/>
          <a:p>
            <a:r>
              <a:rPr lang="en-US" altLang="en-US" dirty="0"/>
              <a:t>Recursive </a:t>
            </a:r>
            <a:r>
              <a:rPr lang="en-US" altLang="en-US" dirty="0" err="1"/>
              <a:t>olmayan</a:t>
            </a:r>
            <a:r>
              <a:rPr lang="en-US" altLang="en-US" dirty="0"/>
              <a:t> </a:t>
            </a:r>
            <a:r>
              <a:rPr lang="en-US" altLang="en-US" dirty="0" err="1"/>
              <a:t>Algoritmaların</a:t>
            </a:r>
            <a:r>
              <a:rPr lang="en-US" altLang="en-US" dirty="0"/>
              <a:t> Time </a:t>
            </a:r>
            <a:r>
              <a:rPr lang="en-US" altLang="en-US" dirty="0" err="1"/>
              <a:t>Efficiency’sini</a:t>
            </a:r>
            <a:r>
              <a:rPr lang="en-US" altLang="en-US" dirty="0"/>
              <a:t> </a:t>
            </a:r>
            <a:r>
              <a:rPr lang="en-US" altLang="en-US" dirty="0" err="1"/>
              <a:t>Analiz</a:t>
            </a:r>
            <a:r>
              <a:rPr lang="en-US" altLang="en-US" dirty="0"/>
              <a:t> </a:t>
            </a:r>
            <a:r>
              <a:rPr lang="en-US" altLang="en-US" dirty="0" err="1"/>
              <a:t>Etmek</a:t>
            </a:r>
            <a:r>
              <a:rPr lang="en-US" altLang="en-US" dirty="0"/>
              <a:t> </a:t>
            </a:r>
            <a:r>
              <a:rPr lang="en-US" altLang="en-US" dirty="0" err="1"/>
              <a:t>için</a:t>
            </a:r>
            <a:r>
              <a:rPr lang="en-US" altLang="en-US" dirty="0"/>
              <a:t> </a:t>
            </a:r>
            <a:r>
              <a:rPr lang="en-US" altLang="en-US" dirty="0" err="1"/>
              <a:t>Genel</a:t>
            </a:r>
            <a:r>
              <a:rPr lang="en-US" altLang="en-US" dirty="0"/>
              <a:t> Plan</a:t>
            </a:r>
          </a:p>
        </p:txBody>
      </p:sp>
      <p:sp>
        <p:nvSpPr>
          <p:cNvPr id="215043" name="Rectangle 3"/>
          <p:cNvSpPr>
            <a:spLocks noGrp="1" noChangeArrowheads="1"/>
          </p:cNvSpPr>
          <p:nvPr>
            <p:ph type="body" idx="1"/>
          </p:nvPr>
        </p:nvSpPr>
        <p:spPr>
          <a:xfrm>
            <a:off x="2133600" y="1266826"/>
            <a:ext cx="8305800" cy="5286375"/>
          </a:xfrm>
        </p:spPr>
        <p:txBody>
          <a:bodyPr>
            <a:normAutofit fontScale="92500" lnSpcReduction="10000"/>
          </a:bodyPr>
          <a:lstStyle/>
          <a:p>
            <a:pPr algn="ctr">
              <a:lnSpc>
                <a:spcPct val="80000"/>
              </a:lnSpc>
              <a:buFont typeface="Monotype Sorts" charset="2"/>
              <a:buNone/>
            </a:pPr>
            <a:r>
              <a:rPr lang="en-US" altLang="en-US" sz="1800" dirty="0"/>
              <a:t> </a:t>
            </a:r>
            <a:endParaRPr lang="en-US" altLang="en-US" sz="1800" i="1" u="sng" dirty="0"/>
          </a:p>
          <a:p>
            <a:pPr algn="ctr">
              <a:lnSpc>
                <a:spcPct val="80000"/>
              </a:lnSpc>
            </a:pPr>
            <a:endParaRPr lang="en-US" altLang="en-US" dirty="0"/>
          </a:p>
          <a:p>
            <a:pPr>
              <a:lnSpc>
                <a:spcPct val="80000"/>
              </a:lnSpc>
            </a:pPr>
            <a:r>
              <a:rPr lang="en-US" altLang="en-US" dirty="0" err="1"/>
              <a:t>Girdi</a:t>
            </a:r>
            <a:r>
              <a:rPr lang="en-US" altLang="en-US" dirty="0"/>
              <a:t> </a:t>
            </a:r>
            <a:r>
              <a:rPr lang="en-US" altLang="en-US" dirty="0" err="1"/>
              <a:t>boyutu</a:t>
            </a:r>
            <a:r>
              <a:rPr lang="en-US" altLang="en-US" dirty="0"/>
              <a:t> </a:t>
            </a:r>
            <a:r>
              <a:rPr lang="en-US" altLang="en-US" dirty="0" err="1"/>
              <a:t>için</a:t>
            </a:r>
            <a:r>
              <a:rPr lang="en-US" altLang="en-US" dirty="0"/>
              <a:t> </a:t>
            </a:r>
            <a:r>
              <a:rPr lang="en-US" altLang="en-US" dirty="0" err="1"/>
              <a:t>düşünülen</a:t>
            </a:r>
            <a:r>
              <a:rPr lang="en-US" altLang="en-US" dirty="0"/>
              <a:t> </a:t>
            </a:r>
            <a:r>
              <a:rPr lang="en-US" altLang="en-US" dirty="0" err="1"/>
              <a:t>parametreye</a:t>
            </a:r>
            <a:r>
              <a:rPr lang="en-US" altLang="en-US" dirty="0"/>
              <a:t> </a:t>
            </a:r>
            <a:r>
              <a:rPr lang="en-US" altLang="en-US" dirty="0" err="1"/>
              <a:t>karar</a:t>
            </a:r>
            <a:r>
              <a:rPr lang="en-US" altLang="en-US" dirty="0"/>
              <a:t> </a:t>
            </a:r>
            <a:r>
              <a:rPr lang="en-US" altLang="en-US" dirty="0" err="1"/>
              <a:t>verme</a:t>
            </a:r>
            <a:r>
              <a:rPr lang="en-US" altLang="en-US" dirty="0"/>
              <a:t>,</a:t>
            </a:r>
          </a:p>
          <a:p>
            <a:pPr marL="0" indent="0">
              <a:lnSpc>
                <a:spcPct val="80000"/>
              </a:lnSpc>
              <a:buNone/>
            </a:pPr>
            <a:endParaRPr lang="en-US" altLang="en-US" i="1" u="sng" dirty="0"/>
          </a:p>
          <a:p>
            <a:pPr>
              <a:lnSpc>
                <a:spcPct val="80000"/>
              </a:lnSpc>
            </a:pPr>
            <a:r>
              <a:rPr lang="en-US" altLang="en-US" dirty="0" err="1"/>
              <a:t>Algoritmanın</a:t>
            </a:r>
            <a:r>
              <a:rPr lang="en-US" altLang="en-US" dirty="0"/>
              <a:t> </a:t>
            </a:r>
            <a:r>
              <a:rPr lang="en-US" altLang="en-US" dirty="0" err="1"/>
              <a:t>temel</a:t>
            </a:r>
            <a:r>
              <a:rPr lang="en-US" altLang="en-US" dirty="0"/>
              <a:t> </a:t>
            </a:r>
            <a:r>
              <a:rPr lang="en-US" altLang="en-US" dirty="0" err="1"/>
              <a:t>işlemini</a:t>
            </a:r>
            <a:r>
              <a:rPr lang="en-US" altLang="en-US" dirty="0"/>
              <a:t> (</a:t>
            </a:r>
            <a:r>
              <a:rPr lang="en-US" altLang="en-US" i="1" u="sng" dirty="0"/>
              <a:t>basic operation) </a:t>
            </a:r>
            <a:r>
              <a:rPr lang="en-US" altLang="en-US" i="1" u="sng" dirty="0" err="1"/>
              <a:t>belirle</a:t>
            </a:r>
            <a:r>
              <a:rPr lang="en-US" altLang="en-US" i="1" u="sng" dirty="0"/>
              <a:t>.</a:t>
            </a:r>
          </a:p>
          <a:p>
            <a:pPr>
              <a:lnSpc>
                <a:spcPct val="80000"/>
              </a:lnSpc>
            </a:pPr>
            <a:endParaRPr lang="en-US" altLang="en-US" i="1" u="sng" dirty="0"/>
          </a:p>
          <a:p>
            <a:pPr>
              <a:lnSpc>
                <a:spcPct val="80000"/>
              </a:lnSpc>
            </a:pPr>
            <a:r>
              <a:rPr lang="en-US" altLang="en-US" dirty="0" err="1"/>
              <a:t>En</a:t>
            </a:r>
            <a:r>
              <a:rPr lang="en-US" altLang="en-US"/>
              <a:t> kötü</a:t>
            </a:r>
            <a:r>
              <a:rPr lang="en-US" altLang="en-US" dirty="0"/>
              <a:t>(</a:t>
            </a:r>
            <a:r>
              <a:rPr lang="en-US" altLang="en-US" i="1" u="sng" dirty="0"/>
              <a:t>worst)</a:t>
            </a:r>
            <a:r>
              <a:rPr lang="en-US" altLang="en-US" dirty="0"/>
              <a:t>, </a:t>
            </a:r>
            <a:r>
              <a:rPr lang="en-US" altLang="en-US" dirty="0" err="1"/>
              <a:t>ortalama</a:t>
            </a:r>
            <a:r>
              <a:rPr lang="en-US" altLang="en-US" dirty="0"/>
              <a:t>(</a:t>
            </a:r>
            <a:r>
              <a:rPr lang="en-US" altLang="en-US" i="1" u="sng" dirty="0"/>
              <a:t>average)</a:t>
            </a:r>
            <a:r>
              <a:rPr lang="en-US" altLang="en-US" dirty="0"/>
              <a:t>, </a:t>
            </a:r>
            <a:r>
              <a:rPr lang="en-US" altLang="en-US" dirty="0" err="1"/>
              <a:t>ve</a:t>
            </a:r>
            <a:r>
              <a:rPr lang="en-US" altLang="en-US" dirty="0"/>
              <a:t> en </a:t>
            </a:r>
            <a:r>
              <a:rPr lang="en-US" altLang="en-US" dirty="0" err="1"/>
              <a:t>iyi</a:t>
            </a:r>
            <a:r>
              <a:rPr lang="en-US" altLang="en-US" dirty="0"/>
              <a:t>(</a:t>
            </a:r>
            <a:r>
              <a:rPr lang="en-US" altLang="en-US" i="1" u="sng" dirty="0"/>
              <a:t>best)</a:t>
            </a:r>
            <a:r>
              <a:rPr lang="en-US" altLang="en-US" dirty="0"/>
              <a:t> </a:t>
            </a:r>
            <a:r>
              <a:rPr lang="en-US" altLang="en-US" dirty="0" err="1"/>
              <a:t>durumlarına</a:t>
            </a:r>
            <a:r>
              <a:rPr lang="en-US" altLang="en-US" dirty="0"/>
              <a:t> </a:t>
            </a:r>
            <a:r>
              <a:rPr lang="en-US" altLang="en-US" dirty="0" err="1"/>
              <a:t>karar</a:t>
            </a:r>
            <a:r>
              <a:rPr lang="en-US" altLang="en-US" dirty="0"/>
              <a:t> ver.</a:t>
            </a:r>
          </a:p>
          <a:p>
            <a:pPr>
              <a:lnSpc>
                <a:spcPct val="80000"/>
              </a:lnSpc>
            </a:pPr>
            <a:endParaRPr lang="en-US" altLang="en-US" i="1" dirty="0"/>
          </a:p>
          <a:p>
            <a:pPr>
              <a:lnSpc>
                <a:spcPct val="80000"/>
              </a:lnSpc>
            </a:pPr>
            <a:r>
              <a:rPr lang="en-US" altLang="en-US" dirty="0" err="1"/>
              <a:t>Toplamda</a:t>
            </a:r>
            <a:r>
              <a:rPr lang="en-US" altLang="en-US" dirty="0"/>
              <a:t> </a:t>
            </a:r>
            <a:r>
              <a:rPr lang="en-US" altLang="en-US" dirty="0" err="1"/>
              <a:t>kaç</a:t>
            </a:r>
            <a:r>
              <a:rPr lang="en-US" altLang="en-US" dirty="0"/>
              <a:t> </a:t>
            </a:r>
            <a:r>
              <a:rPr lang="en-US" altLang="en-US" dirty="0" err="1"/>
              <a:t>farklı</a:t>
            </a:r>
            <a:r>
              <a:rPr lang="en-US" altLang="en-US" dirty="0"/>
              <a:t> </a:t>
            </a:r>
            <a:r>
              <a:rPr lang="en-US" altLang="en-US" dirty="0" err="1"/>
              <a:t>temel</a:t>
            </a:r>
            <a:r>
              <a:rPr lang="en-US" altLang="en-US" dirty="0"/>
              <a:t> </a:t>
            </a:r>
            <a:r>
              <a:rPr lang="en-US" altLang="en-US" dirty="0" err="1"/>
              <a:t>işlemin</a:t>
            </a:r>
            <a:r>
              <a:rPr lang="en-US" altLang="en-US" dirty="0"/>
              <a:t> </a:t>
            </a:r>
            <a:r>
              <a:rPr lang="en-US" altLang="en-US" dirty="0" err="1"/>
              <a:t>çalıştırıldığını</a:t>
            </a:r>
            <a:r>
              <a:rPr lang="en-US" altLang="en-US" dirty="0"/>
              <a:t> say (</a:t>
            </a:r>
            <a:r>
              <a:rPr lang="en-US" altLang="en-US" dirty="0" err="1"/>
              <a:t>toplam</a:t>
            </a:r>
            <a:r>
              <a:rPr lang="en-US" altLang="en-US" dirty="0"/>
              <a:t> </a:t>
            </a:r>
            <a:r>
              <a:rPr lang="en-US" altLang="en-US" dirty="0" err="1"/>
              <a:t>formülünü</a:t>
            </a:r>
            <a:r>
              <a:rPr lang="en-US" altLang="en-US" dirty="0"/>
              <a:t> </a:t>
            </a:r>
            <a:r>
              <a:rPr lang="en-US" altLang="en-US" dirty="0" err="1"/>
              <a:t>belirle</a:t>
            </a:r>
            <a:r>
              <a:rPr lang="en-US" altLang="en-US" dirty="0"/>
              <a:t>)</a:t>
            </a:r>
          </a:p>
          <a:p>
            <a:pPr>
              <a:lnSpc>
                <a:spcPct val="80000"/>
              </a:lnSpc>
            </a:pPr>
            <a:endParaRPr lang="en-US" altLang="en-US" i="1" dirty="0"/>
          </a:p>
          <a:p>
            <a:pPr>
              <a:lnSpc>
                <a:spcPct val="80000"/>
              </a:lnSpc>
            </a:pPr>
            <a:r>
              <a:rPr lang="en-US" altLang="en-US" dirty="0" err="1"/>
              <a:t>Toplamı</a:t>
            </a:r>
            <a:r>
              <a:rPr lang="en-US" altLang="en-US" dirty="0"/>
              <a:t> </a:t>
            </a:r>
            <a:r>
              <a:rPr lang="en-US" altLang="en-US" dirty="0" err="1"/>
              <a:t>kurallara</a:t>
            </a:r>
            <a:r>
              <a:rPr lang="en-US" altLang="en-US" dirty="0"/>
              <a:t> </a:t>
            </a:r>
            <a:r>
              <a:rPr lang="en-US" altLang="en-US" dirty="0" err="1"/>
              <a:t>göre</a:t>
            </a:r>
            <a:r>
              <a:rPr lang="en-US" altLang="en-US" dirty="0"/>
              <a:t> </a:t>
            </a:r>
            <a:r>
              <a:rPr lang="en-US" altLang="en-US" dirty="0" err="1"/>
              <a:t>basite</a:t>
            </a:r>
            <a:r>
              <a:rPr lang="en-US" altLang="en-US" dirty="0"/>
              <a:t> </a:t>
            </a:r>
            <a:r>
              <a:rPr lang="en-US" altLang="en-US" dirty="0" err="1"/>
              <a:t>indirge</a:t>
            </a:r>
            <a:r>
              <a:rPr lang="en-US" altLang="en-US" dirty="0"/>
              <a:t>. </a:t>
            </a:r>
          </a:p>
        </p:txBody>
      </p:sp>
    </p:spTree>
    <p:extLst>
      <p:ext uri="{BB962C8B-B14F-4D97-AF65-F5344CB8AC3E}">
        <p14:creationId xmlns:p14="http://schemas.microsoft.com/office/powerpoint/2010/main" val="25076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6F383A1-4ADE-0E49-82E7-F1CEC96B2FB4}" type="slidenum">
              <a:rPr lang="en-US" altLang="en-US"/>
              <a:pPr/>
              <a:t>17</a:t>
            </a:fld>
            <a:endParaRPr lang="en-US" altLang="en-US"/>
          </a:p>
        </p:txBody>
      </p:sp>
      <p:sp>
        <p:nvSpPr>
          <p:cNvPr id="303106" name="Rectangle 2"/>
          <p:cNvSpPr>
            <a:spLocks noGrp="1" noChangeArrowheads="1"/>
          </p:cNvSpPr>
          <p:nvPr>
            <p:ph type="title"/>
          </p:nvPr>
        </p:nvSpPr>
        <p:spPr>
          <a:xfrm>
            <a:off x="2057400" y="152400"/>
            <a:ext cx="8610600" cy="609600"/>
          </a:xfrm>
        </p:spPr>
        <p:txBody>
          <a:bodyPr>
            <a:normAutofit fontScale="90000"/>
          </a:bodyPr>
          <a:lstStyle/>
          <a:p>
            <a:r>
              <a:rPr lang="en-US" altLang="en-US" dirty="0" err="1"/>
              <a:t>Kullanışlı</a:t>
            </a:r>
            <a:r>
              <a:rPr lang="en-US" altLang="en-US" dirty="0"/>
              <a:t> </a:t>
            </a:r>
            <a:r>
              <a:rPr lang="en-US" altLang="en-US" dirty="0" err="1"/>
              <a:t>Toplam</a:t>
            </a:r>
            <a:r>
              <a:rPr lang="en-US" altLang="en-US" dirty="0"/>
              <a:t> </a:t>
            </a:r>
            <a:r>
              <a:rPr lang="en-US" altLang="en-US" dirty="0" err="1"/>
              <a:t>Formülleri</a:t>
            </a:r>
            <a:r>
              <a:rPr lang="en-US" altLang="en-US" dirty="0"/>
              <a:t> </a:t>
            </a:r>
            <a:r>
              <a:rPr lang="en-US" altLang="en-US" dirty="0" err="1"/>
              <a:t>ve</a:t>
            </a:r>
            <a:r>
              <a:rPr lang="en-US" altLang="en-US" dirty="0"/>
              <a:t> </a:t>
            </a:r>
            <a:r>
              <a:rPr lang="en-US" altLang="en-US" dirty="0" err="1"/>
              <a:t>Kurallar</a:t>
            </a:r>
            <a:endParaRPr lang="en-US" altLang="en-US" dirty="0"/>
          </a:p>
        </p:txBody>
      </p:sp>
      <p:sp>
        <p:nvSpPr>
          <p:cNvPr id="303107" name="Rectangle 3"/>
          <p:cNvSpPr>
            <a:spLocks noGrp="1" noChangeArrowheads="1"/>
          </p:cNvSpPr>
          <p:nvPr>
            <p:ph type="body" idx="1"/>
          </p:nvPr>
        </p:nvSpPr>
        <p:spPr>
          <a:xfrm>
            <a:off x="2057400" y="1143000"/>
            <a:ext cx="8610600" cy="5715000"/>
          </a:xfrm>
        </p:spPr>
        <p:txBody>
          <a:bodyPr>
            <a:normAutofit lnSpcReduction="10000"/>
          </a:bodyPr>
          <a:lstStyle/>
          <a:p>
            <a:pPr>
              <a:buFont typeface="Monotype Sorts" charset="2"/>
              <a:buNone/>
            </a:pPr>
            <a:r>
              <a:rPr lang="en-US" altLang="en-US" dirty="0">
                <a:sym typeface="Symbol" charset="2"/>
              </a:rPr>
              <a:t></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u</a:t>
            </a:r>
            <a:r>
              <a:rPr lang="en-US" altLang="en-US" dirty="0">
                <a:sym typeface="Symbol" charset="2"/>
              </a:rPr>
              <a:t>1 = 1+1+ ⋯ +1 = </a:t>
            </a:r>
            <a:r>
              <a:rPr lang="en-US" altLang="en-US" i="1" dirty="0">
                <a:sym typeface="Symbol" charset="2"/>
              </a:rPr>
              <a:t>u </a:t>
            </a:r>
            <a:r>
              <a:rPr lang="en-US" altLang="en-US" dirty="0"/>
              <a:t>-</a:t>
            </a:r>
            <a:r>
              <a:rPr lang="en-US" altLang="en-US" dirty="0">
                <a:sym typeface="Symbol" charset="2"/>
              </a:rPr>
              <a:t> </a:t>
            </a:r>
            <a:r>
              <a:rPr lang="en-US" altLang="en-US" i="1" dirty="0">
                <a:sym typeface="Symbol" charset="2"/>
              </a:rPr>
              <a:t>l </a:t>
            </a:r>
            <a:r>
              <a:rPr lang="en-US" altLang="en-US" dirty="0">
                <a:sym typeface="Symbol" charset="2"/>
              </a:rPr>
              <a:t>+ 1</a:t>
            </a:r>
          </a:p>
          <a:p>
            <a:pPr>
              <a:buFont typeface="Monotype Sorts" charset="2"/>
              <a:buNone/>
            </a:pPr>
            <a:r>
              <a:rPr lang="en-US" altLang="en-US" dirty="0">
                <a:sym typeface="Symbol" charset="2"/>
              </a:rPr>
              <a:t>	    </a:t>
            </a:r>
            <a:r>
              <a:rPr lang="en-US" altLang="en-US" dirty="0" err="1">
                <a:sym typeface="Symbol" charset="2"/>
              </a:rPr>
              <a:t>Örn</a:t>
            </a:r>
            <a:r>
              <a:rPr lang="en-US" altLang="en-US" dirty="0">
                <a:sym typeface="Symbol" charset="2"/>
              </a:rPr>
              <a:t>:  </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dirty="0">
                <a:sym typeface="Symbol" charset="2"/>
              </a:rPr>
              <a:t>1 = </a:t>
            </a:r>
            <a:r>
              <a:rPr lang="en-US" altLang="en-US" i="1" dirty="0">
                <a:sym typeface="Symbol" charset="2"/>
              </a:rPr>
              <a:t>n </a:t>
            </a:r>
            <a:r>
              <a:rPr lang="en-US" altLang="en-US" dirty="0"/>
              <a:t>-</a:t>
            </a:r>
            <a:r>
              <a:rPr lang="en-US" altLang="en-US" dirty="0">
                <a:sym typeface="Symbol" charset="2"/>
              </a:rPr>
              <a:t> 1 + 1 = </a:t>
            </a:r>
            <a:r>
              <a:rPr lang="en-US" altLang="en-US" i="1" dirty="0">
                <a:sym typeface="Symbol" charset="2"/>
              </a:rPr>
              <a:t>n </a:t>
            </a:r>
            <a:r>
              <a:rPr lang="en-US" altLang="en-US" dirty="0">
                <a:sym typeface="Symbol" charset="2"/>
              </a:rPr>
              <a:t> (</a:t>
            </a:r>
            <a:r>
              <a:rPr lang="en-US" altLang="en-US" i="1" dirty="0">
                <a:sym typeface="Symbol" charset="2"/>
              </a:rPr>
              <a:t>n</a:t>
            </a:r>
            <a:r>
              <a:rPr lang="en-US" altLang="en-US" dirty="0">
                <a:sym typeface="Symbol" charset="2"/>
              </a:rPr>
              <a:t>) </a:t>
            </a:r>
          </a:p>
          <a:p>
            <a:pPr>
              <a:buFont typeface="Monotype Sorts" charset="2"/>
              <a:buNone/>
            </a:pPr>
            <a:endParaRPr lang="en-US" altLang="en-US" dirty="0">
              <a:sym typeface="Symbol" charset="2"/>
            </a:endParaRPr>
          </a:p>
          <a:p>
            <a:pPr>
              <a:buFont typeface="Monotype Sorts" charset="2"/>
              <a:buNone/>
            </a:pPr>
            <a:r>
              <a:rPr lang="en-US" altLang="en-US" dirty="0">
                <a:sym typeface="Symbol" charset="2"/>
              </a:rPr>
              <a:t></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i="1" dirty="0" err="1">
                <a:sym typeface="Symbol" charset="2"/>
              </a:rPr>
              <a:t>i</a:t>
            </a:r>
            <a:r>
              <a:rPr lang="en-US" altLang="en-US" dirty="0">
                <a:sym typeface="Symbol" charset="2"/>
              </a:rPr>
              <a:t> = 1+2+ ⋯ +</a:t>
            </a:r>
            <a:r>
              <a:rPr lang="en-US" altLang="en-US" i="1" dirty="0">
                <a:sym typeface="Symbol" charset="2"/>
              </a:rPr>
              <a:t>n</a:t>
            </a:r>
            <a:r>
              <a:rPr lang="en-US" altLang="en-US" dirty="0">
                <a:sym typeface="Symbol" charset="2"/>
              </a:rPr>
              <a:t> = </a:t>
            </a:r>
            <a:r>
              <a:rPr lang="en-US" altLang="en-US" i="1" dirty="0">
                <a:sym typeface="Symbol" charset="2"/>
              </a:rPr>
              <a:t>n</a:t>
            </a:r>
            <a:r>
              <a:rPr lang="en-US" altLang="en-US" dirty="0">
                <a:sym typeface="Symbol" charset="2"/>
              </a:rPr>
              <a:t>(</a:t>
            </a:r>
            <a:r>
              <a:rPr lang="en-US" altLang="en-US" i="1" dirty="0">
                <a:sym typeface="Symbol" charset="2"/>
              </a:rPr>
              <a:t>n</a:t>
            </a:r>
            <a:r>
              <a:rPr lang="en-US" altLang="en-US" dirty="0">
                <a:sym typeface="Symbol" charset="2"/>
              </a:rPr>
              <a:t>+1)/2   </a:t>
            </a:r>
            <a:r>
              <a:rPr lang="en-US" altLang="en-US" i="1" dirty="0">
                <a:sym typeface="Symbol" charset="2"/>
              </a:rPr>
              <a:t>n</a:t>
            </a:r>
            <a:r>
              <a:rPr lang="en-US" altLang="en-US" baseline="30000" dirty="0">
                <a:sym typeface="Symbol" charset="2"/>
              </a:rPr>
              <a:t>2</a:t>
            </a:r>
            <a:r>
              <a:rPr lang="en-US" altLang="en-US" dirty="0">
                <a:sym typeface="Symbol" charset="2"/>
              </a:rPr>
              <a:t>/2  (</a:t>
            </a:r>
            <a:r>
              <a:rPr lang="en-US" altLang="en-US" i="1" dirty="0">
                <a:sym typeface="Symbol" charset="2"/>
              </a:rPr>
              <a:t>n</a:t>
            </a:r>
            <a:r>
              <a:rPr lang="en-US" altLang="en-US" baseline="30000" dirty="0">
                <a:sym typeface="Symbol" charset="2"/>
              </a:rPr>
              <a:t>2</a:t>
            </a:r>
            <a:r>
              <a:rPr lang="en-US" altLang="en-US" dirty="0">
                <a:sym typeface="Symbol" charset="2"/>
              </a:rPr>
              <a:t>) </a:t>
            </a:r>
          </a:p>
          <a:p>
            <a:pPr>
              <a:buFont typeface="Monotype Sorts" charset="2"/>
              <a:buNone/>
            </a:pPr>
            <a:endParaRPr lang="en-US" altLang="en-US" dirty="0">
              <a:sym typeface="Symbol" charset="2"/>
            </a:endParaRPr>
          </a:p>
          <a:p>
            <a:pPr>
              <a:buFont typeface="Monotype Sorts" charset="2"/>
              <a:buNone/>
            </a:pPr>
            <a:r>
              <a:rPr lang="en-US" altLang="en-US" dirty="0">
                <a:sym typeface="Symbol" charset="2"/>
              </a:rPr>
              <a:t></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i="1" dirty="0">
                <a:sym typeface="Symbol" charset="2"/>
              </a:rPr>
              <a:t>i</a:t>
            </a:r>
            <a:r>
              <a:rPr lang="en-US" altLang="en-US" baseline="30000" dirty="0">
                <a:sym typeface="Symbol" charset="2"/>
              </a:rPr>
              <a:t>2</a:t>
            </a:r>
            <a:r>
              <a:rPr lang="en-US" altLang="en-US" dirty="0">
                <a:sym typeface="Symbol" charset="2"/>
              </a:rPr>
              <a:t> = 1</a:t>
            </a:r>
            <a:r>
              <a:rPr lang="en-US" altLang="en-US" baseline="30000" dirty="0">
                <a:sym typeface="Symbol" charset="2"/>
              </a:rPr>
              <a:t>2</a:t>
            </a:r>
            <a:r>
              <a:rPr lang="en-US" altLang="en-US" dirty="0">
                <a:sym typeface="Symbol" charset="2"/>
              </a:rPr>
              <a:t>+2</a:t>
            </a:r>
            <a:r>
              <a:rPr lang="en-US" altLang="en-US" baseline="30000" dirty="0">
                <a:sym typeface="Symbol" charset="2"/>
              </a:rPr>
              <a:t>2</a:t>
            </a:r>
            <a:r>
              <a:rPr lang="en-US" altLang="en-US" dirty="0">
                <a:sym typeface="Symbol" charset="2"/>
              </a:rPr>
              <a:t>+ ⋯ +</a:t>
            </a:r>
            <a:r>
              <a:rPr lang="en-US" altLang="en-US" i="1" dirty="0">
                <a:sym typeface="Symbol" charset="2"/>
              </a:rPr>
              <a:t>n</a:t>
            </a:r>
            <a:r>
              <a:rPr lang="en-US" altLang="en-US" baseline="30000" dirty="0">
                <a:sym typeface="Symbol" charset="2"/>
              </a:rPr>
              <a:t>2</a:t>
            </a:r>
            <a:r>
              <a:rPr lang="en-US" altLang="en-US" dirty="0">
                <a:sym typeface="Symbol" charset="2"/>
              </a:rPr>
              <a:t> = </a:t>
            </a:r>
            <a:r>
              <a:rPr lang="en-US" altLang="en-US" i="1" dirty="0">
                <a:sym typeface="Symbol" charset="2"/>
              </a:rPr>
              <a:t>n</a:t>
            </a:r>
            <a:r>
              <a:rPr lang="en-US" altLang="en-US" dirty="0">
                <a:sym typeface="Symbol" charset="2"/>
              </a:rPr>
              <a:t>(</a:t>
            </a:r>
            <a:r>
              <a:rPr lang="en-US" altLang="en-US" i="1" dirty="0">
                <a:sym typeface="Symbol" charset="2"/>
              </a:rPr>
              <a:t>n</a:t>
            </a:r>
            <a:r>
              <a:rPr lang="en-US" altLang="en-US" dirty="0">
                <a:sym typeface="Symbol" charset="2"/>
              </a:rPr>
              <a:t>+1)(2</a:t>
            </a:r>
            <a:r>
              <a:rPr lang="en-US" altLang="en-US" i="1" dirty="0">
                <a:sym typeface="Symbol" charset="2"/>
              </a:rPr>
              <a:t>n</a:t>
            </a:r>
            <a:r>
              <a:rPr lang="en-US" altLang="en-US" dirty="0">
                <a:sym typeface="Symbol" charset="2"/>
              </a:rPr>
              <a:t>+1)/6  </a:t>
            </a:r>
            <a:r>
              <a:rPr lang="en-US" altLang="en-US" i="1" dirty="0">
                <a:sym typeface="Symbol" charset="2"/>
              </a:rPr>
              <a:t>n</a:t>
            </a:r>
            <a:r>
              <a:rPr lang="en-US" altLang="en-US" baseline="30000" dirty="0">
                <a:sym typeface="Symbol" charset="2"/>
              </a:rPr>
              <a:t>3</a:t>
            </a:r>
            <a:r>
              <a:rPr lang="en-US" altLang="en-US" dirty="0">
                <a:sym typeface="Symbol" charset="2"/>
              </a:rPr>
              <a:t>/3  (</a:t>
            </a:r>
            <a:r>
              <a:rPr lang="en-US" altLang="en-US" i="1" dirty="0">
                <a:sym typeface="Symbol" charset="2"/>
              </a:rPr>
              <a:t>n</a:t>
            </a:r>
            <a:r>
              <a:rPr lang="en-US" altLang="en-US" baseline="30000" dirty="0">
                <a:sym typeface="Symbol" charset="2"/>
              </a:rPr>
              <a:t>3</a:t>
            </a:r>
            <a:r>
              <a:rPr lang="en-US" altLang="en-US" dirty="0">
                <a:sym typeface="Symbol" charset="2"/>
              </a:rPr>
              <a:t>)</a:t>
            </a:r>
            <a:r>
              <a:rPr lang="en-US" altLang="en-US" b="0" dirty="0">
                <a:sym typeface="Symbol" charset="2"/>
              </a:rPr>
              <a:t> </a:t>
            </a:r>
            <a:endParaRPr lang="en-US" altLang="en-US" dirty="0">
              <a:sym typeface="Symbol" charset="2"/>
            </a:endParaRPr>
          </a:p>
          <a:p>
            <a:pPr>
              <a:buFont typeface="Monotype Sorts" charset="2"/>
              <a:buNone/>
            </a:pPr>
            <a:endParaRPr lang="en-US" altLang="en-US" dirty="0">
              <a:sym typeface="Symbol" charset="2"/>
            </a:endParaRPr>
          </a:p>
          <a:p>
            <a:pPr>
              <a:buFont typeface="Monotype Sorts" charset="2"/>
              <a:buNone/>
            </a:pPr>
            <a:r>
              <a:rPr lang="en-US" altLang="en-US" dirty="0">
                <a:sym typeface="Symbol" charset="2"/>
              </a:rPr>
              <a:t></a:t>
            </a:r>
            <a:r>
              <a:rPr lang="en-US" altLang="en-US" baseline="-25000" dirty="0">
                <a:sym typeface="Symbol" charset="2"/>
              </a:rPr>
              <a:t>0</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i="1" dirty="0" err="1">
                <a:sym typeface="Symbol" charset="2"/>
              </a:rPr>
              <a:t>a</a:t>
            </a:r>
            <a:r>
              <a:rPr lang="en-US" altLang="en-US" i="1" baseline="30000" dirty="0" err="1">
                <a:sym typeface="Symbol" charset="2"/>
              </a:rPr>
              <a:t>i</a:t>
            </a:r>
            <a:r>
              <a:rPr lang="en-US" altLang="en-US" baseline="30000" dirty="0">
                <a:sym typeface="Symbol" charset="2"/>
              </a:rPr>
              <a:t> </a:t>
            </a:r>
            <a:r>
              <a:rPr lang="en-US" altLang="en-US" dirty="0">
                <a:sym typeface="Symbol" charset="2"/>
              </a:rPr>
              <a:t> = 1</a:t>
            </a:r>
            <a:r>
              <a:rPr lang="en-US" altLang="en-US" baseline="30000" dirty="0">
                <a:sym typeface="Symbol" charset="2"/>
              </a:rPr>
              <a:t> </a:t>
            </a:r>
            <a:r>
              <a:rPr lang="en-US" altLang="en-US" dirty="0">
                <a:sym typeface="Symbol" charset="2"/>
              </a:rPr>
              <a:t>+ </a:t>
            </a:r>
            <a:r>
              <a:rPr lang="en-US" altLang="en-US" i="1" dirty="0">
                <a:sym typeface="Symbol" charset="2"/>
              </a:rPr>
              <a:t>a </a:t>
            </a:r>
            <a:r>
              <a:rPr lang="en-US" altLang="en-US" baseline="30000" dirty="0">
                <a:sym typeface="Symbol" charset="2"/>
              </a:rPr>
              <a:t> </a:t>
            </a:r>
            <a:r>
              <a:rPr lang="en-US" altLang="en-US" dirty="0">
                <a:sym typeface="Symbol" charset="2"/>
              </a:rPr>
              <a:t>+ ⋯ + </a:t>
            </a:r>
            <a:r>
              <a:rPr lang="en-US" altLang="en-US" i="1" dirty="0">
                <a:sym typeface="Symbol" charset="2"/>
              </a:rPr>
              <a:t>a</a:t>
            </a:r>
            <a:r>
              <a:rPr lang="en-US" altLang="en-US" i="1" baseline="30000" dirty="0">
                <a:sym typeface="Symbol" charset="2"/>
              </a:rPr>
              <a:t>n</a:t>
            </a:r>
            <a:r>
              <a:rPr lang="en-US" altLang="en-US" baseline="30000" dirty="0">
                <a:sym typeface="Symbol" charset="2"/>
              </a:rPr>
              <a:t> </a:t>
            </a:r>
            <a:r>
              <a:rPr lang="en-US" altLang="en-US" dirty="0">
                <a:sym typeface="Symbol" charset="2"/>
              </a:rPr>
              <a:t> = (</a:t>
            </a:r>
            <a:r>
              <a:rPr lang="en-US" altLang="en-US" i="1" dirty="0">
                <a:sym typeface="Symbol" charset="2"/>
              </a:rPr>
              <a:t>a</a:t>
            </a:r>
            <a:r>
              <a:rPr lang="en-US" altLang="en-US" i="1" baseline="30000" dirty="0">
                <a:sym typeface="Symbol" charset="2"/>
              </a:rPr>
              <a:t>n</a:t>
            </a:r>
            <a:r>
              <a:rPr lang="en-US" altLang="en-US" baseline="30000" dirty="0">
                <a:sym typeface="Symbol" charset="2"/>
              </a:rPr>
              <a:t>+1 </a:t>
            </a:r>
            <a:r>
              <a:rPr lang="en-US" altLang="en-US" dirty="0"/>
              <a:t>-</a:t>
            </a:r>
            <a:r>
              <a:rPr lang="en-US" altLang="en-US" dirty="0">
                <a:sym typeface="Symbol" charset="2"/>
              </a:rPr>
              <a:t> 1)/(</a:t>
            </a:r>
            <a:r>
              <a:rPr lang="en-US" altLang="en-US" i="1" dirty="0">
                <a:sym typeface="Symbol" charset="2"/>
              </a:rPr>
              <a:t>a </a:t>
            </a:r>
            <a:r>
              <a:rPr lang="en-US" altLang="en-US" dirty="0"/>
              <a:t>-</a:t>
            </a:r>
            <a:r>
              <a:rPr lang="en-US" altLang="en-US" dirty="0">
                <a:sym typeface="Symbol" charset="2"/>
              </a:rPr>
              <a:t> 1)  for any </a:t>
            </a:r>
            <a:r>
              <a:rPr lang="en-US" altLang="en-US" i="1" dirty="0">
                <a:sym typeface="Symbol" charset="2"/>
              </a:rPr>
              <a:t>a </a:t>
            </a:r>
            <a:r>
              <a:rPr lang="en-US" altLang="en-US" dirty="0">
                <a:sym typeface="Symbol" charset="2"/>
              </a:rPr>
              <a:t> 1</a:t>
            </a:r>
          </a:p>
          <a:p>
            <a:pPr>
              <a:buFont typeface="Monotype Sorts" charset="2"/>
              <a:buNone/>
            </a:pPr>
            <a:r>
              <a:rPr lang="en-US" altLang="en-US" dirty="0">
                <a:sym typeface="Symbol" charset="2"/>
              </a:rPr>
              <a:t>         In particular, </a:t>
            </a:r>
            <a:r>
              <a:rPr lang="en-US" altLang="en-US" baseline="-25000" dirty="0">
                <a:sym typeface="Symbol" charset="2"/>
              </a:rPr>
              <a:t>0</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dirty="0">
                <a:sym typeface="Symbol" charset="2"/>
              </a:rPr>
              <a:t>2</a:t>
            </a:r>
            <a:r>
              <a:rPr lang="en-US" altLang="en-US" i="1" baseline="30000" dirty="0">
                <a:sym typeface="Symbol" charset="2"/>
              </a:rPr>
              <a:t>i</a:t>
            </a:r>
            <a:r>
              <a:rPr lang="en-US" altLang="en-US" baseline="30000" dirty="0">
                <a:sym typeface="Symbol" charset="2"/>
              </a:rPr>
              <a:t> </a:t>
            </a:r>
            <a:r>
              <a:rPr lang="en-US" altLang="en-US" dirty="0">
                <a:sym typeface="Symbol" charset="2"/>
              </a:rPr>
              <a:t> = 2</a:t>
            </a:r>
            <a:r>
              <a:rPr lang="en-US" altLang="en-US" baseline="30000" dirty="0">
                <a:sym typeface="Symbol" charset="2"/>
              </a:rPr>
              <a:t>0 </a:t>
            </a:r>
            <a:r>
              <a:rPr lang="en-US" altLang="en-US" dirty="0">
                <a:sym typeface="Symbol" charset="2"/>
              </a:rPr>
              <a:t>+ 2</a:t>
            </a:r>
            <a:r>
              <a:rPr lang="en-US" altLang="en-US" baseline="30000" dirty="0">
                <a:sym typeface="Symbol" charset="2"/>
              </a:rPr>
              <a:t>1 </a:t>
            </a:r>
            <a:r>
              <a:rPr lang="en-US" altLang="en-US" dirty="0">
                <a:sym typeface="Symbol" charset="2"/>
              </a:rPr>
              <a:t>+ ⋯ + 2</a:t>
            </a:r>
            <a:r>
              <a:rPr lang="en-US" altLang="en-US" i="1" baseline="30000" dirty="0">
                <a:sym typeface="Symbol" charset="2"/>
              </a:rPr>
              <a:t>n</a:t>
            </a:r>
            <a:r>
              <a:rPr lang="en-US" altLang="en-US" baseline="30000" dirty="0">
                <a:sym typeface="Symbol" charset="2"/>
              </a:rPr>
              <a:t> </a:t>
            </a:r>
            <a:r>
              <a:rPr lang="en-US" altLang="en-US" dirty="0">
                <a:sym typeface="Symbol" charset="2"/>
              </a:rPr>
              <a:t> = 2</a:t>
            </a:r>
            <a:r>
              <a:rPr lang="en-US" altLang="en-US" i="1" baseline="30000" dirty="0">
                <a:sym typeface="Symbol" charset="2"/>
              </a:rPr>
              <a:t>n</a:t>
            </a:r>
            <a:r>
              <a:rPr lang="en-US" altLang="en-US" baseline="30000" dirty="0">
                <a:sym typeface="Symbol" charset="2"/>
              </a:rPr>
              <a:t>+1</a:t>
            </a:r>
            <a:r>
              <a:rPr lang="en-US" altLang="en-US" dirty="0">
                <a:sym typeface="Symbol" charset="2"/>
              </a:rPr>
              <a:t> </a:t>
            </a:r>
            <a:r>
              <a:rPr lang="en-US" altLang="en-US" dirty="0"/>
              <a:t>-</a:t>
            </a:r>
            <a:r>
              <a:rPr lang="en-US" altLang="en-US" dirty="0">
                <a:sym typeface="Symbol" charset="2"/>
              </a:rPr>
              <a:t> 1  (2</a:t>
            </a:r>
            <a:r>
              <a:rPr lang="en-US" altLang="en-US" i="1" baseline="30000" dirty="0">
                <a:sym typeface="Symbol" charset="2"/>
              </a:rPr>
              <a:t>n</a:t>
            </a:r>
            <a:r>
              <a:rPr lang="en-US" altLang="en-US" baseline="30000" dirty="0">
                <a:sym typeface="Symbol" charset="2"/>
              </a:rPr>
              <a:t> </a:t>
            </a:r>
            <a:r>
              <a:rPr lang="en-US" altLang="en-US" dirty="0">
                <a:sym typeface="Symbol" charset="2"/>
              </a:rPr>
              <a:t>)</a:t>
            </a:r>
            <a:r>
              <a:rPr lang="en-US" altLang="en-US" b="0" dirty="0">
                <a:sym typeface="Symbol" charset="2"/>
              </a:rPr>
              <a:t> </a:t>
            </a:r>
            <a:br>
              <a:rPr lang="en-US" altLang="en-US" dirty="0">
                <a:sym typeface="Symbol" charset="2"/>
              </a:rPr>
            </a:br>
            <a:endParaRPr lang="en-US" altLang="en-US" dirty="0">
              <a:sym typeface="Symbol" charset="2"/>
            </a:endParaRPr>
          </a:p>
          <a:p>
            <a:pPr>
              <a:buFont typeface="Monotype Sorts" charset="2"/>
              <a:buNone/>
            </a:pPr>
            <a:r>
              <a:rPr lang="en-US" altLang="en-US" dirty="0">
                <a:sym typeface="Symbol" charset="2"/>
              </a:rPr>
              <a:t>(</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ea typeface="Times New Roman" charset="0"/>
                <a:cs typeface="Times New Roman" charset="0"/>
                <a:sym typeface="Symbol" charset="2"/>
              </a:rPr>
              <a:t>±</a:t>
            </a:r>
            <a:r>
              <a:rPr lang="en-US" altLang="en-US" dirty="0">
                <a:sym typeface="Symbol" charset="2"/>
              </a:rPr>
              <a:t> </a:t>
            </a:r>
            <a:r>
              <a:rPr lang="en-US" altLang="en-US" i="1" dirty="0">
                <a:sym typeface="Symbol" charset="2"/>
              </a:rPr>
              <a:t>b</a:t>
            </a:r>
            <a:r>
              <a:rPr lang="en-US" altLang="en-US" i="1" baseline="-25000" dirty="0">
                <a:sym typeface="Symbol" charset="2"/>
              </a:rPr>
              <a:t>i </a:t>
            </a:r>
            <a:r>
              <a:rPr lang="en-US" altLang="en-US" dirty="0">
                <a:sym typeface="Symbol" charset="2"/>
              </a:rPr>
              <a:t>) = </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ea typeface="Times New Roman" charset="0"/>
                <a:cs typeface="Times New Roman" charset="0"/>
                <a:sym typeface="Symbol" charset="2"/>
              </a:rPr>
              <a:t>±</a:t>
            </a:r>
            <a:r>
              <a:rPr lang="en-US" altLang="en-US" dirty="0">
                <a:sym typeface="Symbol" charset="2"/>
              </a:rPr>
              <a:t> </a:t>
            </a:r>
            <a:r>
              <a:rPr lang="en-US" altLang="en-US" i="1" dirty="0">
                <a:sym typeface="Symbol" charset="2"/>
              </a:rPr>
              <a:t>b</a:t>
            </a:r>
            <a:r>
              <a:rPr lang="en-US" altLang="en-US" i="1" baseline="-25000" dirty="0">
                <a:sym typeface="Symbol" charset="2"/>
              </a:rPr>
              <a:t>i         </a:t>
            </a:r>
            <a:r>
              <a:rPr lang="en-US" altLang="en-US" dirty="0">
                <a:sym typeface="Symbol" charset="2"/>
              </a:rPr>
              <a:t></a:t>
            </a:r>
            <a:r>
              <a:rPr lang="en-US" altLang="en-US" i="1" dirty="0" err="1">
                <a:sym typeface="Symbol" charset="2"/>
              </a:rPr>
              <a:t>ca</a:t>
            </a:r>
            <a:r>
              <a:rPr lang="en-US" altLang="en-US" i="1" baseline="-25000" dirty="0" err="1">
                <a:sym typeface="Symbol" charset="2"/>
              </a:rPr>
              <a:t>i</a:t>
            </a:r>
            <a:r>
              <a:rPr lang="en-US" altLang="en-US" baseline="-25000" dirty="0">
                <a:sym typeface="Symbol" charset="2"/>
              </a:rPr>
              <a:t> </a:t>
            </a:r>
            <a:r>
              <a:rPr lang="en-US" altLang="en-US" dirty="0">
                <a:sym typeface="Symbol" charset="2"/>
              </a:rPr>
              <a:t> = </a:t>
            </a:r>
            <a:r>
              <a:rPr lang="en-US" altLang="en-US" i="1" dirty="0" err="1">
                <a:sym typeface="Symbol" charset="2"/>
              </a:rPr>
              <a:t>c</a:t>
            </a:r>
            <a:r>
              <a:rPr lang="en-US" altLang="en-US" dirty="0" err="1">
                <a:sym typeface="Symbol" charset="2"/>
              </a:rPr>
              <a:t></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sym typeface="Symbol" charset="2"/>
              </a:rPr>
              <a:t></a:t>
            </a:r>
            <a:r>
              <a:rPr lang="en-US" altLang="en-US" i="1" baseline="-25000" dirty="0" err="1">
                <a:sym typeface="Symbol" charset="2"/>
              </a:rPr>
              <a:t>l</a:t>
            </a:r>
            <a:r>
              <a:rPr lang="en-US" altLang="en-US" baseline="-25000" dirty="0" err="1">
                <a:sym typeface="Symbol" charset="2"/>
              </a:rPr>
              <a:t></a:t>
            </a:r>
            <a:r>
              <a:rPr lang="en-US" altLang="en-US" i="1" baseline="-25000" dirty="0" err="1">
                <a:sym typeface="Symbol" charset="2"/>
              </a:rPr>
              <a:t>i</a:t>
            </a:r>
            <a:r>
              <a:rPr lang="en-US" altLang="en-US" baseline="-25000" dirty="0" err="1">
                <a:sym typeface="Symbol" charset="2"/>
              </a:rPr>
              <a:t></a:t>
            </a:r>
            <a:r>
              <a:rPr lang="en-US" altLang="en-US" i="1" baseline="-25000" dirty="0" err="1">
                <a:sym typeface="Symbol" charset="2"/>
              </a:rPr>
              <a:t>u</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sym typeface="Symbol" charset="2"/>
              </a:rPr>
              <a:t> = </a:t>
            </a:r>
            <a:r>
              <a:rPr lang="en-US" altLang="en-US" i="1" baseline="-25000" dirty="0" err="1">
                <a:sym typeface="Symbol" charset="2"/>
              </a:rPr>
              <a:t>l</a:t>
            </a:r>
            <a:r>
              <a:rPr lang="en-US" altLang="en-US" baseline="-25000" dirty="0" err="1">
                <a:sym typeface="Symbol" charset="2"/>
              </a:rPr>
              <a:t></a:t>
            </a:r>
            <a:r>
              <a:rPr lang="en-US" altLang="en-US" i="1" baseline="-25000" dirty="0" err="1">
                <a:sym typeface="Symbol" charset="2"/>
              </a:rPr>
              <a:t>i</a:t>
            </a:r>
            <a:r>
              <a:rPr lang="en-US" altLang="en-US" baseline="-25000" dirty="0" err="1">
                <a:sym typeface="Symbol" charset="2"/>
              </a:rPr>
              <a:t></a:t>
            </a:r>
            <a:r>
              <a:rPr lang="en-US" altLang="en-US" i="1" baseline="-25000" dirty="0" err="1">
                <a:sym typeface="Symbol" charset="2"/>
              </a:rPr>
              <a:t>m</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sym typeface="Symbol" charset="2"/>
              </a:rPr>
              <a:t>+ </a:t>
            </a:r>
            <a:r>
              <a:rPr lang="en-US" altLang="en-US" i="1" baseline="-25000" dirty="0">
                <a:sym typeface="Symbol" charset="2"/>
              </a:rPr>
              <a:t>m</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u</a:t>
            </a:r>
            <a:r>
              <a:rPr lang="en-US" altLang="en-US" i="1" dirty="0">
                <a:sym typeface="Symbol" charset="2"/>
              </a:rPr>
              <a:t>a</a:t>
            </a:r>
            <a:r>
              <a:rPr lang="en-US" altLang="en-US" i="1" baseline="-25000" dirty="0">
                <a:sym typeface="Symbol" charset="2"/>
              </a:rPr>
              <a:t>i</a:t>
            </a:r>
            <a:r>
              <a:rPr lang="en-US" altLang="en-US" baseline="-25000" dirty="0">
                <a:sym typeface="Symbol" charset="2"/>
              </a:rPr>
              <a:t> </a:t>
            </a:r>
          </a:p>
        </p:txBody>
      </p:sp>
    </p:spTree>
    <p:extLst>
      <p:ext uri="{BB962C8B-B14F-4D97-AF65-F5344CB8AC3E}">
        <p14:creationId xmlns:p14="http://schemas.microsoft.com/office/powerpoint/2010/main" val="16033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A14011A-E6A1-C04F-81ED-A105B418671B}" type="slidenum">
              <a:rPr lang="en-US" altLang="en-US"/>
              <a:pPr/>
              <a:t>18</a:t>
            </a:fld>
            <a:endParaRPr lang="en-US" altLang="en-US"/>
          </a:p>
        </p:txBody>
      </p:sp>
      <p:sp>
        <p:nvSpPr>
          <p:cNvPr id="336898" name="Rectangle 2"/>
          <p:cNvSpPr>
            <a:spLocks noGrp="1" noChangeArrowheads="1"/>
          </p:cNvSpPr>
          <p:nvPr>
            <p:ph type="title"/>
          </p:nvPr>
        </p:nvSpPr>
        <p:spPr/>
        <p:txBody>
          <a:bodyPr>
            <a:normAutofit fontScale="90000"/>
          </a:bodyPr>
          <a:lstStyle/>
          <a:p>
            <a:r>
              <a:rPr lang="en-US" altLang="en-US"/>
              <a:t>Example 1: Maximum element</a:t>
            </a:r>
          </a:p>
        </p:txBody>
      </p:sp>
      <p:sp>
        <p:nvSpPr>
          <p:cNvPr id="336899" name="Rectangle 3"/>
          <p:cNvSpPr>
            <a:spLocks noGrp="1" noChangeArrowheads="1"/>
          </p:cNvSpPr>
          <p:nvPr>
            <p:ph type="body" sz="half" idx="1"/>
          </p:nvPr>
        </p:nvSpPr>
        <p:spPr/>
        <p:txBody>
          <a:bodyPr/>
          <a:lstStyle/>
          <a:p>
            <a:pPr>
              <a:buFont typeface="Monotype Sorts" charset="2"/>
              <a:buNone/>
            </a:pPr>
            <a:endParaRPr lang="en-US" altLang="en-US" sz="2000">
              <a:ea typeface="Times New Roman" charset="0"/>
              <a:cs typeface="Times New Roman" charset="0"/>
            </a:endParaRPr>
          </a:p>
          <a:p>
            <a:endParaRPr lang="en-US" altLang="en-US" sz="2000"/>
          </a:p>
        </p:txBody>
      </p:sp>
      <p:pic>
        <p:nvPicPr>
          <p:cNvPr id="336900" name="Picture 4" descr="2_3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1295401"/>
            <a:ext cx="8077200" cy="3381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65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A14011A-E6A1-C04F-81ED-A105B418671B}" type="slidenum">
              <a:rPr lang="en-US" altLang="en-US"/>
              <a:pPr/>
              <a:t>19</a:t>
            </a:fld>
            <a:endParaRPr lang="en-US" altLang="en-US"/>
          </a:p>
        </p:txBody>
      </p:sp>
      <p:sp>
        <p:nvSpPr>
          <p:cNvPr id="336898" name="Rectangle 2"/>
          <p:cNvSpPr>
            <a:spLocks noGrp="1" noChangeArrowheads="1"/>
          </p:cNvSpPr>
          <p:nvPr>
            <p:ph type="title"/>
          </p:nvPr>
        </p:nvSpPr>
        <p:spPr/>
        <p:txBody>
          <a:bodyPr>
            <a:normAutofit fontScale="90000"/>
          </a:bodyPr>
          <a:lstStyle/>
          <a:p>
            <a:r>
              <a:rPr lang="en-US" altLang="en-US"/>
              <a:t>Example 1: Maximum element</a:t>
            </a:r>
          </a:p>
        </p:txBody>
      </p:sp>
      <p:sp>
        <p:nvSpPr>
          <p:cNvPr id="336899" name="Rectangle 3"/>
          <p:cNvSpPr>
            <a:spLocks noGrp="1" noChangeArrowheads="1"/>
          </p:cNvSpPr>
          <p:nvPr>
            <p:ph type="body" sz="half" idx="1"/>
          </p:nvPr>
        </p:nvSpPr>
        <p:spPr/>
        <p:txBody>
          <a:bodyPr/>
          <a:lstStyle/>
          <a:p>
            <a:pPr>
              <a:buFont typeface="Monotype Sorts" charset="2"/>
              <a:buNone/>
            </a:pPr>
            <a:endParaRPr lang="en-US" altLang="en-US" sz="2000">
              <a:ea typeface="Times New Roman" charset="0"/>
              <a:cs typeface="Times New Roman" charset="0"/>
            </a:endParaRPr>
          </a:p>
          <a:p>
            <a:endParaRPr lang="en-US" altLang="en-US" sz="2000"/>
          </a:p>
        </p:txBody>
      </p:sp>
      <p:sp>
        <p:nvSpPr>
          <p:cNvPr id="2" name="Content Placeholder 1"/>
          <p:cNvSpPr>
            <a:spLocks noGrp="1"/>
          </p:cNvSpPr>
          <p:nvPr>
            <p:ph sz="half" idx="2"/>
          </p:nvPr>
        </p:nvSpPr>
        <p:spPr/>
        <p:txBody>
          <a:bodyPr/>
          <a:lstStyle/>
          <a:p>
            <a:endParaRPr lang="en-US"/>
          </a:p>
        </p:txBody>
      </p:sp>
      <p:pic>
        <p:nvPicPr>
          <p:cNvPr id="3" name="Picture 2"/>
          <p:cNvPicPr>
            <a:picLocks noChangeAspect="1"/>
          </p:cNvPicPr>
          <p:nvPr/>
        </p:nvPicPr>
        <p:blipFill>
          <a:blip r:embed="rId3"/>
          <a:stretch>
            <a:fillRect/>
          </a:stretch>
        </p:blipFill>
        <p:spPr>
          <a:xfrm>
            <a:off x="1284684" y="1714319"/>
            <a:ext cx="6785440" cy="1917156"/>
          </a:xfrm>
          <a:prstGeom prst="rect">
            <a:avLst/>
          </a:prstGeom>
        </p:spPr>
      </p:pic>
    </p:spTree>
    <p:extLst>
      <p:ext uri="{BB962C8B-B14F-4D97-AF65-F5344CB8AC3E}">
        <p14:creationId xmlns:p14="http://schemas.microsoft.com/office/powerpoint/2010/main" val="74686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6732EB-5BEA-5643-8197-125198631ECA}" type="slidenum">
              <a:rPr lang="en-US" altLang="en-US"/>
              <a:pPr/>
              <a:t>2</a:t>
            </a:fld>
            <a:endParaRPr lang="en-US" altLang="en-US"/>
          </a:p>
        </p:txBody>
      </p:sp>
      <p:sp>
        <p:nvSpPr>
          <p:cNvPr id="199682" name="Rectangle 2"/>
          <p:cNvSpPr>
            <a:spLocks noGrp="1" noChangeArrowheads="1"/>
          </p:cNvSpPr>
          <p:nvPr>
            <p:ph type="title"/>
          </p:nvPr>
        </p:nvSpPr>
        <p:spPr>
          <a:xfrm>
            <a:off x="838200" y="274422"/>
            <a:ext cx="10515600" cy="1325563"/>
          </a:xfrm>
        </p:spPr>
        <p:txBody>
          <a:bodyPr/>
          <a:lstStyle/>
          <a:p>
            <a:r>
              <a:rPr lang="en-US" altLang="en-US" dirty="0"/>
              <a:t>(</a:t>
            </a:r>
            <a:r>
              <a:rPr lang="en-US" altLang="en-US" dirty="0" err="1"/>
              <a:t>Büyüme</a:t>
            </a:r>
            <a:r>
              <a:rPr lang="en-US" altLang="en-US" dirty="0"/>
              <a:t> </a:t>
            </a:r>
            <a:r>
              <a:rPr lang="en-US" altLang="en-US" dirty="0" err="1"/>
              <a:t>Sırası</a:t>
            </a:r>
            <a:r>
              <a:rPr lang="en-US" altLang="en-US" dirty="0"/>
              <a:t>) Order of growth </a:t>
            </a:r>
          </a:p>
        </p:txBody>
      </p:sp>
      <p:sp>
        <p:nvSpPr>
          <p:cNvPr id="199683" name="Rectangle 3"/>
          <p:cNvSpPr>
            <a:spLocks noGrp="1" noChangeArrowheads="1"/>
          </p:cNvSpPr>
          <p:nvPr>
            <p:ph type="body" idx="1"/>
          </p:nvPr>
        </p:nvSpPr>
        <p:spPr>
          <a:xfrm>
            <a:off x="2133600" y="1266826"/>
            <a:ext cx="8534400" cy="4905375"/>
          </a:xfrm>
        </p:spPr>
        <p:txBody>
          <a:bodyPr/>
          <a:lstStyle/>
          <a:p>
            <a:r>
              <a:rPr lang="tr-TR" altLang="en-US" dirty="0"/>
              <a:t>En önemlisi : </a:t>
            </a:r>
            <a:r>
              <a:rPr lang="tr-TR" altLang="en-US" i="1" dirty="0"/>
              <a:t>n</a:t>
            </a:r>
            <a:r>
              <a:rPr lang="tr-TR" altLang="en-US" dirty="0">
                <a:ea typeface="Times New Roman" charset="0"/>
                <a:cs typeface="Times New Roman" charset="0"/>
              </a:rPr>
              <a:t>→∞’a giderken algoritmanın performansı hangi sınırlarda bunu anlayabilmek</a:t>
            </a:r>
          </a:p>
          <a:p>
            <a:endParaRPr lang="tr-TR" altLang="en-US" dirty="0">
              <a:ea typeface="Times New Roman" charset="0"/>
              <a:cs typeface="Times New Roman" charset="0"/>
            </a:endParaRPr>
          </a:p>
          <a:p>
            <a:r>
              <a:rPr lang="tr-TR" altLang="en-US" dirty="0">
                <a:ea typeface="Times New Roman" charset="0"/>
                <a:cs typeface="Times New Roman" charset="0"/>
              </a:rPr>
              <a:t>Örnek:</a:t>
            </a:r>
          </a:p>
          <a:p>
            <a:pPr lvl="1"/>
            <a:r>
              <a:rPr lang="tr-TR" altLang="en-US" dirty="0">
                <a:ea typeface="Times New Roman" charset="0"/>
                <a:cs typeface="Times New Roman" charset="0"/>
              </a:rPr>
              <a:t>İki katı kadar hızlı bir bilgisayarda algoritma ne kadar hızlanıyor?</a:t>
            </a:r>
          </a:p>
          <a:p>
            <a:pPr lvl="1"/>
            <a:r>
              <a:rPr lang="tr-TR" altLang="en-US" dirty="0">
                <a:ea typeface="Times New Roman" charset="0"/>
                <a:cs typeface="Times New Roman" charset="0"/>
              </a:rPr>
              <a:t>Girdi boyutu iki katına çıktığında algoritma ne kadar yavaşlıyor?</a:t>
            </a:r>
          </a:p>
          <a:p>
            <a:endParaRPr lang="en-US" altLang="en-US" dirty="0">
              <a:ea typeface="Times New Roman" charset="0"/>
              <a:cs typeface="Times New Roman" charset="0"/>
            </a:endParaRPr>
          </a:p>
          <a:p>
            <a:pPr>
              <a:buFont typeface="Monotype Sorts" charset="2"/>
              <a:buNone/>
            </a:pPr>
            <a:endParaRPr lang="en-US" altLang="en-US" dirty="0">
              <a:ea typeface="Times New Roman" charset="0"/>
              <a:cs typeface="Times New Roman" charset="0"/>
            </a:endParaRPr>
          </a:p>
        </p:txBody>
      </p:sp>
    </p:spTree>
    <p:extLst>
      <p:ext uri="{BB962C8B-B14F-4D97-AF65-F5344CB8AC3E}">
        <p14:creationId xmlns:p14="http://schemas.microsoft.com/office/powerpoint/2010/main" val="2126220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6C08BB2-4687-774B-8F1C-D3A926C358F3}" type="slidenum">
              <a:rPr lang="en-US" altLang="en-US"/>
              <a:pPr/>
              <a:t>20</a:t>
            </a:fld>
            <a:endParaRPr lang="en-US" altLang="en-US"/>
          </a:p>
        </p:txBody>
      </p:sp>
      <p:sp>
        <p:nvSpPr>
          <p:cNvPr id="340994" name="Rectangle 2"/>
          <p:cNvSpPr>
            <a:spLocks noGrp="1" noChangeArrowheads="1"/>
          </p:cNvSpPr>
          <p:nvPr>
            <p:ph type="title"/>
          </p:nvPr>
        </p:nvSpPr>
        <p:spPr>
          <a:xfrm>
            <a:off x="2133600" y="152400"/>
            <a:ext cx="8534400" cy="685800"/>
          </a:xfrm>
        </p:spPr>
        <p:txBody>
          <a:bodyPr>
            <a:normAutofit fontScale="90000"/>
          </a:bodyPr>
          <a:lstStyle/>
          <a:p>
            <a:r>
              <a:rPr lang="en-US" altLang="en-US"/>
              <a:t>Example 2: Element uniqueness problem</a:t>
            </a:r>
          </a:p>
        </p:txBody>
      </p:sp>
      <p:pic>
        <p:nvPicPr>
          <p:cNvPr id="340996" name="Picture 4" descr="2_3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295400"/>
            <a:ext cx="8153400" cy="325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49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6C08BB2-4687-774B-8F1C-D3A926C358F3}" type="slidenum">
              <a:rPr lang="en-US" altLang="en-US"/>
              <a:pPr/>
              <a:t>21</a:t>
            </a:fld>
            <a:endParaRPr lang="en-US" altLang="en-US"/>
          </a:p>
        </p:txBody>
      </p:sp>
      <p:sp>
        <p:nvSpPr>
          <p:cNvPr id="340994" name="Rectangle 2"/>
          <p:cNvSpPr>
            <a:spLocks noGrp="1" noChangeArrowheads="1"/>
          </p:cNvSpPr>
          <p:nvPr>
            <p:ph type="title"/>
          </p:nvPr>
        </p:nvSpPr>
        <p:spPr>
          <a:xfrm>
            <a:off x="2133600" y="152400"/>
            <a:ext cx="8534400" cy="685800"/>
          </a:xfrm>
        </p:spPr>
        <p:txBody>
          <a:bodyPr>
            <a:normAutofit fontScale="90000"/>
          </a:bodyPr>
          <a:lstStyle/>
          <a:p>
            <a:r>
              <a:rPr lang="en-US" altLang="en-US"/>
              <a:t>Example 2: Element uniqueness problem</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1666476" y="1646238"/>
            <a:ext cx="9468647" cy="3575050"/>
          </a:xfrm>
          <a:prstGeom prst="rect">
            <a:avLst/>
          </a:prstGeom>
        </p:spPr>
      </p:pic>
    </p:spTree>
    <p:extLst>
      <p:ext uri="{BB962C8B-B14F-4D97-AF65-F5344CB8AC3E}">
        <p14:creationId xmlns:p14="http://schemas.microsoft.com/office/powerpoint/2010/main" val="114566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848625-8CA4-1945-8F94-BAFD91B56991}" type="slidenum">
              <a:rPr lang="en-US" altLang="en-US"/>
              <a:pPr/>
              <a:t>22</a:t>
            </a:fld>
            <a:endParaRPr lang="en-US" altLang="en-US"/>
          </a:p>
        </p:txBody>
      </p:sp>
      <p:sp>
        <p:nvSpPr>
          <p:cNvPr id="344066" name="Rectangle 2"/>
          <p:cNvSpPr>
            <a:spLocks noGrp="1" noChangeArrowheads="1"/>
          </p:cNvSpPr>
          <p:nvPr>
            <p:ph type="title"/>
          </p:nvPr>
        </p:nvSpPr>
        <p:spPr/>
        <p:txBody>
          <a:bodyPr/>
          <a:lstStyle/>
          <a:p>
            <a:r>
              <a:rPr lang="en-US" altLang="en-US"/>
              <a:t>Example 3: Matrix multiplication</a:t>
            </a:r>
          </a:p>
        </p:txBody>
      </p:sp>
      <p:sp>
        <p:nvSpPr>
          <p:cNvPr id="2" name="Content Placeholder 1"/>
          <p:cNvSpPr>
            <a:spLocks noGrp="1"/>
          </p:cNvSpPr>
          <p:nvPr>
            <p:ph idx="1"/>
          </p:nvPr>
        </p:nvSpPr>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1130048" y="2131332"/>
            <a:ext cx="9931904" cy="3158671"/>
          </a:xfrm>
          <a:prstGeom prst="rect">
            <a:avLst/>
          </a:prstGeom>
        </p:spPr>
      </p:pic>
    </p:spTree>
    <p:extLst>
      <p:ext uri="{BB962C8B-B14F-4D97-AF65-F5344CB8AC3E}">
        <p14:creationId xmlns:p14="http://schemas.microsoft.com/office/powerpoint/2010/main" val="11032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848625-8CA4-1945-8F94-BAFD91B56991}" type="slidenum">
              <a:rPr lang="en-US" altLang="en-US"/>
              <a:pPr/>
              <a:t>23</a:t>
            </a:fld>
            <a:endParaRPr lang="en-US" altLang="en-US"/>
          </a:p>
        </p:txBody>
      </p:sp>
      <p:sp>
        <p:nvSpPr>
          <p:cNvPr id="344066" name="Rectangle 2"/>
          <p:cNvSpPr>
            <a:spLocks noGrp="1" noChangeArrowheads="1"/>
          </p:cNvSpPr>
          <p:nvPr>
            <p:ph type="title"/>
          </p:nvPr>
        </p:nvSpPr>
        <p:spPr/>
        <p:txBody>
          <a:bodyPr/>
          <a:lstStyle/>
          <a:p>
            <a:r>
              <a:rPr lang="en-US" altLang="en-US"/>
              <a:t>Example 3: Matrix multiplication</a:t>
            </a:r>
          </a:p>
        </p:txBody>
      </p:sp>
      <p:pic>
        <p:nvPicPr>
          <p:cNvPr id="344068" name="Picture 4" descr="2_3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295400"/>
            <a:ext cx="8305800" cy="3252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12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848625-8CA4-1945-8F94-BAFD91B56991}" type="slidenum">
              <a:rPr lang="en-US" altLang="en-US"/>
              <a:pPr/>
              <a:t>24</a:t>
            </a:fld>
            <a:endParaRPr lang="en-US" altLang="en-US"/>
          </a:p>
        </p:txBody>
      </p:sp>
      <p:sp>
        <p:nvSpPr>
          <p:cNvPr id="344066" name="Rectangle 2"/>
          <p:cNvSpPr>
            <a:spLocks noGrp="1" noChangeArrowheads="1"/>
          </p:cNvSpPr>
          <p:nvPr>
            <p:ph type="title"/>
          </p:nvPr>
        </p:nvSpPr>
        <p:spPr/>
        <p:txBody>
          <a:bodyPr/>
          <a:lstStyle/>
          <a:p>
            <a:r>
              <a:rPr lang="en-US" altLang="en-US"/>
              <a:t>Example 3: Matrix multiplication</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1902723" y="2832100"/>
            <a:ext cx="8386554" cy="1713774"/>
          </a:xfrm>
          <a:prstGeom prst="rect">
            <a:avLst/>
          </a:prstGeom>
        </p:spPr>
      </p:pic>
    </p:spTree>
    <p:extLst>
      <p:ext uri="{BB962C8B-B14F-4D97-AF65-F5344CB8AC3E}">
        <p14:creationId xmlns:p14="http://schemas.microsoft.com/office/powerpoint/2010/main" val="28791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321EDF-4FDA-F54C-A3D4-3FD8961E55A8}" type="slidenum">
              <a:rPr lang="en-US" altLang="en-US"/>
              <a:pPr/>
              <a:t>25</a:t>
            </a:fld>
            <a:endParaRPr lang="en-US" altLang="en-US"/>
          </a:p>
        </p:txBody>
      </p:sp>
      <p:sp>
        <p:nvSpPr>
          <p:cNvPr id="297986" name="Rectangle 2"/>
          <p:cNvSpPr>
            <a:spLocks noGrp="1" noChangeArrowheads="1"/>
          </p:cNvSpPr>
          <p:nvPr>
            <p:ph type="title"/>
          </p:nvPr>
        </p:nvSpPr>
        <p:spPr>
          <a:xfrm>
            <a:off x="1981200" y="228600"/>
            <a:ext cx="7588250" cy="685800"/>
          </a:xfrm>
        </p:spPr>
        <p:txBody>
          <a:bodyPr>
            <a:normAutofit fontScale="90000"/>
          </a:bodyPr>
          <a:lstStyle/>
          <a:p>
            <a:r>
              <a:rPr lang="en-US" altLang="en-US"/>
              <a:t>Example 4:  Gaussian elimination</a:t>
            </a:r>
          </a:p>
        </p:txBody>
      </p:sp>
      <p:sp>
        <p:nvSpPr>
          <p:cNvPr id="297987" name="Rectangle 3"/>
          <p:cNvSpPr>
            <a:spLocks noGrp="1" noChangeArrowheads="1"/>
          </p:cNvSpPr>
          <p:nvPr>
            <p:ph type="body" idx="1"/>
          </p:nvPr>
        </p:nvSpPr>
        <p:spPr>
          <a:xfrm>
            <a:off x="1228725" y="1290638"/>
            <a:ext cx="8167688" cy="4905375"/>
          </a:xfrm>
        </p:spPr>
        <p:txBody>
          <a:bodyPr/>
          <a:lstStyle/>
          <a:p>
            <a:pPr marL="0" indent="0">
              <a:buNone/>
            </a:pPr>
            <a:endParaRPr lang="en-US"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374" y="4423172"/>
            <a:ext cx="4114415" cy="14660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300" y="3314700"/>
            <a:ext cx="279400" cy="228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6300" y="2182812"/>
            <a:ext cx="3019898" cy="16129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5754" y="1718071"/>
            <a:ext cx="4716127" cy="1917304"/>
          </a:xfrm>
          <a:prstGeom prst="rect">
            <a:avLst/>
          </a:prstGeom>
        </p:spPr>
      </p:pic>
    </p:spTree>
    <p:extLst>
      <p:ext uri="{BB962C8B-B14F-4D97-AF65-F5344CB8AC3E}">
        <p14:creationId xmlns:p14="http://schemas.microsoft.com/office/powerpoint/2010/main" val="13155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321EDF-4FDA-F54C-A3D4-3FD8961E55A8}" type="slidenum">
              <a:rPr lang="en-US" altLang="en-US"/>
              <a:pPr/>
              <a:t>26</a:t>
            </a:fld>
            <a:endParaRPr lang="en-US" altLang="en-US"/>
          </a:p>
        </p:txBody>
      </p:sp>
      <p:sp>
        <p:nvSpPr>
          <p:cNvPr id="297986" name="Rectangle 2"/>
          <p:cNvSpPr>
            <a:spLocks noGrp="1" noChangeArrowheads="1"/>
          </p:cNvSpPr>
          <p:nvPr>
            <p:ph type="title"/>
          </p:nvPr>
        </p:nvSpPr>
        <p:spPr>
          <a:xfrm>
            <a:off x="1981200" y="228600"/>
            <a:ext cx="7588250" cy="685800"/>
          </a:xfrm>
        </p:spPr>
        <p:txBody>
          <a:bodyPr>
            <a:normAutofit fontScale="90000"/>
          </a:bodyPr>
          <a:lstStyle/>
          <a:p>
            <a:r>
              <a:rPr lang="en-US" altLang="en-US"/>
              <a:t>Example 4:  Gaussian elimination</a:t>
            </a:r>
          </a:p>
        </p:txBody>
      </p:sp>
      <p:sp>
        <p:nvSpPr>
          <p:cNvPr id="297987" name="Rectangle 3"/>
          <p:cNvSpPr>
            <a:spLocks noGrp="1" noChangeArrowheads="1"/>
          </p:cNvSpPr>
          <p:nvPr>
            <p:ph type="body" idx="1"/>
          </p:nvPr>
        </p:nvSpPr>
        <p:spPr>
          <a:xfrm>
            <a:off x="1228725" y="1290638"/>
            <a:ext cx="8167688" cy="4905375"/>
          </a:xfrm>
        </p:spPr>
        <p:txBody>
          <a:bodyPr/>
          <a:lstStyle/>
          <a:p>
            <a:pPr marL="0" indent="0">
              <a:buNone/>
            </a:pPr>
            <a:r>
              <a:rPr lang="en-US" altLang="en-US" dirty="0"/>
              <a:t>Algorithm</a:t>
            </a:r>
            <a:r>
              <a:rPr lang="en-US" altLang="en-US" i="1" dirty="0"/>
              <a:t> </a:t>
            </a:r>
            <a:r>
              <a:rPr lang="en-US" altLang="en-US" b="0" i="1" dirty="0" err="1"/>
              <a:t>GaussianElimination</a:t>
            </a:r>
            <a:r>
              <a:rPr lang="en-US" altLang="en-US" b="0" dirty="0"/>
              <a:t>(</a:t>
            </a:r>
            <a:r>
              <a:rPr lang="en-US" altLang="en-US" b="0" i="1" dirty="0"/>
              <a:t>A</a:t>
            </a:r>
            <a:r>
              <a:rPr lang="en-US" altLang="en-US" b="0" dirty="0"/>
              <a:t>[0..</a:t>
            </a:r>
            <a:r>
              <a:rPr lang="en-US" altLang="en-US" b="0" i="1" dirty="0"/>
              <a:t>n</a:t>
            </a:r>
            <a:r>
              <a:rPr lang="en-US" altLang="en-US" dirty="0"/>
              <a:t>-</a:t>
            </a:r>
            <a:r>
              <a:rPr lang="en-US" altLang="en-US" b="0" dirty="0"/>
              <a:t>1,0..</a:t>
            </a:r>
            <a:r>
              <a:rPr lang="en-US" altLang="en-US" b="0" i="1" dirty="0"/>
              <a:t>n</a:t>
            </a:r>
            <a:r>
              <a:rPr lang="en-US" altLang="en-US" b="0" dirty="0"/>
              <a:t>])</a:t>
            </a:r>
          </a:p>
          <a:p>
            <a:pPr marL="0" indent="0">
              <a:buNone/>
            </a:pPr>
            <a:r>
              <a:rPr lang="en-US" altLang="en-US" b="0" dirty="0"/>
              <a:t>//Implements Gaussian elimination of an </a:t>
            </a:r>
            <a:r>
              <a:rPr lang="en-US" altLang="en-US" b="0" i="1" dirty="0"/>
              <a:t>n-</a:t>
            </a:r>
            <a:r>
              <a:rPr lang="en-US" altLang="en-US" b="0" dirty="0"/>
              <a:t>by</a:t>
            </a:r>
            <a:r>
              <a:rPr lang="en-US" altLang="en-US" b="0" i="1" dirty="0"/>
              <a:t>-</a:t>
            </a:r>
            <a:r>
              <a:rPr lang="en-US" altLang="en-US" b="0" dirty="0"/>
              <a:t>(</a:t>
            </a:r>
            <a:r>
              <a:rPr lang="en-US" altLang="en-US" b="0" i="1" dirty="0"/>
              <a:t>n</a:t>
            </a:r>
            <a:r>
              <a:rPr lang="en-US" altLang="en-US" b="0" dirty="0"/>
              <a:t>+1) matrix</a:t>
            </a:r>
            <a:r>
              <a:rPr lang="en-US" altLang="en-US" dirty="0"/>
              <a:t> </a:t>
            </a:r>
            <a:r>
              <a:rPr lang="en-US" altLang="en-US" i="1" dirty="0"/>
              <a:t>A</a:t>
            </a:r>
          </a:p>
          <a:p>
            <a:pPr marL="0" indent="0">
              <a:buNone/>
            </a:pPr>
            <a:r>
              <a:rPr lang="en-US" altLang="en-US" dirty="0"/>
              <a:t>for</a:t>
            </a:r>
            <a:r>
              <a:rPr lang="en-US" altLang="en-US" b="0" dirty="0"/>
              <a:t> </a:t>
            </a:r>
            <a:r>
              <a:rPr lang="en-US" altLang="en-US" b="0" i="1" dirty="0" err="1"/>
              <a:t>i</a:t>
            </a:r>
            <a:r>
              <a:rPr lang="en-US" altLang="en-US" b="0" dirty="0"/>
              <a:t> </a:t>
            </a:r>
            <a:r>
              <a:rPr lang="en-US" altLang="en-US" b="0" dirty="0">
                <a:sym typeface="Symbol" charset="2"/>
              </a:rPr>
              <a:t></a:t>
            </a:r>
            <a:r>
              <a:rPr lang="en-US" altLang="en-US" b="0" i="1" dirty="0">
                <a:sym typeface="Symbol" charset="2"/>
              </a:rPr>
              <a:t>  </a:t>
            </a:r>
            <a:r>
              <a:rPr lang="en-US" altLang="en-US" b="0" dirty="0">
                <a:sym typeface="Symbol" charset="2"/>
              </a:rPr>
              <a:t>0</a:t>
            </a:r>
            <a:r>
              <a:rPr lang="en-US" altLang="en-US" dirty="0">
                <a:sym typeface="Symbol" charset="2"/>
              </a:rPr>
              <a:t> to</a:t>
            </a:r>
            <a:r>
              <a:rPr lang="en-US" altLang="en-US" b="0" dirty="0">
                <a:sym typeface="Symbol" charset="2"/>
              </a:rPr>
              <a:t> </a:t>
            </a:r>
            <a:r>
              <a:rPr lang="en-US" altLang="en-US" b="0" i="1" dirty="0">
                <a:sym typeface="Symbol" charset="2"/>
              </a:rPr>
              <a:t>n </a:t>
            </a:r>
            <a:r>
              <a:rPr lang="en-US" altLang="en-US" dirty="0"/>
              <a:t>-</a:t>
            </a:r>
            <a:r>
              <a:rPr lang="en-US" altLang="en-US" b="0" i="1" dirty="0">
                <a:sym typeface="Symbol" charset="2"/>
              </a:rPr>
              <a:t> </a:t>
            </a:r>
            <a:r>
              <a:rPr lang="en-US" altLang="en-US" b="0" dirty="0">
                <a:sym typeface="Symbol" charset="2"/>
              </a:rPr>
              <a:t>2</a:t>
            </a:r>
            <a:r>
              <a:rPr lang="en-US" altLang="en-US" dirty="0">
                <a:sym typeface="Symbol" charset="2"/>
              </a:rPr>
              <a:t> do</a:t>
            </a:r>
            <a:br>
              <a:rPr lang="en-US" altLang="en-US" b="0" dirty="0">
                <a:sym typeface="Symbol" charset="2"/>
              </a:rPr>
            </a:br>
            <a:r>
              <a:rPr lang="en-US" altLang="en-US" b="0" dirty="0">
                <a:sym typeface="Symbol" charset="2"/>
              </a:rPr>
              <a:t>      </a:t>
            </a:r>
            <a:r>
              <a:rPr lang="en-US" altLang="en-US" dirty="0"/>
              <a:t>for </a:t>
            </a:r>
            <a:r>
              <a:rPr lang="en-US" altLang="en-US" b="0" i="1" dirty="0"/>
              <a:t>j</a:t>
            </a:r>
            <a:r>
              <a:rPr lang="en-US" altLang="en-US" b="0" dirty="0"/>
              <a:t> </a:t>
            </a:r>
            <a:r>
              <a:rPr lang="en-US" altLang="en-US" b="0" dirty="0">
                <a:sym typeface="Symbol" charset="2"/>
              </a:rPr>
              <a:t></a:t>
            </a:r>
            <a:r>
              <a:rPr lang="en-US" altLang="en-US" b="0" i="1" dirty="0">
                <a:sym typeface="Symbol" charset="2"/>
              </a:rPr>
              <a:t>  </a:t>
            </a:r>
            <a:r>
              <a:rPr lang="en-US" altLang="en-US" b="0" i="1" dirty="0" err="1"/>
              <a:t>i</a:t>
            </a:r>
            <a:r>
              <a:rPr lang="en-US" altLang="en-US" b="0" i="1" dirty="0"/>
              <a:t> </a:t>
            </a:r>
            <a:r>
              <a:rPr lang="en-US" altLang="en-US" b="0" dirty="0"/>
              <a:t>+ 1</a:t>
            </a:r>
            <a:r>
              <a:rPr lang="en-US" altLang="en-US" dirty="0">
                <a:sym typeface="Symbol" charset="2"/>
              </a:rPr>
              <a:t> to </a:t>
            </a:r>
            <a:r>
              <a:rPr lang="en-US" altLang="en-US" b="0" i="1" dirty="0">
                <a:sym typeface="Symbol" charset="2"/>
              </a:rPr>
              <a:t>n </a:t>
            </a:r>
            <a:r>
              <a:rPr lang="en-US" altLang="en-US" dirty="0"/>
              <a:t>-</a:t>
            </a:r>
            <a:r>
              <a:rPr lang="en-US" altLang="en-US" b="0" dirty="0"/>
              <a:t> </a:t>
            </a:r>
            <a:r>
              <a:rPr lang="en-US" altLang="en-US" b="0" dirty="0">
                <a:sym typeface="Symbol" charset="2"/>
              </a:rPr>
              <a:t>1</a:t>
            </a:r>
            <a:r>
              <a:rPr lang="en-US" altLang="en-US" dirty="0">
                <a:sym typeface="Symbol" charset="2"/>
              </a:rPr>
              <a:t> do </a:t>
            </a:r>
            <a:br>
              <a:rPr lang="en-US" altLang="en-US" b="0" dirty="0">
                <a:sym typeface="Symbol" charset="2"/>
              </a:rPr>
            </a:br>
            <a:r>
              <a:rPr lang="en-US" altLang="en-US" b="0" dirty="0">
                <a:sym typeface="Symbol" charset="2"/>
              </a:rPr>
              <a:t>            </a:t>
            </a:r>
            <a:r>
              <a:rPr lang="en-US" altLang="en-US" dirty="0"/>
              <a:t>for</a:t>
            </a:r>
            <a:r>
              <a:rPr lang="en-US" altLang="en-US" b="0" dirty="0"/>
              <a:t> </a:t>
            </a:r>
            <a:r>
              <a:rPr lang="en-US" altLang="en-US" b="0" i="1" dirty="0"/>
              <a:t>k</a:t>
            </a:r>
            <a:r>
              <a:rPr lang="en-US" altLang="en-US" b="0" dirty="0"/>
              <a:t> </a:t>
            </a:r>
            <a:r>
              <a:rPr lang="en-US" altLang="en-US" b="0" dirty="0">
                <a:sym typeface="Symbol" charset="2"/>
              </a:rPr>
              <a:t></a:t>
            </a:r>
            <a:r>
              <a:rPr lang="en-US" altLang="en-US" b="0" i="1" dirty="0">
                <a:sym typeface="Symbol" charset="2"/>
              </a:rPr>
              <a:t>  </a:t>
            </a:r>
            <a:r>
              <a:rPr lang="en-US" altLang="en-US" b="0" i="1" dirty="0" err="1"/>
              <a:t>i</a:t>
            </a:r>
            <a:r>
              <a:rPr lang="en-US" altLang="en-US" dirty="0">
                <a:sym typeface="Symbol" charset="2"/>
              </a:rPr>
              <a:t> to</a:t>
            </a:r>
            <a:r>
              <a:rPr lang="en-US" altLang="en-US" b="0" dirty="0">
                <a:sym typeface="Symbol" charset="2"/>
              </a:rPr>
              <a:t> </a:t>
            </a:r>
            <a:r>
              <a:rPr lang="en-US" altLang="en-US" b="0" i="1" dirty="0">
                <a:sym typeface="Symbol" charset="2"/>
              </a:rPr>
              <a:t>n </a:t>
            </a:r>
            <a:r>
              <a:rPr lang="en-US" altLang="en-US" dirty="0">
                <a:sym typeface="Symbol" charset="2"/>
              </a:rPr>
              <a:t>do</a:t>
            </a:r>
          </a:p>
          <a:p>
            <a:pPr marL="0" indent="0">
              <a:buNone/>
            </a:pPr>
            <a:r>
              <a:rPr lang="en-US" altLang="en-US" b="0" dirty="0">
                <a:sym typeface="Symbol" charset="2"/>
              </a:rPr>
              <a:t>                 </a:t>
            </a:r>
            <a:r>
              <a:rPr lang="en-US" altLang="en-US" b="0" i="1" dirty="0">
                <a:sym typeface="Symbol" charset="2"/>
              </a:rPr>
              <a:t>A</a:t>
            </a:r>
            <a:r>
              <a:rPr lang="en-US" altLang="en-US" b="0" dirty="0">
                <a:sym typeface="Symbol" charset="2"/>
              </a:rPr>
              <a:t>[</a:t>
            </a:r>
            <a:r>
              <a:rPr lang="en-US" altLang="en-US" b="0" i="1" dirty="0" err="1">
                <a:sym typeface="Symbol" charset="2"/>
              </a:rPr>
              <a:t>j</a:t>
            </a:r>
            <a:r>
              <a:rPr lang="en-US" altLang="en-US" b="0" dirty="0" err="1">
                <a:sym typeface="Symbol" charset="2"/>
              </a:rPr>
              <a:t>,</a:t>
            </a:r>
            <a:r>
              <a:rPr lang="en-US" altLang="en-US" b="0" i="1" dirty="0" err="1">
                <a:sym typeface="Symbol" charset="2"/>
              </a:rPr>
              <a:t>k</a:t>
            </a:r>
            <a:r>
              <a:rPr lang="en-US" altLang="en-US" b="0" dirty="0">
                <a:sym typeface="Symbol" charset="2"/>
              </a:rPr>
              <a:t>] </a:t>
            </a:r>
            <a:r>
              <a:rPr lang="en-US" altLang="en-US" b="0" i="1" dirty="0">
                <a:sym typeface="Symbol" charset="2"/>
              </a:rPr>
              <a:t> A</a:t>
            </a:r>
            <a:r>
              <a:rPr lang="en-US" altLang="en-US" b="0" dirty="0">
                <a:sym typeface="Symbol" charset="2"/>
              </a:rPr>
              <a:t>[</a:t>
            </a:r>
            <a:r>
              <a:rPr lang="en-US" altLang="en-US" b="0" i="1" dirty="0" err="1">
                <a:sym typeface="Symbol" charset="2"/>
              </a:rPr>
              <a:t>j</a:t>
            </a:r>
            <a:r>
              <a:rPr lang="en-US" altLang="en-US" b="0" dirty="0" err="1">
                <a:sym typeface="Symbol" charset="2"/>
              </a:rPr>
              <a:t>,</a:t>
            </a:r>
            <a:r>
              <a:rPr lang="en-US" altLang="en-US" b="0" i="1" dirty="0" err="1">
                <a:sym typeface="Symbol" charset="2"/>
              </a:rPr>
              <a:t>k</a:t>
            </a:r>
            <a:r>
              <a:rPr lang="en-US" altLang="en-US" b="0" dirty="0">
                <a:sym typeface="Symbol" charset="2"/>
              </a:rPr>
              <a:t>] </a:t>
            </a:r>
            <a:r>
              <a:rPr lang="en-US" altLang="en-US" dirty="0"/>
              <a:t>-</a:t>
            </a:r>
            <a:r>
              <a:rPr lang="en-US" altLang="en-US" b="0" dirty="0">
                <a:sym typeface="Symbol" charset="2"/>
              </a:rPr>
              <a:t> </a:t>
            </a:r>
            <a:r>
              <a:rPr lang="en-US" altLang="en-US" b="0" i="1" dirty="0"/>
              <a:t>A</a:t>
            </a:r>
            <a:r>
              <a:rPr lang="en-US" altLang="en-US" b="0" dirty="0"/>
              <a:t>[</a:t>
            </a:r>
            <a:r>
              <a:rPr lang="en-US" altLang="en-US" b="0" i="1" dirty="0" err="1"/>
              <a:t>i</a:t>
            </a:r>
            <a:r>
              <a:rPr lang="en-US" altLang="en-US" b="0" dirty="0" err="1"/>
              <a:t>,</a:t>
            </a:r>
            <a:r>
              <a:rPr lang="en-US" altLang="en-US" b="0" i="1" dirty="0" err="1"/>
              <a:t>k</a:t>
            </a:r>
            <a:r>
              <a:rPr lang="en-US" altLang="en-US" b="0" dirty="0"/>
              <a:t>] </a:t>
            </a:r>
            <a:r>
              <a:rPr lang="en-US" altLang="en-US" b="0" dirty="0">
                <a:sym typeface="Symbol" charset="2"/>
              </a:rPr>
              <a:t></a:t>
            </a:r>
            <a:r>
              <a:rPr lang="en-US" altLang="en-US" b="0" dirty="0"/>
              <a:t> </a:t>
            </a:r>
            <a:r>
              <a:rPr lang="en-US" altLang="en-US" b="0" i="1" dirty="0">
                <a:sym typeface="Symbol" charset="2"/>
              </a:rPr>
              <a:t>A</a:t>
            </a:r>
            <a:r>
              <a:rPr lang="en-US" altLang="en-US" b="0" dirty="0">
                <a:sym typeface="Symbol" charset="2"/>
              </a:rPr>
              <a:t>[</a:t>
            </a:r>
            <a:r>
              <a:rPr lang="en-US" altLang="en-US" b="0" i="1" dirty="0" err="1">
                <a:sym typeface="Symbol" charset="2"/>
              </a:rPr>
              <a:t>j</a:t>
            </a:r>
            <a:r>
              <a:rPr lang="en-US" altLang="en-US" b="0" dirty="0" err="1">
                <a:sym typeface="Symbol" charset="2"/>
              </a:rPr>
              <a:t>,</a:t>
            </a:r>
            <a:r>
              <a:rPr lang="en-US" altLang="en-US" b="0" i="1" dirty="0" err="1">
                <a:sym typeface="Symbol" charset="2"/>
              </a:rPr>
              <a:t>i</a:t>
            </a:r>
            <a:r>
              <a:rPr lang="en-US" altLang="en-US" b="0" dirty="0">
                <a:sym typeface="Symbol" charset="2"/>
              </a:rPr>
              <a:t>] / </a:t>
            </a:r>
            <a:r>
              <a:rPr lang="en-US" altLang="en-US" b="0" i="1" dirty="0"/>
              <a:t>A</a:t>
            </a:r>
            <a:r>
              <a:rPr lang="en-US" altLang="en-US" b="0" dirty="0"/>
              <a:t>[</a:t>
            </a:r>
            <a:r>
              <a:rPr lang="en-US" altLang="en-US" b="0" i="1" dirty="0" err="1"/>
              <a:t>i</a:t>
            </a:r>
            <a:r>
              <a:rPr lang="en-US" altLang="en-US" b="0" dirty="0" err="1"/>
              <a:t>,</a:t>
            </a:r>
            <a:r>
              <a:rPr lang="en-US" altLang="en-US" b="0" i="1" dirty="0" err="1"/>
              <a:t>i</a:t>
            </a:r>
            <a:r>
              <a:rPr lang="en-US" altLang="en-US" b="0" dirty="0"/>
              <a:t>]</a:t>
            </a:r>
          </a:p>
          <a:p>
            <a:pPr marL="0" indent="0">
              <a:buNone/>
            </a:pPr>
            <a:endParaRPr lang="en-US" altLang="en-US" dirty="0"/>
          </a:p>
          <a:p>
            <a:pPr marL="0" indent="0">
              <a:buNone/>
            </a:pPr>
            <a:r>
              <a:rPr lang="en-US" altLang="en-US" dirty="0"/>
              <a:t>Find the efficiency class and a constant factor improvement.</a:t>
            </a:r>
            <a:endParaRPr lang="en-US" altLang="en-US" b="0" dirty="0"/>
          </a:p>
          <a:p>
            <a:pPr marL="0" indent="0">
              <a:buNone/>
            </a:pPr>
            <a:endParaRPr lang="en-US" altLang="en-US" dirty="0"/>
          </a:p>
        </p:txBody>
      </p:sp>
    </p:spTree>
    <p:extLst>
      <p:ext uri="{BB962C8B-B14F-4D97-AF65-F5344CB8AC3E}">
        <p14:creationId xmlns:p14="http://schemas.microsoft.com/office/powerpoint/2010/main" val="701367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FF1FE2E-1F89-CE43-A4FF-BF0AABF494A5}" type="slidenum">
              <a:rPr lang="en-US" altLang="en-US"/>
              <a:pPr/>
              <a:t>27</a:t>
            </a:fld>
            <a:endParaRPr lang="en-US" altLang="en-US"/>
          </a:p>
        </p:txBody>
      </p:sp>
      <p:sp>
        <p:nvSpPr>
          <p:cNvPr id="350210" name="Rectangle 2"/>
          <p:cNvSpPr>
            <a:spLocks noGrp="1" noChangeArrowheads="1"/>
          </p:cNvSpPr>
          <p:nvPr>
            <p:ph type="title"/>
          </p:nvPr>
        </p:nvSpPr>
        <p:spPr/>
        <p:txBody>
          <a:bodyPr>
            <a:normAutofit fontScale="90000"/>
          </a:bodyPr>
          <a:lstStyle/>
          <a:p>
            <a:r>
              <a:rPr lang="en-US" altLang="en-US"/>
              <a:t>Example 5: Counting binary digits  </a:t>
            </a:r>
          </a:p>
        </p:txBody>
      </p:sp>
      <p:sp>
        <p:nvSpPr>
          <p:cNvPr id="350211" name="Rectangle 3"/>
          <p:cNvSpPr>
            <a:spLocks noGrp="1" noChangeArrowheads="1"/>
          </p:cNvSpPr>
          <p:nvPr>
            <p:ph type="body" sz="half" idx="1"/>
          </p:nvPr>
        </p:nvSpPr>
        <p:spPr>
          <a:xfrm>
            <a:off x="2133600" y="1266826"/>
            <a:ext cx="8382000" cy="4905375"/>
          </a:xfrm>
        </p:spPr>
        <p:txBody>
          <a:bodyPr/>
          <a:lstStyle/>
          <a:p>
            <a:pPr marL="0" indent="0">
              <a:buNone/>
            </a:pPr>
            <a:endParaRPr lang="en-US" altLang="en-US" sz="2000" i="1"/>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r>
              <a:rPr lang="en-US" altLang="en-US"/>
              <a:t>It cannot be investigated the way the previous examples are.</a:t>
            </a:r>
            <a:r>
              <a:rPr lang="en-US" altLang="en-US" sz="2000"/>
              <a:t> </a:t>
            </a:r>
          </a:p>
        </p:txBody>
      </p:sp>
      <p:pic>
        <p:nvPicPr>
          <p:cNvPr id="350212" name="Picture 4" descr="2_3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295401"/>
            <a:ext cx="8382000" cy="2955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2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Neumann’s Neighborhood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9953" y="2114550"/>
            <a:ext cx="8044784" cy="2820194"/>
          </a:xfrm>
        </p:spPr>
      </p:pic>
      <p:sp>
        <p:nvSpPr>
          <p:cNvPr id="3" name="Slide Number Placeholder 2">
            <a:extLst>
              <a:ext uri="{FF2B5EF4-FFF2-40B4-BE49-F238E27FC236}">
                <a16:creationId xmlns:a16="http://schemas.microsoft.com/office/drawing/2014/main" id="{A758E352-2A3F-BB4D-81CD-80AC086B7D0D}"/>
              </a:ext>
            </a:extLst>
          </p:cNvPr>
          <p:cNvSpPr>
            <a:spLocks noGrp="1"/>
          </p:cNvSpPr>
          <p:nvPr>
            <p:ph type="sldNum" sz="quarter" idx="12"/>
          </p:nvPr>
        </p:nvSpPr>
        <p:spPr/>
        <p:txBody>
          <a:bodyPr/>
          <a:lstStyle/>
          <a:p>
            <a:fld id="{7D75DA30-0EE2-8B47-83C3-C2F20AD9EF35}" type="slidenum">
              <a:rPr lang="en-US" smtClean="0"/>
              <a:t>28</a:t>
            </a:fld>
            <a:endParaRPr lang="en-US"/>
          </a:p>
        </p:txBody>
      </p:sp>
    </p:spTree>
    <p:extLst>
      <p:ext uri="{BB962C8B-B14F-4D97-AF65-F5344CB8AC3E}">
        <p14:creationId xmlns:p14="http://schemas.microsoft.com/office/powerpoint/2010/main" val="746406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AFB21F-8072-734D-8A00-3BC1DFD9FE3A}" type="slidenum">
              <a:rPr lang="en-US" altLang="en-US"/>
              <a:pPr/>
              <a:t>29</a:t>
            </a:fld>
            <a:endParaRPr lang="en-US" altLang="en-US"/>
          </a:p>
        </p:txBody>
      </p:sp>
      <p:sp>
        <p:nvSpPr>
          <p:cNvPr id="309250" name="Rectangle 2"/>
          <p:cNvSpPr>
            <a:spLocks noGrp="1" noChangeArrowheads="1"/>
          </p:cNvSpPr>
          <p:nvPr>
            <p:ph type="title"/>
          </p:nvPr>
        </p:nvSpPr>
        <p:spPr>
          <a:xfrm>
            <a:off x="1981200" y="152400"/>
            <a:ext cx="8686800" cy="609600"/>
          </a:xfrm>
        </p:spPr>
        <p:txBody>
          <a:bodyPr>
            <a:normAutofit fontScale="90000"/>
          </a:bodyPr>
          <a:lstStyle/>
          <a:p>
            <a:r>
              <a:rPr lang="en-US" altLang="en-US" dirty="0"/>
              <a:t>Plan for Analysis of Recursive Algorithms</a:t>
            </a:r>
          </a:p>
        </p:txBody>
      </p:sp>
      <p:sp>
        <p:nvSpPr>
          <p:cNvPr id="309251" name="Rectangle 3"/>
          <p:cNvSpPr>
            <a:spLocks noGrp="1" noChangeArrowheads="1"/>
          </p:cNvSpPr>
          <p:nvPr>
            <p:ph type="body" idx="1"/>
          </p:nvPr>
        </p:nvSpPr>
        <p:spPr>
          <a:xfrm>
            <a:off x="2133600" y="1266826"/>
            <a:ext cx="8534400" cy="4905375"/>
          </a:xfrm>
        </p:spPr>
        <p:txBody>
          <a:bodyPr>
            <a:normAutofit fontScale="92500" lnSpcReduction="20000"/>
          </a:bodyPr>
          <a:lstStyle/>
          <a:p>
            <a:pPr>
              <a:lnSpc>
                <a:spcPct val="80000"/>
              </a:lnSpc>
            </a:pPr>
            <a:r>
              <a:rPr lang="en-US" altLang="en-US" dirty="0"/>
              <a:t>Decide on  a parameter indicating an input’s size.</a:t>
            </a:r>
            <a:br>
              <a:rPr lang="en-US" altLang="en-US" dirty="0"/>
            </a:br>
            <a:endParaRPr lang="en-US" altLang="en-US" dirty="0"/>
          </a:p>
          <a:p>
            <a:pPr>
              <a:lnSpc>
                <a:spcPct val="80000"/>
              </a:lnSpc>
            </a:pPr>
            <a:r>
              <a:rPr lang="en-US" altLang="en-US" dirty="0"/>
              <a:t>Identify the algorithm’s basic operation. </a:t>
            </a:r>
            <a:br>
              <a:rPr lang="en-US" altLang="en-US" dirty="0"/>
            </a:br>
            <a:endParaRPr lang="en-US" altLang="en-US" dirty="0"/>
          </a:p>
          <a:p>
            <a:pPr>
              <a:lnSpc>
                <a:spcPct val="80000"/>
              </a:lnSpc>
            </a:pPr>
            <a:r>
              <a:rPr lang="en-US" altLang="en-US" dirty="0"/>
              <a:t>Check whether the number of times the basic op. is executed may vary on different inputs of the same size.  (If it may, the worst, average, and best cases must be investigated separately.)</a:t>
            </a:r>
            <a:br>
              <a:rPr lang="en-US" altLang="en-US" dirty="0"/>
            </a:br>
            <a:endParaRPr lang="en-US" altLang="en-US" dirty="0"/>
          </a:p>
          <a:p>
            <a:pPr>
              <a:lnSpc>
                <a:spcPct val="80000"/>
              </a:lnSpc>
            </a:pPr>
            <a:r>
              <a:rPr lang="en-US" altLang="en-US" dirty="0"/>
              <a:t>Set up a recurrence relation with an appropriate initial condition expressing the number of times the basic op. is executed.</a:t>
            </a:r>
            <a:br>
              <a:rPr lang="en-US" altLang="en-US" dirty="0"/>
            </a:br>
            <a:endParaRPr lang="en-US" altLang="en-US" dirty="0"/>
          </a:p>
          <a:p>
            <a:pPr>
              <a:lnSpc>
                <a:spcPct val="80000"/>
              </a:lnSpc>
            </a:pPr>
            <a:r>
              <a:rPr lang="en-US" altLang="en-US" dirty="0"/>
              <a:t>Solve the recurrence (or, at the very least, establish its solution’s order of growth) by backward substitutions or another method.</a:t>
            </a:r>
          </a:p>
        </p:txBody>
      </p:sp>
    </p:spTree>
    <p:extLst>
      <p:ext uri="{BB962C8B-B14F-4D97-AF65-F5344CB8AC3E}">
        <p14:creationId xmlns:p14="http://schemas.microsoft.com/office/powerpoint/2010/main" val="88930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9C10CB-1674-694E-949F-E2DF37B29E14}" type="slidenum">
              <a:rPr lang="en-US" altLang="en-US"/>
              <a:pPr/>
              <a:t>3</a:t>
            </a:fld>
            <a:endParaRPr lang="en-US" altLang="en-US"/>
          </a:p>
        </p:txBody>
      </p:sp>
      <p:pic>
        <p:nvPicPr>
          <p:cNvPr id="254980" name="Picture 4" descr="tabl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752600"/>
            <a:ext cx="8382000" cy="340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3" name="Rectangle 7"/>
          <p:cNvSpPr>
            <a:spLocks noGrp="1" noChangeArrowheads="1"/>
          </p:cNvSpPr>
          <p:nvPr>
            <p:ph type="title"/>
          </p:nvPr>
        </p:nvSpPr>
        <p:spPr>
          <a:xfrm>
            <a:off x="2133600" y="228600"/>
            <a:ext cx="8305800" cy="609600"/>
          </a:xfrm>
        </p:spPr>
        <p:txBody>
          <a:bodyPr/>
          <a:lstStyle/>
          <a:p>
            <a:r>
              <a:rPr lang="en-US" altLang="en-US" sz="3200"/>
              <a:t>Values of some important functions as </a:t>
            </a:r>
            <a:r>
              <a:rPr lang="en-US" altLang="en-US" sz="3200" i="1"/>
              <a:t>n </a:t>
            </a:r>
            <a:r>
              <a:rPr lang="en-US" altLang="en-US" sz="3200">
                <a:sym typeface="Symbol" charset="2"/>
              </a:rPr>
              <a:t> </a:t>
            </a:r>
          </a:p>
        </p:txBody>
      </p:sp>
    </p:spTree>
    <p:extLst>
      <p:ext uri="{BB962C8B-B14F-4D97-AF65-F5344CB8AC3E}">
        <p14:creationId xmlns:p14="http://schemas.microsoft.com/office/powerpoint/2010/main" val="42787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4B1AFC0E-0169-7347-A55A-3813AB46485B}" type="slidenum">
              <a:rPr lang="en-US" altLang="en-US"/>
              <a:pPr/>
              <a:t>30</a:t>
            </a:fld>
            <a:endParaRPr lang="en-US" altLang="en-US"/>
          </a:p>
        </p:txBody>
      </p:sp>
      <p:sp>
        <p:nvSpPr>
          <p:cNvPr id="352258" name="Rectangle 2"/>
          <p:cNvSpPr>
            <a:spLocks noGrp="1" noChangeArrowheads="1"/>
          </p:cNvSpPr>
          <p:nvPr>
            <p:ph type="title"/>
          </p:nvPr>
        </p:nvSpPr>
        <p:spPr>
          <a:xfrm>
            <a:off x="2133600" y="228600"/>
            <a:ext cx="8305800" cy="685800"/>
          </a:xfrm>
        </p:spPr>
        <p:txBody>
          <a:bodyPr>
            <a:normAutofit fontScale="90000"/>
          </a:bodyPr>
          <a:lstStyle/>
          <a:p>
            <a:r>
              <a:rPr lang="en-US" altLang="en-US"/>
              <a:t>Example 1: Recursive evaluation of </a:t>
            </a:r>
            <a:r>
              <a:rPr lang="en-US" altLang="en-US" i="1"/>
              <a:t>n</a:t>
            </a:r>
            <a:r>
              <a:rPr lang="en-US" altLang="en-US"/>
              <a:t>!</a:t>
            </a:r>
          </a:p>
        </p:txBody>
      </p:sp>
      <p:sp>
        <p:nvSpPr>
          <p:cNvPr id="352259" name="Rectangle 3"/>
          <p:cNvSpPr>
            <a:spLocks noGrp="1" noChangeArrowheads="1"/>
          </p:cNvSpPr>
          <p:nvPr>
            <p:ph type="body" sz="half" idx="1"/>
          </p:nvPr>
        </p:nvSpPr>
        <p:spPr>
          <a:xfrm>
            <a:off x="2133600" y="1266826"/>
            <a:ext cx="8534400" cy="5286375"/>
          </a:xfrm>
        </p:spPr>
        <p:txBody>
          <a:bodyPr>
            <a:normAutofit fontScale="92500" lnSpcReduction="20000"/>
          </a:bodyPr>
          <a:lstStyle/>
          <a:p>
            <a:pPr>
              <a:lnSpc>
                <a:spcPct val="80000"/>
              </a:lnSpc>
              <a:buFont typeface="Monotype Sorts" charset="2"/>
              <a:buNone/>
            </a:pPr>
            <a:r>
              <a:rPr lang="en-US" altLang="en-US"/>
              <a:t>Definition:</a:t>
            </a:r>
            <a:r>
              <a:rPr lang="en-US" altLang="en-US" i="1"/>
              <a:t> n </a:t>
            </a:r>
            <a:r>
              <a:rPr lang="en-US" altLang="en-US"/>
              <a:t>! = 1 </a:t>
            </a:r>
            <a:r>
              <a:rPr lang="en-US" altLang="en-US" b="0">
                <a:sym typeface="Symbol" charset="2"/>
              </a:rPr>
              <a:t></a:t>
            </a:r>
            <a:r>
              <a:rPr lang="en-US" altLang="en-US"/>
              <a:t> 2 </a:t>
            </a:r>
            <a:r>
              <a:rPr lang="en-US" altLang="en-US" b="0">
                <a:sym typeface="Symbol" charset="2"/>
              </a:rPr>
              <a:t></a:t>
            </a:r>
            <a:r>
              <a:rPr lang="en-US" altLang="en-US" i="1"/>
              <a:t> </a:t>
            </a:r>
            <a:r>
              <a:rPr lang="en-US" altLang="en-US">
                <a:ea typeface="Times New Roman" charset="0"/>
                <a:cs typeface="Times New Roman" charset="0"/>
                <a:sym typeface="Symbol" charset="2"/>
              </a:rPr>
              <a:t>…</a:t>
            </a:r>
            <a:r>
              <a:rPr lang="en-US" altLang="en-US" i="1"/>
              <a:t> </a:t>
            </a:r>
            <a:r>
              <a:rPr lang="en-US" altLang="en-US" b="0">
                <a:sym typeface="Symbol" charset="2"/>
              </a:rPr>
              <a:t> </a:t>
            </a:r>
            <a:r>
              <a:rPr lang="en-US" altLang="en-US"/>
              <a:t>(</a:t>
            </a:r>
            <a:r>
              <a:rPr lang="en-US" altLang="en-US" i="1"/>
              <a:t>n-</a:t>
            </a:r>
            <a:r>
              <a:rPr lang="en-US" altLang="en-US"/>
              <a:t>1) </a:t>
            </a:r>
            <a:r>
              <a:rPr lang="en-US" altLang="en-US" b="0">
                <a:sym typeface="Symbol" charset="2"/>
              </a:rPr>
              <a:t></a:t>
            </a:r>
            <a:r>
              <a:rPr lang="en-US" altLang="en-US"/>
              <a:t> </a:t>
            </a:r>
            <a:r>
              <a:rPr lang="en-US" altLang="en-US" i="1"/>
              <a:t>n</a:t>
            </a:r>
            <a:r>
              <a:rPr lang="en-US" altLang="en-US"/>
              <a:t>  for </a:t>
            </a:r>
            <a:r>
              <a:rPr lang="en-US" altLang="en-US" i="1"/>
              <a:t>n </a:t>
            </a:r>
            <a:r>
              <a:rPr lang="en-US" altLang="en-US" i="1">
                <a:ea typeface="Times New Roman" charset="0"/>
                <a:cs typeface="Times New Roman" charset="0"/>
              </a:rPr>
              <a:t>≥ </a:t>
            </a:r>
            <a:r>
              <a:rPr lang="en-US" altLang="en-US">
                <a:ea typeface="Times New Roman" charset="0"/>
                <a:cs typeface="Times New Roman" charset="0"/>
              </a:rPr>
              <a:t>1  and  0! = 1</a:t>
            </a:r>
          </a:p>
          <a:p>
            <a:pPr>
              <a:lnSpc>
                <a:spcPct val="80000"/>
              </a:lnSpc>
            </a:pPr>
            <a:endParaRPr lang="en-US" altLang="en-US" u="sng"/>
          </a:p>
          <a:p>
            <a:pPr>
              <a:lnSpc>
                <a:spcPct val="80000"/>
              </a:lnSpc>
              <a:buFont typeface="Monotype Sorts" charset="2"/>
              <a:buNone/>
            </a:pPr>
            <a:r>
              <a:rPr lang="en-US" altLang="en-US"/>
              <a:t>Recursive definition of </a:t>
            </a:r>
            <a:r>
              <a:rPr lang="en-US" altLang="en-US" i="1"/>
              <a:t>n</a:t>
            </a:r>
            <a:r>
              <a:rPr lang="en-US" altLang="en-US"/>
              <a:t>!:  </a:t>
            </a:r>
            <a:r>
              <a:rPr lang="en-US" altLang="en-US" i="1"/>
              <a:t>F</a:t>
            </a:r>
            <a:r>
              <a:rPr lang="en-US" altLang="en-US"/>
              <a:t>(</a:t>
            </a:r>
            <a:r>
              <a:rPr lang="en-US" altLang="en-US" i="1"/>
              <a:t>n</a:t>
            </a:r>
            <a:r>
              <a:rPr lang="en-US" altLang="en-US"/>
              <a:t>) = </a:t>
            </a:r>
            <a:r>
              <a:rPr lang="en-US" altLang="en-US" i="1"/>
              <a:t>F</a:t>
            </a:r>
            <a:r>
              <a:rPr lang="en-US" altLang="en-US"/>
              <a:t>(</a:t>
            </a:r>
            <a:r>
              <a:rPr lang="en-US" altLang="en-US" i="1"/>
              <a:t>n-</a:t>
            </a:r>
            <a:r>
              <a:rPr lang="en-US" altLang="en-US"/>
              <a:t>1) </a:t>
            </a:r>
            <a:r>
              <a:rPr lang="en-US" altLang="en-US" b="0">
                <a:sym typeface="Symbol" charset="2"/>
              </a:rPr>
              <a:t></a:t>
            </a:r>
            <a:r>
              <a:rPr lang="en-US" altLang="en-US"/>
              <a:t> </a:t>
            </a:r>
            <a:r>
              <a:rPr lang="en-US" altLang="en-US" i="1"/>
              <a:t>n</a:t>
            </a:r>
            <a:r>
              <a:rPr lang="en-US" altLang="en-US"/>
              <a:t>  for </a:t>
            </a:r>
            <a:r>
              <a:rPr lang="en-US" altLang="en-US" i="1"/>
              <a:t>n </a:t>
            </a:r>
            <a:r>
              <a:rPr lang="en-US" altLang="en-US" i="1">
                <a:ea typeface="Times New Roman" charset="0"/>
                <a:cs typeface="Times New Roman" charset="0"/>
              </a:rPr>
              <a:t>≥ </a:t>
            </a:r>
            <a:r>
              <a:rPr lang="en-US" altLang="en-US">
                <a:ea typeface="Times New Roman" charset="0"/>
                <a:cs typeface="Times New Roman" charset="0"/>
              </a:rPr>
              <a:t>1  and  </a:t>
            </a:r>
          </a:p>
          <a:p>
            <a:pPr>
              <a:lnSpc>
                <a:spcPct val="80000"/>
              </a:lnSpc>
              <a:buFont typeface="Monotype Sorts" charset="2"/>
              <a:buNone/>
            </a:pPr>
            <a:r>
              <a:rPr lang="en-US" altLang="en-US">
                <a:ea typeface="Times New Roman" charset="0"/>
                <a:cs typeface="Times New Roman" charset="0"/>
              </a:rPr>
              <a:t>                                               </a:t>
            </a:r>
            <a:r>
              <a:rPr lang="en-US" altLang="en-US" i="1"/>
              <a:t>F</a:t>
            </a:r>
            <a:r>
              <a:rPr lang="en-US" altLang="en-US"/>
              <a:t>(</a:t>
            </a:r>
            <a:r>
              <a:rPr lang="en-US" altLang="en-US">
                <a:ea typeface="Times New Roman" charset="0"/>
                <a:cs typeface="Times New Roman" charset="0"/>
              </a:rPr>
              <a:t>0) = 1</a:t>
            </a:r>
            <a:endParaRPr lang="en-US" altLang="en-US" u="sng"/>
          </a:p>
          <a:p>
            <a:pPr>
              <a:lnSpc>
                <a:spcPct val="80000"/>
              </a:lnSpc>
              <a:buFont typeface="Monotype Sorts" charset="2"/>
              <a:buNone/>
            </a:pPr>
            <a:endParaRPr lang="en-US" altLang="en-US" sz="2000"/>
          </a:p>
          <a:p>
            <a:pPr lvl="1">
              <a:lnSpc>
                <a:spcPct val="80000"/>
              </a:lnSpc>
              <a:buFontTx/>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2000"/>
          </a:p>
          <a:p>
            <a:pPr>
              <a:lnSpc>
                <a:spcPct val="80000"/>
              </a:lnSpc>
              <a:buFont typeface="Monotype Sorts" charset="2"/>
              <a:buNone/>
            </a:pPr>
            <a:endParaRPr lang="en-US" altLang="en-US"/>
          </a:p>
          <a:p>
            <a:pPr>
              <a:lnSpc>
                <a:spcPct val="80000"/>
              </a:lnSpc>
              <a:buFont typeface="Monotype Sorts" charset="2"/>
              <a:buNone/>
            </a:pPr>
            <a:r>
              <a:rPr lang="en-US" altLang="en-US"/>
              <a:t>Size:</a:t>
            </a:r>
          </a:p>
          <a:p>
            <a:pPr>
              <a:lnSpc>
                <a:spcPct val="80000"/>
              </a:lnSpc>
              <a:buFont typeface="Monotype Sorts" charset="2"/>
              <a:buNone/>
            </a:pPr>
            <a:r>
              <a:rPr lang="en-US" altLang="en-US"/>
              <a:t>Basic operation:</a:t>
            </a:r>
          </a:p>
          <a:p>
            <a:pPr>
              <a:lnSpc>
                <a:spcPct val="80000"/>
              </a:lnSpc>
              <a:buFont typeface="Monotype Sorts" charset="2"/>
              <a:buNone/>
            </a:pPr>
            <a:r>
              <a:rPr lang="en-US" altLang="en-US"/>
              <a:t>Recurrence relation:</a:t>
            </a:r>
          </a:p>
        </p:txBody>
      </p:sp>
      <p:pic>
        <p:nvPicPr>
          <p:cNvPr id="352260" name="Picture 4" descr="2_4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2895600"/>
            <a:ext cx="4724400" cy="2351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95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178636-B223-0C4E-9169-292AF610AF55}" type="slidenum">
              <a:rPr lang="en-US" altLang="en-US"/>
              <a:pPr/>
              <a:t>31</a:t>
            </a:fld>
            <a:endParaRPr lang="en-US" altLang="en-US"/>
          </a:p>
        </p:txBody>
      </p:sp>
      <p:sp>
        <p:nvSpPr>
          <p:cNvPr id="308226" name="Rectangle 2"/>
          <p:cNvSpPr>
            <a:spLocks noGrp="1" noChangeArrowheads="1"/>
          </p:cNvSpPr>
          <p:nvPr>
            <p:ph type="title"/>
          </p:nvPr>
        </p:nvSpPr>
        <p:spPr>
          <a:xfrm>
            <a:off x="1981200" y="152400"/>
            <a:ext cx="8686800" cy="609600"/>
          </a:xfrm>
        </p:spPr>
        <p:txBody>
          <a:bodyPr>
            <a:normAutofit fontScale="90000"/>
          </a:bodyPr>
          <a:lstStyle/>
          <a:p>
            <a:r>
              <a:rPr lang="en-US" altLang="en-US"/>
              <a:t>Solving the recurrence for M(</a:t>
            </a:r>
            <a:r>
              <a:rPr lang="en-US" altLang="en-US" i="1"/>
              <a:t>n</a:t>
            </a:r>
            <a:r>
              <a:rPr lang="en-US" altLang="en-US"/>
              <a:t>)</a:t>
            </a:r>
          </a:p>
        </p:txBody>
      </p:sp>
      <p:sp>
        <p:nvSpPr>
          <p:cNvPr id="308227" name="Rectangle 3"/>
          <p:cNvSpPr>
            <a:spLocks noGrp="1" noChangeArrowheads="1"/>
          </p:cNvSpPr>
          <p:nvPr>
            <p:ph type="body" idx="1"/>
          </p:nvPr>
        </p:nvSpPr>
        <p:spPr/>
        <p:txBody>
          <a:bodyPr/>
          <a:lstStyle/>
          <a:p>
            <a:pPr>
              <a:buFont typeface="Monotype Sorts" charset="2"/>
              <a:buNone/>
            </a:pPr>
            <a:r>
              <a:rPr lang="en-US" altLang="en-US"/>
              <a:t>M(</a:t>
            </a:r>
            <a:r>
              <a:rPr lang="en-US" altLang="en-US" i="1"/>
              <a:t>n</a:t>
            </a:r>
            <a:r>
              <a:rPr lang="en-US" altLang="en-US"/>
              <a:t>) = M(</a:t>
            </a:r>
            <a:r>
              <a:rPr lang="en-US" altLang="en-US" i="1"/>
              <a:t>n</a:t>
            </a:r>
            <a:r>
              <a:rPr lang="en-US" altLang="en-US"/>
              <a:t>-1) + 1,  M(0) = 0</a:t>
            </a:r>
          </a:p>
        </p:txBody>
      </p:sp>
    </p:spTree>
    <p:extLst>
      <p:ext uri="{BB962C8B-B14F-4D97-AF65-F5344CB8AC3E}">
        <p14:creationId xmlns:p14="http://schemas.microsoft.com/office/powerpoint/2010/main" val="207122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B046005-0D76-464F-B1F8-5822A2F7ABF4}" type="slidenum">
              <a:rPr lang="en-US" altLang="en-US"/>
              <a:pPr/>
              <a:t>32</a:t>
            </a:fld>
            <a:endParaRPr lang="en-US" altLang="en-US"/>
          </a:p>
        </p:txBody>
      </p:sp>
      <p:sp>
        <p:nvSpPr>
          <p:cNvPr id="310274" name="Rectangle 2"/>
          <p:cNvSpPr>
            <a:spLocks noGrp="1" noChangeArrowheads="1"/>
          </p:cNvSpPr>
          <p:nvPr>
            <p:ph type="title"/>
          </p:nvPr>
        </p:nvSpPr>
        <p:spPr>
          <a:xfrm>
            <a:off x="2057400" y="228600"/>
            <a:ext cx="8610600" cy="609600"/>
          </a:xfrm>
        </p:spPr>
        <p:txBody>
          <a:bodyPr>
            <a:normAutofit fontScale="90000"/>
          </a:bodyPr>
          <a:lstStyle/>
          <a:p>
            <a:r>
              <a:rPr lang="en-US" altLang="en-US"/>
              <a:t>Example 2: The Tower of Hanoi Puzzle</a:t>
            </a:r>
          </a:p>
        </p:txBody>
      </p:sp>
      <p:sp>
        <p:nvSpPr>
          <p:cNvPr id="310275" name="Rectangle 3"/>
          <p:cNvSpPr>
            <a:spLocks noGrp="1" noChangeArrowheads="1"/>
          </p:cNvSpPr>
          <p:nvPr>
            <p:ph type="body" idx="1"/>
          </p:nvPr>
        </p:nvSpPr>
        <p:spPr/>
        <p:txBody>
          <a:bodyPr/>
          <a:lstStyle/>
          <a:p>
            <a:pPr marL="0" indent="0">
              <a:buNone/>
            </a:pPr>
            <a:r>
              <a:rPr lang="en-US" altLang="en-US"/>
              <a:t>																																																																</a:t>
            </a:r>
          </a:p>
        </p:txBody>
      </p:sp>
      <p:pic>
        <p:nvPicPr>
          <p:cNvPr id="310276" name="Picture 4" descr="Fi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71600"/>
            <a:ext cx="68580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10277" name="Picture 5" descr="Fig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76600"/>
            <a:ext cx="7772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10278" name="Text Box 6"/>
          <p:cNvSpPr txBox="1">
            <a:spLocks noChangeArrowheads="1"/>
          </p:cNvSpPr>
          <p:nvPr/>
        </p:nvSpPr>
        <p:spPr bwMode="auto">
          <a:xfrm>
            <a:off x="2209800" y="5638800"/>
            <a:ext cx="464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ltLang="en-US" b="1">
                <a:solidFill>
                  <a:srgbClr val="FFFF99"/>
                </a:solidFill>
                <a:effectLst>
                  <a:outerShdw blurRad="38100" dist="38100" dir="2700000" algn="tl">
                    <a:srgbClr val="000000"/>
                  </a:outerShdw>
                </a:effectLst>
              </a:rPr>
              <a:t>Recurrence for number of moves:</a:t>
            </a:r>
            <a:r>
              <a:rPr lang="en-US" altLang="en-US"/>
              <a:t> </a:t>
            </a:r>
          </a:p>
        </p:txBody>
      </p:sp>
    </p:spTree>
    <p:extLst>
      <p:ext uri="{BB962C8B-B14F-4D97-AF65-F5344CB8AC3E}">
        <p14:creationId xmlns:p14="http://schemas.microsoft.com/office/powerpoint/2010/main" val="1671545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017953-5836-8045-BB90-15D64DA90222}" type="slidenum">
              <a:rPr lang="en-US" altLang="en-US"/>
              <a:pPr/>
              <a:t>33</a:t>
            </a:fld>
            <a:endParaRPr lang="en-US" altLang="en-US"/>
          </a:p>
        </p:txBody>
      </p:sp>
      <p:sp>
        <p:nvSpPr>
          <p:cNvPr id="314370" name="Rectangle 2"/>
          <p:cNvSpPr>
            <a:spLocks noGrp="1" noChangeArrowheads="1"/>
          </p:cNvSpPr>
          <p:nvPr>
            <p:ph type="title"/>
          </p:nvPr>
        </p:nvSpPr>
        <p:spPr>
          <a:xfrm>
            <a:off x="1981200" y="152400"/>
            <a:ext cx="8686800" cy="609600"/>
          </a:xfrm>
        </p:spPr>
        <p:txBody>
          <a:bodyPr>
            <a:normAutofit fontScale="90000"/>
          </a:bodyPr>
          <a:lstStyle/>
          <a:p>
            <a:r>
              <a:rPr lang="en-US" altLang="en-US"/>
              <a:t>Solving recurrence for number of moves</a:t>
            </a:r>
          </a:p>
        </p:txBody>
      </p:sp>
      <p:sp>
        <p:nvSpPr>
          <p:cNvPr id="314371" name="Rectangle 3"/>
          <p:cNvSpPr>
            <a:spLocks noGrp="1" noChangeArrowheads="1"/>
          </p:cNvSpPr>
          <p:nvPr>
            <p:ph type="body" idx="1"/>
          </p:nvPr>
        </p:nvSpPr>
        <p:spPr/>
        <p:txBody>
          <a:bodyPr/>
          <a:lstStyle/>
          <a:p>
            <a:pPr>
              <a:buFont typeface="Monotype Sorts" charset="2"/>
              <a:buNone/>
            </a:pPr>
            <a:r>
              <a:rPr lang="en-US" altLang="en-US"/>
              <a:t>M(</a:t>
            </a:r>
            <a:r>
              <a:rPr lang="en-US" altLang="en-US" i="1"/>
              <a:t>n</a:t>
            </a:r>
            <a:r>
              <a:rPr lang="en-US" altLang="en-US"/>
              <a:t>) = 2M(</a:t>
            </a:r>
            <a:r>
              <a:rPr lang="en-US" altLang="en-US" i="1"/>
              <a:t>n</a:t>
            </a:r>
            <a:r>
              <a:rPr lang="en-US" altLang="en-US"/>
              <a:t>-1) + 1,  M(1) = 1</a:t>
            </a:r>
          </a:p>
        </p:txBody>
      </p:sp>
    </p:spTree>
    <p:extLst>
      <p:ext uri="{BB962C8B-B14F-4D97-AF65-F5344CB8AC3E}">
        <p14:creationId xmlns:p14="http://schemas.microsoft.com/office/powerpoint/2010/main" val="942412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8EEAF44-3040-E144-94C2-C9E7DADE59AB}" type="slidenum">
              <a:rPr lang="en-US" altLang="en-US"/>
              <a:pPr/>
              <a:t>34</a:t>
            </a:fld>
            <a:endParaRPr lang="en-US" altLang="en-US"/>
          </a:p>
        </p:txBody>
      </p:sp>
      <p:sp>
        <p:nvSpPr>
          <p:cNvPr id="311302" name="Rectangle 6"/>
          <p:cNvSpPr>
            <a:spLocks noChangeArrowheads="1"/>
          </p:cNvSpPr>
          <p:nvPr/>
        </p:nvSpPr>
        <p:spPr bwMode="auto">
          <a:xfrm>
            <a:off x="2514600" y="1295400"/>
            <a:ext cx="7391400" cy="289560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98" name="Rectangle 2"/>
          <p:cNvSpPr>
            <a:spLocks noGrp="1" noChangeArrowheads="1"/>
          </p:cNvSpPr>
          <p:nvPr>
            <p:ph type="title"/>
          </p:nvPr>
        </p:nvSpPr>
        <p:spPr>
          <a:xfrm>
            <a:off x="1981200" y="152400"/>
            <a:ext cx="8686800" cy="609600"/>
          </a:xfrm>
        </p:spPr>
        <p:txBody>
          <a:bodyPr>
            <a:normAutofit fontScale="90000"/>
          </a:bodyPr>
          <a:lstStyle/>
          <a:p>
            <a:r>
              <a:rPr lang="en-US" altLang="en-US"/>
              <a:t>Tree of calls for the Tower of Hanoi Puzzle</a:t>
            </a:r>
          </a:p>
        </p:txBody>
      </p:sp>
      <p:sp>
        <p:nvSpPr>
          <p:cNvPr id="311299" name="Rectangle 3"/>
          <p:cNvSpPr>
            <a:spLocks noGrp="1" noChangeArrowheads="1"/>
          </p:cNvSpPr>
          <p:nvPr>
            <p:ph type="body" idx="1"/>
          </p:nvPr>
        </p:nvSpPr>
        <p:spPr/>
        <p:txBody>
          <a:bodyPr/>
          <a:lstStyle/>
          <a:p>
            <a:pPr marL="0" indent="0">
              <a:buNone/>
            </a:pPr>
            <a:r>
              <a:rPr lang="en-US" altLang="en-US">
                <a:sym typeface="Symbol" charset="2"/>
              </a:rPr>
              <a:t>	</a:t>
            </a:r>
          </a:p>
        </p:txBody>
      </p:sp>
      <p:sp>
        <p:nvSpPr>
          <p:cNvPr id="311300" name="Rectangle 4"/>
          <p:cNvSpPr>
            <a:spLocks noChangeArrowheads="1"/>
          </p:cNvSpPr>
          <p:nvPr/>
        </p:nvSpPr>
        <p:spPr bwMode="auto">
          <a:xfrm>
            <a:off x="1524000" y="0"/>
            <a:ext cx="883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endParaRPr lang="en-US" altLang="en-US"/>
          </a:p>
        </p:txBody>
      </p:sp>
      <p:pic>
        <p:nvPicPr>
          <p:cNvPr id="311301" name="Picture 5" descr="Fi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6868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49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8F2756-6185-1F47-9739-3FDFFB4567CE}" type="slidenum">
              <a:rPr lang="en-US" altLang="en-US"/>
              <a:pPr/>
              <a:t>35</a:t>
            </a:fld>
            <a:endParaRPr lang="en-US" altLang="en-US"/>
          </a:p>
        </p:txBody>
      </p:sp>
      <p:sp>
        <p:nvSpPr>
          <p:cNvPr id="356354" name="Rectangle 2"/>
          <p:cNvSpPr>
            <a:spLocks noGrp="1" noChangeArrowheads="1"/>
          </p:cNvSpPr>
          <p:nvPr>
            <p:ph type="title"/>
          </p:nvPr>
        </p:nvSpPr>
        <p:spPr/>
        <p:txBody>
          <a:bodyPr/>
          <a:lstStyle/>
          <a:p>
            <a:r>
              <a:rPr lang="en-US" altLang="en-US"/>
              <a:t>Example 3: Counting #bits</a:t>
            </a:r>
          </a:p>
        </p:txBody>
      </p:sp>
      <p:pic>
        <p:nvPicPr>
          <p:cNvPr id="356356" name="Picture 4" descr="2_4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301750"/>
            <a:ext cx="8686800" cy="198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49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2B73ABD-5E62-454A-95DB-5028985946CE}" type="slidenum">
              <a:rPr lang="en-US" altLang="en-US"/>
              <a:pPr/>
              <a:t>36</a:t>
            </a:fld>
            <a:endParaRPr lang="en-US" altLang="en-US"/>
          </a:p>
        </p:txBody>
      </p:sp>
      <p:sp>
        <p:nvSpPr>
          <p:cNvPr id="315394" name="Rectangle 2"/>
          <p:cNvSpPr>
            <a:spLocks noGrp="1" noChangeArrowheads="1"/>
          </p:cNvSpPr>
          <p:nvPr>
            <p:ph type="title"/>
          </p:nvPr>
        </p:nvSpPr>
        <p:spPr>
          <a:xfrm>
            <a:off x="2057400" y="228600"/>
            <a:ext cx="7588250" cy="685800"/>
          </a:xfrm>
        </p:spPr>
        <p:txBody>
          <a:bodyPr>
            <a:normAutofit fontScale="90000"/>
          </a:bodyPr>
          <a:lstStyle/>
          <a:p>
            <a:r>
              <a:rPr lang="en-US" altLang="en-US"/>
              <a:t>Fibonacci numbers</a:t>
            </a:r>
          </a:p>
        </p:txBody>
      </p:sp>
      <p:sp>
        <p:nvSpPr>
          <p:cNvPr id="315395" name="Rectangle 3"/>
          <p:cNvSpPr>
            <a:spLocks noGrp="1" noChangeArrowheads="1"/>
          </p:cNvSpPr>
          <p:nvPr>
            <p:ph type="body" idx="1"/>
          </p:nvPr>
        </p:nvSpPr>
        <p:spPr>
          <a:xfrm>
            <a:off x="2057401" y="1219201"/>
            <a:ext cx="7889875" cy="4367213"/>
          </a:xfrm>
        </p:spPr>
        <p:txBody>
          <a:bodyPr>
            <a:normAutofit fontScale="92500" lnSpcReduction="10000"/>
          </a:bodyPr>
          <a:lstStyle/>
          <a:p>
            <a:pPr>
              <a:buFont typeface="Monotype Sorts" charset="2"/>
              <a:buNone/>
            </a:pPr>
            <a:r>
              <a:rPr lang="en-US" altLang="en-US"/>
              <a:t>The Fibonacci numbers:</a:t>
            </a:r>
          </a:p>
          <a:p>
            <a:pPr lvl="1">
              <a:buFontTx/>
              <a:buNone/>
            </a:pPr>
            <a:r>
              <a:rPr lang="en-US" altLang="en-US"/>
              <a:t>0, 1, 1, 2, 3, 5, 8, 13, 21, … </a:t>
            </a:r>
          </a:p>
          <a:p>
            <a:pPr lvl="1">
              <a:buFontTx/>
              <a:buNone/>
            </a:pPr>
            <a:endParaRPr lang="en-US" altLang="en-US"/>
          </a:p>
          <a:p>
            <a:pPr>
              <a:buFont typeface="Monotype Sorts" charset="2"/>
              <a:buNone/>
            </a:pPr>
            <a:r>
              <a:rPr lang="en-US" altLang="en-US"/>
              <a:t>The Fibonacci recurrence:</a:t>
            </a:r>
          </a:p>
          <a:p>
            <a:pPr lvl="1">
              <a:buFontTx/>
              <a:buNone/>
            </a:pPr>
            <a:r>
              <a:rPr lang="en-US" altLang="en-US"/>
              <a:t>F(</a:t>
            </a:r>
            <a:r>
              <a:rPr lang="en-US" altLang="en-US" i="1"/>
              <a:t>n</a:t>
            </a:r>
            <a:r>
              <a:rPr lang="en-US" altLang="en-US"/>
              <a:t>) = F(</a:t>
            </a:r>
            <a:r>
              <a:rPr lang="en-US" altLang="en-US" i="1"/>
              <a:t>n</a:t>
            </a:r>
            <a:r>
              <a:rPr lang="en-US" altLang="en-US"/>
              <a:t>-1) + F(</a:t>
            </a:r>
            <a:r>
              <a:rPr lang="en-US" altLang="en-US" i="1"/>
              <a:t>n</a:t>
            </a:r>
            <a:r>
              <a:rPr lang="en-US" altLang="en-US"/>
              <a:t>-2) </a:t>
            </a:r>
          </a:p>
          <a:p>
            <a:pPr lvl="1">
              <a:buFontTx/>
              <a:buNone/>
            </a:pPr>
            <a:r>
              <a:rPr lang="en-US" altLang="en-US"/>
              <a:t>F(0) = 0   </a:t>
            </a:r>
          </a:p>
          <a:p>
            <a:pPr lvl="1">
              <a:buFontTx/>
              <a:buNone/>
            </a:pPr>
            <a:r>
              <a:rPr lang="en-US" altLang="en-US"/>
              <a:t>F(1) = 1</a:t>
            </a:r>
          </a:p>
          <a:p>
            <a:pPr lvl="1">
              <a:buFontTx/>
              <a:buNone/>
            </a:pPr>
            <a:endParaRPr lang="en-US" altLang="en-US"/>
          </a:p>
          <a:p>
            <a:pPr>
              <a:buFont typeface="Monotype Sorts" charset="2"/>
              <a:buNone/>
            </a:pPr>
            <a:r>
              <a:rPr lang="en-US" altLang="en-US"/>
              <a:t>General 2</a:t>
            </a:r>
            <a:r>
              <a:rPr lang="en-US" altLang="en-US" baseline="30000"/>
              <a:t>nd</a:t>
            </a:r>
            <a:r>
              <a:rPr lang="en-US" altLang="en-US"/>
              <a:t> order linear homogeneous recurrence with </a:t>
            </a:r>
          </a:p>
          <a:p>
            <a:pPr>
              <a:buFont typeface="Monotype Sorts" charset="2"/>
              <a:buNone/>
            </a:pPr>
            <a:r>
              <a:rPr lang="en-US" altLang="en-US"/>
              <a:t>constant coefficients:</a:t>
            </a:r>
          </a:p>
          <a:p>
            <a:pPr lvl="1">
              <a:buFontTx/>
              <a:buNone/>
            </a:pPr>
            <a:r>
              <a:rPr lang="en-US" altLang="en-US" i="1"/>
              <a:t>                  a</a:t>
            </a:r>
            <a:r>
              <a:rPr lang="en-US" altLang="en-US"/>
              <a:t>X(</a:t>
            </a:r>
            <a:r>
              <a:rPr lang="en-US" altLang="en-US" i="1"/>
              <a:t>n</a:t>
            </a:r>
            <a:r>
              <a:rPr lang="en-US" altLang="en-US"/>
              <a:t>) + </a:t>
            </a:r>
            <a:r>
              <a:rPr lang="en-US" altLang="en-US" i="1"/>
              <a:t>b</a:t>
            </a:r>
            <a:r>
              <a:rPr lang="en-US" altLang="en-US"/>
              <a:t>X(</a:t>
            </a:r>
            <a:r>
              <a:rPr lang="en-US" altLang="en-US" i="1"/>
              <a:t>n</a:t>
            </a:r>
            <a:r>
              <a:rPr lang="en-US" altLang="en-US"/>
              <a:t>-1) + </a:t>
            </a:r>
            <a:r>
              <a:rPr lang="en-US" altLang="en-US" i="1"/>
              <a:t>c</a:t>
            </a:r>
            <a:r>
              <a:rPr lang="en-US" altLang="en-US"/>
              <a:t>X</a:t>
            </a:r>
            <a:r>
              <a:rPr lang="en-US" altLang="en-US" i="1"/>
              <a:t>(n</a:t>
            </a:r>
            <a:r>
              <a:rPr lang="en-US" altLang="en-US"/>
              <a:t>-2) </a:t>
            </a:r>
            <a:r>
              <a:rPr lang="en-US" altLang="en-US" i="1"/>
              <a:t>=</a:t>
            </a:r>
            <a:r>
              <a:rPr lang="en-US" altLang="en-US"/>
              <a:t> 0</a:t>
            </a:r>
          </a:p>
        </p:txBody>
      </p:sp>
    </p:spTree>
    <p:extLst>
      <p:ext uri="{BB962C8B-B14F-4D97-AF65-F5344CB8AC3E}">
        <p14:creationId xmlns:p14="http://schemas.microsoft.com/office/powerpoint/2010/main" val="68476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F90C99-7122-7843-BD14-C3C52AF9B29B}" type="slidenum">
              <a:rPr lang="en-US" altLang="en-US"/>
              <a:pPr/>
              <a:t>37</a:t>
            </a:fld>
            <a:endParaRPr lang="en-US" altLang="en-US"/>
          </a:p>
        </p:txBody>
      </p:sp>
      <p:sp>
        <p:nvSpPr>
          <p:cNvPr id="317442" name="Rectangle 2"/>
          <p:cNvSpPr>
            <a:spLocks noGrp="1" noChangeArrowheads="1"/>
          </p:cNvSpPr>
          <p:nvPr>
            <p:ph type="title"/>
          </p:nvPr>
        </p:nvSpPr>
        <p:spPr>
          <a:xfrm>
            <a:off x="2057400" y="152400"/>
            <a:ext cx="8077200" cy="685800"/>
          </a:xfrm>
        </p:spPr>
        <p:txBody>
          <a:bodyPr>
            <a:normAutofit fontScale="90000"/>
          </a:bodyPr>
          <a:lstStyle/>
          <a:p>
            <a:r>
              <a:rPr lang="en-US" altLang="en-US"/>
              <a:t>Solving   </a:t>
            </a:r>
            <a:r>
              <a:rPr lang="en-US" altLang="en-US" i="1"/>
              <a:t>a</a:t>
            </a:r>
            <a:r>
              <a:rPr lang="en-US" altLang="en-US"/>
              <a:t>X(</a:t>
            </a:r>
            <a:r>
              <a:rPr lang="en-US" altLang="en-US" i="1"/>
              <a:t>n</a:t>
            </a:r>
            <a:r>
              <a:rPr lang="en-US" altLang="en-US"/>
              <a:t>) + </a:t>
            </a:r>
            <a:r>
              <a:rPr lang="en-US" altLang="en-US" i="1"/>
              <a:t>b</a:t>
            </a:r>
            <a:r>
              <a:rPr lang="en-US" altLang="en-US"/>
              <a:t>X(</a:t>
            </a:r>
            <a:r>
              <a:rPr lang="en-US" altLang="en-US" i="1"/>
              <a:t>n</a:t>
            </a:r>
            <a:r>
              <a:rPr lang="en-US" altLang="en-US"/>
              <a:t>-1) + </a:t>
            </a:r>
            <a:r>
              <a:rPr lang="en-US" altLang="en-US" i="1"/>
              <a:t>c</a:t>
            </a:r>
            <a:r>
              <a:rPr lang="en-US" altLang="en-US"/>
              <a:t>X(</a:t>
            </a:r>
            <a:r>
              <a:rPr lang="en-US" altLang="en-US" i="1"/>
              <a:t>n</a:t>
            </a:r>
            <a:r>
              <a:rPr lang="en-US" altLang="en-US"/>
              <a:t>-2) </a:t>
            </a:r>
            <a:r>
              <a:rPr lang="en-US" altLang="en-US" i="1"/>
              <a:t>=</a:t>
            </a:r>
            <a:r>
              <a:rPr lang="en-US" altLang="en-US"/>
              <a:t> 0</a:t>
            </a:r>
          </a:p>
        </p:txBody>
      </p:sp>
      <p:sp>
        <p:nvSpPr>
          <p:cNvPr id="317443" name="Rectangle 3"/>
          <p:cNvSpPr>
            <a:spLocks noGrp="1" noChangeArrowheads="1"/>
          </p:cNvSpPr>
          <p:nvPr>
            <p:ph type="body" idx="1"/>
          </p:nvPr>
        </p:nvSpPr>
        <p:spPr>
          <a:xfrm>
            <a:off x="2133600" y="1295400"/>
            <a:ext cx="8229600" cy="4572000"/>
          </a:xfrm>
        </p:spPr>
        <p:txBody>
          <a:bodyPr>
            <a:normAutofit lnSpcReduction="10000"/>
          </a:bodyPr>
          <a:lstStyle/>
          <a:p>
            <a:r>
              <a:rPr lang="en-US" altLang="en-US"/>
              <a:t>Set up the characteristic equation (quadratic)</a:t>
            </a:r>
          </a:p>
          <a:p>
            <a:pPr>
              <a:buFont typeface="Monotype Sorts" charset="2"/>
              <a:buNone/>
            </a:pPr>
            <a:r>
              <a:rPr lang="en-US" altLang="en-US"/>
              <a:t>				 </a:t>
            </a:r>
            <a:r>
              <a:rPr lang="en-US" altLang="en-US" i="1"/>
              <a:t>ar</a:t>
            </a:r>
            <a:r>
              <a:rPr lang="en-US" altLang="en-US" baseline="30000"/>
              <a:t>2</a:t>
            </a:r>
            <a:r>
              <a:rPr lang="en-US" altLang="en-US"/>
              <a:t> + </a:t>
            </a:r>
            <a:r>
              <a:rPr lang="en-US" altLang="en-US" i="1"/>
              <a:t>br</a:t>
            </a:r>
            <a:r>
              <a:rPr lang="en-US" altLang="en-US"/>
              <a:t> + </a:t>
            </a:r>
            <a:r>
              <a:rPr lang="en-US" altLang="en-US" i="1"/>
              <a:t>c</a:t>
            </a:r>
            <a:r>
              <a:rPr lang="en-US" altLang="en-US"/>
              <a:t> </a:t>
            </a:r>
            <a:r>
              <a:rPr lang="en-US" altLang="en-US" i="1"/>
              <a:t>=</a:t>
            </a:r>
            <a:r>
              <a:rPr lang="en-US" altLang="en-US"/>
              <a:t> 0</a:t>
            </a:r>
            <a:br>
              <a:rPr lang="en-US" altLang="en-US"/>
            </a:br>
            <a:endParaRPr lang="en-US" altLang="en-US"/>
          </a:p>
          <a:p>
            <a:r>
              <a:rPr lang="en-US" altLang="en-US"/>
              <a:t>Solve to obtain roots </a:t>
            </a:r>
            <a:r>
              <a:rPr lang="en-US" altLang="en-US" i="1"/>
              <a:t>r</a:t>
            </a:r>
            <a:r>
              <a:rPr lang="en-US" altLang="en-US" baseline="-25000"/>
              <a:t>1</a:t>
            </a:r>
            <a:r>
              <a:rPr lang="en-US" altLang="en-US"/>
              <a:t> and </a:t>
            </a:r>
            <a:r>
              <a:rPr lang="en-US" altLang="en-US" i="1"/>
              <a:t>r</a:t>
            </a:r>
            <a:r>
              <a:rPr lang="en-US" altLang="en-US" baseline="-25000"/>
              <a:t>2</a:t>
            </a:r>
            <a:endParaRPr lang="en-US" altLang="en-US"/>
          </a:p>
          <a:p>
            <a:endParaRPr lang="en-US" altLang="en-US"/>
          </a:p>
          <a:p>
            <a:r>
              <a:rPr lang="en-US" altLang="en-US"/>
              <a:t>General solution to the recurrence</a:t>
            </a:r>
          </a:p>
          <a:p>
            <a:pPr lvl="1">
              <a:buFontTx/>
              <a:buNone/>
            </a:pPr>
            <a:r>
              <a:rPr lang="en-US" altLang="en-US"/>
              <a:t>if </a:t>
            </a:r>
            <a:r>
              <a:rPr lang="en-US" altLang="en-US" i="1"/>
              <a:t>r</a:t>
            </a:r>
            <a:r>
              <a:rPr lang="en-US" altLang="en-US" baseline="-25000"/>
              <a:t>1 </a:t>
            </a:r>
            <a:r>
              <a:rPr lang="en-US" altLang="en-US"/>
              <a:t>and </a:t>
            </a:r>
            <a:r>
              <a:rPr lang="en-US" altLang="en-US" baseline="-25000"/>
              <a:t> </a:t>
            </a:r>
            <a:r>
              <a:rPr lang="en-US" altLang="en-US" i="1"/>
              <a:t>r</a:t>
            </a:r>
            <a:r>
              <a:rPr lang="en-US" altLang="en-US" baseline="-25000"/>
              <a:t>2 </a:t>
            </a:r>
            <a:r>
              <a:rPr lang="en-US" altLang="en-US"/>
              <a:t> are two distinct real roots:  X(</a:t>
            </a:r>
            <a:r>
              <a:rPr lang="en-US" altLang="en-US" i="1"/>
              <a:t>n</a:t>
            </a:r>
            <a:r>
              <a:rPr lang="en-US" altLang="en-US"/>
              <a:t>) = </a:t>
            </a:r>
            <a:r>
              <a:rPr lang="el-GR" altLang="en-US">
                <a:latin typeface="Arial" charset="0"/>
                <a:ea typeface="Arial" charset="0"/>
                <a:cs typeface="Arial" charset="0"/>
              </a:rPr>
              <a:t>α</a:t>
            </a:r>
            <a:r>
              <a:rPr lang="en-US" altLang="en-US" i="1"/>
              <a:t>r</a:t>
            </a:r>
            <a:r>
              <a:rPr lang="en-US" altLang="en-US" baseline="-25000"/>
              <a:t>1</a:t>
            </a:r>
            <a:r>
              <a:rPr lang="en-US" altLang="en-US" i="1" baseline="30000"/>
              <a:t>n </a:t>
            </a:r>
            <a:r>
              <a:rPr lang="en-US" altLang="en-US" i="1"/>
              <a:t>+ </a:t>
            </a:r>
            <a:r>
              <a:rPr lang="el-GR" altLang="en-US">
                <a:latin typeface="Arial" charset="0"/>
                <a:ea typeface="Arial" charset="0"/>
                <a:cs typeface="Arial" charset="0"/>
              </a:rPr>
              <a:t>β</a:t>
            </a:r>
            <a:r>
              <a:rPr lang="en-US" altLang="en-US" i="1"/>
              <a:t>r</a:t>
            </a:r>
            <a:r>
              <a:rPr lang="en-US" altLang="en-US" baseline="-25000"/>
              <a:t>2</a:t>
            </a:r>
            <a:r>
              <a:rPr lang="en-US" altLang="en-US" i="1" baseline="30000"/>
              <a:t>n</a:t>
            </a:r>
          </a:p>
          <a:p>
            <a:pPr lvl="1">
              <a:buFontTx/>
              <a:buNone/>
            </a:pPr>
            <a:r>
              <a:rPr lang="en-US" altLang="en-US"/>
              <a:t>if </a:t>
            </a:r>
            <a:r>
              <a:rPr lang="en-US" altLang="en-US" i="1"/>
              <a:t>r</a:t>
            </a:r>
            <a:r>
              <a:rPr lang="en-US" altLang="en-US" baseline="-25000"/>
              <a:t>1 </a:t>
            </a:r>
            <a:r>
              <a:rPr lang="en-US" altLang="en-US"/>
              <a:t>=</a:t>
            </a:r>
            <a:r>
              <a:rPr lang="en-US" altLang="en-US" baseline="-25000"/>
              <a:t> </a:t>
            </a:r>
            <a:r>
              <a:rPr lang="en-US" altLang="en-US" i="1"/>
              <a:t>r</a:t>
            </a:r>
            <a:r>
              <a:rPr lang="en-US" altLang="en-US" baseline="-25000"/>
              <a:t>2 </a:t>
            </a:r>
            <a:r>
              <a:rPr lang="en-US" altLang="en-US"/>
              <a:t>= </a:t>
            </a:r>
            <a:r>
              <a:rPr lang="en-US" altLang="en-US" i="1"/>
              <a:t>r</a:t>
            </a:r>
            <a:r>
              <a:rPr lang="en-US" altLang="en-US"/>
              <a:t> are two equal real roots:      X(</a:t>
            </a:r>
            <a:r>
              <a:rPr lang="en-US" altLang="en-US" i="1"/>
              <a:t>n</a:t>
            </a:r>
            <a:r>
              <a:rPr lang="en-US" altLang="en-US"/>
              <a:t>) = </a:t>
            </a:r>
            <a:r>
              <a:rPr lang="el-GR" altLang="en-US">
                <a:latin typeface="Arial" charset="0"/>
                <a:ea typeface="Arial" charset="0"/>
                <a:cs typeface="Arial" charset="0"/>
              </a:rPr>
              <a:t>α</a:t>
            </a:r>
            <a:r>
              <a:rPr lang="en-US" altLang="en-US" i="1"/>
              <a:t>r</a:t>
            </a:r>
            <a:r>
              <a:rPr lang="en-US" altLang="en-US" i="1" baseline="30000"/>
              <a:t>n </a:t>
            </a:r>
            <a:r>
              <a:rPr lang="en-US" altLang="en-US" i="1"/>
              <a:t>+ </a:t>
            </a:r>
            <a:r>
              <a:rPr lang="el-GR" altLang="en-US">
                <a:latin typeface="Arial" charset="0"/>
                <a:ea typeface="Arial" charset="0"/>
                <a:cs typeface="Arial" charset="0"/>
              </a:rPr>
              <a:t>β</a:t>
            </a:r>
            <a:r>
              <a:rPr lang="en-US" altLang="en-US" i="1"/>
              <a:t>nr</a:t>
            </a:r>
            <a:r>
              <a:rPr lang="en-US" altLang="en-US" baseline="-25000"/>
              <a:t> </a:t>
            </a:r>
            <a:r>
              <a:rPr lang="en-US" altLang="en-US" i="1" baseline="30000"/>
              <a:t>n</a:t>
            </a:r>
            <a:endParaRPr lang="el-GR" altLang="en-US"/>
          </a:p>
          <a:p>
            <a:endParaRPr lang="en-US" altLang="en-US" i="1" baseline="30000"/>
          </a:p>
          <a:p>
            <a:r>
              <a:rPr lang="en-US" altLang="en-US"/>
              <a:t>Particular solution can be found by using initial conditions</a:t>
            </a:r>
            <a:endParaRPr lang="en-US" altLang="en-US" i="1" baseline="30000"/>
          </a:p>
          <a:p>
            <a:endParaRPr lang="en-US" altLang="en-US"/>
          </a:p>
          <a:p>
            <a:pPr>
              <a:buFont typeface="Monotype Sorts" charset="2"/>
              <a:buNone/>
            </a:pPr>
            <a:endParaRPr lang="en-US" altLang="en-US"/>
          </a:p>
        </p:txBody>
      </p:sp>
    </p:spTree>
    <p:extLst>
      <p:ext uri="{BB962C8B-B14F-4D97-AF65-F5344CB8AC3E}">
        <p14:creationId xmlns:p14="http://schemas.microsoft.com/office/powerpoint/2010/main" val="2124742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09B4DC1-D522-9044-B490-BEAB006D0B1B}" type="slidenum">
              <a:rPr lang="en-US" altLang="en-US"/>
              <a:pPr/>
              <a:t>38</a:t>
            </a:fld>
            <a:endParaRPr lang="en-US" altLang="en-US"/>
          </a:p>
        </p:txBody>
      </p:sp>
      <p:sp>
        <p:nvSpPr>
          <p:cNvPr id="320514" name="Rectangle 2"/>
          <p:cNvSpPr>
            <a:spLocks noGrp="1" noChangeArrowheads="1"/>
          </p:cNvSpPr>
          <p:nvPr>
            <p:ph type="title"/>
          </p:nvPr>
        </p:nvSpPr>
        <p:spPr>
          <a:xfrm>
            <a:off x="2133600" y="0"/>
            <a:ext cx="7588250" cy="685800"/>
          </a:xfrm>
        </p:spPr>
        <p:txBody>
          <a:bodyPr>
            <a:normAutofit fontScale="90000"/>
          </a:bodyPr>
          <a:lstStyle/>
          <a:p>
            <a:r>
              <a:rPr lang="en-US" altLang="en-US"/>
              <a:t>Application to the Fibonacci numbers</a:t>
            </a:r>
          </a:p>
        </p:txBody>
      </p:sp>
      <p:sp>
        <p:nvSpPr>
          <p:cNvPr id="320515" name="Rectangle 3"/>
          <p:cNvSpPr>
            <a:spLocks noGrp="1" noChangeArrowheads="1"/>
          </p:cNvSpPr>
          <p:nvPr>
            <p:ph type="body" idx="1"/>
          </p:nvPr>
        </p:nvSpPr>
        <p:spPr>
          <a:xfrm>
            <a:off x="2057400" y="1219200"/>
            <a:ext cx="8097838" cy="4427538"/>
          </a:xfrm>
        </p:spPr>
        <p:txBody>
          <a:bodyPr/>
          <a:lstStyle/>
          <a:p>
            <a:pPr>
              <a:buFont typeface="Monotype Sorts" charset="2"/>
              <a:buNone/>
            </a:pPr>
            <a:r>
              <a:rPr lang="en-US" altLang="en-US"/>
              <a:t>F(</a:t>
            </a:r>
            <a:r>
              <a:rPr lang="en-US" altLang="en-US" i="1"/>
              <a:t>n</a:t>
            </a:r>
            <a:r>
              <a:rPr lang="en-US" altLang="en-US"/>
              <a:t>) = F(</a:t>
            </a:r>
            <a:r>
              <a:rPr lang="en-US" altLang="en-US" i="1"/>
              <a:t>n</a:t>
            </a:r>
            <a:r>
              <a:rPr lang="en-US" altLang="en-US"/>
              <a:t>-1) + F(</a:t>
            </a:r>
            <a:r>
              <a:rPr lang="en-US" altLang="en-US" i="1"/>
              <a:t>n</a:t>
            </a:r>
            <a:r>
              <a:rPr lang="en-US" altLang="en-US"/>
              <a:t>-2)  or  F(</a:t>
            </a:r>
            <a:r>
              <a:rPr lang="en-US" altLang="en-US" i="1"/>
              <a:t>n</a:t>
            </a:r>
            <a:r>
              <a:rPr lang="en-US" altLang="en-US"/>
              <a:t>) - F(</a:t>
            </a:r>
            <a:r>
              <a:rPr lang="en-US" altLang="en-US" i="1"/>
              <a:t>n</a:t>
            </a:r>
            <a:r>
              <a:rPr lang="en-US" altLang="en-US"/>
              <a:t>-1) - F(</a:t>
            </a:r>
            <a:r>
              <a:rPr lang="en-US" altLang="en-US" i="1"/>
              <a:t>n</a:t>
            </a:r>
            <a:r>
              <a:rPr lang="en-US" altLang="en-US"/>
              <a:t>-2) = 0</a:t>
            </a:r>
            <a:br>
              <a:rPr lang="en-US" altLang="en-US"/>
            </a:br>
            <a:endParaRPr lang="en-US" altLang="en-US"/>
          </a:p>
          <a:p>
            <a:pPr>
              <a:buFont typeface="Monotype Sorts" charset="2"/>
              <a:buNone/>
            </a:pPr>
            <a:r>
              <a:rPr lang="en-US" altLang="en-US"/>
              <a:t>Characteristic equation:</a:t>
            </a:r>
            <a:br>
              <a:rPr lang="en-US" altLang="en-US"/>
            </a:br>
            <a:r>
              <a:rPr lang="en-US" altLang="en-US"/>
              <a:t> </a:t>
            </a:r>
          </a:p>
          <a:p>
            <a:pPr>
              <a:buFont typeface="Monotype Sorts" charset="2"/>
              <a:buNone/>
            </a:pPr>
            <a:r>
              <a:rPr lang="en-US" altLang="en-US"/>
              <a:t>Roots of the characteristic equation:</a:t>
            </a:r>
            <a:br>
              <a:rPr lang="en-US" altLang="en-US"/>
            </a:br>
            <a:endParaRPr lang="en-US" altLang="en-US"/>
          </a:p>
          <a:p>
            <a:pPr>
              <a:buFont typeface="Monotype Sorts" charset="2"/>
              <a:buNone/>
            </a:pPr>
            <a:r>
              <a:rPr lang="en-US" altLang="en-US"/>
              <a:t>General solution to the recurrence:</a:t>
            </a:r>
            <a:br>
              <a:rPr lang="en-US" altLang="en-US"/>
            </a:br>
            <a:endParaRPr lang="en-US" altLang="en-US"/>
          </a:p>
          <a:p>
            <a:pPr>
              <a:buFont typeface="Monotype Sorts" charset="2"/>
              <a:buNone/>
            </a:pPr>
            <a:r>
              <a:rPr lang="en-US" altLang="en-US"/>
              <a:t>Particular solution for F(0) =0, F(1)=1:</a:t>
            </a:r>
          </a:p>
        </p:txBody>
      </p:sp>
    </p:spTree>
    <p:extLst>
      <p:ext uri="{BB962C8B-B14F-4D97-AF65-F5344CB8AC3E}">
        <p14:creationId xmlns:p14="http://schemas.microsoft.com/office/powerpoint/2010/main" val="1963464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CF410031-3A89-554B-BD27-7C4405E1D070}" type="slidenum">
              <a:rPr lang="en-US" altLang="en-US"/>
              <a:pPr/>
              <a:t>39</a:t>
            </a:fld>
            <a:endParaRPr lang="en-US" altLang="en-US"/>
          </a:p>
        </p:txBody>
      </p:sp>
      <p:sp>
        <p:nvSpPr>
          <p:cNvPr id="227330" name="Rectangle 2"/>
          <p:cNvSpPr>
            <a:spLocks noGrp="1" noChangeArrowheads="1"/>
          </p:cNvSpPr>
          <p:nvPr>
            <p:ph type="title"/>
          </p:nvPr>
        </p:nvSpPr>
        <p:spPr/>
        <p:txBody>
          <a:bodyPr/>
          <a:lstStyle/>
          <a:p>
            <a:r>
              <a:rPr lang="en-US" altLang="en-US"/>
              <a:t>Computing Fibonacci numbers</a:t>
            </a:r>
          </a:p>
        </p:txBody>
      </p:sp>
      <p:sp>
        <p:nvSpPr>
          <p:cNvPr id="227331" name="Rectangle 3"/>
          <p:cNvSpPr>
            <a:spLocks noGrp="1" noChangeArrowheads="1"/>
          </p:cNvSpPr>
          <p:nvPr>
            <p:ph type="body" idx="1"/>
          </p:nvPr>
        </p:nvSpPr>
        <p:spPr/>
        <p:txBody>
          <a:bodyPr/>
          <a:lstStyle/>
          <a:p>
            <a:pPr marL="457200" indent="-457200">
              <a:buFont typeface="Monotype Sorts" charset="2"/>
              <a:buAutoNum type="arabicPeriod"/>
            </a:pPr>
            <a:r>
              <a:rPr lang="en-US" altLang="en-US"/>
              <a:t>Definition-based recursive algorithm</a:t>
            </a:r>
          </a:p>
          <a:p>
            <a:pPr marL="457200" indent="-457200">
              <a:buFont typeface="Monotype Sorts" charset="2"/>
              <a:buAutoNum type="arabicPeriod"/>
            </a:pPr>
            <a:endParaRPr lang="en-US" altLang="en-US"/>
          </a:p>
          <a:p>
            <a:pPr marL="457200" indent="-457200">
              <a:buFont typeface="Monotype Sorts" charset="2"/>
              <a:buAutoNum type="arabicPeriod"/>
            </a:pPr>
            <a:r>
              <a:rPr lang="en-US" altLang="en-US"/>
              <a:t>Nonrecursive definition-based algorithm</a:t>
            </a:r>
          </a:p>
          <a:p>
            <a:pPr marL="457200" indent="-457200">
              <a:buFont typeface="Monotype Sorts" charset="2"/>
              <a:buAutoNum type="arabicPeriod"/>
            </a:pPr>
            <a:endParaRPr lang="en-US" altLang="en-US"/>
          </a:p>
          <a:p>
            <a:pPr marL="457200" indent="-457200">
              <a:buFont typeface="Monotype Sorts" charset="2"/>
              <a:buAutoNum type="arabicPeriod"/>
            </a:pPr>
            <a:r>
              <a:rPr lang="en-US" altLang="en-US"/>
              <a:t>Explicit formula algorithm</a:t>
            </a:r>
          </a:p>
          <a:p>
            <a:pPr marL="457200" indent="-457200">
              <a:buFont typeface="Monotype Sorts" charset="2"/>
              <a:buAutoNum type="arabicPeriod"/>
            </a:pPr>
            <a:endParaRPr lang="en-US" altLang="en-US"/>
          </a:p>
          <a:p>
            <a:pPr marL="457200" indent="-457200">
              <a:buFont typeface="Monotype Sorts" charset="2"/>
              <a:buAutoNum type="arabicPeriod"/>
            </a:pPr>
            <a:r>
              <a:rPr lang="en-US" altLang="en-US"/>
              <a:t>Logarithmic algorithm based on formula:</a:t>
            </a:r>
          </a:p>
        </p:txBody>
      </p:sp>
      <p:grpSp>
        <p:nvGrpSpPr>
          <p:cNvPr id="227332" name="Group 4"/>
          <p:cNvGrpSpPr>
            <a:grpSpLocks/>
          </p:cNvGrpSpPr>
          <p:nvPr/>
        </p:nvGrpSpPr>
        <p:grpSpPr bwMode="auto">
          <a:xfrm>
            <a:off x="3124200" y="4343400"/>
            <a:ext cx="4032250" cy="1143000"/>
            <a:chOff x="2064" y="2784"/>
            <a:chExt cx="2540" cy="720"/>
          </a:xfrm>
        </p:grpSpPr>
        <p:grpSp>
          <p:nvGrpSpPr>
            <p:cNvPr id="227333" name="Group 5"/>
            <p:cNvGrpSpPr>
              <a:grpSpLocks/>
            </p:cNvGrpSpPr>
            <p:nvPr/>
          </p:nvGrpSpPr>
          <p:grpSpPr bwMode="auto">
            <a:xfrm>
              <a:off x="2064" y="2880"/>
              <a:ext cx="1296" cy="624"/>
              <a:chOff x="2064" y="2880"/>
              <a:chExt cx="1296" cy="624"/>
            </a:xfrm>
          </p:grpSpPr>
          <p:sp>
            <p:nvSpPr>
              <p:cNvPr id="227334" name="Text Box 6"/>
              <p:cNvSpPr txBox="1">
                <a:spLocks noChangeArrowheads="1"/>
              </p:cNvSpPr>
              <p:nvPr/>
            </p:nvSpPr>
            <p:spPr bwMode="auto">
              <a:xfrm>
                <a:off x="2160" y="2880"/>
                <a:ext cx="11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-1)</a:t>
                </a:r>
                <a:r>
                  <a:rPr kumimoji="1" lang="en-US" altLang="en-US" b="1" i="1">
                    <a:solidFill>
                      <a:srgbClr val="FFFF99"/>
                    </a:solidFill>
                    <a:effectLst>
                      <a:outerShdw blurRad="38100" dist="38100" dir="2700000" algn="tl">
                        <a:srgbClr val="000000"/>
                      </a:outerShdw>
                    </a:effectLst>
                  </a:rPr>
                  <a:t>    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endParaRPr kumimoji="1" lang="en-US" altLang="en-US"/>
              </a:p>
              <a:p>
                <a:endParaRPr kumimoji="1" lang="en-US" altLang="en-US"/>
              </a:p>
            </p:txBody>
          </p:sp>
          <p:sp>
            <p:nvSpPr>
              <p:cNvPr id="227335" name="Text Box 7"/>
              <p:cNvSpPr txBox="1">
                <a:spLocks noChangeArrowheads="1"/>
              </p:cNvSpPr>
              <p:nvPr/>
            </p:nvSpPr>
            <p:spPr bwMode="auto">
              <a:xfrm>
                <a:off x="2146" y="3216"/>
                <a:ext cx="8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   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+1)</a:t>
                </a:r>
              </a:p>
            </p:txBody>
          </p:sp>
          <p:sp>
            <p:nvSpPr>
              <p:cNvPr id="227336" name="AutoShape 8"/>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27337" name="Group 9"/>
            <p:cNvGrpSpPr>
              <a:grpSpLocks/>
            </p:cNvGrpSpPr>
            <p:nvPr/>
          </p:nvGrpSpPr>
          <p:grpSpPr bwMode="auto">
            <a:xfrm>
              <a:off x="3648" y="2881"/>
              <a:ext cx="768" cy="576"/>
              <a:chOff x="2064" y="2880"/>
              <a:chExt cx="1296" cy="624"/>
            </a:xfrm>
          </p:grpSpPr>
          <p:sp>
            <p:nvSpPr>
              <p:cNvPr id="227338" name="Text Box 10"/>
              <p:cNvSpPr txBox="1">
                <a:spLocks noChangeArrowheads="1"/>
              </p:cNvSpPr>
              <p:nvPr/>
            </p:nvSpPr>
            <p:spPr bwMode="auto">
              <a:xfrm>
                <a:off x="2160" y="2880"/>
                <a:ext cx="11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altLang="en-US" b="1">
                    <a:solidFill>
                      <a:srgbClr val="FFFF99"/>
                    </a:solidFill>
                    <a:effectLst>
                      <a:outerShdw blurRad="38100" dist="38100" dir="2700000" algn="tl">
                        <a:srgbClr val="000000"/>
                      </a:outerShdw>
                    </a:effectLst>
                  </a:rPr>
                  <a:t>0   1</a:t>
                </a:r>
              </a:p>
            </p:txBody>
          </p:sp>
          <p:sp>
            <p:nvSpPr>
              <p:cNvPr id="227339" name="Text Box 11"/>
              <p:cNvSpPr txBox="1">
                <a:spLocks noChangeArrowheads="1"/>
              </p:cNvSpPr>
              <p:nvPr/>
            </p:nvSpPr>
            <p:spPr bwMode="auto">
              <a:xfrm>
                <a:off x="2319" y="3216"/>
                <a:ext cx="6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b="1">
                    <a:solidFill>
                      <a:srgbClr val="FFFF99"/>
                    </a:solidFill>
                    <a:effectLst>
                      <a:outerShdw blurRad="38100" dist="38100" dir="2700000" algn="tl">
                        <a:srgbClr val="000000"/>
                      </a:outerShdw>
                    </a:effectLst>
                  </a:rPr>
                  <a:t>1    1</a:t>
                </a:r>
              </a:p>
            </p:txBody>
          </p:sp>
          <p:sp>
            <p:nvSpPr>
              <p:cNvPr id="227340" name="AutoShape 12"/>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27341" name="Text Box 13"/>
            <p:cNvSpPr txBox="1">
              <a:spLocks noChangeArrowheads="1"/>
            </p:cNvSpPr>
            <p:nvPr/>
          </p:nvSpPr>
          <p:spPr bwMode="auto">
            <a:xfrm>
              <a:off x="3392" y="300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a:solidFill>
                    <a:srgbClr val="FFFF99"/>
                  </a:solidFill>
                  <a:effectLst>
                    <a:outerShdw blurRad="38100" dist="38100" dir="2700000" algn="tl">
                      <a:srgbClr val="000000"/>
                    </a:outerShdw>
                  </a:effectLst>
                </a:rPr>
                <a:t>=</a:t>
              </a:r>
            </a:p>
          </p:txBody>
        </p:sp>
        <p:sp>
          <p:nvSpPr>
            <p:cNvPr id="227342" name="Text Box 14"/>
            <p:cNvSpPr txBox="1">
              <a:spLocks noChangeArrowheads="1"/>
            </p:cNvSpPr>
            <p:nvPr/>
          </p:nvSpPr>
          <p:spPr bwMode="auto">
            <a:xfrm>
              <a:off x="4411" y="2784"/>
              <a:ext cx="1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i="1">
                  <a:solidFill>
                    <a:srgbClr val="FFFF99"/>
                  </a:solidFill>
                  <a:effectLst>
                    <a:outerShdw blurRad="38100" dist="38100" dir="2700000" algn="tl">
                      <a:srgbClr val="000000"/>
                    </a:outerShdw>
                  </a:effectLst>
                </a:rPr>
                <a:t>n</a:t>
              </a:r>
            </a:p>
          </p:txBody>
        </p:sp>
      </p:grpSp>
      <p:sp>
        <p:nvSpPr>
          <p:cNvPr id="227343" name="Text Box 15"/>
          <p:cNvSpPr txBox="1">
            <a:spLocks noChangeArrowheads="1"/>
          </p:cNvSpPr>
          <p:nvPr/>
        </p:nvSpPr>
        <p:spPr bwMode="auto">
          <a:xfrm>
            <a:off x="2590800" y="5715001"/>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a:solidFill>
                  <a:srgbClr val="FFFF99"/>
                </a:solidFill>
                <a:effectLst>
                  <a:outerShdw blurRad="38100" dist="38100" dir="2700000" algn="tl">
                    <a:srgbClr val="000000"/>
                  </a:outerShdw>
                </a:effectLst>
              </a:rPr>
              <a:t>for </a:t>
            </a:r>
            <a:r>
              <a:rPr lang="en-US" altLang="en-US" sz="2000" b="1" i="1">
                <a:solidFill>
                  <a:srgbClr val="FFFF99"/>
                </a:solidFill>
                <a:effectLst>
                  <a:outerShdw blurRad="38100" dist="38100" dir="2700000" algn="tl">
                    <a:srgbClr val="000000"/>
                  </a:outerShdw>
                </a:effectLst>
              </a:rPr>
              <a:t>n</a:t>
            </a:r>
            <a:r>
              <a:rPr lang="en-US" altLang="en-US" sz="2000" b="1" i="1">
                <a:solidFill>
                  <a:srgbClr val="FFFF99"/>
                </a:solidFill>
                <a:effectLst>
                  <a:outerShdw blurRad="38100" dist="38100" dir="2700000" algn="tl">
                    <a:srgbClr val="000000"/>
                  </a:outerShdw>
                </a:effectLst>
                <a:ea typeface="Times New Roman" charset="0"/>
                <a:cs typeface="Times New Roman" charset="0"/>
              </a:rPr>
              <a:t>≥</a:t>
            </a:r>
            <a:r>
              <a:rPr lang="en-US" altLang="en-US" sz="2000" b="1">
                <a:solidFill>
                  <a:srgbClr val="FFFF99"/>
                </a:solidFill>
                <a:effectLst>
                  <a:outerShdw blurRad="38100" dist="38100" dir="2700000" algn="tl">
                    <a:srgbClr val="000000"/>
                  </a:outerShdw>
                </a:effectLst>
                <a:ea typeface="Times New Roman" charset="0"/>
                <a:cs typeface="Times New Roman" charset="0"/>
              </a:rPr>
              <a:t>1,</a:t>
            </a:r>
            <a:r>
              <a:rPr lang="en-US" altLang="en-US" sz="2000" b="1">
                <a:solidFill>
                  <a:srgbClr val="FFFF99"/>
                </a:solidFill>
                <a:effectLst>
                  <a:outerShdw blurRad="38100" dist="38100" dir="2700000" algn="tl">
                    <a:srgbClr val="000000"/>
                  </a:outerShdw>
                </a:effectLst>
              </a:rPr>
              <a:t> assuming an efficient way of computing matrix powers.</a:t>
            </a:r>
          </a:p>
        </p:txBody>
      </p:sp>
    </p:spTree>
    <p:extLst>
      <p:ext uri="{BB962C8B-B14F-4D97-AF65-F5344CB8AC3E}">
        <p14:creationId xmlns:p14="http://schemas.microsoft.com/office/powerpoint/2010/main" val="26866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65AFF1-2603-9D42-96B9-AA8CF9458BE5}" type="slidenum">
              <a:rPr lang="en-US" altLang="en-US"/>
              <a:pPr/>
              <a:t>4</a:t>
            </a:fld>
            <a:endParaRPr lang="en-US" altLang="en-US"/>
          </a:p>
        </p:txBody>
      </p:sp>
      <p:sp>
        <p:nvSpPr>
          <p:cNvPr id="200706" name="Rectangle 2"/>
          <p:cNvSpPr>
            <a:spLocks noGrp="1" noChangeArrowheads="1"/>
          </p:cNvSpPr>
          <p:nvPr>
            <p:ph type="title"/>
          </p:nvPr>
        </p:nvSpPr>
        <p:spPr/>
        <p:txBody>
          <a:bodyPr/>
          <a:lstStyle/>
          <a:p>
            <a:r>
              <a:rPr lang="tr-TR" altLang="en-US" dirty="0"/>
              <a:t>Asimptotik Büyüme Dereceleri</a:t>
            </a:r>
          </a:p>
        </p:txBody>
      </p:sp>
      <p:sp>
        <p:nvSpPr>
          <p:cNvPr id="200707" name="Rectangle 3"/>
          <p:cNvSpPr>
            <a:spLocks noGrp="1" noChangeArrowheads="1"/>
          </p:cNvSpPr>
          <p:nvPr>
            <p:ph type="body" idx="1"/>
          </p:nvPr>
        </p:nvSpPr>
        <p:spPr>
          <a:xfrm>
            <a:off x="1905000" y="1266826"/>
            <a:ext cx="8763000" cy="4905375"/>
          </a:xfrm>
        </p:spPr>
        <p:txBody>
          <a:bodyPr>
            <a:normAutofit fontScale="92500" lnSpcReduction="10000"/>
          </a:bodyPr>
          <a:lstStyle/>
          <a:p>
            <a:pPr>
              <a:buFont typeface="Monotype Sorts" charset="2"/>
              <a:buNone/>
            </a:pPr>
            <a:r>
              <a:rPr lang="tr-TR" altLang="en-US" dirty="0"/>
              <a:t>Fonksiyonların büyüme hızlarını karşılaştırmak için kullanılan, sabit çarpanları ve küçük girdi boyutlarını </a:t>
            </a:r>
            <a:r>
              <a:rPr lang="tr-TR" altLang="en-US" dirty="0" err="1"/>
              <a:t>yoksayan</a:t>
            </a:r>
            <a:r>
              <a:rPr lang="tr-TR" altLang="en-US" dirty="0"/>
              <a:t>, bir yöntem.</a:t>
            </a:r>
          </a:p>
          <a:p>
            <a:endParaRPr lang="tr-TR" altLang="en-US" dirty="0"/>
          </a:p>
          <a:p>
            <a:r>
              <a:rPr lang="tr-TR" altLang="en-US" dirty="0"/>
              <a:t>O(</a:t>
            </a:r>
            <a:r>
              <a:rPr lang="tr-TR" altLang="en-US" i="1" dirty="0"/>
              <a:t>g</a:t>
            </a:r>
            <a:r>
              <a:rPr lang="tr-TR" altLang="en-US" dirty="0"/>
              <a:t>(</a:t>
            </a:r>
            <a:r>
              <a:rPr lang="tr-TR" altLang="en-US" i="1" dirty="0"/>
              <a:t>n</a:t>
            </a:r>
            <a:r>
              <a:rPr lang="tr-TR" altLang="en-US" dirty="0"/>
              <a:t>)):</a:t>
            </a:r>
            <a:r>
              <a:rPr lang="tr-TR" altLang="en-US" i="1" dirty="0"/>
              <a:t> g</a:t>
            </a:r>
            <a:r>
              <a:rPr lang="tr-TR" altLang="en-US" dirty="0"/>
              <a:t>(</a:t>
            </a:r>
            <a:r>
              <a:rPr lang="tr-TR" altLang="en-US" i="1" dirty="0"/>
              <a:t>n</a:t>
            </a:r>
            <a:r>
              <a:rPr lang="tr-TR" altLang="en-US" dirty="0"/>
              <a:t>) fonksiyonundan daha hızlı büyümeyen  </a:t>
            </a:r>
            <a:r>
              <a:rPr lang="tr-TR" altLang="en-US" i="1" dirty="0"/>
              <a:t>f</a:t>
            </a:r>
            <a:r>
              <a:rPr lang="tr-TR" altLang="en-US" dirty="0"/>
              <a:t>(</a:t>
            </a:r>
            <a:r>
              <a:rPr lang="tr-TR" altLang="en-US" i="1" dirty="0"/>
              <a:t>n</a:t>
            </a:r>
            <a:r>
              <a:rPr lang="tr-TR" altLang="en-US" dirty="0"/>
              <a:t>) fonksiyonlarını kapsar</a:t>
            </a:r>
          </a:p>
          <a:p>
            <a:endParaRPr lang="tr-TR" altLang="en-US" dirty="0"/>
          </a:p>
          <a:p>
            <a:r>
              <a:rPr lang="tr-TR" altLang="en-US" dirty="0" err="1">
                <a:ea typeface="Times New Roman" charset="0"/>
                <a:cs typeface="Times New Roman" charset="0"/>
              </a:rPr>
              <a:t>Θ</a:t>
            </a:r>
            <a:r>
              <a:rPr lang="tr-TR" altLang="en-US" dirty="0"/>
              <a:t>(</a:t>
            </a:r>
            <a:r>
              <a:rPr lang="tr-TR" altLang="en-US" i="1" dirty="0"/>
              <a:t>g</a:t>
            </a:r>
            <a:r>
              <a:rPr lang="tr-TR" altLang="en-US" dirty="0"/>
              <a:t>(</a:t>
            </a:r>
            <a:r>
              <a:rPr lang="tr-TR" altLang="en-US" i="1" dirty="0"/>
              <a:t>n</a:t>
            </a:r>
            <a:r>
              <a:rPr lang="tr-TR" altLang="en-US" dirty="0"/>
              <a:t>)): </a:t>
            </a:r>
            <a:r>
              <a:rPr lang="tr-TR" altLang="en-US" i="1" dirty="0"/>
              <a:t>g</a:t>
            </a:r>
            <a:r>
              <a:rPr lang="tr-TR" altLang="en-US" dirty="0"/>
              <a:t>(</a:t>
            </a:r>
            <a:r>
              <a:rPr lang="tr-TR" altLang="en-US" i="1" dirty="0"/>
              <a:t>n</a:t>
            </a:r>
            <a:r>
              <a:rPr lang="tr-TR" altLang="en-US" dirty="0"/>
              <a:t>)  fonksiyonları ile aynı derecede büyüyen </a:t>
            </a:r>
            <a:r>
              <a:rPr lang="tr-TR" altLang="en-US" i="1" dirty="0"/>
              <a:t>f</a:t>
            </a:r>
            <a:r>
              <a:rPr lang="tr-TR" altLang="en-US" dirty="0"/>
              <a:t>(</a:t>
            </a:r>
            <a:r>
              <a:rPr lang="tr-TR" altLang="en-US" i="1" dirty="0"/>
              <a:t>n</a:t>
            </a:r>
            <a:r>
              <a:rPr lang="tr-TR" altLang="en-US" dirty="0"/>
              <a:t>) fonksiyonlarını gösterir.</a:t>
            </a:r>
          </a:p>
          <a:p>
            <a:endParaRPr lang="tr-TR" altLang="en-US" dirty="0"/>
          </a:p>
          <a:p>
            <a:r>
              <a:rPr lang="tr-TR" altLang="en-US" dirty="0" err="1">
                <a:ea typeface="Times New Roman" charset="0"/>
                <a:cs typeface="Times New Roman" charset="0"/>
              </a:rPr>
              <a:t>Ω</a:t>
            </a:r>
            <a:r>
              <a:rPr lang="tr-TR" altLang="en-US" dirty="0"/>
              <a:t>(</a:t>
            </a:r>
            <a:r>
              <a:rPr lang="tr-TR" altLang="en-US" i="1" dirty="0"/>
              <a:t>g</a:t>
            </a:r>
            <a:r>
              <a:rPr lang="tr-TR" altLang="en-US" dirty="0"/>
              <a:t>(</a:t>
            </a:r>
            <a:r>
              <a:rPr lang="tr-TR" altLang="en-US" i="1" dirty="0"/>
              <a:t>n</a:t>
            </a:r>
            <a:r>
              <a:rPr lang="tr-TR" altLang="en-US" dirty="0"/>
              <a:t>)): en az  </a:t>
            </a:r>
            <a:r>
              <a:rPr lang="tr-TR" altLang="en-US" i="1" dirty="0"/>
              <a:t>g</a:t>
            </a:r>
            <a:r>
              <a:rPr lang="tr-TR" altLang="en-US" dirty="0"/>
              <a:t>(</a:t>
            </a:r>
            <a:r>
              <a:rPr lang="tr-TR" altLang="en-US" i="1" dirty="0"/>
              <a:t>n</a:t>
            </a:r>
            <a:r>
              <a:rPr lang="tr-TR" altLang="en-US" dirty="0"/>
              <a:t>) fonksiyonları kadar hızda büyüyen </a:t>
            </a:r>
            <a:r>
              <a:rPr lang="tr-TR" altLang="en-US" i="1" dirty="0"/>
              <a:t>f</a:t>
            </a:r>
            <a:r>
              <a:rPr lang="tr-TR" altLang="en-US" dirty="0"/>
              <a:t>(</a:t>
            </a:r>
            <a:r>
              <a:rPr lang="tr-TR" altLang="en-US" i="1" dirty="0"/>
              <a:t>n</a:t>
            </a:r>
            <a:r>
              <a:rPr lang="tr-TR" altLang="en-US" dirty="0"/>
              <a:t>) fonksiyonlarını belirtmek için kullanılır.</a:t>
            </a:r>
          </a:p>
          <a:p>
            <a:endParaRPr lang="en-US" altLang="en-US" dirty="0"/>
          </a:p>
          <a:p>
            <a:pPr>
              <a:buFont typeface="Monotype Sorts" charset="2"/>
              <a:buNone/>
            </a:pPr>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8607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C76BC4-1FDA-3C48-8EC3-6094ED0C83D5}" type="slidenum">
              <a:rPr lang="en-US" altLang="en-US"/>
              <a:pPr/>
              <a:t>5</a:t>
            </a:fld>
            <a:endParaRPr lang="en-US" altLang="en-US"/>
          </a:p>
        </p:txBody>
      </p:sp>
      <p:sp>
        <p:nvSpPr>
          <p:cNvPr id="259077" name="Rectangle 5"/>
          <p:cNvSpPr>
            <a:spLocks noGrp="1" noChangeArrowheads="1"/>
          </p:cNvSpPr>
          <p:nvPr>
            <p:ph type="title"/>
          </p:nvPr>
        </p:nvSpPr>
        <p:spPr/>
        <p:txBody>
          <a:bodyPr/>
          <a:lstStyle/>
          <a:p>
            <a:r>
              <a:rPr lang="en-US" altLang="en-US"/>
              <a:t>Big-oh</a:t>
            </a:r>
          </a:p>
        </p:txBody>
      </p:sp>
      <p:pic>
        <p:nvPicPr>
          <p:cNvPr id="259076" name="Picture 4" descr="figs2_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0"/>
            <a:ext cx="6400800" cy="5341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325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04F1419-A9B9-6348-A25B-A877D99088EA}" type="slidenum">
              <a:rPr lang="en-US" altLang="en-US"/>
              <a:pPr/>
              <a:t>6</a:t>
            </a:fld>
            <a:endParaRPr lang="en-US" altLang="en-US"/>
          </a:p>
        </p:txBody>
      </p:sp>
      <p:sp>
        <p:nvSpPr>
          <p:cNvPr id="261125" name="Rectangle 5"/>
          <p:cNvSpPr>
            <a:spLocks noGrp="1" noChangeArrowheads="1"/>
          </p:cNvSpPr>
          <p:nvPr>
            <p:ph type="title"/>
          </p:nvPr>
        </p:nvSpPr>
        <p:spPr/>
        <p:txBody>
          <a:bodyPr/>
          <a:lstStyle/>
          <a:p>
            <a:r>
              <a:rPr lang="en-US" altLang="en-US"/>
              <a:t>Big-omega</a:t>
            </a:r>
          </a:p>
        </p:txBody>
      </p:sp>
      <p:pic>
        <p:nvPicPr>
          <p:cNvPr id="261124" name="Picture 4" descr="figs2_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0"/>
            <a:ext cx="6019800" cy="5373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91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E24C2E-40BF-E74B-BD6F-683544E85823}" type="slidenum">
              <a:rPr lang="en-US" altLang="en-US"/>
              <a:pPr/>
              <a:t>7</a:t>
            </a:fld>
            <a:endParaRPr lang="en-US" altLang="en-US"/>
          </a:p>
        </p:txBody>
      </p:sp>
      <p:sp>
        <p:nvSpPr>
          <p:cNvPr id="263173" name="Rectangle 5"/>
          <p:cNvSpPr>
            <a:spLocks noGrp="1" noChangeArrowheads="1"/>
          </p:cNvSpPr>
          <p:nvPr>
            <p:ph type="title"/>
          </p:nvPr>
        </p:nvSpPr>
        <p:spPr/>
        <p:txBody>
          <a:bodyPr/>
          <a:lstStyle/>
          <a:p>
            <a:r>
              <a:rPr lang="en-US" altLang="en-US"/>
              <a:t>Big-theta</a:t>
            </a:r>
          </a:p>
        </p:txBody>
      </p:sp>
      <p:pic>
        <p:nvPicPr>
          <p:cNvPr id="263172" name="Picture 4" descr="figs2_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1"/>
            <a:ext cx="6324600" cy="536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30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7EB6E9-18EC-524D-81C6-D414078CBCE0}" type="slidenum">
              <a:rPr lang="en-US" altLang="en-US"/>
              <a:pPr/>
              <a:t>8</a:t>
            </a:fld>
            <a:endParaRPr lang="en-US" altLang="en-US"/>
          </a:p>
        </p:txBody>
      </p:sp>
      <p:sp>
        <p:nvSpPr>
          <p:cNvPr id="268290" name="Rectangle 2"/>
          <p:cNvSpPr>
            <a:spLocks noGrp="1" noChangeArrowheads="1"/>
          </p:cNvSpPr>
          <p:nvPr>
            <p:ph type="title"/>
          </p:nvPr>
        </p:nvSpPr>
        <p:spPr>
          <a:xfrm>
            <a:off x="3553691" y="323129"/>
            <a:ext cx="9628909" cy="757526"/>
          </a:xfrm>
        </p:spPr>
        <p:txBody>
          <a:bodyPr>
            <a:noAutofit/>
          </a:bodyPr>
          <a:lstStyle/>
          <a:p>
            <a:r>
              <a:rPr lang="en-US" altLang="en-US" sz="4000" b="1" dirty="0"/>
              <a:t>Big </a:t>
            </a:r>
            <a:r>
              <a:rPr lang="en-US" altLang="en-US" sz="4000" b="1" i="1" dirty="0"/>
              <a:t>O</a:t>
            </a:r>
            <a:r>
              <a:rPr lang="en-US" altLang="en-US" sz="4000" b="1" dirty="0"/>
              <a:t> Formal </a:t>
            </a:r>
            <a:r>
              <a:rPr lang="en-US" altLang="en-US" sz="4000" b="1" dirty="0" err="1"/>
              <a:t>Tanımı</a:t>
            </a:r>
            <a:endParaRPr lang="en-US" altLang="en-US" sz="4000" b="1" dirty="0"/>
          </a:p>
        </p:txBody>
      </p:sp>
      <p:sp>
        <p:nvSpPr>
          <p:cNvPr id="268291" name="Rectangle 3"/>
          <p:cNvSpPr>
            <a:spLocks noGrp="1" noChangeArrowheads="1"/>
          </p:cNvSpPr>
          <p:nvPr>
            <p:ph type="body" idx="1"/>
          </p:nvPr>
        </p:nvSpPr>
        <p:spPr>
          <a:xfrm>
            <a:off x="838200" y="1080655"/>
            <a:ext cx="10515600" cy="5414963"/>
          </a:xfrm>
        </p:spPr>
        <p:txBody>
          <a:bodyPr>
            <a:normAutofit fontScale="92500" lnSpcReduction="20000"/>
          </a:bodyPr>
          <a:lstStyle/>
          <a:p>
            <a:pPr>
              <a:buFont typeface="Monotype Sorts" charset="2"/>
              <a:buNone/>
            </a:pPr>
            <a:r>
              <a:rPr lang="tr-TR" altLang="en-US" sz="4100" b="1" dirty="0"/>
              <a:t>Tanım: </a:t>
            </a:r>
            <a:r>
              <a:rPr lang="tr-TR" altLang="en-US" sz="4100" i="1" dirty="0"/>
              <a:t>f</a:t>
            </a:r>
            <a:r>
              <a:rPr lang="tr-TR" altLang="en-US" sz="4100" dirty="0"/>
              <a:t>(</a:t>
            </a:r>
            <a:r>
              <a:rPr lang="tr-TR" altLang="en-US" sz="4100" i="1" dirty="0"/>
              <a:t>n</a:t>
            </a:r>
            <a:r>
              <a:rPr lang="tr-TR" altLang="en-US" sz="4100" dirty="0"/>
              <a:t>) ∊ O(</a:t>
            </a:r>
            <a:r>
              <a:rPr lang="tr-TR" altLang="en-US" sz="4100" i="1" dirty="0"/>
              <a:t>g</a:t>
            </a:r>
            <a:r>
              <a:rPr lang="tr-TR" altLang="en-US" sz="4100" dirty="0"/>
              <a:t>(</a:t>
            </a:r>
            <a:r>
              <a:rPr lang="tr-TR" altLang="en-US" sz="4100" i="1" dirty="0"/>
              <a:t>n</a:t>
            </a:r>
            <a:r>
              <a:rPr lang="tr-TR" altLang="en-US" sz="4100" dirty="0"/>
              <a:t>)) ise,  f(n) fonksiyonunun büyüme derecesi,  </a:t>
            </a:r>
            <a:r>
              <a:rPr lang="tr-TR" altLang="en-US" sz="4100" i="1" dirty="0">
                <a:ea typeface="Times New Roman" charset="0"/>
                <a:cs typeface="Times New Roman" charset="0"/>
              </a:rPr>
              <a:t>g</a:t>
            </a:r>
            <a:r>
              <a:rPr lang="tr-TR" altLang="en-US" sz="4100" dirty="0">
                <a:ea typeface="Times New Roman" charset="0"/>
                <a:cs typeface="Times New Roman" charset="0"/>
              </a:rPr>
              <a:t>(</a:t>
            </a:r>
            <a:r>
              <a:rPr lang="tr-TR" altLang="en-US" sz="4100" i="1" dirty="0">
                <a:ea typeface="Times New Roman" charset="0"/>
                <a:cs typeface="Times New Roman" charset="0"/>
              </a:rPr>
              <a:t>n</a:t>
            </a:r>
            <a:r>
              <a:rPr lang="tr-TR" altLang="en-US" sz="4100" dirty="0">
                <a:ea typeface="Times New Roman" charset="0"/>
                <a:cs typeface="Times New Roman" charset="0"/>
              </a:rPr>
              <a:t>)’in büyüme sabit bir sayı ile çarpımının büyüme derecesinden küçüktür.</a:t>
            </a:r>
            <a:endParaRPr lang="tr-TR" altLang="en-US" sz="4100" b="1" dirty="0"/>
          </a:p>
          <a:p>
            <a:pPr>
              <a:buFont typeface="Monotype Sorts" charset="2"/>
              <a:buNone/>
            </a:pPr>
            <a:r>
              <a:rPr lang="tr-TR" altLang="en-US" dirty="0">
                <a:ea typeface="Times New Roman" charset="0"/>
                <a:cs typeface="Times New Roman" charset="0"/>
              </a:rPr>
              <a:t>, </a:t>
            </a:r>
            <a:endParaRPr lang="tr-TR" altLang="en-US" dirty="0"/>
          </a:p>
          <a:p>
            <a:pPr>
              <a:buFont typeface="Monotype Sorts" charset="2"/>
              <a:buNone/>
            </a:pPr>
            <a:r>
              <a:rPr lang="tr-TR" altLang="en-US" dirty="0">
                <a:ea typeface="Times New Roman" charset="0"/>
                <a:cs typeface="Times New Roman" charset="0"/>
              </a:rPr>
              <a:t>					</a:t>
            </a:r>
            <a:r>
              <a:rPr lang="tr-TR" altLang="en-US" sz="4600" i="1" dirty="0">
                <a:ea typeface="Times New Roman" charset="0"/>
                <a:cs typeface="Times New Roman" charset="0"/>
              </a:rPr>
              <a:t>f</a:t>
            </a:r>
            <a:r>
              <a:rPr lang="tr-TR" altLang="en-US" sz="4600" dirty="0">
                <a:ea typeface="Times New Roman" charset="0"/>
                <a:cs typeface="Times New Roman" charset="0"/>
              </a:rPr>
              <a:t>(</a:t>
            </a:r>
            <a:r>
              <a:rPr lang="tr-TR" altLang="en-US" sz="4600" i="1" dirty="0">
                <a:ea typeface="Times New Roman" charset="0"/>
                <a:cs typeface="Times New Roman" charset="0"/>
              </a:rPr>
              <a:t>n</a:t>
            </a:r>
            <a:r>
              <a:rPr lang="tr-TR" altLang="en-US" sz="4600" dirty="0">
                <a:ea typeface="Times New Roman" charset="0"/>
                <a:cs typeface="Times New Roman" charset="0"/>
              </a:rPr>
              <a:t>) ≤ </a:t>
            </a:r>
            <a:r>
              <a:rPr lang="tr-TR" altLang="en-US" sz="4600" i="1" dirty="0">
                <a:ea typeface="Times New Roman" charset="0"/>
                <a:cs typeface="Times New Roman" charset="0"/>
              </a:rPr>
              <a:t>c g</a:t>
            </a:r>
            <a:r>
              <a:rPr lang="tr-TR" altLang="en-US" sz="4600" dirty="0">
                <a:ea typeface="Times New Roman" charset="0"/>
                <a:cs typeface="Times New Roman" charset="0"/>
              </a:rPr>
              <a:t>(</a:t>
            </a:r>
            <a:r>
              <a:rPr lang="tr-TR" altLang="en-US" sz="4600" i="1" dirty="0">
                <a:ea typeface="Times New Roman" charset="0"/>
                <a:cs typeface="Times New Roman" charset="0"/>
              </a:rPr>
              <a:t>n</a:t>
            </a:r>
            <a:r>
              <a:rPr lang="tr-TR" altLang="en-US" sz="4600" dirty="0">
                <a:ea typeface="Times New Roman" charset="0"/>
                <a:cs typeface="Times New Roman" charset="0"/>
              </a:rPr>
              <a:t>) ,  ∀  </a:t>
            </a:r>
            <a:r>
              <a:rPr lang="tr-TR" altLang="en-US" sz="4600" i="1" dirty="0">
                <a:ea typeface="Times New Roman" charset="0"/>
                <a:cs typeface="Times New Roman" charset="0"/>
              </a:rPr>
              <a:t>n</a:t>
            </a:r>
            <a:r>
              <a:rPr lang="tr-TR" altLang="en-US" sz="4600" dirty="0">
                <a:ea typeface="Times New Roman" charset="0"/>
                <a:cs typeface="Times New Roman" charset="0"/>
              </a:rPr>
              <a:t> ≥ </a:t>
            </a:r>
            <a:r>
              <a:rPr lang="tr-TR" altLang="en-US" sz="4600" i="1" dirty="0">
                <a:ea typeface="Times New Roman" charset="0"/>
                <a:cs typeface="Times New Roman" charset="0"/>
              </a:rPr>
              <a:t>n</a:t>
            </a:r>
            <a:r>
              <a:rPr lang="tr-TR" altLang="en-US" sz="4600" baseline="-25000" dirty="0">
                <a:ea typeface="Times New Roman" charset="0"/>
                <a:cs typeface="Times New Roman" charset="0"/>
              </a:rPr>
              <a:t>0 </a:t>
            </a:r>
          </a:p>
          <a:p>
            <a:pPr>
              <a:buFont typeface="Monotype Sorts" charset="2"/>
              <a:buNone/>
            </a:pPr>
            <a:endParaRPr lang="tr-TR" altLang="en-US" baseline="-25000" dirty="0">
              <a:ea typeface="Times New Roman" charset="0"/>
              <a:cs typeface="Times New Roman" charset="0"/>
            </a:endParaRPr>
          </a:p>
          <a:p>
            <a:pPr>
              <a:buFont typeface="Monotype Sorts" charset="2"/>
              <a:buNone/>
            </a:pPr>
            <a:endParaRPr lang="tr-TR" altLang="en-US" baseline="-25000" dirty="0">
              <a:ea typeface="Times New Roman" charset="0"/>
              <a:cs typeface="Times New Roman" charset="0"/>
            </a:endParaRPr>
          </a:p>
          <a:p>
            <a:pPr>
              <a:buFont typeface="Monotype Sorts" charset="2"/>
              <a:buNone/>
            </a:pPr>
            <a:r>
              <a:rPr lang="tr-TR" altLang="en-US" sz="4000" dirty="0">
                <a:ea typeface="Times New Roman" charset="0"/>
                <a:cs typeface="Times New Roman" charset="0"/>
              </a:rPr>
              <a:t>Eşitsizliğini sağlayan </a:t>
            </a:r>
            <a:r>
              <a:rPr lang="tr-TR" altLang="en-US" sz="4000" dirty="0"/>
              <a:t>pozitif bir sabit </a:t>
            </a:r>
            <a:r>
              <a:rPr lang="tr-TR" altLang="en-US" sz="4000" dirty="0">
                <a:solidFill>
                  <a:srgbClr val="FF0000"/>
                </a:solidFill>
              </a:rPr>
              <a:t>c</a:t>
            </a:r>
            <a:r>
              <a:rPr lang="tr-TR" altLang="en-US" sz="4000" dirty="0"/>
              <a:t> ve pozitif bir tamsayı </a:t>
            </a:r>
            <a:r>
              <a:rPr lang="tr-TR" altLang="en-US" sz="4000" i="1" dirty="0">
                <a:solidFill>
                  <a:srgbClr val="FF0000"/>
                </a:solidFill>
                <a:ea typeface="Times New Roman" charset="0"/>
                <a:cs typeface="Times New Roman" charset="0"/>
              </a:rPr>
              <a:t>n</a:t>
            </a:r>
            <a:r>
              <a:rPr lang="tr-TR" altLang="en-US" sz="4000" baseline="-25000" dirty="0">
                <a:solidFill>
                  <a:srgbClr val="FF0000"/>
                </a:solidFill>
                <a:ea typeface="Times New Roman" charset="0"/>
                <a:cs typeface="Times New Roman" charset="0"/>
              </a:rPr>
              <a:t>0</a:t>
            </a:r>
            <a:r>
              <a:rPr lang="tr-TR" altLang="en-US" sz="4000" dirty="0">
                <a:solidFill>
                  <a:srgbClr val="FF0000"/>
                </a:solidFill>
                <a:ea typeface="Times New Roman" charset="0"/>
                <a:cs typeface="Times New Roman" charset="0"/>
              </a:rPr>
              <a:t> </a:t>
            </a:r>
            <a:r>
              <a:rPr lang="tr-TR" altLang="en-US" sz="4000" dirty="0">
                <a:ea typeface="Times New Roman" charset="0"/>
                <a:cs typeface="Times New Roman" charset="0"/>
              </a:rPr>
              <a:t>vardır</a:t>
            </a:r>
          </a:p>
          <a:p>
            <a:pPr>
              <a:buFont typeface="Monotype Sorts" charset="2"/>
              <a:buNone/>
            </a:pPr>
            <a:endParaRPr lang="tr-TR" altLang="en-US" dirty="0">
              <a:ea typeface="Times New Roman" charset="0"/>
              <a:cs typeface="Times New Roman" charset="0"/>
            </a:endParaRPr>
          </a:p>
          <a:p>
            <a:pPr>
              <a:buFont typeface="Monotype Sorts" charset="2"/>
              <a:buNone/>
            </a:pPr>
            <a:r>
              <a:rPr lang="en-US" altLang="en-US" b="1" dirty="0" err="1">
                <a:ea typeface="Times New Roman" charset="0"/>
                <a:cs typeface="Times New Roman" charset="0"/>
              </a:rPr>
              <a:t>Örnekler</a:t>
            </a:r>
            <a:r>
              <a:rPr lang="en-US" altLang="en-US" b="1" dirty="0">
                <a:ea typeface="Times New Roman" charset="0"/>
                <a:cs typeface="Times New Roman" charset="0"/>
              </a:rPr>
              <a:t>:</a:t>
            </a:r>
          </a:p>
          <a:p>
            <a:r>
              <a:rPr lang="en-US" altLang="en-US" dirty="0">
                <a:ea typeface="Times New Roman" charset="0"/>
                <a:cs typeface="Times New Roman" charset="0"/>
              </a:rPr>
              <a:t> 10</a:t>
            </a:r>
            <a:r>
              <a:rPr lang="en-US" altLang="en-US" i="1" dirty="0">
                <a:ea typeface="Times New Roman" charset="0"/>
                <a:cs typeface="Times New Roman" charset="0"/>
              </a:rPr>
              <a:t>n</a:t>
            </a:r>
            <a:r>
              <a:rPr lang="en-US" altLang="en-US" dirty="0">
                <a:ea typeface="Times New Roman" charset="0"/>
                <a:cs typeface="Times New Roman" charset="0"/>
              </a:rPr>
              <a:t> is O(</a:t>
            </a:r>
            <a:r>
              <a:rPr lang="en-US" altLang="en-US" i="1" dirty="0">
                <a:ea typeface="Times New Roman" charset="0"/>
                <a:cs typeface="Times New Roman" charset="0"/>
              </a:rPr>
              <a:t>n</a:t>
            </a:r>
            <a:r>
              <a:rPr lang="en-US" altLang="en-US" baseline="30000" dirty="0">
                <a:ea typeface="Times New Roman" charset="0"/>
                <a:cs typeface="Times New Roman" charset="0"/>
              </a:rPr>
              <a:t>2</a:t>
            </a:r>
            <a:r>
              <a:rPr lang="en-US" altLang="en-US" dirty="0">
                <a:ea typeface="Times New Roman" charset="0"/>
                <a:cs typeface="Times New Roman" charset="0"/>
              </a:rPr>
              <a:t>)        5</a:t>
            </a:r>
            <a:r>
              <a:rPr lang="en-US" altLang="en-US" i="1" dirty="0">
                <a:ea typeface="Times New Roman" charset="0"/>
                <a:cs typeface="Times New Roman" charset="0"/>
              </a:rPr>
              <a:t>n</a:t>
            </a:r>
            <a:r>
              <a:rPr lang="en-US" altLang="en-US" dirty="0">
                <a:ea typeface="Times New Roman" charset="0"/>
                <a:cs typeface="Times New Roman" charset="0"/>
              </a:rPr>
              <a:t>+20 is O(</a:t>
            </a:r>
            <a:r>
              <a:rPr lang="en-US" altLang="en-US" i="1" dirty="0">
                <a:ea typeface="Times New Roman" charset="0"/>
                <a:cs typeface="Times New Roman" charset="0"/>
              </a:rPr>
              <a:t>n</a:t>
            </a:r>
            <a:r>
              <a:rPr lang="en-US" altLang="en-US" dirty="0">
                <a:ea typeface="Times New Roman" charset="0"/>
                <a:cs typeface="Times New Roman" charset="0"/>
              </a:rPr>
              <a:t>)</a:t>
            </a:r>
          </a:p>
        </p:txBody>
      </p:sp>
    </p:spTree>
    <p:extLst>
      <p:ext uri="{BB962C8B-B14F-4D97-AF65-F5344CB8AC3E}">
        <p14:creationId xmlns:p14="http://schemas.microsoft.com/office/powerpoint/2010/main" val="30494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2F81D2F-A849-2E49-B248-B584BCC559A5}" type="slidenum">
              <a:rPr lang="en-US" altLang="en-US"/>
              <a:pPr/>
              <a:t>9</a:t>
            </a:fld>
            <a:endParaRPr lang="en-US" altLang="en-US"/>
          </a:p>
        </p:txBody>
      </p:sp>
      <p:sp>
        <p:nvSpPr>
          <p:cNvPr id="272386" name="Rectangle 2"/>
          <p:cNvSpPr>
            <a:spLocks noGrp="1" noChangeArrowheads="1"/>
          </p:cNvSpPr>
          <p:nvPr>
            <p:ph type="title"/>
          </p:nvPr>
        </p:nvSpPr>
        <p:spPr>
          <a:xfrm>
            <a:off x="2995613" y="228746"/>
            <a:ext cx="8686800" cy="563562"/>
          </a:xfrm>
        </p:spPr>
        <p:txBody>
          <a:bodyPr/>
          <a:lstStyle/>
          <a:p>
            <a:r>
              <a:rPr lang="en-US" altLang="en-US" sz="3200" b="1" u="sng" dirty="0"/>
              <a:t>Big </a:t>
            </a:r>
            <a:r>
              <a:rPr lang="en-US" altLang="en-US" sz="3200" b="1" u="sng" dirty="0" err="1"/>
              <a:t>O’nun</a:t>
            </a:r>
            <a:r>
              <a:rPr lang="en-US" altLang="en-US" sz="3200" b="1" u="sng" dirty="0"/>
              <a:t> </a:t>
            </a:r>
            <a:r>
              <a:rPr lang="en-US" altLang="en-US" sz="3200" b="1" u="sng" dirty="0" err="1"/>
              <a:t>Özellikleri</a:t>
            </a:r>
            <a:r>
              <a:rPr lang="en-US" altLang="en-US" sz="3200" b="1" u="sng" dirty="0"/>
              <a:t> </a:t>
            </a:r>
          </a:p>
        </p:txBody>
      </p:sp>
      <p:sp>
        <p:nvSpPr>
          <p:cNvPr id="272387" name="Rectangle 3"/>
          <p:cNvSpPr>
            <a:spLocks noGrp="1" noChangeArrowheads="1"/>
          </p:cNvSpPr>
          <p:nvPr>
            <p:ph type="body" idx="1"/>
          </p:nvPr>
        </p:nvSpPr>
        <p:spPr>
          <a:xfrm>
            <a:off x="838200" y="1163782"/>
            <a:ext cx="10515600" cy="5013181"/>
          </a:xfrm>
        </p:spPr>
        <p:txBody>
          <a:bodyPr>
            <a:normAutofit/>
          </a:bodyPr>
          <a:lstStyle/>
          <a:p>
            <a:r>
              <a:rPr lang="en-US" altLang="en-US" i="1" dirty="0"/>
              <a:t>f</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f</a:t>
            </a:r>
            <a:r>
              <a:rPr lang="en-US" altLang="en-US" dirty="0"/>
              <a:t>(</a:t>
            </a:r>
            <a:r>
              <a:rPr lang="en-US" altLang="en-US" i="1" dirty="0"/>
              <a:t>n</a:t>
            </a:r>
            <a:r>
              <a:rPr lang="en-US" altLang="en-US" dirty="0"/>
              <a:t>))</a:t>
            </a:r>
            <a:br>
              <a:rPr lang="en-US" altLang="en-US" dirty="0"/>
            </a:br>
            <a:endParaRPr lang="en-US" altLang="en-US" dirty="0"/>
          </a:p>
          <a:p>
            <a:r>
              <a:rPr lang="en-US" altLang="en-US" i="1" dirty="0"/>
              <a:t>f</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dirty="0"/>
              <a:t>(</a:t>
            </a:r>
            <a:r>
              <a:rPr lang="en-US" altLang="en-US" i="1" dirty="0"/>
              <a:t>n</a:t>
            </a:r>
            <a:r>
              <a:rPr lang="en-US" altLang="en-US" dirty="0"/>
              <a:t>)) </a:t>
            </a:r>
            <a:r>
              <a:rPr lang="en-US" altLang="en-US" dirty="0" err="1"/>
              <a:t>iff</a:t>
            </a:r>
            <a:r>
              <a:rPr lang="en-US" altLang="en-US" dirty="0"/>
              <a:t> </a:t>
            </a:r>
            <a:r>
              <a:rPr lang="en-US" altLang="en-US" i="1" dirty="0">
                <a:ea typeface="Times New Roman" charset="0"/>
                <a:cs typeface="Times New Roman" charset="0"/>
              </a:rPr>
              <a:t>g</a:t>
            </a:r>
            <a:r>
              <a:rPr lang="en-US" altLang="en-US" dirty="0">
                <a:ea typeface="Times New Roman" charset="0"/>
                <a:cs typeface="Times New Roman" charset="0"/>
              </a:rPr>
              <a:t>(</a:t>
            </a:r>
            <a:r>
              <a:rPr lang="en-US" altLang="en-US" i="1" dirty="0">
                <a:ea typeface="Times New Roman" charset="0"/>
                <a:cs typeface="Times New Roman" charset="0"/>
              </a:rPr>
              <a:t>n</a:t>
            </a:r>
            <a:r>
              <a:rPr lang="en-US" altLang="en-US" dirty="0">
                <a:ea typeface="Times New Roman" charset="0"/>
                <a:cs typeface="Times New Roman" charset="0"/>
              </a:rPr>
              <a:t>) </a:t>
            </a:r>
            <a:r>
              <a:rPr kumimoji="0" lang="en-US" altLang="en-US" dirty="0">
                <a:sym typeface="Symbol" charset="2"/>
              </a:rPr>
              <a:t>(</a:t>
            </a:r>
            <a:r>
              <a:rPr kumimoji="0" lang="en-US" altLang="en-US" i="1" dirty="0">
                <a:sym typeface="Symbol" charset="2"/>
              </a:rPr>
              <a:t>f</a:t>
            </a:r>
            <a:r>
              <a:rPr kumimoji="0" lang="en-US" altLang="en-US" dirty="0">
                <a:sym typeface="Symbol" charset="2"/>
              </a:rPr>
              <a:t>(n))</a:t>
            </a:r>
            <a:r>
              <a:rPr lang="en-US" altLang="en-US" dirty="0"/>
              <a:t> </a:t>
            </a:r>
            <a:br>
              <a:rPr lang="en-US" altLang="en-US" i="1" dirty="0"/>
            </a:br>
            <a:endParaRPr lang="en-US" altLang="en-US" i="1" dirty="0"/>
          </a:p>
          <a:p>
            <a:r>
              <a:rPr lang="en-US" altLang="en-US" dirty="0"/>
              <a:t>If </a:t>
            </a:r>
            <a:r>
              <a:rPr lang="en-US" altLang="en-US" i="1" dirty="0"/>
              <a:t>f</a:t>
            </a:r>
            <a:r>
              <a:rPr lang="en-US" altLang="en-US" baseline="-25000" dirty="0"/>
              <a:t> </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baseline="-25000" dirty="0"/>
              <a:t> </a:t>
            </a:r>
            <a:r>
              <a:rPr lang="en-US" altLang="en-US" dirty="0"/>
              <a:t>(</a:t>
            </a:r>
            <a:r>
              <a:rPr lang="en-US" altLang="en-US" i="1" dirty="0"/>
              <a:t>n</a:t>
            </a:r>
            <a:r>
              <a:rPr lang="en-US" altLang="en-US" dirty="0"/>
              <a:t>)) and </a:t>
            </a:r>
            <a:r>
              <a:rPr lang="en-US" altLang="en-US" i="1" dirty="0"/>
              <a:t>g</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h</a:t>
            </a:r>
            <a:r>
              <a:rPr lang="en-US" altLang="en-US" dirty="0"/>
              <a:t>(</a:t>
            </a:r>
            <a:r>
              <a:rPr lang="en-US" altLang="en-US" i="1" dirty="0"/>
              <a:t>n</a:t>
            </a:r>
            <a:r>
              <a:rPr lang="en-US" altLang="en-US" dirty="0"/>
              <a:t>)) , then</a:t>
            </a:r>
            <a:r>
              <a:rPr lang="en-US" altLang="en-US" i="1" dirty="0"/>
              <a:t> f</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h</a:t>
            </a:r>
            <a:r>
              <a:rPr lang="en-US" altLang="en-US" dirty="0"/>
              <a:t>(</a:t>
            </a:r>
            <a:r>
              <a:rPr lang="en-US" altLang="en-US" i="1" dirty="0"/>
              <a:t>n</a:t>
            </a:r>
            <a:r>
              <a:rPr lang="en-US" altLang="en-US" dirty="0"/>
              <a:t>)) </a:t>
            </a:r>
            <a:br>
              <a:rPr kumimoji="0" lang="en-US" altLang="en-US" dirty="0">
                <a:sym typeface="Symbol" charset="2"/>
              </a:rPr>
            </a:br>
            <a:br>
              <a:rPr kumimoji="0" lang="en-US" altLang="en-US" dirty="0">
                <a:sym typeface="Symbol" charset="2"/>
              </a:rPr>
            </a:br>
            <a:r>
              <a:rPr kumimoji="0" lang="en-US" altLang="en-US" i="1" dirty="0">
                <a:sym typeface="Symbol" charset="2"/>
              </a:rPr>
              <a:t>a </a:t>
            </a:r>
            <a:r>
              <a:rPr kumimoji="0" lang="en-US" altLang="en-US" i="1" dirty="0">
                <a:ea typeface="Times New Roman" charset="0"/>
                <a:cs typeface="Times New Roman" charset="0"/>
                <a:sym typeface="Symbol" charset="2"/>
              </a:rPr>
              <a:t>≤ </a:t>
            </a:r>
            <a:r>
              <a:rPr kumimoji="0" lang="en-US" altLang="en-US" dirty="0">
                <a:ea typeface="Times New Roman" charset="0"/>
                <a:cs typeface="Times New Roman" charset="0"/>
                <a:sym typeface="Symbol" charset="2"/>
              </a:rPr>
              <a:t>b </a:t>
            </a:r>
            <a:r>
              <a:rPr kumimoji="0" lang="en-US" altLang="en-US" dirty="0" err="1">
                <a:ea typeface="Times New Roman" charset="0"/>
                <a:cs typeface="Times New Roman" charset="0"/>
                <a:sym typeface="Symbol" charset="2"/>
              </a:rPr>
              <a:t>eşitsizliğindeki</a:t>
            </a:r>
            <a:r>
              <a:rPr lang="en-US" altLang="en-US" dirty="0" err="1">
                <a:ea typeface="Times New Roman" charset="0"/>
                <a:cs typeface="Times New Roman" charset="0"/>
                <a:sym typeface="Symbol" charset="2"/>
              </a:rPr>
              <a:t>ne</a:t>
            </a:r>
            <a:r>
              <a:rPr lang="en-US" altLang="en-US" dirty="0">
                <a:ea typeface="Times New Roman" charset="0"/>
                <a:cs typeface="Times New Roman" charset="0"/>
                <a:sym typeface="Symbol" charset="2"/>
              </a:rPr>
              <a:t> </a:t>
            </a:r>
            <a:r>
              <a:rPr lang="en-US" altLang="en-US" dirty="0" err="1">
                <a:ea typeface="Times New Roman" charset="0"/>
                <a:cs typeface="Times New Roman" charset="0"/>
                <a:sym typeface="Symbol" charset="2"/>
              </a:rPr>
              <a:t>benzer</a:t>
            </a:r>
            <a:r>
              <a:rPr lang="en-US" altLang="en-US" dirty="0">
                <a:ea typeface="Times New Roman" charset="0"/>
                <a:cs typeface="Times New Roman" charset="0"/>
                <a:sym typeface="Symbol" charset="2"/>
              </a:rPr>
              <a:t> </a:t>
            </a:r>
            <a:r>
              <a:rPr lang="en-US" altLang="en-US" dirty="0" err="1">
                <a:ea typeface="Times New Roman" charset="0"/>
                <a:cs typeface="Times New Roman" charset="0"/>
                <a:sym typeface="Symbol" charset="2"/>
              </a:rPr>
              <a:t>bir</a:t>
            </a:r>
            <a:r>
              <a:rPr lang="en-US" altLang="en-US" dirty="0">
                <a:ea typeface="Times New Roman" charset="0"/>
                <a:cs typeface="Times New Roman" charset="0"/>
                <a:sym typeface="Symbol" charset="2"/>
              </a:rPr>
              <a:t> </a:t>
            </a:r>
            <a:r>
              <a:rPr lang="en-US" altLang="en-US" dirty="0" err="1">
                <a:ea typeface="Times New Roman" charset="0"/>
                <a:cs typeface="Times New Roman" charset="0"/>
                <a:sym typeface="Symbol" charset="2"/>
              </a:rPr>
              <a:t>şekilde</a:t>
            </a:r>
            <a:br>
              <a:rPr kumimoji="0" lang="en-US" altLang="en-US" dirty="0">
                <a:ea typeface="Times New Roman" charset="0"/>
                <a:cs typeface="Times New Roman" charset="0"/>
                <a:sym typeface="Symbol" charset="2"/>
              </a:rPr>
            </a:br>
            <a:endParaRPr kumimoji="0" lang="en-US" altLang="en-US" dirty="0">
              <a:ea typeface="Times New Roman" charset="0"/>
              <a:cs typeface="Times New Roman" charset="0"/>
              <a:sym typeface="Symbol" charset="2"/>
            </a:endParaRPr>
          </a:p>
          <a:p>
            <a:r>
              <a:rPr lang="en-US" altLang="en-US" dirty="0"/>
              <a:t>If </a:t>
            </a:r>
            <a:r>
              <a:rPr lang="en-US" altLang="en-US" i="1" dirty="0"/>
              <a:t>f</a:t>
            </a:r>
            <a:r>
              <a:rPr lang="en-US" altLang="en-US" baseline="-25000" dirty="0"/>
              <a:t>1</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baseline="-25000" dirty="0"/>
              <a:t>1</a:t>
            </a:r>
            <a:r>
              <a:rPr lang="en-US" altLang="en-US" dirty="0"/>
              <a:t>(</a:t>
            </a:r>
            <a:r>
              <a:rPr lang="en-US" altLang="en-US" i="1" dirty="0"/>
              <a:t>n</a:t>
            </a:r>
            <a:r>
              <a:rPr lang="en-US" altLang="en-US" dirty="0"/>
              <a:t>)) and </a:t>
            </a:r>
            <a:r>
              <a:rPr lang="en-US" altLang="en-US" i="1" dirty="0"/>
              <a:t>f</a:t>
            </a:r>
            <a:r>
              <a:rPr lang="en-US" altLang="en-US" baseline="-25000" dirty="0"/>
              <a:t>2</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baseline="-25000" dirty="0"/>
              <a:t>2</a:t>
            </a:r>
            <a:r>
              <a:rPr lang="en-US" altLang="en-US" dirty="0"/>
              <a:t>(</a:t>
            </a:r>
            <a:r>
              <a:rPr lang="en-US" altLang="en-US" i="1" dirty="0"/>
              <a:t>n</a:t>
            </a:r>
            <a:r>
              <a:rPr lang="en-US" altLang="en-US" dirty="0"/>
              <a:t>)) , then</a:t>
            </a:r>
            <a:endParaRPr lang="en-US" altLang="en-US" dirty="0">
              <a:ea typeface="Times New Roman" charset="0"/>
              <a:cs typeface="Times New Roman" charset="0"/>
            </a:endParaRPr>
          </a:p>
          <a:p>
            <a:pPr>
              <a:buFont typeface="Monotype Sorts" charset="2"/>
              <a:buNone/>
            </a:pPr>
            <a:r>
              <a:rPr lang="en-US" altLang="en-US" dirty="0">
                <a:ea typeface="Times New Roman" charset="0"/>
                <a:cs typeface="Times New Roman" charset="0"/>
              </a:rPr>
              <a:t>                	 </a:t>
            </a:r>
            <a:r>
              <a:rPr lang="en-US" altLang="en-US" i="1" dirty="0"/>
              <a:t>f</a:t>
            </a:r>
            <a:r>
              <a:rPr lang="en-US" altLang="en-US" baseline="-25000" dirty="0"/>
              <a:t>1</a:t>
            </a:r>
            <a:r>
              <a:rPr lang="en-US" altLang="en-US" dirty="0"/>
              <a:t>(</a:t>
            </a:r>
            <a:r>
              <a:rPr lang="en-US" altLang="en-US" i="1" dirty="0"/>
              <a:t>n</a:t>
            </a:r>
            <a:r>
              <a:rPr lang="en-US" altLang="en-US" dirty="0"/>
              <a:t>) </a:t>
            </a:r>
            <a:r>
              <a:rPr kumimoji="0" lang="en-US" altLang="en-US" dirty="0">
                <a:sym typeface="Symbol" charset="2"/>
              </a:rPr>
              <a:t>+</a:t>
            </a:r>
            <a:r>
              <a:rPr lang="en-US" altLang="en-US" dirty="0"/>
              <a:t> </a:t>
            </a:r>
            <a:r>
              <a:rPr lang="en-US" altLang="en-US" i="1" dirty="0"/>
              <a:t>f</a:t>
            </a:r>
            <a:r>
              <a:rPr lang="en-US" altLang="en-US" baseline="-25000" dirty="0"/>
              <a:t>2</a:t>
            </a:r>
            <a:r>
              <a:rPr lang="en-US" altLang="en-US" dirty="0"/>
              <a:t>(</a:t>
            </a:r>
            <a:r>
              <a:rPr lang="en-US" altLang="en-US" i="1" dirty="0"/>
              <a:t>n</a:t>
            </a:r>
            <a:r>
              <a:rPr lang="en-US" altLang="en-US" dirty="0"/>
              <a:t>) </a:t>
            </a:r>
            <a:r>
              <a:rPr kumimoji="0" lang="en-US" altLang="en-US" dirty="0">
                <a:sym typeface="Symbol" charset="2"/>
              </a:rPr>
              <a:t></a:t>
            </a:r>
            <a:r>
              <a:rPr lang="en-US" altLang="en-US" dirty="0"/>
              <a:t> O(max{</a:t>
            </a:r>
            <a:r>
              <a:rPr lang="en-US" altLang="en-US" i="1" dirty="0"/>
              <a:t>g</a:t>
            </a:r>
            <a:r>
              <a:rPr lang="en-US" altLang="en-US" baseline="-25000" dirty="0"/>
              <a:t>1</a:t>
            </a:r>
            <a:r>
              <a:rPr lang="en-US" altLang="en-US" dirty="0"/>
              <a:t>(</a:t>
            </a:r>
            <a:r>
              <a:rPr lang="en-US" altLang="en-US" i="1" dirty="0"/>
              <a:t>n</a:t>
            </a:r>
            <a:r>
              <a:rPr lang="en-US" altLang="en-US" dirty="0"/>
              <a:t>), </a:t>
            </a:r>
            <a:r>
              <a:rPr lang="en-US" altLang="en-US" i="1" dirty="0"/>
              <a:t>g</a:t>
            </a:r>
            <a:r>
              <a:rPr lang="en-US" altLang="en-US" baseline="-25000" dirty="0"/>
              <a:t>2</a:t>
            </a:r>
            <a:r>
              <a:rPr lang="en-US" altLang="en-US" dirty="0"/>
              <a:t>(</a:t>
            </a:r>
            <a:r>
              <a:rPr lang="en-US" altLang="en-US" i="1" dirty="0"/>
              <a:t>n</a:t>
            </a:r>
            <a:r>
              <a:rPr lang="en-US" altLang="en-US" dirty="0"/>
              <a:t>)}) </a:t>
            </a:r>
            <a:br>
              <a:rPr lang="en-US" altLang="en-US" dirty="0">
                <a:ea typeface="Times New Roman" charset="0"/>
                <a:cs typeface="Times New Roman" charset="0"/>
              </a:rPr>
            </a:br>
            <a:endParaRPr lang="en-US" altLang="en-US" dirty="0">
              <a:ea typeface="Times New Roman" charset="0"/>
              <a:cs typeface="Times New Roman" charset="0"/>
            </a:endParaRPr>
          </a:p>
          <a:p>
            <a:pPr>
              <a:buFont typeface="Monotype Sorts" charset="2"/>
              <a:buNone/>
            </a:pPr>
            <a:endParaRPr lang="en-US" altLang="en-US" dirty="0">
              <a:ea typeface="Times New Roman" charset="0"/>
              <a:cs typeface="Times New Roman" charset="0"/>
            </a:endParaRPr>
          </a:p>
        </p:txBody>
      </p:sp>
    </p:spTree>
    <p:extLst>
      <p:ext uri="{BB962C8B-B14F-4D97-AF65-F5344CB8AC3E}">
        <p14:creationId xmlns:p14="http://schemas.microsoft.com/office/powerpoint/2010/main" val="125366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1399</Words>
  <Application>Microsoft Macintosh PowerPoint</Application>
  <PresentationFormat>Widescreen</PresentationFormat>
  <Paragraphs>345</Paragraphs>
  <Slides>39</Slides>
  <Notes>36</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Monotype Sorts</vt:lpstr>
      <vt:lpstr>Symbol</vt:lpstr>
      <vt:lpstr>Times New Roman</vt:lpstr>
      <vt:lpstr>Office Theme</vt:lpstr>
      <vt:lpstr> Asimptotik Notasyon ve Temel Verimlilik  Sınıfları</vt:lpstr>
      <vt:lpstr>(Büyüme Sırası) Order of growth </vt:lpstr>
      <vt:lpstr>Values of some important functions as n  </vt:lpstr>
      <vt:lpstr>Asimptotik Büyüme Dereceleri</vt:lpstr>
      <vt:lpstr>Big-oh</vt:lpstr>
      <vt:lpstr>Big-omega</vt:lpstr>
      <vt:lpstr>Big-theta</vt:lpstr>
      <vt:lpstr>Big O Formal Tanımı</vt:lpstr>
      <vt:lpstr>Big O’nun Özellikleri </vt:lpstr>
      <vt:lpstr>- Formal Tanımı</vt:lpstr>
      <vt:lpstr> Formal Tanımı</vt:lpstr>
      <vt:lpstr>Limit Kullanarak Nüyüme Derecesi Belirleme</vt:lpstr>
      <vt:lpstr>L’Hôpital’s kuralı ve Stirling’s formülü</vt:lpstr>
      <vt:lpstr>Bazı Önemli Fonksiyonların Büyüme Dereceleri</vt:lpstr>
      <vt:lpstr>Temel Asimptotik Verimlilik Sınıfları (Basic asymptotic efficiency classes)</vt:lpstr>
      <vt:lpstr>Recursive olmayan Algoritmaların Time Efficiency’sini Analiz Etmek için Genel Plan</vt:lpstr>
      <vt:lpstr>Kullanışlı Toplam Formülleri ve Kurallar</vt:lpstr>
      <vt:lpstr>Example 1: Maximum element</vt:lpstr>
      <vt:lpstr>Example 1: Maximum element</vt:lpstr>
      <vt:lpstr>Example 2: Element uniqueness problem</vt:lpstr>
      <vt:lpstr>Example 2: Element uniqueness problem</vt:lpstr>
      <vt:lpstr>Example 3: Matrix multiplication</vt:lpstr>
      <vt:lpstr>Example 3: Matrix multiplication</vt:lpstr>
      <vt:lpstr>Example 3: Matrix multiplication</vt:lpstr>
      <vt:lpstr>Example 4:  Gaussian elimination</vt:lpstr>
      <vt:lpstr>Example 4:  Gaussian elimination</vt:lpstr>
      <vt:lpstr>Example 5: Counting binary digits  </vt:lpstr>
      <vt:lpstr>Von Neumann’s Neighborhood</vt:lpstr>
      <vt:lpstr>Plan for Analysis of Recursive Algorithms</vt:lpstr>
      <vt:lpstr>Example 1: Recursive evaluation of n!</vt:lpstr>
      <vt:lpstr>Solving the recurrence for M(n)</vt:lpstr>
      <vt:lpstr>Example 2: The Tower of Hanoi Puzzle</vt:lpstr>
      <vt:lpstr>Solving recurrence for number of moves</vt:lpstr>
      <vt:lpstr>Tree of calls for the Tower of Hanoi Puzzle</vt:lpstr>
      <vt:lpstr>Example 3: Counting #bits</vt:lpstr>
      <vt:lpstr>Fibonacci numbers</vt:lpstr>
      <vt:lpstr>Solving   aX(n) + bX(n-1) + cX(n-2) = 0</vt:lpstr>
      <vt:lpstr>Application to the Fibonacci numbers</vt:lpstr>
      <vt:lpstr>Computing Fibonacci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Hafta 3 ()</dc:title>
  <dc:creator>elif acar</dc:creator>
  <cp:lastModifiedBy>Microsoft Office User</cp:lastModifiedBy>
  <cp:revision>57</cp:revision>
  <dcterms:created xsi:type="dcterms:W3CDTF">2018-02-19T06:02:57Z</dcterms:created>
  <dcterms:modified xsi:type="dcterms:W3CDTF">2020-10-26T04:47:08Z</dcterms:modified>
</cp:coreProperties>
</file>