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9" r:id="rId3"/>
    <p:sldId id="258" r:id="rId4"/>
    <p:sldId id="265" r:id="rId5"/>
    <p:sldId id="263" r:id="rId6"/>
    <p:sldId id="259" r:id="rId7"/>
    <p:sldId id="260" r:id="rId8"/>
    <p:sldId id="262" r:id="rId9"/>
    <p:sldId id="264" r:id="rId10"/>
    <p:sldId id="266" r:id="rId11"/>
    <p:sldId id="315" r:id="rId12"/>
    <p:sldId id="316" r:id="rId13"/>
    <p:sldId id="267" r:id="rId14"/>
    <p:sldId id="268" r:id="rId15"/>
    <p:sldId id="303" r:id="rId16"/>
    <p:sldId id="304" r:id="rId17"/>
    <p:sldId id="317" r:id="rId18"/>
    <p:sldId id="306" r:id="rId19"/>
    <p:sldId id="305" r:id="rId20"/>
    <p:sldId id="307" r:id="rId21"/>
    <p:sldId id="308" r:id="rId22"/>
    <p:sldId id="309" r:id="rId23"/>
    <p:sldId id="310" r:id="rId24"/>
    <p:sldId id="311" r:id="rId25"/>
    <p:sldId id="320" r:id="rId26"/>
    <p:sldId id="269" r:id="rId27"/>
    <p:sldId id="313" r:id="rId28"/>
    <p:sldId id="314" r:id="rId29"/>
    <p:sldId id="271" r:id="rId30"/>
    <p:sldId id="272" r:id="rId31"/>
    <p:sldId id="273" r:id="rId32"/>
    <p:sldId id="274" r:id="rId33"/>
    <p:sldId id="275" r:id="rId34"/>
    <p:sldId id="276" r:id="rId35"/>
    <p:sldId id="277" r:id="rId36"/>
    <p:sldId id="278" r:id="rId37"/>
    <p:sldId id="279" r:id="rId38"/>
    <p:sldId id="280" r:id="rId39"/>
    <p:sldId id="289" r:id="rId40"/>
    <p:sldId id="290" r:id="rId41"/>
    <p:sldId id="291" r:id="rId42"/>
    <p:sldId id="281" r:id="rId43"/>
    <p:sldId id="282" r:id="rId44"/>
    <p:sldId id="288" r:id="rId45"/>
    <p:sldId id="300" r:id="rId46"/>
    <p:sldId id="284" r:id="rId47"/>
    <p:sldId id="318" r:id="rId48"/>
    <p:sldId id="321" r:id="rId49"/>
    <p:sldId id="322" r:id="rId50"/>
    <p:sldId id="298" r:id="rId51"/>
    <p:sldId id="285" r:id="rId52"/>
    <p:sldId id="29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04" autoAdjust="0"/>
  </p:normalViewPr>
  <p:slideViewPr>
    <p:cSldViewPr>
      <p:cViewPr>
        <p:scale>
          <a:sx n="74" d="100"/>
          <a:sy n="74" d="100"/>
        </p:scale>
        <p:origin x="-954" y="-5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994C70-2711-4411-91DC-5F65ED4A1894}" type="datetimeFigureOut">
              <a:rPr lang="en-US" smtClean="0"/>
              <a:pPr/>
              <a:t>9/28/2020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8ED9A-9377-48A7-B099-FA3493ED2AC8}" type="slidenum">
              <a:rPr lang="en-GB" smtClean="0"/>
              <a:pPr/>
              <a:t>‹#›</a:t>
            </a:fld>
            <a:endParaRPr lang="en-GB"/>
          </a:p>
        </p:txBody>
      </p:sp>
    </p:spTree>
    <p:extLst>
      <p:ext uri="{BB962C8B-B14F-4D97-AF65-F5344CB8AC3E}">
        <p14:creationId xmlns:p14="http://schemas.microsoft.com/office/powerpoint/2010/main" val="357717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16.jpeg"/></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21.png"/></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image" Target="../media/image28.png"/><Relationship Id="rId4" Type="http://schemas.openxmlformats.org/officeDocument/2006/relationships/image" Target="../media/image27.png"/></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30.png"/></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8"/>
          <p:cNvSpPr>
            <a:spLocks noGrp="1" noChangeArrowheads="1"/>
          </p:cNvSpPr>
          <p:nvPr>
            <p:ph type="sldNum" sz="quarter" idx="5"/>
          </p:nvPr>
        </p:nvSpPr>
        <p:spPr>
          <a:noFill/>
        </p:spPr>
        <p:txBody>
          <a:bodyPr/>
          <a:lstStyle/>
          <a:p>
            <a:r>
              <a:rPr lang="en-US" smtClean="0"/>
              <a:t> </a:t>
            </a:r>
            <a:fld id="{66D40E96-FEB3-497B-9F91-F3BB68EB9A73}" type="slidenum">
              <a:rPr lang="en-US" smtClean="0"/>
              <a:pPr/>
              <a:t>15</a:t>
            </a:fld>
            <a:endParaRPr lang="en-US" smtClean="0"/>
          </a:p>
        </p:txBody>
      </p:sp>
      <p:grpSp>
        <p:nvGrpSpPr>
          <p:cNvPr id="2" name="Group 2"/>
          <p:cNvGrpSpPr>
            <a:grpSpLocks/>
          </p:cNvGrpSpPr>
          <p:nvPr/>
        </p:nvGrpSpPr>
        <p:grpSpPr bwMode="auto">
          <a:xfrm>
            <a:off x="286685" y="5375554"/>
            <a:ext cx="5945095" cy="3353142"/>
            <a:chOff x="192" y="3408"/>
            <a:chExt cx="4198" cy="2352"/>
          </a:xfrm>
        </p:grpSpPr>
        <p:pic>
          <p:nvPicPr>
            <p:cNvPr id="130055" name="Picture 3"/>
            <p:cNvPicPr>
              <a:picLocks noChangeAspect="1" noChangeArrowheads="1"/>
            </p:cNvPicPr>
            <p:nvPr/>
          </p:nvPicPr>
          <p:blipFill>
            <a:blip r:embed="rId3"/>
            <a:srcRect/>
            <a:stretch>
              <a:fillRect/>
            </a:stretch>
          </p:blipFill>
          <p:spPr bwMode="auto">
            <a:xfrm>
              <a:off x="480" y="3648"/>
              <a:ext cx="2688" cy="2016"/>
            </a:xfrm>
            <a:prstGeom prst="rect">
              <a:avLst/>
            </a:prstGeom>
            <a:noFill/>
            <a:ln w="9525">
              <a:noFill/>
              <a:miter lim="800000"/>
              <a:headEnd/>
              <a:tailEnd/>
            </a:ln>
          </p:spPr>
        </p:pic>
        <p:pic>
          <p:nvPicPr>
            <p:cNvPr id="130056" name="Picture 4" descr="Image4"/>
            <p:cNvPicPr>
              <a:picLocks noChangeAspect="1" noChangeArrowheads="1"/>
            </p:cNvPicPr>
            <p:nvPr/>
          </p:nvPicPr>
          <p:blipFill>
            <a:blip r:embed="rId4"/>
            <a:srcRect/>
            <a:stretch>
              <a:fillRect/>
            </a:stretch>
          </p:blipFill>
          <p:spPr bwMode="auto">
            <a:xfrm>
              <a:off x="2496" y="3408"/>
              <a:ext cx="1894" cy="2244"/>
            </a:xfrm>
            <a:prstGeom prst="rect">
              <a:avLst/>
            </a:prstGeom>
            <a:noFill/>
            <a:ln w="9525">
              <a:noFill/>
              <a:miter lim="800000"/>
              <a:headEnd/>
              <a:tailEnd/>
            </a:ln>
          </p:spPr>
        </p:pic>
        <p:sp>
          <p:nvSpPr>
            <p:cNvPr id="130057" name="Line 5"/>
            <p:cNvSpPr>
              <a:spLocks noChangeShapeType="1"/>
            </p:cNvSpPr>
            <p:nvPr/>
          </p:nvSpPr>
          <p:spPr bwMode="auto">
            <a:xfrm flipV="1">
              <a:off x="1392" y="4464"/>
              <a:ext cx="1728" cy="288"/>
            </a:xfrm>
            <a:prstGeom prst="line">
              <a:avLst/>
            </a:prstGeom>
            <a:noFill/>
            <a:ln w="28575">
              <a:solidFill>
                <a:schemeClr val="tx1"/>
              </a:solidFill>
              <a:round/>
              <a:headEnd/>
              <a:tailEnd type="triangle" w="med" len="med"/>
            </a:ln>
          </p:spPr>
          <p:txBody>
            <a:bodyPr/>
            <a:lstStyle/>
            <a:p>
              <a:endParaRPr lang="en-GB"/>
            </a:p>
          </p:txBody>
        </p:sp>
        <p:sp>
          <p:nvSpPr>
            <p:cNvPr id="130058" name="Oval 6"/>
            <p:cNvSpPr>
              <a:spLocks noChangeArrowheads="1"/>
            </p:cNvSpPr>
            <p:nvPr/>
          </p:nvSpPr>
          <p:spPr bwMode="auto">
            <a:xfrm>
              <a:off x="192" y="4176"/>
              <a:ext cx="1248" cy="1584"/>
            </a:xfrm>
            <a:prstGeom prst="ellipse">
              <a:avLst/>
            </a:prstGeom>
            <a:noFill/>
            <a:ln w="25400">
              <a:solidFill>
                <a:schemeClr val="tx1"/>
              </a:solidFill>
              <a:round/>
              <a:headEnd/>
              <a:tailEnd/>
            </a:ln>
          </p:spPr>
          <p:txBody>
            <a:bodyPr wrap="none" anchor="ctr"/>
            <a:lstStyle/>
            <a:p>
              <a:endParaRPr lang="en-GB"/>
            </a:p>
          </p:txBody>
        </p:sp>
      </p:grpSp>
      <p:sp>
        <p:nvSpPr>
          <p:cNvPr id="448519" name="Rectangle 7"/>
          <p:cNvSpPr>
            <a:spLocks noGrp="1" noRot="1" noChangeAspect="1" noChangeArrowheads="1" noTextEdit="1"/>
          </p:cNvSpPr>
          <p:nvPr>
            <p:ph type="sldImg"/>
          </p:nvPr>
        </p:nvSpPr>
        <p:spPr>
          <a:xfrm>
            <a:off x="4424363" y="412750"/>
            <a:ext cx="2233612" cy="1674813"/>
          </a:xfrm>
          <a:ln/>
          <a:effectLst>
            <a:outerShdw dist="107763" dir="2700000" algn="ctr" rotWithShape="0">
              <a:schemeClr val="tx1"/>
            </a:outerShdw>
          </a:effectLst>
        </p:spPr>
      </p:sp>
      <p:sp>
        <p:nvSpPr>
          <p:cNvPr id="130053" name="Rectangle 8"/>
          <p:cNvSpPr>
            <a:spLocks noGrp="1" noChangeArrowheads="1"/>
          </p:cNvSpPr>
          <p:nvPr>
            <p:ph type="body" idx="1"/>
          </p:nvPr>
        </p:nvSpPr>
        <p:spPr>
          <a:noFill/>
          <a:ln/>
        </p:spPr>
        <p:txBody>
          <a:bodyPr/>
          <a:lstStyle/>
          <a:p>
            <a:r>
              <a:rPr lang="en-US" sz="2400" b="1" smtClean="0"/>
              <a:t>Accessing the Help Browser via the Start Menu</a:t>
            </a:r>
          </a:p>
          <a:p>
            <a:endParaRPr lang="en-US" sz="2400" b="1" smtClean="0"/>
          </a:p>
          <a:p>
            <a:r>
              <a:rPr lang="en-US" sz="1400" smtClean="0"/>
              <a:t>You can open the Help Browser from the MATLAB Start Button, shown in the lower left hand corner of the MATLAB Desktop. Open the MATLAB Help Browser by selecting </a:t>
            </a:r>
            <a:r>
              <a:rPr lang="en-US" sz="1400" b="1" smtClean="0"/>
              <a:t>Start</a:t>
            </a:r>
            <a:r>
              <a:rPr lang="en-US" sz="1400" b="1" smtClean="0">
                <a:sym typeface="Wingdings" pitchFamily="2" charset="2"/>
              </a:rPr>
              <a:t></a:t>
            </a:r>
            <a:r>
              <a:rPr lang="en-US" sz="1400" b="1" smtClean="0"/>
              <a:t>MATLAB</a:t>
            </a:r>
            <a:r>
              <a:rPr lang="en-US" sz="1400" b="1" smtClean="0">
                <a:sym typeface="Wingdings" pitchFamily="2" charset="2"/>
              </a:rPr>
              <a:t></a:t>
            </a:r>
            <a:r>
              <a:rPr lang="en-US" sz="1400" b="1" smtClean="0"/>
              <a:t>Help.</a:t>
            </a:r>
          </a:p>
          <a:p>
            <a:endParaRPr lang="en-US" sz="1400" b="1" smtClean="0"/>
          </a:p>
          <a:p>
            <a:r>
              <a:rPr lang="en-US" sz="1400" smtClean="0"/>
              <a:t>You can also open the Help Browser by typing of the following commands from your MATLAB command line:</a:t>
            </a:r>
          </a:p>
          <a:p>
            <a:endParaRPr lang="en-US" sz="1400" smtClean="0"/>
          </a:p>
          <a:p>
            <a:r>
              <a:rPr lang="en-US" smtClean="0">
                <a:latin typeface="Courier New" pitchFamily="49" charset="0"/>
              </a:rPr>
              <a:t>&gt;&gt; </a:t>
            </a:r>
            <a:r>
              <a:rPr lang="en-US" sz="1400" smtClean="0">
                <a:latin typeface="Courier New" pitchFamily="49" charset="0"/>
              </a:rPr>
              <a:t>helpbrowser</a:t>
            </a:r>
          </a:p>
          <a:p>
            <a:endParaRPr lang="en-US" sz="1400" smtClean="0"/>
          </a:p>
          <a:p>
            <a:r>
              <a:rPr lang="en-US" sz="1400" smtClean="0"/>
              <a:t>In the Start Menu there is a list of all of the products that you have access to for your particular MATLAB licence. When you select a product, options related to that product open. </a:t>
            </a:r>
          </a:p>
          <a:p>
            <a:endParaRPr lang="en-US" sz="1400" smtClean="0"/>
          </a:p>
        </p:txBody>
      </p:sp>
      <p:sp>
        <p:nvSpPr>
          <p:cNvPr id="130054" name="Oval 9"/>
          <p:cNvSpPr>
            <a:spLocks noChangeArrowheads="1"/>
          </p:cNvSpPr>
          <p:nvPr/>
        </p:nvSpPr>
        <p:spPr bwMode="auto">
          <a:xfrm>
            <a:off x="286685" y="6467921"/>
            <a:ext cx="1716902" cy="2034112"/>
          </a:xfrm>
          <a:prstGeom prst="ellipse">
            <a:avLst/>
          </a:prstGeom>
          <a:noFill/>
          <a:ln w="25400">
            <a:noFill/>
            <a:round/>
            <a:headEnd/>
            <a:tailEnd/>
          </a:ln>
        </p:spPr>
        <p:txBody>
          <a:bodyPr wrap="none" anchor="ct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8"/>
          <p:cNvSpPr>
            <a:spLocks noGrp="1" noChangeArrowheads="1"/>
          </p:cNvSpPr>
          <p:nvPr>
            <p:ph type="sldNum" sz="quarter" idx="5"/>
          </p:nvPr>
        </p:nvSpPr>
        <p:spPr>
          <a:noFill/>
        </p:spPr>
        <p:txBody>
          <a:bodyPr/>
          <a:lstStyle/>
          <a:p>
            <a:r>
              <a:rPr lang="en-US" smtClean="0"/>
              <a:t> </a:t>
            </a:r>
            <a:fld id="{DC82A621-9864-4F23-A449-4CFC37F305EA}" type="slidenum">
              <a:rPr lang="en-US" smtClean="0"/>
              <a:pPr/>
              <a:t>29</a:t>
            </a:fld>
            <a:endParaRPr lang="en-US" smtClean="0"/>
          </a:p>
        </p:txBody>
      </p:sp>
      <p:sp>
        <p:nvSpPr>
          <p:cNvPr id="22532" name="Rectangle 4"/>
          <p:cNvSpPr>
            <a:spLocks noGrp="1" noRot="1" noChangeAspect="1" noChangeArrowheads="1" noTextEdit="1"/>
          </p:cNvSpPr>
          <p:nvPr>
            <p:ph type="sldImg"/>
          </p:nvPr>
        </p:nvSpPr>
        <p:spPr>
          <a:ln/>
          <a:effectLst>
            <a:outerShdw dist="107763" dir="2700000" algn="ctr" rotWithShape="0">
              <a:schemeClr val="tx1"/>
            </a:outerShdw>
          </a:effectLst>
        </p:spPr>
      </p:sp>
      <p:sp>
        <p:nvSpPr>
          <p:cNvPr id="104452" name="Rectangle 5"/>
          <p:cNvSpPr>
            <a:spLocks noGrp="1" noChangeArrowheads="1"/>
          </p:cNvSpPr>
          <p:nvPr>
            <p:ph type="body" idx="1"/>
          </p:nvPr>
        </p:nvSpPr>
        <p:spPr>
          <a:xfrm>
            <a:off x="0" y="397757"/>
            <a:ext cx="4364328" cy="7959506"/>
          </a:xfrm>
          <a:noFill/>
          <a:ln/>
        </p:spPr>
        <p:txBody>
          <a:bodyPr/>
          <a:lstStyle/>
          <a:p>
            <a:r>
              <a:rPr lang="en-US" sz="1400" b="1" smtClean="0"/>
              <a:t>Square brackets, Semi colon and comma</a:t>
            </a:r>
          </a:p>
          <a:p>
            <a:r>
              <a:rPr lang="en-US" sz="1400" b="1" smtClean="0"/>
              <a:t>Colon operator – default step size is 1</a:t>
            </a:r>
          </a:p>
          <a:p>
            <a:r>
              <a:rPr lang="en-US" sz="1400" b="1" smtClean="0"/>
              <a:t>Matrix utilities: rand, randn, zeros, ones, eye, diag</a:t>
            </a:r>
          </a:p>
          <a:p>
            <a:r>
              <a:rPr lang="en-US" sz="1400" b="1" smtClean="0"/>
              <a:t>Entering Numeric Arrays</a:t>
            </a:r>
          </a:p>
          <a:p>
            <a:r>
              <a:rPr lang="en-US" sz="1400" i="1" smtClean="0"/>
              <a:t>Remember that each type of bracket has a specific meaning in MATLAB</a:t>
            </a:r>
          </a:p>
          <a:p>
            <a:r>
              <a:rPr lang="en-US" sz="1400" b="1" smtClean="0"/>
              <a:t>Square Braces</a:t>
            </a:r>
            <a:endParaRPr lang="en-US" sz="1400" smtClean="0"/>
          </a:p>
          <a:p>
            <a:r>
              <a:rPr lang="en-US" sz="1400" smtClean="0"/>
              <a:t>The easiest way to enter small matrices is to enter explicit</a:t>
            </a:r>
          </a:p>
          <a:p>
            <a:r>
              <a:rPr lang="en-US" sz="1400" smtClean="0"/>
              <a:t>lists inside square brackets.</a:t>
            </a:r>
          </a:p>
          <a:p>
            <a:endParaRPr lang="en-US" sz="1400" smtClean="0"/>
          </a:p>
          <a:p>
            <a:r>
              <a:rPr lang="en-US" sz="1400" smtClean="0">
                <a:latin typeface="Courier New" pitchFamily="49" charset="0"/>
              </a:rPr>
              <a:t>&gt;&gt;  a = [1, 2; 3, 4]  </a:t>
            </a:r>
          </a:p>
          <a:p>
            <a:r>
              <a:rPr lang="en-US" sz="1400" smtClean="0">
                <a:latin typeface="Courier New" pitchFamily="49" charset="0"/>
              </a:rPr>
              <a:t>a =</a:t>
            </a:r>
          </a:p>
          <a:p>
            <a:r>
              <a:rPr lang="en-US" sz="1400" smtClean="0">
                <a:latin typeface="Courier New" pitchFamily="49" charset="0"/>
              </a:rPr>
              <a:t>     1     2</a:t>
            </a:r>
          </a:p>
          <a:p>
            <a:r>
              <a:rPr lang="en-US" sz="1400" smtClean="0">
                <a:latin typeface="Courier New" pitchFamily="49" charset="0"/>
              </a:rPr>
              <a:t>     3     4  </a:t>
            </a:r>
            <a:endParaRPr lang="en-US" sz="1400" smtClean="0"/>
          </a:p>
          <a:p>
            <a:endParaRPr lang="en-US" sz="1400" smtClean="0"/>
          </a:p>
          <a:p>
            <a:r>
              <a:rPr lang="en-US" sz="1400" smtClean="0"/>
              <a:t>A comma or space indicates a separate entry in the same row.  A semicolon indicates the end of a row.  </a:t>
            </a:r>
          </a:p>
          <a:p>
            <a:endParaRPr lang="en-US" sz="1400" smtClean="0"/>
          </a:p>
          <a:p>
            <a:r>
              <a:rPr lang="en-US" sz="1400" b="1" smtClean="0"/>
              <a:t>Use of Colons</a:t>
            </a:r>
            <a:endParaRPr lang="en-US" sz="1400" smtClean="0"/>
          </a:p>
          <a:p>
            <a:r>
              <a:rPr lang="en-US" sz="1400" smtClean="0"/>
              <a:t>Numeric sequences can be easily created by use of the colon.  This operator creates linearly spaced, monotonic (increasing or decreasing) vectors of numbers. If no step size is specified, a step size of </a:t>
            </a:r>
            <a:r>
              <a:rPr lang="en-US" sz="1400" smtClean="0">
                <a:latin typeface="Courier New" pitchFamily="49" charset="0"/>
              </a:rPr>
              <a:t>1</a:t>
            </a:r>
            <a:r>
              <a:rPr lang="en-US" sz="1400" smtClean="0"/>
              <a:t> is assumed.   The colon is used with the syntax </a:t>
            </a:r>
          </a:p>
          <a:p>
            <a:r>
              <a:rPr lang="en-US" sz="1400" smtClean="0">
                <a:latin typeface="Courier New" pitchFamily="49" charset="0"/>
              </a:rPr>
              <a:t>sequence = min:step_size:max</a:t>
            </a:r>
          </a:p>
          <a:p>
            <a:endParaRPr lang="en-US" sz="800" smtClean="0">
              <a:latin typeface="Courier New" pitchFamily="49" charset="0"/>
            </a:endParaRPr>
          </a:p>
          <a:p>
            <a:r>
              <a:rPr lang="en-US" sz="1400" smtClean="0">
                <a:latin typeface="Courier New" pitchFamily="49" charset="0"/>
              </a:rPr>
              <a:t>&gt;&gt; b = 2:-0.5:0</a:t>
            </a:r>
          </a:p>
          <a:p>
            <a:r>
              <a:rPr lang="en-US" sz="1400" smtClean="0">
                <a:latin typeface="Courier New" pitchFamily="49" charset="0"/>
              </a:rPr>
              <a:t>b =</a:t>
            </a:r>
          </a:p>
          <a:p>
            <a:r>
              <a:rPr lang="en-US" sz="1400" smtClean="0">
                <a:latin typeface="Courier New" pitchFamily="49" charset="0"/>
              </a:rPr>
              <a:t>  2.0000   1.5000   1.0000   0.5000        0</a:t>
            </a:r>
          </a:p>
          <a:p>
            <a:endParaRPr lang="en-US" sz="800" smtClean="0"/>
          </a:p>
          <a:p>
            <a:r>
              <a:rPr lang="en-US" sz="1400" b="1" smtClean="0"/>
              <a:t>Utility Functions</a:t>
            </a:r>
            <a:endParaRPr lang="en-US" sz="1400" smtClean="0"/>
          </a:p>
          <a:p>
            <a:r>
              <a:rPr lang="en-US" sz="1400" smtClean="0"/>
              <a:t>For a list of functions for creating specialized matrices, see the “Utility Commands” reference pages at the end of this section.</a:t>
            </a:r>
          </a:p>
          <a:p>
            <a:endParaRPr lang="en-US" sz="800" smtClean="0">
              <a:latin typeface="Courier New" pitchFamily="49" charset="0"/>
            </a:endParaRPr>
          </a:p>
          <a:p>
            <a:r>
              <a:rPr lang="en-US" sz="1400" smtClean="0">
                <a:latin typeface="Courier New" pitchFamily="49" charset="0"/>
              </a:rPr>
              <a:t>&gt;&gt; c = rand(2,4)</a:t>
            </a:r>
          </a:p>
          <a:p>
            <a:endParaRPr lang="en-US" sz="800" smtClean="0"/>
          </a:p>
          <a:p>
            <a:r>
              <a:rPr lang="en-US" sz="1400" b="1" smtClean="0"/>
              <a:t>Loading MAT-Files</a:t>
            </a:r>
            <a:endParaRPr lang="en-US" sz="1400" smtClean="0"/>
          </a:p>
          <a:p>
            <a:r>
              <a:rPr lang="en-US" sz="1400" smtClean="0"/>
              <a:t>If a MAT-file (MATLAB binary data file) exists, variables can be loaded from the file using the </a:t>
            </a:r>
            <a:r>
              <a:rPr lang="en-US" sz="1400" smtClean="0">
                <a:latin typeface="Courier New" pitchFamily="49" charset="0"/>
              </a:rPr>
              <a:t>load</a:t>
            </a:r>
            <a:r>
              <a:rPr lang="en-US" sz="1400" smtClean="0"/>
              <a:t> command. This will load all the variables stored in a particular MAT-file.   </a:t>
            </a:r>
          </a:p>
          <a:p>
            <a:endParaRPr lang="en-US" sz="1400" smtClean="0"/>
          </a:p>
        </p:txBody>
      </p:sp>
      <p:sp>
        <p:nvSpPr>
          <p:cNvPr id="104453" name="Text Box 6"/>
          <p:cNvSpPr txBox="1">
            <a:spLocks noChangeArrowheads="1"/>
          </p:cNvSpPr>
          <p:nvPr/>
        </p:nvSpPr>
        <p:spPr bwMode="auto">
          <a:xfrm>
            <a:off x="4934493" y="2177422"/>
            <a:ext cx="1792177" cy="788352"/>
          </a:xfrm>
          <a:prstGeom prst="rect">
            <a:avLst/>
          </a:prstGeom>
          <a:noFill/>
          <a:ln w="12700">
            <a:noFill/>
            <a:miter lim="800000"/>
            <a:headEnd type="none" w="sm" len="sm"/>
            <a:tailEnd type="none" w="med" len="lg"/>
          </a:ln>
        </p:spPr>
        <p:txBody>
          <a:bodyPr lIns="94926" tIns="47464" rIns="94926" bIns="47464">
            <a:spAutoFit/>
          </a:bodyPr>
          <a:lstStyle/>
          <a:p>
            <a:pPr defTabSz="949325" eaLnBrk="0" hangingPunct="0">
              <a:spcBef>
                <a:spcPct val="0"/>
              </a:spcBef>
            </a:pPr>
            <a:r>
              <a:rPr lang="en-US" sz="1200" b="1">
                <a:latin typeface="Courier New" pitchFamily="49" charset="0"/>
              </a:rPr>
              <a:t>&gt;&gt; a=[1 2;3 4]</a:t>
            </a:r>
          </a:p>
          <a:p>
            <a:pPr defTabSz="949325" eaLnBrk="0" hangingPunct="0">
              <a:spcBef>
                <a:spcPct val="0"/>
              </a:spcBef>
            </a:pPr>
            <a:r>
              <a:rPr lang="en-US" sz="1200" b="1">
                <a:latin typeface="Courier New" pitchFamily="49" charset="0"/>
              </a:rPr>
              <a:t>&gt;&gt; b = 2:-0.5:0</a:t>
            </a:r>
          </a:p>
          <a:p>
            <a:pPr defTabSz="949325" eaLnBrk="0" hangingPunct="0">
              <a:spcBef>
                <a:spcPct val="0"/>
              </a:spcBef>
            </a:pPr>
            <a:r>
              <a:rPr lang="en-US" sz="1200" b="1">
                <a:latin typeface="Courier New" pitchFamily="49" charset="0"/>
              </a:rPr>
              <a:t>&gt;&gt; c = rand(2,4)</a:t>
            </a:r>
          </a:p>
          <a:p>
            <a:pPr defTabSz="949325" eaLnBrk="0" hangingPunct="0">
              <a:spcBef>
                <a:spcPct val="0"/>
              </a:spcBef>
            </a:pPr>
            <a:endParaRPr lang="en-US" sz="900" b="1">
              <a:latin typeface="Courier New"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8"/>
          <p:cNvSpPr>
            <a:spLocks noGrp="1" noChangeArrowheads="1"/>
          </p:cNvSpPr>
          <p:nvPr>
            <p:ph type="sldNum" sz="quarter" idx="5"/>
          </p:nvPr>
        </p:nvSpPr>
        <p:spPr>
          <a:noFill/>
        </p:spPr>
        <p:txBody>
          <a:bodyPr/>
          <a:lstStyle/>
          <a:p>
            <a:r>
              <a:rPr lang="en-US" smtClean="0"/>
              <a:t> </a:t>
            </a:r>
            <a:fld id="{A607CDCB-52CE-4593-B3BF-93F71921EDA9}" type="slidenum">
              <a:rPr lang="en-US" smtClean="0"/>
              <a:pPr/>
              <a:t>30</a:t>
            </a:fld>
            <a:endParaRPr lang="en-US" smtClean="0"/>
          </a:p>
        </p:txBody>
      </p:sp>
      <p:sp>
        <p:nvSpPr>
          <p:cNvPr id="24582" name="Rectangle 6"/>
          <p:cNvSpPr>
            <a:spLocks noGrp="1" noRot="1" noChangeAspect="1" noChangeArrowheads="1" noTextEdit="1"/>
          </p:cNvSpPr>
          <p:nvPr>
            <p:ph type="sldImg"/>
          </p:nvPr>
        </p:nvSpPr>
        <p:spPr>
          <a:ln/>
          <a:effectLst>
            <a:outerShdw dist="107763" dir="2700000" algn="ctr" rotWithShape="0">
              <a:schemeClr val="tx1"/>
            </a:outerShdw>
          </a:effectLst>
        </p:spPr>
      </p:sp>
      <p:sp>
        <p:nvSpPr>
          <p:cNvPr id="105476" name="Rectangle 7"/>
          <p:cNvSpPr>
            <a:spLocks noGrp="1" noChangeArrowheads="1"/>
          </p:cNvSpPr>
          <p:nvPr>
            <p:ph type="body" idx="1"/>
          </p:nvPr>
        </p:nvSpPr>
        <p:spPr>
          <a:xfrm>
            <a:off x="0" y="381671"/>
            <a:ext cx="4569331" cy="8000451"/>
          </a:xfrm>
          <a:noFill/>
          <a:ln/>
        </p:spPr>
        <p:txBody>
          <a:bodyPr/>
          <a:lstStyle/>
          <a:p>
            <a:r>
              <a:rPr lang="en-US" sz="2400" b="1" smtClean="0"/>
              <a:t>Entering Numeric Arrays (Continued)</a:t>
            </a:r>
          </a:p>
          <a:p>
            <a:r>
              <a:rPr lang="en-US" sz="1400" smtClean="0"/>
              <a:t>Matrix elements can be any MATLAB expression. For example:</a:t>
            </a:r>
          </a:p>
          <a:p>
            <a:r>
              <a:rPr lang="en-US" sz="1400" smtClean="0">
                <a:latin typeface="Courier New" pitchFamily="49" charset="0"/>
              </a:rPr>
              <a:t>&gt;&gt; w = [-2.8  sqrt(-7)  (3+5+6)*3/4]  </a:t>
            </a:r>
          </a:p>
          <a:p>
            <a:r>
              <a:rPr lang="en-US" sz="1400" smtClean="0">
                <a:latin typeface="Courier New" pitchFamily="49" charset="0"/>
              </a:rPr>
              <a:t>w =</a:t>
            </a:r>
          </a:p>
          <a:p>
            <a:r>
              <a:rPr lang="en-US" sz="1400" smtClean="0">
                <a:latin typeface="Courier New" pitchFamily="49" charset="0"/>
              </a:rPr>
              <a:t>   -2.8000    0 + 2.6458i   10.5000</a:t>
            </a:r>
          </a:p>
          <a:p>
            <a:endParaRPr lang="en-US" sz="1400" smtClean="0">
              <a:latin typeface="Courier New" pitchFamily="49" charset="0"/>
            </a:endParaRPr>
          </a:p>
          <a:p>
            <a:r>
              <a:rPr lang="en-US" sz="1400" smtClean="0"/>
              <a:t>Note that the size of</a:t>
            </a:r>
            <a:r>
              <a:rPr lang="en-US" sz="1400" smtClean="0">
                <a:latin typeface="Courier New" pitchFamily="49" charset="0"/>
              </a:rPr>
              <a:t> m </a:t>
            </a:r>
            <a:r>
              <a:rPr lang="en-US" sz="1400" smtClean="0"/>
              <a:t>is automatically increased to accommodate the new element and the undefined intervening elements are set to zero. See the example below:</a:t>
            </a:r>
          </a:p>
          <a:p>
            <a:endParaRPr lang="en-US" sz="1400" smtClean="0"/>
          </a:p>
          <a:p>
            <a:r>
              <a:rPr lang="en-US" sz="1400" smtClean="0">
                <a:latin typeface="Courier New" pitchFamily="49" charset="0"/>
              </a:rPr>
              <a:t>&gt;&gt; m(3,2) = 3.5</a:t>
            </a:r>
          </a:p>
          <a:p>
            <a:r>
              <a:rPr lang="en-US" sz="1400" smtClean="0">
                <a:latin typeface="Courier New" pitchFamily="49" charset="0"/>
              </a:rPr>
              <a:t>m = </a:t>
            </a:r>
          </a:p>
          <a:p>
            <a:r>
              <a:rPr lang="en-US" sz="1400" smtClean="0">
                <a:latin typeface="Courier New" pitchFamily="49" charset="0"/>
              </a:rPr>
              <a:t>  0   0</a:t>
            </a:r>
          </a:p>
          <a:p>
            <a:r>
              <a:rPr lang="en-US" sz="1400" smtClean="0">
                <a:latin typeface="Courier New" pitchFamily="49" charset="0"/>
              </a:rPr>
              <a:t>  0   0</a:t>
            </a:r>
          </a:p>
          <a:p>
            <a:r>
              <a:rPr lang="en-US" sz="1400" smtClean="0">
                <a:latin typeface="Courier New" pitchFamily="49" charset="0"/>
              </a:rPr>
              <a:t>  0  3.5</a:t>
            </a:r>
            <a:endParaRPr lang="en-US" sz="800" b="1" smtClean="0">
              <a:latin typeface="Courier New" pitchFamily="49" charset="0"/>
            </a:endParaRPr>
          </a:p>
          <a:p>
            <a:endParaRPr lang="en-US" sz="1400" smtClean="0"/>
          </a:p>
          <a:p>
            <a:endParaRPr lang="en-US" sz="1400" smtClean="0"/>
          </a:p>
          <a:p>
            <a:r>
              <a:rPr lang="en-US" sz="1400" smtClean="0"/>
              <a:t>Individual matrix elements can be referenced using indices inside parentheses ( ).  Continuing the previous example with the variable </a:t>
            </a:r>
            <a:r>
              <a:rPr lang="en-US" sz="1400" smtClean="0">
                <a:latin typeface="Courier New" pitchFamily="49" charset="0"/>
              </a:rPr>
              <a:t>w</a:t>
            </a:r>
            <a:r>
              <a:rPr lang="en-US" sz="1400" smtClean="0"/>
              <a:t>:</a:t>
            </a:r>
          </a:p>
          <a:p>
            <a:endParaRPr lang="en-US" sz="1400" smtClean="0"/>
          </a:p>
          <a:p>
            <a:r>
              <a:rPr lang="en-US" sz="1400" smtClean="0">
                <a:latin typeface="Courier New" pitchFamily="49" charset="0"/>
              </a:rPr>
              <a:t>&gt;&gt; w(2,5) = 23  </a:t>
            </a:r>
          </a:p>
          <a:p>
            <a:r>
              <a:rPr lang="en-US" sz="1400" smtClean="0">
                <a:latin typeface="Courier New" pitchFamily="49" charset="0"/>
              </a:rPr>
              <a:t>w =</a:t>
            </a:r>
          </a:p>
          <a:p>
            <a:r>
              <a:rPr lang="en-US" sz="1400" smtClean="0">
                <a:latin typeface="Courier New" pitchFamily="49" charset="0"/>
              </a:rPr>
              <a:t>  -2.8000  0 + 2.6458i  10.5000    0        0</a:t>
            </a:r>
          </a:p>
          <a:p>
            <a:r>
              <a:rPr lang="en-US" sz="1400" smtClean="0">
                <a:latin typeface="Courier New" pitchFamily="49" charset="0"/>
              </a:rPr>
              <a:t>        0            0        0    0  23.0000</a:t>
            </a:r>
          </a:p>
          <a:p>
            <a:endParaRPr lang="en-US" sz="1400" smtClean="0">
              <a:latin typeface="Courier New" pitchFamily="49" charset="0"/>
            </a:endParaRPr>
          </a:p>
          <a:p>
            <a:endParaRPr lang="en-US" sz="1400" smtClean="0"/>
          </a:p>
        </p:txBody>
      </p:sp>
      <p:sp>
        <p:nvSpPr>
          <p:cNvPr id="105477" name="Text Box 9"/>
          <p:cNvSpPr txBox="1">
            <a:spLocks noChangeArrowheads="1"/>
          </p:cNvSpPr>
          <p:nvPr/>
        </p:nvSpPr>
        <p:spPr bwMode="auto">
          <a:xfrm>
            <a:off x="4934493" y="2177422"/>
            <a:ext cx="1792177" cy="1019185"/>
          </a:xfrm>
          <a:prstGeom prst="rect">
            <a:avLst/>
          </a:prstGeom>
          <a:noFill/>
          <a:ln w="12700">
            <a:noFill/>
            <a:miter lim="800000"/>
            <a:headEnd type="none" w="sm" len="sm"/>
            <a:tailEnd type="none" w="med" len="lg"/>
          </a:ln>
        </p:spPr>
        <p:txBody>
          <a:bodyPr lIns="94926" tIns="47464" rIns="94926" bIns="47464">
            <a:spAutoFit/>
          </a:bodyPr>
          <a:lstStyle/>
          <a:p>
            <a:pPr defTabSz="949325" eaLnBrk="0" hangingPunct="0">
              <a:spcBef>
                <a:spcPct val="0"/>
              </a:spcBef>
            </a:pPr>
            <a:r>
              <a:rPr lang="en-US" sz="1200" b="1">
                <a:latin typeface="Courier New" pitchFamily="49" charset="0"/>
              </a:rPr>
              <a:t>&gt;&gt; w = [-2.8, ...     </a:t>
            </a:r>
          </a:p>
          <a:p>
            <a:pPr defTabSz="949325" eaLnBrk="0" hangingPunct="0">
              <a:spcBef>
                <a:spcPct val="0"/>
              </a:spcBef>
            </a:pPr>
            <a:r>
              <a:rPr lang="en-US" sz="1200" b="1">
                <a:latin typeface="Courier New" pitchFamily="49" charset="0"/>
              </a:rPr>
              <a:t>    sqrt(-7), ... </a:t>
            </a:r>
          </a:p>
          <a:p>
            <a:pPr defTabSz="949325" eaLnBrk="0" hangingPunct="0">
              <a:spcBef>
                <a:spcPct val="0"/>
              </a:spcBef>
            </a:pPr>
            <a:r>
              <a:rPr lang="en-US" sz="1200" b="1">
                <a:latin typeface="Courier New" pitchFamily="49" charset="0"/>
              </a:rPr>
              <a:t>   (3+5+6)*3/4]</a:t>
            </a:r>
          </a:p>
          <a:p>
            <a:pPr defTabSz="949325" eaLnBrk="0" hangingPunct="0">
              <a:spcBef>
                <a:spcPct val="0"/>
              </a:spcBef>
            </a:pPr>
            <a:r>
              <a:rPr lang="en-US" sz="1200" b="1">
                <a:latin typeface="Courier New" pitchFamily="49" charset="0"/>
              </a:rPr>
              <a:t>&gt;&gt; m(3,2) = 3.5</a:t>
            </a:r>
          </a:p>
          <a:p>
            <a:pPr defTabSz="949325" eaLnBrk="0" hangingPunct="0">
              <a:spcBef>
                <a:spcPct val="0"/>
              </a:spcBef>
            </a:pPr>
            <a:r>
              <a:rPr lang="en-US" sz="1200" b="1">
                <a:latin typeface="Courier New" pitchFamily="49" charset="0"/>
              </a:rPr>
              <a:t>&gt;&gt; w(2,5) = 23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8"/>
          <p:cNvSpPr>
            <a:spLocks noGrp="1" noChangeArrowheads="1"/>
          </p:cNvSpPr>
          <p:nvPr>
            <p:ph type="sldNum" sz="quarter" idx="5"/>
          </p:nvPr>
        </p:nvSpPr>
        <p:spPr>
          <a:noFill/>
        </p:spPr>
        <p:txBody>
          <a:bodyPr/>
          <a:lstStyle/>
          <a:p>
            <a:r>
              <a:rPr lang="en-US" smtClean="0"/>
              <a:t> </a:t>
            </a:r>
            <a:fld id="{DF4A91D5-4589-4B60-8436-E0A09D51D2F2}" type="slidenum">
              <a:rPr lang="en-US" smtClean="0"/>
              <a:pPr/>
              <a:t>31</a:t>
            </a:fld>
            <a:endParaRPr lang="en-US" smtClean="0"/>
          </a:p>
        </p:txBody>
      </p:sp>
      <p:sp>
        <p:nvSpPr>
          <p:cNvPr id="40964" name="Rectangle 4"/>
          <p:cNvSpPr>
            <a:spLocks noGrp="1" noRot="1" noChangeAspect="1" noChangeArrowheads="1" noTextEdit="1"/>
          </p:cNvSpPr>
          <p:nvPr>
            <p:ph type="sldImg"/>
          </p:nvPr>
        </p:nvSpPr>
        <p:spPr>
          <a:xfrm>
            <a:off x="939800" y="2206625"/>
            <a:ext cx="4433888" cy="3325813"/>
          </a:xfrm>
          <a:ln/>
          <a:effectLst>
            <a:outerShdw dist="107763" dir="2700000" algn="ctr" rotWithShape="0">
              <a:schemeClr val="tx1"/>
            </a:outerShdw>
          </a:effectLst>
        </p:spPr>
      </p:sp>
      <p:sp>
        <p:nvSpPr>
          <p:cNvPr id="106500" name="Rectangle 5"/>
          <p:cNvSpPr>
            <a:spLocks noGrp="1" noChangeArrowheads="1"/>
          </p:cNvSpPr>
          <p:nvPr>
            <p:ph type="body" idx="1"/>
          </p:nvPr>
        </p:nvSpPr>
        <p:spPr>
          <a:xfrm>
            <a:off x="0" y="381670"/>
            <a:ext cx="4952110" cy="8480098"/>
          </a:xfrm>
          <a:noFill/>
          <a:ln/>
        </p:spPr>
        <p:txBody>
          <a:bodyPr/>
          <a:lstStyle/>
          <a:p>
            <a:r>
              <a:rPr lang="en-US" sz="2400" b="1" dirty="0" smtClean="0"/>
              <a:t>Indexing into a Matrix in</a:t>
            </a:r>
          </a:p>
          <a:p>
            <a:r>
              <a:rPr lang="en-US" sz="2400" b="1" dirty="0" smtClean="0"/>
              <a:t>MATLAB</a:t>
            </a:r>
            <a:endParaRPr lang="en-US" sz="1400" dirty="0" smtClean="0"/>
          </a:p>
          <a:p>
            <a:endParaRPr lang="en-US" sz="1400" dirty="0" smtClean="0"/>
          </a:p>
          <a:p>
            <a:r>
              <a:rPr lang="en-US" sz="1400" dirty="0" smtClean="0"/>
              <a:t>There are two different ways of indexing into a matrix in MATLAB:</a:t>
            </a:r>
          </a:p>
          <a:p>
            <a:pPr>
              <a:buFontTx/>
              <a:buChar char="•"/>
            </a:pPr>
            <a:r>
              <a:rPr lang="en-US" sz="1400" dirty="0" smtClean="0"/>
              <a:t> Using the (row, column) form </a:t>
            </a:r>
          </a:p>
          <a:p>
            <a:pPr>
              <a:buFontTx/>
              <a:buChar char="•"/>
            </a:pPr>
            <a:r>
              <a:rPr lang="en-US" sz="1400" dirty="0" smtClean="0"/>
              <a:t> Using single subscript index</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b="1" dirty="0" smtClean="0"/>
          </a:p>
          <a:p>
            <a:endParaRPr lang="en-US" sz="1400" b="1" dirty="0" smtClean="0"/>
          </a:p>
          <a:p>
            <a:r>
              <a:rPr lang="en-US" sz="1400" b="1" dirty="0" smtClean="0"/>
              <a:t>Row Column</a:t>
            </a:r>
            <a:endParaRPr lang="en-US" sz="1400" dirty="0" smtClean="0"/>
          </a:p>
          <a:p>
            <a:r>
              <a:rPr lang="en-US" sz="1400" dirty="0" smtClean="0"/>
              <a:t>The indices in MATLAB start from the top left corner of the matrix with the initial index of 1. </a:t>
            </a:r>
          </a:p>
          <a:p>
            <a:r>
              <a:rPr lang="en-US" sz="1400" dirty="0" smtClean="0"/>
              <a:t>To access the value of </a:t>
            </a:r>
            <a:r>
              <a:rPr lang="en-US" sz="1400" dirty="0" smtClean="0">
                <a:latin typeface="Courier New" pitchFamily="49" charset="0"/>
              </a:rPr>
              <a:t>4</a:t>
            </a:r>
            <a:r>
              <a:rPr lang="en-US" sz="1400" dirty="0" smtClean="0"/>
              <a:t> in </a:t>
            </a:r>
            <a:r>
              <a:rPr lang="en-US" sz="1400" dirty="0" smtClean="0">
                <a:latin typeface="Courier New" pitchFamily="49" charset="0"/>
              </a:rPr>
              <a:t>A</a:t>
            </a:r>
            <a:r>
              <a:rPr lang="en-US" sz="1400" dirty="0" smtClean="0"/>
              <a:t>, you can specify the row and column values as two separate values inside parentheses.</a:t>
            </a:r>
          </a:p>
          <a:p>
            <a:r>
              <a:rPr lang="en-US" sz="1400" dirty="0" smtClean="0">
                <a:latin typeface="Courier New" pitchFamily="49" charset="0"/>
              </a:rPr>
              <a:t>&gt;&gt; A(2,4)</a:t>
            </a:r>
            <a:endParaRPr lang="en-US" sz="1400" dirty="0" smtClean="0"/>
          </a:p>
          <a:p>
            <a:r>
              <a:rPr lang="en-US" sz="1400" b="1" dirty="0" smtClean="0"/>
              <a:t>Single Subscript Index</a:t>
            </a:r>
            <a:endParaRPr lang="en-US" sz="1400" dirty="0" smtClean="0"/>
          </a:p>
          <a:p>
            <a:r>
              <a:rPr lang="en-US" sz="1400" dirty="0" smtClean="0"/>
              <a:t>MATLAB was originally written in Fortran, which is a column major language. Even though the MATLAB code is now written in C, this property still remains.  This means that the single subscript indices of a matrix go from top to bottom, and then left to right, starting with the value of 1.</a:t>
            </a:r>
          </a:p>
          <a:p>
            <a:r>
              <a:rPr lang="en-US" sz="1400" dirty="0" smtClean="0"/>
              <a:t>The single subscript index form for extracting the </a:t>
            </a:r>
            <a:r>
              <a:rPr lang="en-US" sz="1400" dirty="0" smtClean="0">
                <a:latin typeface="Courier New" pitchFamily="49" charset="0"/>
              </a:rPr>
              <a:t>4</a:t>
            </a:r>
            <a:r>
              <a:rPr lang="en-US" sz="1400" dirty="0" smtClean="0"/>
              <a:t> from </a:t>
            </a:r>
            <a:r>
              <a:rPr lang="en-US" sz="1400" dirty="0" smtClean="0">
                <a:latin typeface="Courier New" pitchFamily="49" charset="0"/>
              </a:rPr>
              <a:t>A</a:t>
            </a:r>
            <a:r>
              <a:rPr lang="en-US" sz="1400" dirty="0" smtClean="0"/>
              <a:t> would be as follows.</a:t>
            </a:r>
          </a:p>
          <a:p>
            <a:r>
              <a:rPr lang="en-US" sz="1400" dirty="0" smtClean="0"/>
              <a:t>&gt;&gt; </a:t>
            </a:r>
            <a:r>
              <a:rPr lang="en-US" sz="1400" dirty="0" smtClean="0">
                <a:latin typeface="Courier New" pitchFamily="49" charset="0"/>
              </a:rPr>
              <a:t>A(17)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8"/>
          <p:cNvSpPr>
            <a:spLocks noGrp="1" noChangeArrowheads="1"/>
          </p:cNvSpPr>
          <p:nvPr>
            <p:ph type="sldNum" sz="quarter" idx="5"/>
          </p:nvPr>
        </p:nvSpPr>
        <p:spPr>
          <a:noFill/>
        </p:spPr>
        <p:txBody>
          <a:bodyPr/>
          <a:lstStyle/>
          <a:p>
            <a:r>
              <a:rPr lang="en-US" smtClean="0"/>
              <a:t> </a:t>
            </a:r>
            <a:fld id="{0E2CA3A0-A0CF-4ACB-BFC6-ABCD51ADDB51}" type="slidenum">
              <a:rPr lang="en-US" smtClean="0"/>
              <a:pPr/>
              <a:t>32</a:t>
            </a:fld>
            <a:endParaRPr lang="en-US" smtClean="0"/>
          </a:p>
        </p:txBody>
      </p:sp>
      <p:sp>
        <p:nvSpPr>
          <p:cNvPr id="43013" name="Rectangle 5"/>
          <p:cNvSpPr>
            <a:spLocks noGrp="1" noRot="1" noChangeAspect="1" noChangeArrowheads="1" noTextEdit="1"/>
          </p:cNvSpPr>
          <p:nvPr>
            <p:ph type="sldImg"/>
          </p:nvPr>
        </p:nvSpPr>
        <p:spPr>
          <a:xfrm>
            <a:off x="460375" y="2779713"/>
            <a:ext cx="4867275" cy="3649662"/>
          </a:xfrm>
          <a:ln/>
          <a:effectLst>
            <a:outerShdw dist="107763" dir="2700000" algn="ctr" rotWithShape="0">
              <a:schemeClr val="tx1"/>
            </a:outerShdw>
          </a:effectLst>
        </p:spPr>
      </p:sp>
      <p:sp>
        <p:nvSpPr>
          <p:cNvPr id="107524" name="Rectangle 6"/>
          <p:cNvSpPr>
            <a:spLocks noGrp="1" noChangeArrowheads="1"/>
          </p:cNvSpPr>
          <p:nvPr>
            <p:ph type="body" idx="1"/>
          </p:nvPr>
        </p:nvSpPr>
        <p:spPr>
          <a:xfrm>
            <a:off x="0" y="381671"/>
            <a:ext cx="4952110" cy="8515194"/>
          </a:xfrm>
          <a:noFill/>
          <a:ln/>
        </p:spPr>
        <p:txBody>
          <a:bodyPr/>
          <a:lstStyle/>
          <a:p>
            <a:r>
              <a:rPr lang="en-US" sz="2400" b="1" smtClean="0"/>
              <a:t>Array Subscripting / Indexing</a:t>
            </a:r>
          </a:p>
          <a:p>
            <a:endParaRPr lang="en-US" sz="1400" smtClean="0"/>
          </a:p>
          <a:p>
            <a:r>
              <a:rPr lang="en-US" sz="1400" smtClean="0"/>
              <a:t>Recall that the two basic ways arrays can be indexed are</a:t>
            </a:r>
          </a:p>
          <a:p>
            <a:pPr>
              <a:buFontTx/>
              <a:buChar char="•"/>
            </a:pPr>
            <a:r>
              <a:rPr lang="en-US" sz="1400" smtClean="0"/>
              <a:t> (Row, column) indexing</a:t>
            </a:r>
          </a:p>
          <a:p>
            <a:pPr>
              <a:buFontTx/>
              <a:buChar char="•"/>
            </a:pPr>
            <a:r>
              <a:rPr lang="en-US" sz="1400" smtClean="0"/>
              <a:t> Single Subscript indexing</a:t>
            </a:r>
          </a:p>
          <a:p>
            <a:pPr>
              <a:buFontTx/>
              <a:buChar char="•"/>
            </a:pPr>
            <a:endParaRPr lang="en-US" sz="1400" smtClean="0"/>
          </a:p>
          <a:p>
            <a:r>
              <a:rPr lang="en-US" sz="1400" smtClean="0"/>
              <a:t>Indices must always be integers and can refer to</a:t>
            </a:r>
          </a:p>
          <a:p>
            <a:pPr>
              <a:buFontTx/>
              <a:buChar char="•"/>
            </a:pPr>
            <a:r>
              <a:rPr lang="en-US" sz="1400" smtClean="0"/>
              <a:t> A single element</a:t>
            </a:r>
          </a:p>
          <a:p>
            <a:pPr>
              <a:buFontTx/>
              <a:buChar char="•"/>
            </a:pPr>
            <a:r>
              <a:rPr lang="en-US" sz="1400" smtClean="0"/>
              <a:t> A continuous range of elements  (use colon operator to create sequence – </a:t>
            </a:r>
            <a:r>
              <a:rPr lang="en-US" sz="1400" smtClean="0">
                <a:latin typeface="Courier New" pitchFamily="49" charset="0"/>
              </a:rPr>
              <a:t>min:step:max</a:t>
            </a:r>
            <a:r>
              <a:rPr lang="en-US" sz="1400" smtClean="0"/>
              <a:t>)</a:t>
            </a:r>
          </a:p>
          <a:p>
            <a:pPr>
              <a:buFontTx/>
              <a:buChar char="•"/>
            </a:pPr>
            <a:r>
              <a:rPr lang="en-US" sz="1400" smtClean="0"/>
              <a:t> A randomly assorted list of elements</a:t>
            </a:r>
          </a:p>
          <a:p>
            <a:pPr>
              <a:buFontTx/>
              <a:buChar char="•"/>
            </a:pPr>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r>
              <a:rPr lang="en-US" sz="1400" smtClean="0"/>
              <a:t>The shape of the resulting matrix is generally the same as the matrix used to index.</a:t>
            </a:r>
          </a:p>
          <a:p>
            <a:pPr>
              <a:lnSpc>
                <a:spcPct val="50000"/>
              </a:lnSpc>
            </a:pPr>
            <a:endParaRPr lang="en-US" sz="1400" smtClean="0"/>
          </a:p>
          <a:p>
            <a:r>
              <a:rPr lang="en-US" sz="1400" smtClean="0"/>
              <a:t>The following commands are also useful for subscripting:</a:t>
            </a:r>
          </a:p>
          <a:p>
            <a:r>
              <a:rPr lang="en-US" sz="1400" smtClean="0">
                <a:latin typeface="Courier New" pitchFamily="49" charset="0"/>
              </a:rPr>
              <a:t>find</a:t>
            </a:r>
            <a:r>
              <a:rPr lang="en-US" sz="1400" smtClean="0"/>
              <a:t>	Returns index/subscript values for elements that 	satisfy a given condition </a:t>
            </a:r>
          </a:p>
          <a:p>
            <a:r>
              <a:rPr lang="en-US" sz="1400" smtClean="0">
                <a:latin typeface="Courier New" pitchFamily="49" charset="0"/>
              </a:rPr>
              <a:t>ind2sub</a:t>
            </a:r>
            <a:r>
              <a:rPr lang="en-US" sz="1400" smtClean="0"/>
              <a:t>	Converts linear-index (single subscript index) values 	to row-column subscript values</a:t>
            </a:r>
          </a:p>
          <a:p>
            <a:r>
              <a:rPr lang="en-US" sz="1400" smtClean="0">
                <a:latin typeface="Courier New" pitchFamily="49" charset="0"/>
              </a:rPr>
              <a:t>sub2ind</a:t>
            </a:r>
            <a:r>
              <a:rPr lang="en-US" sz="1400" smtClean="0"/>
              <a:t>	Converts row-column subscript values to linear-index 	(single subscript index) values</a:t>
            </a:r>
          </a:p>
        </p:txBody>
      </p:sp>
      <p:sp>
        <p:nvSpPr>
          <p:cNvPr id="107525" name="Text Box 7"/>
          <p:cNvSpPr txBox="1">
            <a:spLocks noChangeArrowheads="1"/>
          </p:cNvSpPr>
          <p:nvPr/>
        </p:nvSpPr>
        <p:spPr bwMode="auto">
          <a:xfrm>
            <a:off x="4934493" y="2177422"/>
            <a:ext cx="1792177" cy="649853"/>
          </a:xfrm>
          <a:prstGeom prst="rect">
            <a:avLst/>
          </a:prstGeom>
          <a:noFill/>
          <a:ln w="12700">
            <a:noFill/>
            <a:miter lim="800000"/>
            <a:headEnd type="none" w="sm" len="sm"/>
            <a:tailEnd type="none" w="med" len="lg"/>
          </a:ln>
        </p:spPr>
        <p:txBody>
          <a:bodyPr lIns="94926" tIns="47464" rIns="94926" bIns="47464">
            <a:spAutoFit/>
          </a:bodyPr>
          <a:lstStyle/>
          <a:p>
            <a:pPr defTabSz="949325" eaLnBrk="0" hangingPunct="0">
              <a:spcBef>
                <a:spcPct val="0"/>
              </a:spcBef>
            </a:pPr>
            <a:r>
              <a:rPr lang="en-US" sz="1200" b="1">
                <a:latin typeface="Courier New" pitchFamily="49" charset="0"/>
              </a:rPr>
              <a:t>&gt;&gt; first_mat</a:t>
            </a:r>
          </a:p>
          <a:p>
            <a:pPr defTabSz="949325" eaLnBrk="0" hangingPunct="0">
              <a:spcBef>
                <a:spcPct val="0"/>
              </a:spcBef>
            </a:pPr>
            <a:r>
              <a:rPr lang="en-US" sz="1200" b="1">
                <a:latin typeface="Courier New" pitchFamily="49" charset="0"/>
              </a:rPr>
              <a:t>&gt;&gt; A([1, 7, 2;</a:t>
            </a:r>
          </a:p>
          <a:p>
            <a:pPr defTabSz="949325" eaLnBrk="0" hangingPunct="0">
              <a:spcBef>
                <a:spcPct val="0"/>
              </a:spcBef>
            </a:pPr>
            <a:r>
              <a:rPr lang="en-US" sz="1200" b="1">
                <a:latin typeface="Courier New" pitchFamily="49" charset="0"/>
              </a:rPr>
              <a:t>      3, 6, 2])</a:t>
            </a:r>
            <a:endParaRPr lang="en-US" sz="2900">
              <a:latin typeface="Courier New"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8"/>
          <p:cNvSpPr>
            <a:spLocks noGrp="1" noChangeArrowheads="1"/>
          </p:cNvSpPr>
          <p:nvPr>
            <p:ph type="sldNum" sz="quarter" idx="5"/>
          </p:nvPr>
        </p:nvSpPr>
        <p:spPr>
          <a:noFill/>
        </p:spPr>
        <p:txBody>
          <a:bodyPr/>
          <a:lstStyle/>
          <a:p>
            <a:r>
              <a:rPr lang="en-US" smtClean="0"/>
              <a:t> </a:t>
            </a:r>
            <a:fld id="{44114ECA-6715-4672-8AF1-8E22C5CBB6DD}" type="slidenum">
              <a:rPr lang="en-US" smtClean="0"/>
              <a:pPr/>
              <a:t>35</a:t>
            </a:fld>
            <a:endParaRPr lang="en-US" smtClean="0"/>
          </a:p>
        </p:txBody>
      </p:sp>
      <p:sp>
        <p:nvSpPr>
          <p:cNvPr id="26629" name="Rectangle 5"/>
          <p:cNvSpPr>
            <a:spLocks noGrp="1" noRot="1" noChangeAspect="1" noChangeArrowheads="1" noTextEdit="1"/>
          </p:cNvSpPr>
          <p:nvPr>
            <p:ph type="sldImg"/>
          </p:nvPr>
        </p:nvSpPr>
        <p:spPr>
          <a:ln/>
          <a:effectLst>
            <a:outerShdw dist="107763" dir="2700000" algn="ctr" rotWithShape="0">
              <a:schemeClr val="tx1"/>
            </a:outerShdw>
          </a:effectLst>
        </p:spPr>
      </p:sp>
      <p:sp>
        <p:nvSpPr>
          <p:cNvPr id="108548" name="Rectangle 6"/>
          <p:cNvSpPr>
            <a:spLocks noGrp="1" noChangeArrowheads="1"/>
          </p:cNvSpPr>
          <p:nvPr>
            <p:ph type="body" idx="1"/>
          </p:nvPr>
        </p:nvSpPr>
        <p:spPr>
          <a:noFill/>
          <a:ln/>
        </p:spPr>
        <p:txBody>
          <a:bodyPr/>
          <a:lstStyle/>
          <a:p>
            <a:r>
              <a:rPr lang="en-US" sz="2400" b="1" smtClean="0"/>
              <a:t>Numerical Array</a:t>
            </a:r>
            <a:r>
              <a:rPr lang="en-GB" sz="2400" b="1" smtClean="0"/>
              <a:t> </a:t>
            </a:r>
            <a:r>
              <a:rPr lang="en-US" sz="2400" b="1" smtClean="0"/>
              <a:t>Concatenation – </a:t>
            </a:r>
            <a:r>
              <a:rPr lang="en-US" sz="2400" b="1" smtClean="0">
                <a:latin typeface="Courier New" pitchFamily="49" charset="0"/>
              </a:rPr>
              <a:t>[]</a:t>
            </a:r>
          </a:p>
          <a:p>
            <a:r>
              <a:rPr lang="en-US" sz="1400" smtClean="0"/>
              <a:t>You can join matrices using square brackets, which is the array concatenation operator.  A space / comma is used to separate columns, while a semicolon is used to separate rows within the brackets.</a:t>
            </a:r>
          </a:p>
          <a:p>
            <a:endParaRPr lang="en-US" sz="1400" smtClean="0"/>
          </a:p>
          <a:p>
            <a:pPr>
              <a:lnSpc>
                <a:spcPct val="90000"/>
              </a:lnSpc>
              <a:spcBef>
                <a:spcPct val="30000"/>
              </a:spcBef>
              <a:spcAft>
                <a:spcPct val="10000"/>
              </a:spcAft>
            </a:pPr>
            <a:r>
              <a:rPr lang="en-US" sz="1400" smtClean="0">
                <a:latin typeface="Courier New" pitchFamily="49" charset="0"/>
              </a:rPr>
              <a:t>&gt;&gt; a=[1 2;3 4]</a:t>
            </a:r>
          </a:p>
          <a:p>
            <a:pPr>
              <a:lnSpc>
                <a:spcPct val="90000"/>
              </a:lnSpc>
              <a:spcBef>
                <a:spcPct val="30000"/>
              </a:spcBef>
              <a:spcAft>
                <a:spcPct val="10000"/>
              </a:spcAft>
            </a:pPr>
            <a:r>
              <a:rPr lang="en-US" sz="1400" smtClean="0">
                <a:latin typeface="Courier New" pitchFamily="49" charset="0"/>
              </a:rPr>
              <a:t>a = </a:t>
            </a:r>
          </a:p>
          <a:p>
            <a:pPr>
              <a:lnSpc>
                <a:spcPct val="90000"/>
              </a:lnSpc>
              <a:spcBef>
                <a:spcPct val="30000"/>
              </a:spcBef>
              <a:spcAft>
                <a:spcPct val="10000"/>
              </a:spcAft>
            </a:pPr>
            <a:r>
              <a:rPr lang="en-US" sz="1400" smtClean="0">
                <a:latin typeface="Courier New" pitchFamily="49" charset="0"/>
              </a:rPr>
              <a:t>     1     2</a:t>
            </a:r>
          </a:p>
          <a:p>
            <a:pPr>
              <a:lnSpc>
                <a:spcPct val="90000"/>
              </a:lnSpc>
              <a:spcBef>
                <a:spcPct val="30000"/>
              </a:spcBef>
              <a:spcAft>
                <a:spcPct val="10000"/>
              </a:spcAft>
            </a:pPr>
            <a:r>
              <a:rPr lang="en-US" sz="1400" smtClean="0">
                <a:latin typeface="Courier New" pitchFamily="49" charset="0"/>
              </a:rPr>
              <a:t>     3     4</a:t>
            </a:r>
          </a:p>
          <a:p>
            <a:pPr>
              <a:lnSpc>
                <a:spcPct val="90000"/>
              </a:lnSpc>
              <a:spcBef>
                <a:spcPct val="30000"/>
              </a:spcBef>
              <a:spcAft>
                <a:spcPct val="10000"/>
              </a:spcAft>
            </a:pPr>
            <a:r>
              <a:rPr lang="en-US" sz="1400" smtClean="0">
                <a:latin typeface="Courier New" pitchFamily="49" charset="0"/>
              </a:rPr>
              <a:t>&gt;&gt; cat_a=[a, 2*a; 3*a, 4*a; 5*a, 6*a]</a:t>
            </a:r>
          </a:p>
          <a:p>
            <a:r>
              <a:rPr lang="en-US" sz="1400" smtClean="0">
                <a:latin typeface="Courier New" pitchFamily="49" charset="0"/>
              </a:rPr>
              <a:t>cat_a =</a:t>
            </a:r>
          </a:p>
          <a:p>
            <a:r>
              <a:rPr lang="en-US" sz="1400" smtClean="0">
                <a:latin typeface="Courier New" pitchFamily="49" charset="0"/>
              </a:rPr>
              <a:t>     1     2     2     4</a:t>
            </a:r>
          </a:p>
          <a:p>
            <a:r>
              <a:rPr lang="en-US" sz="1400" smtClean="0">
                <a:latin typeface="Courier New" pitchFamily="49" charset="0"/>
              </a:rPr>
              <a:t>     3     4     6     8</a:t>
            </a:r>
          </a:p>
          <a:p>
            <a:r>
              <a:rPr lang="en-US" sz="1400" smtClean="0">
                <a:latin typeface="Courier New" pitchFamily="49" charset="0"/>
              </a:rPr>
              <a:t>     3     6     4     8</a:t>
            </a:r>
          </a:p>
          <a:p>
            <a:r>
              <a:rPr lang="en-US" sz="1400" smtClean="0">
                <a:latin typeface="Courier New" pitchFamily="49" charset="0"/>
              </a:rPr>
              <a:t>     9    12    12    16</a:t>
            </a:r>
          </a:p>
          <a:p>
            <a:r>
              <a:rPr lang="en-US" sz="1400" smtClean="0">
                <a:latin typeface="Courier New" pitchFamily="49" charset="0"/>
              </a:rPr>
              <a:t>     5    10     6    12</a:t>
            </a:r>
          </a:p>
          <a:p>
            <a:r>
              <a:rPr lang="en-US" sz="1400" smtClean="0">
                <a:latin typeface="Courier New" pitchFamily="49" charset="0"/>
              </a:rPr>
              <a:t>    15    20    18    24</a:t>
            </a:r>
            <a:endParaRPr lang="en-US" sz="1400" smtClean="0">
              <a:solidFill>
                <a:schemeClr val="bg2"/>
              </a:solidFill>
              <a:latin typeface="Courier New" pitchFamily="49" charset="0"/>
            </a:endParaRPr>
          </a:p>
          <a:p>
            <a:endParaRPr lang="en-US" sz="1400" smtClean="0">
              <a:latin typeface="Courier New" pitchFamily="49" charset="0"/>
            </a:endParaRPr>
          </a:p>
          <a:p>
            <a:endParaRPr lang="en-US" sz="1400" smtClean="0"/>
          </a:p>
        </p:txBody>
      </p:sp>
      <p:sp>
        <p:nvSpPr>
          <p:cNvPr id="108549" name="Text Box 7"/>
          <p:cNvSpPr txBox="1">
            <a:spLocks noChangeArrowheads="1"/>
          </p:cNvSpPr>
          <p:nvPr/>
        </p:nvSpPr>
        <p:spPr bwMode="auto">
          <a:xfrm>
            <a:off x="4934494" y="2177422"/>
            <a:ext cx="1923507" cy="834519"/>
          </a:xfrm>
          <a:prstGeom prst="rect">
            <a:avLst/>
          </a:prstGeom>
          <a:noFill/>
          <a:ln w="12700">
            <a:noFill/>
            <a:miter lim="800000"/>
            <a:headEnd type="none" w="sm" len="sm"/>
            <a:tailEnd type="none" w="med" len="lg"/>
          </a:ln>
        </p:spPr>
        <p:txBody>
          <a:bodyPr lIns="94926" tIns="47464" rIns="94926" bIns="47464">
            <a:spAutoFit/>
          </a:bodyPr>
          <a:lstStyle/>
          <a:p>
            <a:pPr defTabSz="949325" eaLnBrk="0" hangingPunct="0">
              <a:spcBef>
                <a:spcPct val="0"/>
              </a:spcBef>
            </a:pPr>
            <a:r>
              <a:rPr lang="en-US" sz="1200" b="1">
                <a:latin typeface="Courier New" pitchFamily="49" charset="0"/>
              </a:rPr>
              <a:t>&gt;&gt; a=[1 2;3 4]</a:t>
            </a:r>
          </a:p>
          <a:p>
            <a:pPr defTabSz="949325" eaLnBrk="0" hangingPunct="0">
              <a:spcBef>
                <a:spcPct val="0"/>
              </a:spcBef>
            </a:pPr>
            <a:r>
              <a:rPr lang="en-US" sz="1200" b="1">
                <a:latin typeface="Courier New" pitchFamily="49" charset="0"/>
              </a:rPr>
              <a:t>&gt;&gt; cat_a=[a, 2*a;</a:t>
            </a:r>
          </a:p>
          <a:p>
            <a:pPr defTabSz="949325" eaLnBrk="0" hangingPunct="0">
              <a:spcBef>
                <a:spcPct val="0"/>
              </a:spcBef>
            </a:pPr>
            <a:r>
              <a:rPr lang="en-US" sz="1200" b="1">
                <a:latin typeface="Courier New" pitchFamily="49" charset="0"/>
              </a:rPr>
              <a:t>        3*a, 4*a;</a:t>
            </a:r>
          </a:p>
          <a:p>
            <a:pPr defTabSz="949325" eaLnBrk="0" hangingPunct="0">
              <a:spcBef>
                <a:spcPct val="0"/>
              </a:spcBef>
            </a:pPr>
            <a:r>
              <a:rPr lang="en-US" sz="1200" b="1">
                <a:latin typeface="Courier New" pitchFamily="49" charset="0"/>
              </a:rPr>
              <a:t>        5*a, 6*a]</a:t>
            </a:r>
          </a:p>
        </p:txBody>
      </p:sp>
      <p:sp>
        <p:nvSpPr>
          <p:cNvPr id="108550" name="Rectangle 9"/>
          <p:cNvSpPr>
            <a:spLocks noChangeArrowheads="1"/>
          </p:cNvSpPr>
          <p:nvPr/>
        </p:nvSpPr>
        <p:spPr bwMode="auto">
          <a:xfrm>
            <a:off x="3731700" y="4433809"/>
            <a:ext cx="597393" cy="311965"/>
          </a:xfrm>
          <a:prstGeom prst="rect">
            <a:avLst/>
          </a:prstGeom>
          <a:noFill/>
          <a:ln w="9525">
            <a:noFill/>
            <a:miter lim="800000"/>
            <a:headEnd/>
            <a:tailEnd/>
          </a:ln>
        </p:spPr>
        <p:txBody>
          <a:bodyPr lIns="95585" tIns="47794" rIns="95585" bIns="47794">
            <a:spAutoFit/>
          </a:bodyPr>
          <a:lstStyle/>
          <a:p>
            <a:pPr defTabSz="949325" eaLnBrk="0" hangingPunct="0">
              <a:spcBef>
                <a:spcPct val="0"/>
              </a:spcBef>
            </a:pPr>
            <a:r>
              <a:rPr lang="en-US" sz="1400">
                <a:latin typeface="Arial" charset="0"/>
              </a:rPr>
              <a:t>4*a</a:t>
            </a:r>
          </a:p>
        </p:txBody>
      </p:sp>
      <p:sp>
        <p:nvSpPr>
          <p:cNvPr id="108551" name="Line 10"/>
          <p:cNvSpPr>
            <a:spLocks noChangeShapeType="1"/>
          </p:cNvSpPr>
          <p:nvPr/>
        </p:nvSpPr>
        <p:spPr bwMode="auto">
          <a:xfrm flipH="1">
            <a:off x="2759537" y="4584430"/>
            <a:ext cx="909702" cy="0"/>
          </a:xfrm>
          <a:prstGeom prst="line">
            <a:avLst/>
          </a:prstGeom>
          <a:noFill/>
          <a:ln w="25400">
            <a:solidFill>
              <a:schemeClr val="tx1"/>
            </a:solidFill>
            <a:round/>
            <a:headEnd type="none" w="sm" len="sm"/>
            <a:tailEnd type="stealth" w="med" len="lg"/>
          </a:ln>
        </p:spPr>
        <p:txBody>
          <a:bodyPr wrap="none" anchor="ctr"/>
          <a:lstStyle/>
          <a:p>
            <a:endParaRPr lang="en-GB"/>
          </a:p>
        </p:txBody>
      </p:sp>
      <p:sp>
        <p:nvSpPr>
          <p:cNvPr id="108552" name="Rectangle 11"/>
          <p:cNvSpPr>
            <a:spLocks noChangeArrowheads="1"/>
          </p:cNvSpPr>
          <p:nvPr/>
        </p:nvSpPr>
        <p:spPr bwMode="auto">
          <a:xfrm>
            <a:off x="1665652" y="4325596"/>
            <a:ext cx="1073064" cy="469411"/>
          </a:xfrm>
          <a:prstGeom prst="rect">
            <a:avLst/>
          </a:prstGeom>
          <a:noFill/>
          <a:ln w="12700">
            <a:solidFill>
              <a:schemeClr val="tx1"/>
            </a:solidFill>
            <a:miter lim="800000"/>
            <a:headEnd/>
            <a:tailEnd/>
          </a:ln>
        </p:spPr>
        <p:txBody>
          <a:bodyPr wrap="none" anchor="ct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8"/>
          <p:cNvSpPr>
            <a:spLocks noGrp="1" noChangeArrowheads="1"/>
          </p:cNvSpPr>
          <p:nvPr>
            <p:ph type="sldNum" sz="quarter" idx="5"/>
          </p:nvPr>
        </p:nvSpPr>
        <p:spPr>
          <a:noFill/>
        </p:spPr>
        <p:txBody>
          <a:bodyPr/>
          <a:lstStyle/>
          <a:p>
            <a:r>
              <a:rPr lang="en-US" smtClean="0"/>
              <a:t> </a:t>
            </a:r>
            <a:fld id="{95EB2FCE-588E-4AD1-A5B9-340C6F5643F0}" type="slidenum">
              <a:rPr lang="en-US" smtClean="0"/>
              <a:pPr/>
              <a:t>36</a:t>
            </a:fld>
            <a:endParaRPr lang="en-US" smtClean="0"/>
          </a:p>
        </p:txBody>
      </p:sp>
      <p:sp>
        <p:nvSpPr>
          <p:cNvPr id="109571" name="Rectangle 9"/>
          <p:cNvSpPr>
            <a:spLocks noGrp="1" noChangeArrowheads="1"/>
          </p:cNvSpPr>
          <p:nvPr>
            <p:ph type="body" idx="1"/>
          </p:nvPr>
        </p:nvSpPr>
        <p:spPr>
          <a:xfrm>
            <a:off x="0" y="381670"/>
            <a:ext cx="4952110" cy="8445002"/>
          </a:xfrm>
          <a:noFill/>
          <a:ln/>
        </p:spPr>
        <p:txBody>
          <a:bodyPr/>
          <a:lstStyle/>
          <a:p>
            <a:r>
              <a:rPr lang="en-US" sz="2400" b="1" smtClean="0"/>
              <a:t>Matrix and Array Operators</a:t>
            </a:r>
          </a:p>
          <a:p>
            <a:endParaRPr lang="en-US" sz="1400" smtClean="0"/>
          </a:p>
          <a:p>
            <a:r>
              <a:rPr lang="en-US" sz="1400" smtClean="0"/>
              <a:t>Below you see the basic math operations used in MATLAB</a:t>
            </a:r>
          </a:p>
          <a:p>
            <a:r>
              <a:rPr lang="en-US" sz="1400" smtClean="0"/>
              <a:t>(in order of precedence).</a:t>
            </a:r>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a:p>
            <a:r>
              <a:rPr lang="en-US" sz="1400" smtClean="0"/>
              <a:t>Here are some of the commonly used matrix functions in MATLAB.</a:t>
            </a:r>
          </a:p>
          <a:p>
            <a:r>
              <a:rPr lang="en-US" sz="1400" smtClean="0">
                <a:latin typeface="Courier New" pitchFamily="49" charset="0"/>
              </a:rPr>
              <a:t>inv</a:t>
            </a:r>
            <a:r>
              <a:rPr lang="en-US" sz="1400" smtClean="0"/>
              <a:t>		Matrix inverse</a:t>
            </a:r>
          </a:p>
          <a:p>
            <a:r>
              <a:rPr lang="en-US" sz="1400" smtClean="0">
                <a:latin typeface="Courier New" pitchFamily="49" charset="0"/>
              </a:rPr>
              <a:t>det	</a:t>
            </a:r>
            <a:r>
              <a:rPr lang="en-US" sz="1400" smtClean="0"/>
              <a:t>	Determinant</a:t>
            </a:r>
          </a:p>
          <a:p>
            <a:r>
              <a:rPr lang="en-US" sz="1400" smtClean="0">
                <a:latin typeface="Courier New" pitchFamily="49" charset="0"/>
              </a:rPr>
              <a:t>rank</a:t>
            </a:r>
            <a:r>
              <a:rPr lang="en-US" sz="1400" smtClean="0"/>
              <a:t>		Matrix rank</a:t>
            </a:r>
          </a:p>
          <a:p>
            <a:r>
              <a:rPr lang="en-US" sz="1400" smtClean="0">
                <a:latin typeface="Courier New" pitchFamily="49" charset="0"/>
              </a:rPr>
              <a:t>eig</a:t>
            </a:r>
            <a:r>
              <a:rPr lang="en-US" sz="1400" smtClean="0"/>
              <a:t>		eigenvectors and eigenvalues</a:t>
            </a:r>
          </a:p>
          <a:p>
            <a:r>
              <a:rPr lang="en-US" sz="1400" smtClean="0">
                <a:latin typeface="Courier New" pitchFamily="49" charset="0"/>
              </a:rPr>
              <a:t>svd</a:t>
            </a:r>
            <a:r>
              <a:rPr lang="en-US" sz="1400" smtClean="0"/>
              <a:t>		Singular value decomposition</a:t>
            </a:r>
          </a:p>
          <a:p>
            <a:r>
              <a:rPr lang="en-US" sz="1400" smtClean="0">
                <a:latin typeface="Courier New" pitchFamily="49" charset="0"/>
              </a:rPr>
              <a:t>norm</a:t>
            </a:r>
            <a:r>
              <a:rPr lang="en-US" sz="1400" smtClean="0"/>
              <a:t>		Matrix/vector norm </a:t>
            </a:r>
          </a:p>
          <a:p>
            <a:r>
              <a:rPr lang="en-US" sz="1400" smtClean="0"/>
              <a:t>Matrix and array operators perform mathematical calculations on </a:t>
            </a:r>
          </a:p>
          <a:p>
            <a:r>
              <a:rPr lang="en-US" sz="1400" smtClean="0"/>
              <a:t>matrices and arrays, respectively. Visually matrices and arrays look the same. The key difference between matrix and array operators is based on how you want the operators to work with the matrices or arrays. For example, if you want to perform matrix multiplication you would use this asterisk symbol (</a:t>
            </a:r>
            <a:r>
              <a:rPr lang="en-US" sz="1400" smtClean="0">
                <a:latin typeface="Courier New" pitchFamily="49" charset="0"/>
              </a:rPr>
              <a:t>*</a:t>
            </a:r>
            <a:r>
              <a:rPr lang="en-US" sz="1400" smtClean="0"/>
              <a:t>). However, if you specifically want to perform array multiplication you need to use a dot with an asterisk (</a:t>
            </a:r>
            <a:r>
              <a:rPr lang="en-US" sz="1400" smtClean="0">
                <a:latin typeface="Courier New" pitchFamily="49" charset="0"/>
              </a:rPr>
              <a:t>.*</a:t>
            </a:r>
            <a:r>
              <a:rPr lang="en-US" sz="1400" smtClean="0"/>
              <a:t>). The differences between how matrix versus array multiplication are performed is discussed further in this section.  </a:t>
            </a:r>
          </a:p>
        </p:txBody>
      </p:sp>
      <p:sp>
        <p:nvSpPr>
          <p:cNvPr id="30728" name="Rectangle 8"/>
          <p:cNvSpPr>
            <a:spLocks noGrp="1" noRot="1" noChangeAspect="1" noChangeArrowheads="1" noTextEdit="1"/>
          </p:cNvSpPr>
          <p:nvPr>
            <p:ph type="sldImg"/>
          </p:nvPr>
        </p:nvSpPr>
        <p:spPr>
          <a:ln/>
          <a:effectLst>
            <a:outerShdw dist="107763" dir="2700000" algn="ctr" rotWithShape="0">
              <a:schemeClr val="tx1"/>
            </a:outerShdw>
          </a:effectLst>
        </p:spPr>
      </p:sp>
      <p:sp>
        <p:nvSpPr>
          <p:cNvPr id="109573" name="Rectangle 102"/>
          <p:cNvSpPr>
            <a:spLocks noChangeArrowheads="1"/>
          </p:cNvSpPr>
          <p:nvPr/>
        </p:nvSpPr>
        <p:spPr bwMode="auto">
          <a:xfrm>
            <a:off x="214613" y="4771610"/>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74" name="Rectangle 103"/>
          <p:cNvSpPr>
            <a:spLocks noChangeArrowheads="1"/>
          </p:cNvSpPr>
          <p:nvPr/>
        </p:nvSpPr>
        <p:spPr bwMode="auto">
          <a:xfrm>
            <a:off x="214613" y="4771610"/>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75" name="Rectangle 106"/>
          <p:cNvSpPr>
            <a:spLocks noChangeArrowheads="1"/>
          </p:cNvSpPr>
          <p:nvPr/>
        </p:nvSpPr>
        <p:spPr bwMode="auto">
          <a:xfrm>
            <a:off x="2187770" y="4771610"/>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76" name="Rectangle 13"/>
          <p:cNvSpPr>
            <a:spLocks noChangeArrowheads="1"/>
          </p:cNvSpPr>
          <p:nvPr/>
        </p:nvSpPr>
        <p:spPr bwMode="auto">
          <a:xfrm>
            <a:off x="289888" y="1475500"/>
            <a:ext cx="1374543"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b="1">
                <a:solidFill>
                  <a:srgbClr val="000000"/>
                </a:solidFill>
              </a:rPr>
              <a:t>Matrix Operators</a:t>
            </a:r>
            <a:endParaRPr lang="en-US" sz="1500"/>
          </a:p>
        </p:txBody>
      </p:sp>
      <p:sp>
        <p:nvSpPr>
          <p:cNvPr id="109577" name="Rectangle 14"/>
          <p:cNvSpPr>
            <a:spLocks noChangeArrowheads="1"/>
          </p:cNvSpPr>
          <p:nvPr/>
        </p:nvSpPr>
        <p:spPr bwMode="auto">
          <a:xfrm>
            <a:off x="2266248" y="1475500"/>
            <a:ext cx="1275670"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b="1">
                <a:solidFill>
                  <a:srgbClr val="000000"/>
                </a:solidFill>
              </a:rPr>
              <a:t>Array Operators</a:t>
            </a:r>
            <a:endParaRPr lang="en-US" sz="1500"/>
          </a:p>
        </p:txBody>
      </p:sp>
      <p:sp>
        <p:nvSpPr>
          <p:cNvPr id="109578" name="Rectangle 15"/>
          <p:cNvSpPr>
            <a:spLocks noChangeArrowheads="1"/>
          </p:cNvSpPr>
          <p:nvPr/>
        </p:nvSpPr>
        <p:spPr bwMode="auto">
          <a:xfrm>
            <a:off x="214613" y="144186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79" name="Rectangle 16"/>
          <p:cNvSpPr>
            <a:spLocks noChangeArrowheads="1"/>
          </p:cNvSpPr>
          <p:nvPr/>
        </p:nvSpPr>
        <p:spPr bwMode="auto">
          <a:xfrm>
            <a:off x="214613" y="144186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0" name="Rectangle 17"/>
          <p:cNvSpPr>
            <a:spLocks noChangeArrowheads="1"/>
          </p:cNvSpPr>
          <p:nvPr/>
        </p:nvSpPr>
        <p:spPr bwMode="auto">
          <a:xfrm>
            <a:off x="240238" y="144186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1" name="Rectangle 18"/>
          <p:cNvSpPr>
            <a:spLocks noChangeArrowheads="1"/>
          </p:cNvSpPr>
          <p:nvPr/>
        </p:nvSpPr>
        <p:spPr bwMode="auto">
          <a:xfrm>
            <a:off x="2187770" y="146672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2" name="Rectangle 19"/>
          <p:cNvSpPr>
            <a:spLocks noChangeArrowheads="1"/>
          </p:cNvSpPr>
          <p:nvPr/>
        </p:nvSpPr>
        <p:spPr bwMode="auto">
          <a:xfrm>
            <a:off x="2187770" y="144186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3" name="Rectangle 20"/>
          <p:cNvSpPr>
            <a:spLocks noChangeArrowheads="1"/>
          </p:cNvSpPr>
          <p:nvPr/>
        </p:nvSpPr>
        <p:spPr bwMode="auto">
          <a:xfrm>
            <a:off x="2211794" y="144186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4" name="Rectangle 21"/>
          <p:cNvSpPr>
            <a:spLocks noChangeArrowheads="1"/>
          </p:cNvSpPr>
          <p:nvPr/>
        </p:nvSpPr>
        <p:spPr bwMode="auto">
          <a:xfrm>
            <a:off x="4076042" y="144186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5" name="Rectangle 22"/>
          <p:cNvSpPr>
            <a:spLocks noChangeArrowheads="1"/>
          </p:cNvSpPr>
          <p:nvPr/>
        </p:nvSpPr>
        <p:spPr bwMode="auto">
          <a:xfrm>
            <a:off x="4076042" y="144186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6" name="Rectangle 23"/>
          <p:cNvSpPr>
            <a:spLocks noChangeArrowheads="1"/>
          </p:cNvSpPr>
          <p:nvPr/>
        </p:nvSpPr>
        <p:spPr bwMode="auto">
          <a:xfrm>
            <a:off x="214613" y="146818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7" name="Rectangle 24"/>
          <p:cNvSpPr>
            <a:spLocks noChangeArrowheads="1"/>
          </p:cNvSpPr>
          <p:nvPr/>
        </p:nvSpPr>
        <p:spPr bwMode="auto">
          <a:xfrm>
            <a:off x="2187770" y="146818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8" name="Rectangle 25"/>
          <p:cNvSpPr>
            <a:spLocks noChangeArrowheads="1"/>
          </p:cNvSpPr>
          <p:nvPr/>
        </p:nvSpPr>
        <p:spPr bwMode="auto">
          <a:xfrm>
            <a:off x="4076042" y="146818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89" name="Rectangle 26"/>
          <p:cNvSpPr>
            <a:spLocks noChangeArrowheads="1"/>
          </p:cNvSpPr>
          <p:nvPr/>
        </p:nvSpPr>
        <p:spPr bwMode="auto">
          <a:xfrm>
            <a:off x="289888" y="1786977"/>
            <a:ext cx="1234762"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parentheses</a:t>
            </a:r>
            <a:endParaRPr lang="en-US" sz="1500"/>
          </a:p>
        </p:txBody>
      </p:sp>
      <p:sp>
        <p:nvSpPr>
          <p:cNvPr id="109590" name="Rectangle 27"/>
          <p:cNvSpPr>
            <a:spLocks noChangeArrowheads="1"/>
          </p:cNvSpPr>
          <p:nvPr/>
        </p:nvSpPr>
        <p:spPr bwMode="auto">
          <a:xfrm>
            <a:off x="214613" y="174310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1" name="Rectangle 28"/>
          <p:cNvSpPr>
            <a:spLocks noChangeArrowheads="1"/>
          </p:cNvSpPr>
          <p:nvPr/>
        </p:nvSpPr>
        <p:spPr bwMode="auto">
          <a:xfrm>
            <a:off x="240238" y="174310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2" name="Rectangle 29"/>
          <p:cNvSpPr>
            <a:spLocks noChangeArrowheads="1"/>
          </p:cNvSpPr>
          <p:nvPr/>
        </p:nvSpPr>
        <p:spPr bwMode="auto">
          <a:xfrm>
            <a:off x="2187770" y="174310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3" name="Rectangle 30"/>
          <p:cNvSpPr>
            <a:spLocks noChangeArrowheads="1"/>
          </p:cNvSpPr>
          <p:nvPr/>
        </p:nvSpPr>
        <p:spPr bwMode="auto">
          <a:xfrm>
            <a:off x="2223004" y="174310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4" name="Rectangle 31"/>
          <p:cNvSpPr>
            <a:spLocks noChangeArrowheads="1"/>
          </p:cNvSpPr>
          <p:nvPr/>
        </p:nvSpPr>
        <p:spPr bwMode="auto">
          <a:xfrm>
            <a:off x="4076042" y="174310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5" name="Rectangle 32"/>
          <p:cNvSpPr>
            <a:spLocks noChangeArrowheads="1"/>
          </p:cNvSpPr>
          <p:nvPr/>
        </p:nvSpPr>
        <p:spPr bwMode="auto">
          <a:xfrm>
            <a:off x="214613" y="1778203"/>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6" name="Rectangle 33"/>
          <p:cNvSpPr>
            <a:spLocks noChangeArrowheads="1"/>
          </p:cNvSpPr>
          <p:nvPr/>
        </p:nvSpPr>
        <p:spPr bwMode="auto">
          <a:xfrm>
            <a:off x="2187770" y="1778203"/>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7" name="Rectangle 34"/>
          <p:cNvSpPr>
            <a:spLocks noChangeArrowheads="1"/>
          </p:cNvSpPr>
          <p:nvPr/>
        </p:nvSpPr>
        <p:spPr bwMode="auto">
          <a:xfrm>
            <a:off x="4076042" y="1778203"/>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598" name="Rectangle 35"/>
          <p:cNvSpPr>
            <a:spLocks noChangeArrowheads="1"/>
          </p:cNvSpPr>
          <p:nvPr/>
        </p:nvSpPr>
        <p:spPr bwMode="auto">
          <a:xfrm>
            <a:off x="289888" y="2148175"/>
            <a:ext cx="158698"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a:t>
            </a:r>
          </a:p>
        </p:txBody>
      </p:sp>
      <p:sp>
        <p:nvSpPr>
          <p:cNvPr id="109599" name="Rectangle 36"/>
          <p:cNvSpPr>
            <a:spLocks noChangeArrowheads="1"/>
          </p:cNvSpPr>
          <p:nvPr/>
        </p:nvSpPr>
        <p:spPr bwMode="auto">
          <a:xfrm>
            <a:off x="453250" y="2148175"/>
            <a:ext cx="1551002" cy="461665"/>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rPr>
              <a:t>complex  conjugate </a:t>
            </a:r>
          </a:p>
          <a:p>
            <a:pPr defTabSz="949325">
              <a:spcBef>
                <a:spcPct val="0"/>
              </a:spcBef>
            </a:pPr>
            <a:r>
              <a:rPr lang="en-US" sz="1500">
                <a:solidFill>
                  <a:srgbClr val="000000"/>
                </a:solidFill>
              </a:rPr>
              <a:t>transpose</a:t>
            </a:r>
            <a:endParaRPr lang="en-US" sz="1500"/>
          </a:p>
        </p:txBody>
      </p:sp>
      <p:sp>
        <p:nvSpPr>
          <p:cNvPr id="109600" name="Rectangle 37"/>
          <p:cNvSpPr>
            <a:spLocks noChangeArrowheads="1"/>
          </p:cNvSpPr>
          <p:nvPr/>
        </p:nvSpPr>
        <p:spPr bwMode="auto">
          <a:xfrm>
            <a:off x="2263045" y="2148175"/>
            <a:ext cx="1525739"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array transpose</a:t>
            </a:r>
            <a:endParaRPr lang="en-US" sz="1500"/>
          </a:p>
        </p:txBody>
      </p:sp>
      <p:sp>
        <p:nvSpPr>
          <p:cNvPr id="109601" name="Rectangle 38"/>
          <p:cNvSpPr>
            <a:spLocks noChangeArrowheads="1"/>
          </p:cNvSpPr>
          <p:nvPr/>
        </p:nvSpPr>
        <p:spPr bwMode="auto">
          <a:xfrm>
            <a:off x="214613" y="2113079"/>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2" name="Rectangle 39"/>
          <p:cNvSpPr>
            <a:spLocks noChangeArrowheads="1"/>
          </p:cNvSpPr>
          <p:nvPr/>
        </p:nvSpPr>
        <p:spPr bwMode="auto">
          <a:xfrm>
            <a:off x="240238" y="2113079"/>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3" name="Rectangle 40"/>
          <p:cNvSpPr>
            <a:spLocks noChangeArrowheads="1"/>
          </p:cNvSpPr>
          <p:nvPr/>
        </p:nvSpPr>
        <p:spPr bwMode="auto">
          <a:xfrm>
            <a:off x="2187770" y="2113079"/>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4" name="Rectangle 41"/>
          <p:cNvSpPr>
            <a:spLocks noChangeArrowheads="1"/>
          </p:cNvSpPr>
          <p:nvPr/>
        </p:nvSpPr>
        <p:spPr bwMode="auto">
          <a:xfrm>
            <a:off x="2211794" y="2113079"/>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5" name="Rectangle 42"/>
          <p:cNvSpPr>
            <a:spLocks noChangeArrowheads="1"/>
          </p:cNvSpPr>
          <p:nvPr/>
        </p:nvSpPr>
        <p:spPr bwMode="auto">
          <a:xfrm>
            <a:off x="4076042" y="2113079"/>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6" name="Rectangle 43"/>
          <p:cNvSpPr>
            <a:spLocks noChangeArrowheads="1"/>
          </p:cNvSpPr>
          <p:nvPr/>
        </p:nvSpPr>
        <p:spPr bwMode="auto">
          <a:xfrm>
            <a:off x="214613" y="2139401"/>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7" name="Rectangle 44"/>
          <p:cNvSpPr>
            <a:spLocks noChangeArrowheads="1"/>
          </p:cNvSpPr>
          <p:nvPr/>
        </p:nvSpPr>
        <p:spPr bwMode="auto">
          <a:xfrm>
            <a:off x="2187770" y="2139401"/>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8" name="Rectangle 45"/>
          <p:cNvSpPr>
            <a:spLocks noChangeArrowheads="1"/>
          </p:cNvSpPr>
          <p:nvPr/>
        </p:nvSpPr>
        <p:spPr bwMode="auto">
          <a:xfrm>
            <a:off x="4076042" y="2140863"/>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09" name="Rectangle 46"/>
          <p:cNvSpPr>
            <a:spLocks noChangeArrowheads="1"/>
          </p:cNvSpPr>
          <p:nvPr/>
        </p:nvSpPr>
        <p:spPr bwMode="auto">
          <a:xfrm>
            <a:off x="289888" y="2636596"/>
            <a:ext cx="659604"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power</a:t>
            </a:r>
            <a:endParaRPr lang="en-US" sz="1500"/>
          </a:p>
        </p:txBody>
      </p:sp>
      <p:sp>
        <p:nvSpPr>
          <p:cNvPr id="109610" name="Rectangle 47"/>
          <p:cNvSpPr>
            <a:spLocks noChangeArrowheads="1"/>
          </p:cNvSpPr>
          <p:nvPr/>
        </p:nvSpPr>
        <p:spPr bwMode="auto">
          <a:xfrm>
            <a:off x="2263044" y="2636596"/>
            <a:ext cx="1214692"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array power</a:t>
            </a:r>
            <a:endParaRPr lang="en-US" sz="1500"/>
          </a:p>
        </p:txBody>
      </p:sp>
      <p:sp>
        <p:nvSpPr>
          <p:cNvPr id="109611" name="Rectangle 48"/>
          <p:cNvSpPr>
            <a:spLocks noChangeArrowheads="1"/>
          </p:cNvSpPr>
          <p:nvPr/>
        </p:nvSpPr>
        <p:spPr bwMode="auto">
          <a:xfrm>
            <a:off x="214613" y="260442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2" name="Rectangle 49"/>
          <p:cNvSpPr>
            <a:spLocks noChangeArrowheads="1"/>
          </p:cNvSpPr>
          <p:nvPr/>
        </p:nvSpPr>
        <p:spPr bwMode="auto">
          <a:xfrm>
            <a:off x="240238" y="260442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3" name="Rectangle 50"/>
          <p:cNvSpPr>
            <a:spLocks noChangeArrowheads="1"/>
          </p:cNvSpPr>
          <p:nvPr/>
        </p:nvSpPr>
        <p:spPr bwMode="auto">
          <a:xfrm>
            <a:off x="2187770" y="260442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4" name="Rectangle 51"/>
          <p:cNvSpPr>
            <a:spLocks noChangeArrowheads="1"/>
          </p:cNvSpPr>
          <p:nvPr/>
        </p:nvSpPr>
        <p:spPr bwMode="auto">
          <a:xfrm>
            <a:off x="2211794" y="260442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5" name="Rectangle 52"/>
          <p:cNvSpPr>
            <a:spLocks noChangeArrowheads="1"/>
          </p:cNvSpPr>
          <p:nvPr/>
        </p:nvSpPr>
        <p:spPr bwMode="auto">
          <a:xfrm>
            <a:off x="4076042" y="260442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6" name="Rectangle 53"/>
          <p:cNvSpPr>
            <a:spLocks noChangeArrowheads="1"/>
          </p:cNvSpPr>
          <p:nvPr/>
        </p:nvSpPr>
        <p:spPr bwMode="auto">
          <a:xfrm>
            <a:off x="214613" y="263074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7" name="Rectangle 54"/>
          <p:cNvSpPr>
            <a:spLocks noChangeArrowheads="1"/>
          </p:cNvSpPr>
          <p:nvPr/>
        </p:nvSpPr>
        <p:spPr bwMode="auto">
          <a:xfrm>
            <a:off x="2187770" y="263074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8" name="Rectangle 55"/>
          <p:cNvSpPr>
            <a:spLocks noChangeArrowheads="1"/>
          </p:cNvSpPr>
          <p:nvPr/>
        </p:nvSpPr>
        <p:spPr bwMode="auto">
          <a:xfrm>
            <a:off x="4076042" y="263074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19" name="Rectangle 56"/>
          <p:cNvSpPr>
            <a:spLocks noChangeArrowheads="1"/>
          </p:cNvSpPr>
          <p:nvPr/>
        </p:nvSpPr>
        <p:spPr bwMode="auto">
          <a:xfrm>
            <a:off x="289888" y="2997793"/>
            <a:ext cx="1282210"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multiplication</a:t>
            </a:r>
            <a:endParaRPr lang="en-US" sz="1500"/>
          </a:p>
        </p:txBody>
      </p:sp>
      <p:sp>
        <p:nvSpPr>
          <p:cNvPr id="109620" name="Rectangle 57"/>
          <p:cNvSpPr>
            <a:spLocks noChangeArrowheads="1"/>
          </p:cNvSpPr>
          <p:nvPr/>
        </p:nvSpPr>
        <p:spPr bwMode="auto">
          <a:xfrm>
            <a:off x="2263045" y="2997793"/>
            <a:ext cx="757067"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array </a:t>
            </a:r>
            <a:endParaRPr lang="en-US" sz="1500"/>
          </a:p>
        </p:txBody>
      </p:sp>
      <p:sp>
        <p:nvSpPr>
          <p:cNvPr id="109621" name="Rectangle 58"/>
          <p:cNvSpPr>
            <a:spLocks noChangeArrowheads="1"/>
          </p:cNvSpPr>
          <p:nvPr/>
        </p:nvSpPr>
        <p:spPr bwMode="auto">
          <a:xfrm>
            <a:off x="3043017" y="2997793"/>
            <a:ext cx="411972"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rPr>
              <a:t>mult.</a:t>
            </a:r>
            <a:endParaRPr lang="en-US" sz="1500"/>
          </a:p>
        </p:txBody>
      </p:sp>
      <p:sp>
        <p:nvSpPr>
          <p:cNvPr id="109622" name="Rectangle 59"/>
          <p:cNvSpPr>
            <a:spLocks noChangeArrowheads="1"/>
          </p:cNvSpPr>
          <p:nvPr/>
        </p:nvSpPr>
        <p:spPr bwMode="auto">
          <a:xfrm>
            <a:off x="214613" y="296562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23" name="Rectangle 60"/>
          <p:cNvSpPr>
            <a:spLocks noChangeArrowheads="1"/>
          </p:cNvSpPr>
          <p:nvPr/>
        </p:nvSpPr>
        <p:spPr bwMode="auto">
          <a:xfrm>
            <a:off x="240238" y="296562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24" name="Rectangle 61"/>
          <p:cNvSpPr>
            <a:spLocks noChangeArrowheads="1"/>
          </p:cNvSpPr>
          <p:nvPr/>
        </p:nvSpPr>
        <p:spPr bwMode="auto">
          <a:xfrm>
            <a:off x="2187770" y="296562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25" name="Rectangle 62"/>
          <p:cNvSpPr>
            <a:spLocks noChangeArrowheads="1"/>
          </p:cNvSpPr>
          <p:nvPr/>
        </p:nvSpPr>
        <p:spPr bwMode="auto">
          <a:xfrm>
            <a:off x="2211794" y="296562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26" name="Rectangle 63"/>
          <p:cNvSpPr>
            <a:spLocks noChangeArrowheads="1"/>
          </p:cNvSpPr>
          <p:nvPr/>
        </p:nvSpPr>
        <p:spPr bwMode="auto">
          <a:xfrm>
            <a:off x="4076042" y="296562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27" name="Rectangle 64"/>
          <p:cNvSpPr>
            <a:spLocks noChangeArrowheads="1"/>
          </p:cNvSpPr>
          <p:nvPr/>
        </p:nvSpPr>
        <p:spPr bwMode="auto">
          <a:xfrm>
            <a:off x="214613" y="299340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28" name="Rectangle 65"/>
          <p:cNvSpPr>
            <a:spLocks noChangeArrowheads="1"/>
          </p:cNvSpPr>
          <p:nvPr/>
        </p:nvSpPr>
        <p:spPr bwMode="auto">
          <a:xfrm>
            <a:off x="2187770" y="299340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29" name="Rectangle 66"/>
          <p:cNvSpPr>
            <a:spLocks noChangeArrowheads="1"/>
          </p:cNvSpPr>
          <p:nvPr/>
        </p:nvSpPr>
        <p:spPr bwMode="auto">
          <a:xfrm>
            <a:off x="4076042" y="299340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0" name="Rectangle 67"/>
          <p:cNvSpPr>
            <a:spLocks noChangeArrowheads="1"/>
          </p:cNvSpPr>
          <p:nvPr/>
        </p:nvSpPr>
        <p:spPr bwMode="auto">
          <a:xfrm>
            <a:off x="289888" y="3360453"/>
            <a:ext cx="801501"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division</a:t>
            </a:r>
            <a:endParaRPr lang="en-US" sz="1500"/>
          </a:p>
        </p:txBody>
      </p:sp>
      <p:sp>
        <p:nvSpPr>
          <p:cNvPr id="109631" name="Rectangle 68"/>
          <p:cNvSpPr>
            <a:spLocks noChangeArrowheads="1"/>
          </p:cNvSpPr>
          <p:nvPr/>
        </p:nvSpPr>
        <p:spPr bwMode="auto">
          <a:xfrm>
            <a:off x="2263045" y="3360453"/>
            <a:ext cx="1356590"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array division</a:t>
            </a:r>
            <a:endParaRPr lang="en-US" sz="1500"/>
          </a:p>
        </p:txBody>
      </p:sp>
      <p:sp>
        <p:nvSpPr>
          <p:cNvPr id="109632" name="Rectangle 69"/>
          <p:cNvSpPr>
            <a:spLocks noChangeArrowheads="1"/>
          </p:cNvSpPr>
          <p:nvPr/>
        </p:nvSpPr>
        <p:spPr bwMode="auto">
          <a:xfrm>
            <a:off x="214613" y="332535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3" name="Rectangle 70"/>
          <p:cNvSpPr>
            <a:spLocks noChangeArrowheads="1"/>
          </p:cNvSpPr>
          <p:nvPr/>
        </p:nvSpPr>
        <p:spPr bwMode="auto">
          <a:xfrm>
            <a:off x="240238" y="332535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4" name="Rectangle 71"/>
          <p:cNvSpPr>
            <a:spLocks noChangeArrowheads="1"/>
          </p:cNvSpPr>
          <p:nvPr/>
        </p:nvSpPr>
        <p:spPr bwMode="auto">
          <a:xfrm>
            <a:off x="2187770" y="332535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5" name="Rectangle 72"/>
          <p:cNvSpPr>
            <a:spLocks noChangeArrowheads="1"/>
          </p:cNvSpPr>
          <p:nvPr/>
        </p:nvSpPr>
        <p:spPr bwMode="auto">
          <a:xfrm>
            <a:off x="2211794" y="332535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6" name="Rectangle 73"/>
          <p:cNvSpPr>
            <a:spLocks noChangeArrowheads="1"/>
          </p:cNvSpPr>
          <p:nvPr/>
        </p:nvSpPr>
        <p:spPr bwMode="auto">
          <a:xfrm>
            <a:off x="4076042" y="332535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7" name="Rectangle 74"/>
          <p:cNvSpPr>
            <a:spLocks noChangeArrowheads="1"/>
          </p:cNvSpPr>
          <p:nvPr/>
        </p:nvSpPr>
        <p:spPr bwMode="auto">
          <a:xfrm>
            <a:off x="214613" y="335314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8" name="Rectangle 75"/>
          <p:cNvSpPr>
            <a:spLocks noChangeArrowheads="1"/>
          </p:cNvSpPr>
          <p:nvPr/>
        </p:nvSpPr>
        <p:spPr bwMode="auto">
          <a:xfrm>
            <a:off x="2187770" y="335314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39" name="Rectangle 76"/>
          <p:cNvSpPr>
            <a:spLocks noChangeArrowheads="1"/>
          </p:cNvSpPr>
          <p:nvPr/>
        </p:nvSpPr>
        <p:spPr bwMode="auto">
          <a:xfrm>
            <a:off x="4076042" y="335314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0" name="Rectangle 77"/>
          <p:cNvSpPr>
            <a:spLocks noChangeArrowheads="1"/>
          </p:cNvSpPr>
          <p:nvPr/>
        </p:nvSpPr>
        <p:spPr bwMode="auto">
          <a:xfrm>
            <a:off x="289888" y="3723112"/>
            <a:ext cx="1107611"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left division</a:t>
            </a:r>
            <a:endParaRPr lang="en-US" sz="1500"/>
          </a:p>
        </p:txBody>
      </p:sp>
      <p:sp>
        <p:nvSpPr>
          <p:cNvPr id="109641" name="Rectangle 78"/>
          <p:cNvSpPr>
            <a:spLocks noChangeArrowheads="1"/>
          </p:cNvSpPr>
          <p:nvPr/>
        </p:nvSpPr>
        <p:spPr bwMode="auto">
          <a:xfrm>
            <a:off x="214613" y="368801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2" name="Rectangle 79"/>
          <p:cNvSpPr>
            <a:spLocks noChangeArrowheads="1"/>
          </p:cNvSpPr>
          <p:nvPr/>
        </p:nvSpPr>
        <p:spPr bwMode="auto">
          <a:xfrm>
            <a:off x="240238" y="368801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3" name="Rectangle 80"/>
          <p:cNvSpPr>
            <a:spLocks noChangeArrowheads="1"/>
          </p:cNvSpPr>
          <p:nvPr/>
        </p:nvSpPr>
        <p:spPr bwMode="auto">
          <a:xfrm>
            <a:off x="2187770" y="368801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4" name="Rectangle 81"/>
          <p:cNvSpPr>
            <a:spLocks noChangeArrowheads="1"/>
          </p:cNvSpPr>
          <p:nvPr/>
        </p:nvSpPr>
        <p:spPr bwMode="auto">
          <a:xfrm>
            <a:off x="2211794" y="368801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5" name="Rectangle 82"/>
          <p:cNvSpPr>
            <a:spLocks noChangeArrowheads="1"/>
          </p:cNvSpPr>
          <p:nvPr/>
        </p:nvSpPr>
        <p:spPr bwMode="auto">
          <a:xfrm>
            <a:off x="4076042" y="368801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6" name="Rectangle 83"/>
          <p:cNvSpPr>
            <a:spLocks noChangeArrowheads="1"/>
          </p:cNvSpPr>
          <p:nvPr/>
        </p:nvSpPr>
        <p:spPr bwMode="auto">
          <a:xfrm>
            <a:off x="214613" y="3714338"/>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7" name="Rectangle 84"/>
          <p:cNvSpPr>
            <a:spLocks noChangeArrowheads="1"/>
          </p:cNvSpPr>
          <p:nvPr/>
        </p:nvSpPr>
        <p:spPr bwMode="auto">
          <a:xfrm>
            <a:off x="2187770" y="3714338"/>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8" name="Rectangle 85"/>
          <p:cNvSpPr>
            <a:spLocks noChangeArrowheads="1"/>
          </p:cNvSpPr>
          <p:nvPr/>
        </p:nvSpPr>
        <p:spPr bwMode="auto">
          <a:xfrm>
            <a:off x="4076042" y="3714338"/>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49" name="Rectangle 86"/>
          <p:cNvSpPr>
            <a:spLocks noChangeArrowheads="1"/>
          </p:cNvSpPr>
          <p:nvPr/>
        </p:nvSpPr>
        <p:spPr bwMode="auto">
          <a:xfrm>
            <a:off x="289888" y="4084311"/>
            <a:ext cx="807913"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addition</a:t>
            </a:r>
            <a:endParaRPr lang="en-US" sz="1500"/>
          </a:p>
        </p:txBody>
      </p:sp>
      <p:sp>
        <p:nvSpPr>
          <p:cNvPr id="109650" name="Rectangle 87"/>
          <p:cNvSpPr>
            <a:spLocks noChangeArrowheads="1"/>
          </p:cNvSpPr>
          <p:nvPr/>
        </p:nvSpPr>
        <p:spPr bwMode="auto">
          <a:xfrm>
            <a:off x="214613" y="4049214"/>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1" name="Rectangle 88"/>
          <p:cNvSpPr>
            <a:spLocks noChangeArrowheads="1"/>
          </p:cNvSpPr>
          <p:nvPr/>
        </p:nvSpPr>
        <p:spPr bwMode="auto">
          <a:xfrm>
            <a:off x="240238" y="404921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2" name="Rectangle 89"/>
          <p:cNvSpPr>
            <a:spLocks noChangeArrowheads="1"/>
          </p:cNvSpPr>
          <p:nvPr/>
        </p:nvSpPr>
        <p:spPr bwMode="auto">
          <a:xfrm>
            <a:off x="2187770" y="4049214"/>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3" name="Rectangle 90"/>
          <p:cNvSpPr>
            <a:spLocks noChangeArrowheads="1"/>
          </p:cNvSpPr>
          <p:nvPr/>
        </p:nvSpPr>
        <p:spPr bwMode="auto">
          <a:xfrm>
            <a:off x="2211794" y="4049215"/>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4" name="Rectangle 91"/>
          <p:cNvSpPr>
            <a:spLocks noChangeArrowheads="1"/>
          </p:cNvSpPr>
          <p:nvPr/>
        </p:nvSpPr>
        <p:spPr bwMode="auto">
          <a:xfrm>
            <a:off x="4076042" y="4049214"/>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5" name="Rectangle 92"/>
          <p:cNvSpPr>
            <a:spLocks noChangeArrowheads="1"/>
          </p:cNvSpPr>
          <p:nvPr/>
        </p:nvSpPr>
        <p:spPr bwMode="auto">
          <a:xfrm>
            <a:off x="214613" y="4076998"/>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6" name="Rectangle 93"/>
          <p:cNvSpPr>
            <a:spLocks noChangeArrowheads="1"/>
          </p:cNvSpPr>
          <p:nvPr/>
        </p:nvSpPr>
        <p:spPr bwMode="auto">
          <a:xfrm>
            <a:off x="2187770" y="4076998"/>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7" name="Rectangle 94"/>
          <p:cNvSpPr>
            <a:spLocks noChangeArrowheads="1"/>
          </p:cNvSpPr>
          <p:nvPr/>
        </p:nvSpPr>
        <p:spPr bwMode="auto">
          <a:xfrm>
            <a:off x="4076042" y="4076998"/>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58" name="Rectangle 95"/>
          <p:cNvSpPr>
            <a:spLocks noChangeArrowheads="1"/>
          </p:cNvSpPr>
          <p:nvPr/>
        </p:nvSpPr>
        <p:spPr bwMode="auto">
          <a:xfrm>
            <a:off x="289889" y="4445507"/>
            <a:ext cx="1090042" cy="230832"/>
          </a:xfrm>
          <a:prstGeom prst="rect">
            <a:avLst/>
          </a:prstGeom>
          <a:noFill/>
          <a:ln w="9525">
            <a:noFill/>
            <a:miter lim="800000"/>
            <a:headEnd/>
            <a:tailEnd/>
          </a:ln>
        </p:spPr>
        <p:txBody>
          <a:bodyPr wrap="none" lIns="0" tIns="0" rIns="0" bIns="0">
            <a:spAutoFit/>
          </a:bodyPr>
          <a:lstStyle/>
          <a:p>
            <a:pPr defTabSz="949325">
              <a:spcBef>
                <a:spcPct val="0"/>
              </a:spcBef>
            </a:pPr>
            <a:r>
              <a:rPr lang="en-US" sz="1500">
                <a:solidFill>
                  <a:srgbClr val="000000"/>
                </a:solidFill>
                <a:latin typeface="Courier New" pitchFamily="49" charset="0"/>
              </a:rPr>
              <a:t>-</a:t>
            </a:r>
            <a:r>
              <a:rPr lang="en-US" sz="1500">
                <a:solidFill>
                  <a:srgbClr val="000000"/>
                </a:solidFill>
              </a:rPr>
              <a:t>  subtraction</a:t>
            </a:r>
            <a:endParaRPr lang="en-US" sz="1500"/>
          </a:p>
        </p:txBody>
      </p:sp>
      <p:sp>
        <p:nvSpPr>
          <p:cNvPr id="109659" name="Rectangle 96"/>
          <p:cNvSpPr>
            <a:spLocks noChangeArrowheads="1"/>
          </p:cNvSpPr>
          <p:nvPr/>
        </p:nvSpPr>
        <p:spPr bwMode="auto">
          <a:xfrm>
            <a:off x="214613" y="441041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0" name="Rectangle 97"/>
          <p:cNvSpPr>
            <a:spLocks noChangeArrowheads="1"/>
          </p:cNvSpPr>
          <p:nvPr/>
        </p:nvSpPr>
        <p:spPr bwMode="auto">
          <a:xfrm>
            <a:off x="240238" y="441041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1" name="Rectangle 98"/>
          <p:cNvSpPr>
            <a:spLocks noChangeArrowheads="1"/>
          </p:cNvSpPr>
          <p:nvPr/>
        </p:nvSpPr>
        <p:spPr bwMode="auto">
          <a:xfrm>
            <a:off x="2187770" y="441041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2" name="Rectangle 99"/>
          <p:cNvSpPr>
            <a:spLocks noChangeArrowheads="1"/>
          </p:cNvSpPr>
          <p:nvPr/>
        </p:nvSpPr>
        <p:spPr bwMode="auto">
          <a:xfrm>
            <a:off x="2211794" y="441041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3" name="Rectangle 100"/>
          <p:cNvSpPr>
            <a:spLocks noChangeArrowheads="1"/>
          </p:cNvSpPr>
          <p:nvPr/>
        </p:nvSpPr>
        <p:spPr bwMode="auto">
          <a:xfrm>
            <a:off x="4076042" y="4410412"/>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4" name="Rectangle 101"/>
          <p:cNvSpPr>
            <a:spLocks noChangeArrowheads="1"/>
          </p:cNvSpPr>
          <p:nvPr/>
        </p:nvSpPr>
        <p:spPr bwMode="auto">
          <a:xfrm>
            <a:off x="214613" y="443819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5" name="Rectangle 104"/>
          <p:cNvSpPr>
            <a:spLocks noChangeArrowheads="1"/>
          </p:cNvSpPr>
          <p:nvPr/>
        </p:nvSpPr>
        <p:spPr bwMode="auto">
          <a:xfrm>
            <a:off x="240238" y="4771610"/>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6" name="Rectangle 105"/>
          <p:cNvSpPr>
            <a:spLocks noChangeArrowheads="1"/>
          </p:cNvSpPr>
          <p:nvPr/>
        </p:nvSpPr>
        <p:spPr bwMode="auto">
          <a:xfrm>
            <a:off x="2187770" y="443819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7" name="Rectangle 107"/>
          <p:cNvSpPr>
            <a:spLocks noChangeArrowheads="1"/>
          </p:cNvSpPr>
          <p:nvPr/>
        </p:nvSpPr>
        <p:spPr bwMode="auto">
          <a:xfrm>
            <a:off x="2211794" y="4771610"/>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8" name="Rectangle 108"/>
          <p:cNvSpPr>
            <a:spLocks noChangeArrowheads="1"/>
          </p:cNvSpPr>
          <p:nvPr/>
        </p:nvSpPr>
        <p:spPr bwMode="auto">
          <a:xfrm>
            <a:off x="4076042" y="4438196"/>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69" name="Rectangle 110"/>
          <p:cNvSpPr>
            <a:spLocks noChangeArrowheads="1"/>
          </p:cNvSpPr>
          <p:nvPr/>
        </p:nvSpPr>
        <p:spPr bwMode="auto">
          <a:xfrm>
            <a:off x="4074440" y="477014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70" name="Rectangle 124"/>
          <p:cNvSpPr>
            <a:spLocks noChangeArrowheads="1"/>
          </p:cNvSpPr>
          <p:nvPr/>
        </p:nvSpPr>
        <p:spPr bwMode="auto">
          <a:xfrm>
            <a:off x="214613" y="2269549"/>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71" name="Rectangle 125"/>
          <p:cNvSpPr>
            <a:spLocks noChangeArrowheads="1"/>
          </p:cNvSpPr>
          <p:nvPr/>
        </p:nvSpPr>
        <p:spPr bwMode="auto">
          <a:xfrm>
            <a:off x="2187770" y="2269549"/>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
        <p:nvSpPr>
          <p:cNvPr id="109672" name="Rectangle 126"/>
          <p:cNvSpPr>
            <a:spLocks noChangeArrowheads="1"/>
          </p:cNvSpPr>
          <p:nvPr/>
        </p:nvSpPr>
        <p:spPr bwMode="auto">
          <a:xfrm>
            <a:off x="4076042" y="2268087"/>
            <a:ext cx="65" cy="276999"/>
          </a:xfrm>
          <a:prstGeom prst="rect">
            <a:avLst/>
          </a:prstGeom>
          <a:solidFill>
            <a:srgbClr val="FFFFFF"/>
          </a:solidFill>
          <a:ln w="9525">
            <a:solidFill>
              <a:schemeClr val="tx1"/>
            </a:solidFill>
            <a:miter lim="800000"/>
            <a:headEnd/>
            <a:tailEnd/>
          </a:ln>
        </p:spPr>
        <p:txBody>
          <a:bodyPr wrap="none" lIns="0" tIns="0" rIns="0" bIns="0">
            <a:sp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8"/>
          <p:cNvSpPr>
            <a:spLocks noGrp="1" noChangeArrowheads="1"/>
          </p:cNvSpPr>
          <p:nvPr>
            <p:ph type="sldNum" sz="quarter" idx="5"/>
          </p:nvPr>
        </p:nvSpPr>
        <p:spPr>
          <a:noFill/>
        </p:spPr>
        <p:txBody>
          <a:bodyPr/>
          <a:lstStyle/>
          <a:p>
            <a:r>
              <a:rPr lang="en-US" smtClean="0"/>
              <a:t> </a:t>
            </a:r>
            <a:fld id="{7D848AA2-0BE9-48B8-A99F-4C03D21A12E3}" type="slidenum">
              <a:rPr lang="en-US" smtClean="0"/>
              <a:pPr/>
              <a:t>39</a:t>
            </a:fld>
            <a:endParaRPr lang="en-US" smtClean="0"/>
          </a:p>
        </p:txBody>
      </p:sp>
      <p:sp>
        <p:nvSpPr>
          <p:cNvPr id="267266" name="Rectangle 2"/>
          <p:cNvSpPr>
            <a:spLocks noGrp="1" noRot="1" noChangeAspect="1" noChangeArrowheads="1" noTextEdit="1"/>
          </p:cNvSpPr>
          <p:nvPr>
            <p:ph type="sldImg"/>
          </p:nvPr>
        </p:nvSpPr>
        <p:spPr>
          <a:ln/>
          <a:effectLst>
            <a:outerShdw dist="107763" dir="2700000" algn="ctr" rotWithShape="0">
              <a:schemeClr val="tx1"/>
            </a:outerShdw>
          </a:effectLst>
        </p:spPr>
      </p:sp>
      <p:sp>
        <p:nvSpPr>
          <p:cNvPr id="112644" name="Rectangle 3"/>
          <p:cNvSpPr>
            <a:spLocks noGrp="1" noChangeArrowheads="1"/>
          </p:cNvSpPr>
          <p:nvPr>
            <p:ph type="body" idx="1"/>
          </p:nvPr>
        </p:nvSpPr>
        <p:spPr>
          <a:noFill/>
          <a:ln/>
        </p:spPr>
        <p:txBody>
          <a:bodyPr/>
          <a:lstStyle/>
          <a:p>
            <a:r>
              <a:rPr lang="en-US" sz="2400" b="1" smtClean="0"/>
              <a:t>Matrix Calculation - Scalar Expansion</a:t>
            </a:r>
          </a:p>
          <a:p>
            <a:endParaRPr lang="en-US" sz="1400" smtClean="0"/>
          </a:p>
          <a:p>
            <a:r>
              <a:rPr lang="en-US" sz="1400" smtClean="0"/>
              <a:t>Normally matrix addition or subtraction requires that the matrices have the same dimensions. However, MATLAB allows the addition, subtraction, multiplication, and division of scalars to matrices of any size (known as scalar expansion). The scalar’s size is increased to match the matrix to which it is being added / subtracted.</a:t>
            </a:r>
          </a:p>
          <a:p>
            <a:endParaRPr lang="en-US" sz="1400" smtClean="0"/>
          </a:p>
        </p:txBody>
      </p:sp>
      <p:sp>
        <p:nvSpPr>
          <p:cNvPr id="112645" name="Text Box 8"/>
          <p:cNvSpPr txBox="1">
            <a:spLocks noChangeArrowheads="1"/>
          </p:cNvSpPr>
          <p:nvPr/>
        </p:nvSpPr>
        <p:spPr bwMode="auto">
          <a:xfrm>
            <a:off x="4934494" y="2177422"/>
            <a:ext cx="1923507" cy="280521"/>
          </a:xfrm>
          <a:prstGeom prst="rect">
            <a:avLst/>
          </a:prstGeom>
          <a:noFill/>
          <a:ln w="12700">
            <a:noFill/>
            <a:miter lim="800000"/>
            <a:headEnd type="none" w="sm" len="sm"/>
            <a:tailEnd type="none" w="med" len="lg"/>
          </a:ln>
        </p:spPr>
        <p:txBody>
          <a:bodyPr lIns="94926" tIns="47464" rIns="94926" bIns="47464">
            <a:spAutoFit/>
          </a:bodyPr>
          <a:lstStyle/>
          <a:p>
            <a:pPr defTabSz="949325" eaLnBrk="0" hangingPunct="0">
              <a:spcBef>
                <a:spcPct val="0"/>
              </a:spcBef>
            </a:pPr>
            <a:r>
              <a:rPr lang="en-US" sz="1200" b="1">
                <a:latin typeface="Courier New" pitchFamily="49" charset="0"/>
              </a:rPr>
              <a:t>&gt;&gt; w=[1 2;3 4] + 5</a:t>
            </a:r>
            <a:endParaRPr lang="en-US" sz="900" b="1">
              <a:latin typeface="Courier New"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8"/>
          <p:cNvSpPr>
            <a:spLocks noGrp="1" noChangeArrowheads="1"/>
          </p:cNvSpPr>
          <p:nvPr>
            <p:ph type="sldNum" sz="quarter" idx="5"/>
          </p:nvPr>
        </p:nvSpPr>
        <p:spPr>
          <a:noFill/>
        </p:spPr>
        <p:txBody>
          <a:bodyPr/>
          <a:lstStyle/>
          <a:p>
            <a:r>
              <a:rPr lang="en-US" smtClean="0"/>
              <a:t> </a:t>
            </a:r>
            <a:fld id="{1EF1BB1D-037C-42EC-9420-F8D0017C7FD2}" type="slidenum">
              <a:rPr lang="en-US" smtClean="0"/>
              <a:pPr/>
              <a:t>40</a:t>
            </a:fld>
            <a:endParaRPr lang="en-US" smtClean="0"/>
          </a:p>
        </p:txBody>
      </p:sp>
      <p:sp>
        <p:nvSpPr>
          <p:cNvPr id="113667" name="Rectangle 16"/>
          <p:cNvSpPr>
            <a:spLocks noGrp="1" noChangeArrowheads="1"/>
          </p:cNvSpPr>
          <p:nvPr>
            <p:ph type="body" idx="1"/>
          </p:nvPr>
        </p:nvSpPr>
        <p:spPr>
          <a:xfrm>
            <a:off x="0" y="217889"/>
            <a:ext cx="4349913" cy="8578075"/>
          </a:xfrm>
          <a:noFill/>
          <a:ln/>
        </p:spPr>
        <p:txBody>
          <a:bodyPr/>
          <a:lstStyle/>
          <a:p>
            <a:pPr defTabSz="901700"/>
            <a:endParaRPr lang="en-US" sz="800" b="1" smtClean="0"/>
          </a:p>
          <a:p>
            <a:pPr defTabSz="901700"/>
            <a:r>
              <a:rPr lang="en-US" sz="2400" b="1" smtClean="0"/>
              <a:t>Matrix Multiplication</a:t>
            </a:r>
          </a:p>
          <a:p>
            <a:pPr defTabSz="901700"/>
            <a:endParaRPr lang="en-US" sz="1400" smtClean="0"/>
          </a:p>
          <a:p>
            <a:pPr defTabSz="901700"/>
            <a:r>
              <a:rPr lang="en-US" sz="1400" smtClean="0"/>
              <a:t>When performing matrix multiplication, these rules apply:</a:t>
            </a:r>
          </a:p>
          <a:p>
            <a:pPr defTabSz="901700"/>
            <a:endParaRPr lang="en-US" sz="1400" smtClean="0"/>
          </a:p>
          <a:p>
            <a:pPr defTabSz="901700">
              <a:buFontTx/>
              <a:buChar char="•"/>
            </a:pPr>
            <a:r>
              <a:rPr lang="en-US" sz="1400" smtClean="0"/>
              <a:t> Inner dimensions must be equal.</a:t>
            </a:r>
          </a:p>
          <a:p>
            <a:pPr defTabSz="901700">
              <a:buFontTx/>
              <a:buChar char="•"/>
            </a:pPr>
            <a:r>
              <a:rPr lang="en-US" sz="1400" smtClean="0"/>
              <a:t> Dimension of resulting matrix are outermost dimensions   of multiplied matrices.</a:t>
            </a:r>
          </a:p>
          <a:p>
            <a:pPr defTabSz="901700">
              <a:buFontTx/>
              <a:buChar char="•"/>
            </a:pPr>
            <a:r>
              <a:rPr lang="en-US" sz="1400" smtClean="0"/>
              <a:t> Resulting elements are the dot product of the rows of the   first matrix with the columns of the second matrix.</a:t>
            </a:r>
          </a:p>
          <a:p>
            <a:pPr defTabSz="901700"/>
            <a:endParaRPr lang="en-US" sz="1400" smtClean="0"/>
          </a:p>
          <a:p>
            <a:pPr defTabSz="901700">
              <a:lnSpc>
                <a:spcPct val="90000"/>
              </a:lnSpc>
              <a:spcBef>
                <a:spcPct val="30000"/>
              </a:spcBef>
              <a:spcAft>
                <a:spcPct val="10000"/>
              </a:spcAft>
            </a:pPr>
            <a:r>
              <a:rPr lang="en-US" sz="1400" smtClean="0">
                <a:latin typeface="Courier New" pitchFamily="49" charset="0"/>
              </a:rPr>
              <a:t>&gt;&gt; a = [1 2 3;4 5 6];</a:t>
            </a:r>
          </a:p>
          <a:p>
            <a:pPr defTabSz="901700">
              <a:lnSpc>
                <a:spcPct val="90000"/>
              </a:lnSpc>
              <a:spcBef>
                <a:spcPct val="30000"/>
              </a:spcBef>
              <a:spcAft>
                <a:spcPct val="10000"/>
              </a:spcAft>
            </a:pPr>
            <a:r>
              <a:rPr lang="en-US" sz="1400" smtClean="0">
                <a:latin typeface="Courier New" pitchFamily="49" charset="0"/>
              </a:rPr>
              <a:t>&gt;&gt; b = [3,1;2,4;-1,2];</a:t>
            </a:r>
          </a:p>
          <a:p>
            <a:pPr defTabSz="901700">
              <a:lnSpc>
                <a:spcPct val="90000"/>
              </a:lnSpc>
              <a:spcBef>
                <a:spcPct val="30000"/>
              </a:spcBef>
              <a:spcAft>
                <a:spcPct val="10000"/>
              </a:spcAft>
            </a:pPr>
            <a:r>
              <a:rPr lang="en-US" sz="1400" smtClean="0">
                <a:latin typeface="Courier New" pitchFamily="49" charset="0"/>
              </a:rPr>
              <a:t>&gt;&gt; c = a*b</a:t>
            </a:r>
          </a:p>
          <a:p>
            <a:pPr defTabSz="901700">
              <a:lnSpc>
                <a:spcPct val="90000"/>
              </a:lnSpc>
              <a:spcBef>
                <a:spcPct val="30000"/>
              </a:spcBef>
              <a:spcAft>
                <a:spcPct val="10000"/>
              </a:spcAft>
            </a:pPr>
            <a:r>
              <a:rPr lang="en-US" sz="1400" smtClean="0">
                <a:latin typeface="Courier New" pitchFamily="49" charset="0"/>
              </a:rPr>
              <a:t>c =</a:t>
            </a:r>
          </a:p>
          <a:p>
            <a:pPr defTabSz="901700">
              <a:lnSpc>
                <a:spcPct val="90000"/>
              </a:lnSpc>
              <a:spcBef>
                <a:spcPct val="30000"/>
              </a:spcBef>
              <a:spcAft>
                <a:spcPct val="10000"/>
              </a:spcAft>
            </a:pPr>
            <a:r>
              <a:rPr lang="en-US" sz="1400" smtClean="0">
                <a:latin typeface="Courier New" pitchFamily="49" charset="0"/>
              </a:rPr>
              <a:t>     4    15    </a:t>
            </a:r>
          </a:p>
          <a:p>
            <a:pPr defTabSz="901700"/>
            <a:r>
              <a:rPr lang="en-US" sz="1400" smtClean="0">
                <a:latin typeface="Courier New" pitchFamily="49" charset="0"/>
              </a:rPr>
              <a:t>    16    36    </a:t>
            </a:r>
            <a:endParaRPr lang="en-US" sz="1800" smtClean="0"/>
          </a:p>
          <a:p>
            <a:pPr defTabSz="901700"/>
            <a:endParaRPr lang="en-US" sz="1800" smtClean="0"/>
          </a:p>
        </p:txBody>
      </p:sp>
      <p:sp>
        <p:nvSpPr>
          <p:cNvPr id="32782" name="Rectangle 14"/>
          <p:cNvSpPr>
            <a:spLocks noGrp="1" noRot="1" noChangeAspect="1" noChangeArrowheads="1" noTextEdit="1"/>
          </p:cNvSpPr>
          <p:nvPr>
            <p:ph type="sldImg"/>
          </p:nvPr>
        </p:nvSpPr>
        <p:spPr>
          <a:ln/>
          <a:effectLst>
            <a:outerShdw dist="107763" dir="2700000" algn="ctr" rotWithShape="0">
              <a:schemeClr val="tx1"/>
            </a:outerShdw>
          </a:effectLst>
        </p:spPr>
      </p:sp>
      <p:sp>
        <p:nvSpPr>
          <p:cNvPr id="113669" name="Text Box 22"/>
          <p:cNvSpPr txBox="1">
            <a:spLocks noChangeArrowheads="1"/>
          </p:cNvSpPr>
          <p:nvPr/>
        </p:nvSpPr>
        <p:spPr bwMode="auto">
          <a:xfrm>
            <a:off x="4934493" y="2177422"/>
            <a:ext cx="1792177" cy="1203851"/>
          </a:xfrm>
          <a:prstGeom prst="rect">
            <a:avLst/>
          </a:prstGeom>
          <a:noFill/>
          <a:ln w="12700">
            <a:noFill/>
            <a:miter lim="800000"/>
            <a:headEnd type="none" w="sm" len="sm"/>
            <a:tailEnd type="none" w="med" len="lg"/>
          </a:ln>
        </p:spPr>
        <p:txBody>
          <a:bodyPr lIns="94926" tIns="47464" rIns="94926" bIns="47464">
            <a:spAutoFit/>
          </a:bodyPr>
          <a:lstStyle/>
          <a:p>
            <a:pPr defTabSz="949325" eaLnBrk="0" hangingPunct="0">
              <a:spcBef>
                <a:spcPct val="0"/>
              </a:spcBef>
            </a:pPr>
            <a:r>
              <a:rPr lang="en-US" sz="1200" b="1">
                <a:latin typeface="Courier New" pitchFamily="49" charset="0"/>
              </a:rPr>
              <a:t>&gt;&gt; a = [1 2 3;</a:t>
            </a:r>
          </a:p>
          <a:p>
            <a:pPr defTabSz="949325" eaLnBrk="0" hangingPunct="0">
              <a:spcBef>
                <a:spcPct val="0"/>
              </a:spcBef>
            </a:pPr>
            <a:r>
              <a:rPr lang="en-US" sz="1200" b="1">
                <a:latin typeface="Courier New" pitchFamily="49" charset="0"/>
              </a:rPr>
              <a:t>        4 5 6];</a:t>
            </a:r>
          </a:p>
          <a:p>
            <a:pPr defTabSz="949325" eaLnBrk="0" hangingPunct="0">
              <a:spcBef>
                <a:spcPct val="0"/>
              </a:spcBef>
            </a:pPr>
            <a:r>
              <a:rPr lang="en-US" sz="1200" b="1">
                <a:latin typeface="Courier New" pitchFamily="49" charset="0"/>
              </a:rPr>
              <a:t>&gt;&gt; b = [3,1;2,4;</a:t>
            </a:r>
          </a:p>
          <a:p>
            <a:pPr defTabSz="949325" eaLnBrk="0" hangingPunct="0">
              <a:spcBef>
                <a:spcPct val="0"/>
              </a:spcBef>
            </a:pPr>
            <a:r>
              <a:rPr lang="en-US" sz="1200" b="1">
                <a:latin typeface="Courier New" pitchFamily="49" charset="0"/>
              </a:rPr>
              <a:t>       -1,2];</a:t>
            </a:r>
          </a:p>
          <a:p>
            <a:pPr defTabSz="949325" eaLnBrk="0" hangingPunct="0">
              <a:spcBef>
                <a:spcPct val="0"/>
              </a:spcBef>
            </a:pPr>
            <a:r>
              <a:rPr lang="en-US" sz="1200" b="1">
                <a:latin typeface="Courier New" pitchFamily="49" charset="0"/>
              </a:rPr>
              <a:t>&gt;&gt; c = a*b</a:t>
            </a:r>
          </a:p>
          <a:p>
            <a:pPr defTabSz="949325" eaLnBrk="0" hangingPunct="0">
              <a:spcBef>
                <a:spcPct val="0"/>
              </a:spcBef>
            </a:pPr>
            <a:endParaRPr lang="en-US" sz="1200" b="1">
              <a:latin typeface="Courier New" pitchFamily="49"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8"/>
          <p:cNvSpPr>
            <a:spLocks noGrp="1" noChangeArrowheads="1"/>
          </p:cNvSpPr>
          <p:nvPr>
            <p:ph type="sldNum" sz="quarter" idx="5"/>
          </p:nvPr>
        </p:nvSpPr>
        <p:spPr>
          <a:noFill/>
        </p:spPr>
        <p:txBody>
          <a:bodyPr/>
          <a:lstStyle/>
          <a:p>
            <a:r>
              <a:rPr lang="en-US" smtClean="0"/>
              <a:t> </a:t>
            </a:r>
            <a:fld id="{D0F7FFE0-15C1-47C7-A3E0-4DCDDDA185E7}" type="slidenum">
              <a:rPr lang="en-US" smtClean="0"/>
              <a:pPr/>
              <a:t>41</a:t>
            </a:fld>
            <a:endParaRPr lang="en-US" smtClean="0"/>
          </a:p>
        </p:txBody>
      </p:sp>
      <p:sp>
        <p:nvSpPr>
          <p:cNvPr id="36874" name="Rectangle 10"/>
          <p:cNvSpPr>
            <a:spLocks noGrp="1" noRot="1" noChangeAspect="1" noChangeArrowheads="1" noTextEdit="1"/>
          </p:cNvSpPr>
          <p:nvPr>
            <p:ph type="sldImg"/>
          </p:nvPr>
        </p:nvSpPr>
        <p:spPr>
          <a:ln/>
          <a:effectLst>
            <a:outerShdw dist="107763" dir="2700000" algn="ctr" rotWithShape="0">
              <a:schemeClr val="tx1"/>
            </a:outerShdw>
          </a:effectLst>
        </p:spPr>
      </p:sp>
      <p:sp>
        <p:nvSpPr>
          <p:cNvPr id="114692" name="Rectangle 11"/>
          <p:cNvSpPr>
            <a:spLocks noGrp="1" noChangeArrowheads="1"/>
          </p:cNvSpPr>
          <p:nvPr>
            <p:ph type="body" idx="1"/>
          </p:nvPr>
        </p:nvSpPr>
        <p:spPr>
          <a:xfrm>
            <a:off x="1" y="381671"/>
            <a:ext cx="4173738" cy="8000451"/>
          </a:xfrm>
          <a:noFill/>
          <a:ln/>
        </p:spPr>
        <p:txBody>
          <a:bodyPr/>
          <a:lstStyle/>
          <a:p>
            <a:r>
              <a:rPr lang="en-US" sz="2400" b="1" smtClean="0"/>
              <a:t>Array Multiplication</a:t>
            </a:r>
            <a:endParaRPr lang="en-US" sz="1400" smtClean="0"/>
          </a:p>
          <a:p>
            <a:endParaRPr lang="en-US" sz="1400" smtClean="0"/>
          </a:p>
          <a:p>
            <a:r>
              <a:rPr lang="en-US" sz="1400" smtClean="0"/>
              <a:t>When using array multiplication (</a:t>
            </a:r>
            <a:r>
              <a:rPr lang="en-US" sz="1400" smtClean="0">
                <a:latin typeface="Courier New" pitchFamily="49" charset="0"/>
              </a:rPr>
              <a:t>.*</a:t>
            </a:r>
            <a:r>
              <a:rPr lang="en-US" sz="1400" smtClean="0"/>
              <a:t>), the following rules apply:</a:t>
            </a:r>
          </a:p>
          <a:p>
            <a:endParaRPr lang="en-US" sz="1400" smtClean="0"/>
          </a:p>
          <a:p>
            <a:pPr>
              <a:buFontTx/>
              <a:buChar char="•"/>
            </a:pPr>
            <a:r>
              <a:rPr lang="en-US" sz="1400" smtClean="0"/>
              <a:t> Matrices must have the same dimensions (or one of them   should be a scalar).</a:t>
            </a:r>
          </a:p>
          <a:p>
            <a:pPr>
              <a:buFontTx/>
              <a:buChar char="•"/>
            </a:pPr>
            <a:r>
              <a:rPr lang="en-US" sz="1400" smtClean="0"/>
              <a:t> Dimensions of resulting matrix  are the dimensions of   multiplied matrices. </a:t>
            </a:r>
          </a:p>
          <a:p>
            <a:pPr>
              <a:buFontTx/>
              <a:buChar char="•"/>
            </a:pPr>
            <a:r>
              <a:rPr lang="en-US" sz="1400" smtClean="0"/>
              <a:t> Resulting elements are the product of corresponding elements  from the original matrices. </a:t>
            </a:r>
          </a:p>
        </p:txBody>
      </p:sp>
      <p:sp>
        <p:nvSpPr>
          <p:cNvPr id="114693" name="Text Box 23"/>
          <p:cNvSpPr txBox="1">
            <a:spLocks noChangeArrowheads="1"/>
          </p:cNvSpPr>
          <p:nvPr/>
        </p:nvSpPr>
        <p:spPr bwMode="auto">
          <a:xfrm>
            <a:off x="4865625" y="2180347"/>
            <a:ext cx="1792178" cy="1203851"/>
          </a:xfrm>
          <a:prstGeom prst="rect">
            <a:avLst/>
          </a:prstGeom>
          <a:noFill/>
          <a:ln w="12700">
            <a:noFill/>
            <a:miter lim="800000"/>
            <a:headEnd type="none" w="sm" len="sm"/>
            <a:tailEnd type="none" w="med" len="lg"/>
          </a:ln>
        </p:spPr>
        <p:txBody>
          <a:bodyPr lIns="94926" tIns="47464" rIns="94926" bIns="47464">
            <a:spAutoFit/>
          </a:bodyPr>
          <a:lstStyle/>
          <a:p>
            <a:pPr defTabSz="949325" eaLnBrk="0" hangingPunct="0">
              <a:spcBef>
                <a:spcPct val="0"/>
              </a:spcBef>
            </a:pPr>
            <a:r>
              <a:rPr lang="en-US" sz="1200" b="1">
                <a:latin typeface="Courier New" pitchFamily="49" charset="0"/>
              </a:rPr>
              <a:t>&gt;&gt; a = [1 2 3 4;</a:t>
            </a:r>
          </a:p>
          <a:p>
            <a:pPr defTabSz="949325" eaLnBrk="0" hangingPunct="0">
              <a:spcBef>
                <a:spcPct val="0"/>
              </a:spcBef>
            </a:pPr>
            <a:r>
              <a:rPr lang="en-US" sz="1200" b="1">
                <a:latin typeface="Courier New" pitchFamily="49" charset="0"/>
              </a:rPr>
              <a:t>        5 6 7 8];</a:t>
            </a:r>
          </a:p>
          <a:p>
            <a:pPr defTabSz="949325" eaLnBrk="0" hangingPunct="0">
              <a:spcBef>
                <a:spcPct val="0"/>
              </a:spcBef>
            </a:pPr>
            <a:r>
              <a:rPr lang="en-US" sz="1200" b="1">
                <a:latin typeface="Courier New" pitchFamily="49" charset="0"/>
              </a:rPr>
              <a:t>&gt;&gt; b = [1:4;</a:t>
            </a:r>
          </a:p>
          <a:p>
            <a:pPr defTabSz="949325" eaLnBrk="0" hangingPunct="0">
              <a:spcBef>
                <a:spcPct val="0"/>
              </a:spcBef>
            </a:pPr>
            <a:r>
              <a:rPr lang="en-US" sz="1200" b="1">
                <a:latin typeface="Courier New" pitchFamily="49" charset="0"/>
              </a:rPr>
              <a:t>        1:4];</a:t>
            </a:r>
          </a:p>
          <a:p>
            <a:pPr defTabSz="949325" eaLnBrk="0" hangingPunct="0">
              <a:spcBef>
                <a:spcPct val="0"/>
              </a:spcBef>
            </a:pPr>
            <a:r>
              <a:rPr lang="en-US" sz="1200" b="1">
                <a:latin typeface="Courier New" pitchFamily="49" charset="0"/>
              </a:rPr>
              <a:t>&gt;&gt; c = a.*b</a:t>
            </a:r>
          </a:p>
          <a:p>
            <a:pPr defTabSz="949325" eaLnBrk="0" hangingPunct="0">
              <a:spcBef>
                <a:spcPct val="0"/>
              </a:spcBef>
            </a:pPr>
            <a:endParaRPr lang="en-US" sz="1200" b="1">
              <a:latin typeface="Courier New" pitchFamily="49"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8"/>
          <p:cNvSpPr>
            <a:spLocks noGrp="1" noChangeArrowheads="1"/>
          </p:cNvSpPr>
          <p:nvPr>
            <p:ph type="sldNum" sz="quarter" idx="5"/>
          </p:nvPr>
        </p:nvSpPr>
        <p:spPr>
          <a:noFill/>
        </p:spPr>
        <p:txBody>
          <a:bodyPr/>
          <a:lstStyle/>
          <a:p>
            <a:r>
              <a:rPr lang="en-US" smtClean="0"/>
              <a:t> </a:t>
            </a:r>
            <a:fld id="{E57735BD-E5E8-4870-A37B-AE9F76C1FF2E}" type="slidenum">
              <a:rPr lang="en-US" smtClean="0"/>
              <a:pPr/>
              <a:t>44</a:t>
            </a:fld>
            <a:endParaRPr lang="en-US" smtClean="0"/>
          </a:p>
        </p:txBody>
      </p:sp>
      <p:sp>
        <p:nvSpPr>
          <p:cNvPr id="544770"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8"/>
          <p:cNvSpPr>
            <a:spLocks noGrp="1" noChangeArrowheads="1"/>
          </p:cNvSpPr>
          <p:nvPr>
            <p:ph type="sldNum" sz="quarter" idx="5"/>
          </p:nvPr>
        </p:nvSpPr>
        <p:spPr>
          <a:noFill/>
        </p:spPr>
        <p:txBody>
          <a:bodyPr/>
          <a:lstStyle/>
          <a:p>
            <a:r>
              <a:rPr lang="en-US" smtClean="0"/>
              <a:t> </a:t>
            </a:r>
            <a:fld id="{499CF18D-E2DC-444D-8EAB-1B5F29911CBD}" type="slidenum">
              <a:rPr lang="en-US" smtClean="0"/>
              <a:pPr/>
              <a:t>16</a:t>
            </a:fld>
            <a:endParaRPr lang="en-US" smtClean="0"/>
          </a:p>
        </p:txBody>
      </p:sp>
      <p:sp>
        <p:nvSpPr>
          <p:cNvPr id="450562" name="Rectangle 2"/>
          <p:cNvSpPr>
            <a:spLocks noGrp="1" noRot="1" noChangeAspect="1" noChangeArrowheads="1" noTextEdit="1"/>
          </p:cNvSpPr>
          <p:nvPr>
            <p:ph type="sldImg"/>
          </p:nvPr>
        </p:nvSpPr>
        <p:spPr>
          <a:ln/>
          <a:effectLst>
            <a:outerShdw dist="107763" dir="2700000" algn="ctr" rotWithShape="0">
              <a:schemeClr val="tx1"/>
            </a:outerShdw>
          </a:effectLst>
        </p:spPr>
      </p:sp>
      <p:sp>
        <p:nvSpPr>
          <p:cNvPr id="131076" name="Rectangle 3"/>
          <p:cNvSpPr>
            <a:spLocks noGrp="1" noChangeArrowheads="1"/>
          </p:cNvSpPr>
          <p:nvPr>
            <p:ph type="body" idx="1"/>
          </p:nvPr>
        </p:nvSpPr>
        <p:spPr>
          <a:noFill/>
          <a:ln/>
        </p:spPr>
        <p:txBody>
          <a:bodyPr/>
          <a:lstStyle/>
          <a:p>
            <a:pPr marL="228600">
              <a:tabLst>
                <a:tab pos="800100" algn="l"/>
              </a:tabLst>
            </a:pPr>
            <a:r>
              <a:rPr lang="en-US" sz="2400" b="1" dirty="0" smtClean="0"/>
              <a:t>Help Browser </a:t>
            </a:r>
          </a:p>
          <a:p>
            <a:pPr marL="228600">
              <a:tabLst>
                <a:tab pos="800100" algn="l"/>
              </a:tabLst>
            </a:pPr>
            <a:endParaRPr lang="en-US" sz="2400" b="1" dirty="0" smtClean="0"/>
          </a:p>
          <a:p>
            <a:pPr marL="228600">
              <a:tabLst>
                <a:tab pos="800100" algn="l"/>
              </a:tabLst>
            </a:pPr>
            <a:r>
              <a:rPr lang="en-US" sz="1400" dirty="0" smtClean="0"/>
              <a:t>The Help Browser contains information on the products </a:t>
            </a:r>
          </a:p>
          <a:p>
            <a:pPr marL="228600">
              <a:tabLst>
                <a:tab pos="800100" algn="l"/>
              </a:tabLst>
            </a:pPr>
            <a:r>
              <a:rPr lang="en-US" sz="1400" dirty="0" smtClean="0"/>
              <a:t>that you have a </a:t>
            </a:r>
            <a:r>
              <a:rPr lang="en-US" sz="1400" dirty="0" err="1" smtClean="0"/>
              <a:t>licence</a:t>
            </a:r>
            <a:r>
              <a:rPr lang="en-US" sz="1400" dirty="0" smtClean="0"/>
              <a:t> to use. Each product has a</a:t>
            </a:r>
            <a:r>
              <a:rPr lang="en-GB" sz="1400" dirty="0" smtClean="0"/>
              <a:t/>
            </a:r>
            <a:br>
              <a:rPr lang="en-GB" sz="1400" dirty="0" smtClean="0"/>
            </a:br>
            <a:r>
              <a:rPr lang="en-US" sz="1400" dirty="0" smtClean="0"/>
              <a:t>Roadmap page. On the Roadmap page, you can access</a:t>
            </a:r>
            <a:r>
              <a:rPr lang="en-GB" sz="1400" dirty="0" smtClean="0"/>
              <a:t/>
            </a:r>
            <a:br>
              <a:rPr lang="en-GB" sz="1400" dirty="0" smtClean="0"/>
            </a:br>
            <a:r>
              <a:rPr lang="en-US" sz="1400" dirty="0" smtClean="0"/>
              <a:t>information regarding documentation on the selected</a:t>
            </a:r>
            <a:r>
              <a:rPr lang="en-GB" sz="1400" dirty="0" smtClean="0"/>
              <a:t/>
            </a:r>
            <a:br>
              <a:rPr lang="en-GB" sz="1400" dirty="0" smtClean="0"/>
            </a:br>
            <a:r>
              <a:rPr lang="en-US" sz="1400" dirty="0" smtClean="0"/>
              <a:t>product, finding functions, and printing the documentation. </a:t>
            </a:r>
          </a:p>
          <a:p>
            <a:pPr marL="228600">
              <a:tabLst>
                <a:tab pos="800100" algn="l"/>
              </a:tabLst>
            </a:pPr>
            <a:endParaRPr lang="en-US" sz="800" dirty="0" smtClean="0"/>
          </a:p>
          <a:p>
            <a:pPr marL="228600">
              <a:tabLst>
                <a:tab pos="800100" algn="l"/>
              </a:tabLst>
            </a:pPr>
            <a:r>
              <a:rPr lang="en-US" sz="1400" dirty="0" smtClean="0"/>
              <a:t>You can access the most powerful features of the Help </a:t>
            </a:r>
          </a:p>
          <a:p>
            <a:pPr marL="228600">
              <a:tabLst>
                <a:tab pos="800100" algn="l"/>
              </a:tabLst>
            </a:pPr>
            <a:r>
              <a:rPr lang="en-US" sz="1400" dirty="0" smtClean="0"/>
              <a:t>browser through the tabs in the Help Navigator.</a:t>
            </a:r>
          </a:p>
          <a:p>
            <a:pPr marL="228600">
              <a:tabLst>
                <a:tab pos="800100" algn="l"/>
              </a:tabLst>
            </a:pPr>
            <a:endParaRPr lang="en-US" sz="1400" dirty="0" smtClean="0"/>
          </a:p>
          <a:p>
            <a:pPr marL="228600">
              <a:tabLst>
                <a:tab pos="800100" algn="l"/>
              </a:tabLst>
            </a:pPr>
            <a:endParaRPr lang="en-US" sz="1400" dirty="0" smtClean="0"/>
          </a:p>
          <a:p>
            <a:pPr marL="228600">
              <a:tabLst>
                <a:tab pos="800100" algn="l"/>
              </a:tabLst>
            </a:pPr>
            <a:endParaRPr lang="en-US" sz="1400" dirty="0" smtClean="0"/>
          </a:p>
          <a:p>
            <a:pPr marL="228600">
              <a:tabLst>
                <a:tab pos="800100" algn="l"/>
              </a:tabLst>
            </a:pPr>
            <a:endParaRPr lang="en-US" dirty="0" smtClean="0"/>
          </a:p>
          <a:p>
            <a:pPr marL="228600">
              <a:tabLst>
                <a:tab pos="800100" algn="l"/>
              </a:tabLst>
            </a:pPr>
            <a:endParaRPr lang="en-US" dirty="0" smtClean="0"/>
          </a:p>
          <a:p>
            <a:pPr marL="228600">
              <a:tabLst>
                <a:tab pos="800100" algn="l"/>
              </a:tabLst>
            </a:pPr>
            <a:endParaRPr lang="en-US" dirty="0" smtClean="0"/>
          </a:p>
          <a:p>
            <a:pPr marL="228600">
              <a:tabLst>
                <a:tab pos="800100" algn="l"/>
              </a:tabLst>
            </a:pPr>
            <a:endParaRPr lang="en-US" dirty="0" smtClean="0"/>
          </a:p>
          <a:p>
            <a:pPr marL="228600">
              <a:tabLst>
                <a:tab pos="800100" algn="l"/>
              </a:tabLst>
            </a:pPr>
            <a:endParaRPr lang="en-US" dirty="0" smtClean="0"/>
          </a:p>
          <a:p>
            <a:pPr marL="228600">
              <a:tabLst>
                <a:tab pos="800100" algn="l"/>
              </a:tabLst>
            </a:pPr>
            <a:endParaRPr lang="en-US" dirty="0" smtClean="0"/>
          </a:p>
          <a:p>
            <a:pPr marL="228600">
              <a:tabLst>
                <a:tab pos="800100" algn="l"/>
              </a:tabLst>
            </a:pPr>
            <a:endParaRPr lang="en-US" dirty="0" smtClean="0"/>
          </a:p>
          <a:p>
            <a:pPr marL="228600">
              <a:tabLst>
                <a:tab pos="800100" algn="l"/>
              </a:tabLst>
            </a:pPr>
            <a:endParaRPr lang="en-US" dirty="0" smtClean="0"/>
          </a:p>
          <a:p>
            <a:pPr marL="228600">
              <a:tabLst>
                <a:tab pos="800100" algn="l"/>
              </a:tabLst>
            </a:pPr>
            <a:endParaRPr lang="en-US" dirty="0" smtClean="0"/>
          </a:p>
          <a:p>
            <a:pPr marL="228600">
              <a:buFontTx/>
              <a:buChar char="•"/>
              <a:tabLst>
                <a:tab pos="800100" algn="l"/>
              </a:tabLst>
            </a:pPr>
            <a:r>
              <a:rPr lang="en-US" sz="1400" b="1" dirty="0" smtClean="0"/>
              <a:t>  Contents</a:t>
            </a:r>
            <a:r>
              <a:rPr lang="en-US" sz="1400" dirty="0" smtClean="0"/>
              <a:t>: browse through topics in an expandable “ tree view ” </a:t>
            </a:r>
          </a:p>
          <a:p>
            <a:pPr marL="228600">
              <a:buFontTx/>
              <a:buChar char="•"/>
              <a:tabLst>
                <a:tab pos="800100" algn="l"/>
              </a:tabLst>
            </a:pPr>
            <a:r>
              <a:rPr lang="en-US" sz="1400" b="1" dirty="0" smtClean="0"/>
              <a:t> Index</a:t>
            </a:r>
            <a:r>
              <a:rPr lang="en-US" sz="1400" dirty="0" smtClean="0"/>
              <a:t>: find topics using keywords</a:t>
            </a:r>
          </a:p>
          <a:p>
            <a:pPr marL="228600">
              <a:buFontTx/>
              <a:buChar char="•"/>
              <a:tabLst>
                <a:tab pos="800100" algn="l"/>
              </a:tabLst>
            </a:pPr>
            <a:r>
              <a:rPr lang="en-US" sz="1400" dirty="0" smtClean="0"/>
              <a:t> </a:t>
            </a:r>
            <a:r>
              <a:rPr lang="en-US" sz="1400" b="1" dirty="0" smtClean="0"/>
              <a:t>Search</a:t>
            </a:r>
            <a:r>
              <a:rPr lang="en-US" sz="1400" dirty="0" smtClean="0"/>
              <a:t>:	 search the documentation. There are four search types </a:t>
            </a:r>
          </a:p>
          <a:p>
            <a:pPr marL="228600">
              <a:tabLst>
                <a:tab pos="800100" algn="l"/>
              </a:tabLst>
            </a:pPr>
            <a:r>
              <a:rPr lang="en-US" sz="1400" dirty="0" smtClean="0"/>
              <a:t>             	 available:</a:t>
            </a:r>
          </a:p>
          <a:p>
            <a:pPr marL="749300" lvl="1" indent="114300">
              <a:buFontTx/>
              <a:buChar char="•"/>
              <a:tabLst>
                <a:tab pos="800100" algn="l"/>
              </a:tabLst>
            </a:pPr>
            <a:r>
              <a:rPr lang="en-US" sz="1400" b="1" dirty="0" smtClean="0"/>
              <a:t> Full Text</a:t>
            </a:r>
            <a:r>
              <a:rPr lang="en-US" sz="1400" dirty="0" smtClean="0"/>
              <a:t>: perform a full-text search of the documentation</a:t>
            </a:r>
          </a:p>
          <a:p>
            <a:pPr marL="749300" lvl="1" indent="114300">
              <a:buFontTx/>
              <a:buChar char="•"/>
              <a:tabLst>
                <a:tab pos="800100" algn="l"/>
              </a:tabLst>
            </a:pPr>
            <a:r>
              <a:rPr lang="en-US" sz="1400" dirty="0" smtClean="0"/>
              <a:t> </a:t>
            </a:r>
            <a:r>
              <a:rPr lang="en-US" sz="1400" b="1" dirty="0" smtClean="0"/>
              <a:t>Document Titles</a:t>
            </a:r>
            <a:r>
              <a:rPr lang="en-US" sz="1400" dirty="0" smtClean="0"/>
              <a:t>: search for word(s) in documentation </a:t>
            </a:r>
          </a:p>
          <a:p>
            <a:pPr marL="749300" lvl="1" indent="114300">
              <a:tabLst>
                <a:tab pos="800100" algn="l"/>
              </a:tabLst>
            </a:pPr>
            <a:r>
              <a:rPr lang="en-US" sz="1400" dirty="0" smtClean="0"/>
              <a:t> section titles</a:t>
            </a:r>
          </a:p>
          <a:p>
            <a:pPr marL="749300" lvl="1" indent="114300">
              <a:buFontTx/>
              <a:buChar char="•"/>
              <a:tabLst>
                <a:tab pos="800100" algn="l"/>
              </a:tabLst>
            </a:pPr>
            <a:r>
              <a:rPr lang="en-US" sz="1400" dirty="0" smtClean="0"/>
              <a:t> </a:t>
            </a:r>
            <a:r>
              <a:rPr lang="en-US" sz="1400" b="1" dirty="0" smtClean="0"/>
              <a:t>Function Name</a:t>
            </a:r>
            <a:r>
              <a:rPr lang="en-US" sz="1400" dirty="0" smtClean="0"/>
              <a:t>: see reference descriptions of functions</a:t>
            </a:r>
          </a:p>
          <a:p>
            <a:pPr marL="749300" lvl="1" indent="114300">
              <a:buFontTx/>
              <a:buChar char="•"/>
              <a:tabLst>
                <a:tab pos="800100" algn="l"/>
              </a:tabLst>
            </a:pPr>
            <a:r>
              <a:rPr lang="en-US" sz="1400" dirty="0" smtClean="0"/>
              <a:t> </a:t>
            </a:r>
            <a:r>
              <a:rPr lang="en-US" sz="1400" b="1" dirty="0" smtClean="0"/>
              <a:t>Online Knowledge Base</a:t>
            </a:r>
            <a:r>
              <a:rPr lang="en-US" sz="1400" dirty="0" smtClean="0"/>
              <a:t>: search the Technical Support</a:t>
            </a:r>
            <a:r>
              <a:rPr lang="en-GB" sz="1400" dirty="0" smtClean="0"/>
              <a:t/>
            </a:r>
            <a:br>
              <a:rPr lang="en-GB" sz="1400" dirty="0" smtClean="0"/>
            </a:br>
            <a:r>
              <a:rPr lang="en-GB" sz="1400" dirty="0" smtClean="0"/>
              <a:t>    </a:t>
            </a:r>
            <a:r>
              <a:rPr lang="en-US" sz="1400" dirty="0" smtClean="0"/>
              <a:t>Knowledge Base</a:t>
            </a:r>
            <a:endParaRPr lang="en-GB" sz="1400" dirty="0" smtClean="0"/>
          </a:p>
          <a:p>
            <a:pPr marL="228600">
              <a:buFontTx/>
              <a:buChar char="•"/>
              <a:tabLst>
                <a:tab pos="800100" algn="l"/>
              </a:tabLst>
            </a:pPr>
            <a:r>
              <a:rPr lang="en-US" sz="1400" b="1" dirty="0" smtClean="0"/>
              <a:t>Demos</a:t>
            </a:r>
            <a:r>
              <a:rPr lang="en-US" sz="1400" dirty="0" smtClean="0"/>
              <a:t>: view and run product demos</a:t>
            </a:r>
          </a:p>
          <a:p>
            <a:pPr marL="749300" lvl="1" indent="114300">
              <a:tabLst>
                <a:tab pos="800100" algn="l"/>
              </a:tabLst>
            </a:pPr>
            <a:endParaRPr lang="en-US" sz="1400" dirty="0" smtClean="0"/>
          </a:p>
          <a:p>
            <a:pPr marL="228600">
              <a:tabLst>
                <a:tab pos="800100" algn="l"/>
              </a:tabLst>
            </a:pPr>
            <a:endParaRPr lang="en-US" sz="1400" dirty="0" smtClean="0"/>
          </a:p>
        </p:txBody>
      </p:sp>
      <p:sp>
        <p:nvSpPr>
          <p:cNvPr id="131077" name="Line 4"/>
          <p:cNvSpPr>
            <a:spLocks noChangeShapeType="1"/>
          </p:cNvSpPr>
          <p:nvPr/>
        </p:nvSpPr>
        <p:spPr bwMode="auto">
          <a:xfrm>
            <a:off x="1111502" y="3132328"/>
            <a:ext cx="2914890" cy="0"/>
          </a:xfrm>
          <a:prstGeom prst="line">
            <a:avLst/>
          </a:prstGeom>
          <a:noFill/>
          <a:ln w="28575">
            <a:noFill/>
            <a:round/>
            <a:headEnd type="none" w="sm" len="sm"/>
            <a:tailEnd type="stealth" w="med" len="lg"/>
          </a:ln>
        </p:spPr>
        <p:txBody>
          <a:bodyPr wrap="none" lIns="106233" tIns="53116" rIns="106233" bIns="53116">
            <a:spAutoFit/>
          </a:bodyPr>
          <a:lstStyle/>
          <a:p>
            <a:endParaRPr lang="en-GB"/>
          </a:p>
        </p:txBody>
      </p:sp>
      <p:sp>
        <p:nvSpPr>
          <p:cNvPr id="131078" name="Line 5"/>
          <p:cNvSpPr>
            <a:spLocks noChangeShapeType="1"/>
          </p:cNvSpPr>
          <p:nvPr/>
        </p:nvSpPr>
        <p:spPr bwMode="auto">
          <a:xfrm>
            <a:off x="1933117" y="3432108"/>
            <a:ext cx="2093275" cy="0"/>
          </a:xfrm>
          <a:prstGeom prst="line">
            <a:avLst/>
          </a:prstGeom>
          <a:noFill/>
          <a:ln w="28575">
            <a:noFill/>
            <a:round/>
            <a:headEnd type="none" w="sm" len="sm"/>
            <a:tailEnd type="stealth" w="med" len="lg"/>
          </a:ln>
        </p:spPr>
        <p:txBody>
          <a:bodyPr wrap="none" lIns="106233" tIns="53116" rIns="106233" bIns="53116">
            <a:spAutoFit/>
          </a:bodyPr>
          <a:lstStyle/>
          <a:p>
            <a:endParaRPr lang="en-GB"/>
          </a:p>
        </p:txBody>
      </p:sp>
      <p:sp>
        <p:nvSpPr>
          <p:cNvPr id="131079" name="Line 6"/>
          <p:cNvSpPr>
            <a:spLocks noChangeShapeType="1"/>
          </p:cNvSpPr>
          <p:nvPr/>
        </p:nvSpPr>
        <p:spPr bwMode="auto">
          <a:xfrm>
            <a:off x="2605784" y="3731887"/>
            <a:ext cx="1420608" cy="0"/>
          </a:xfrm>
          <a:prstGeom prst="line">
            <a:avLst/>
          </a:prstGeom>
          <a:noFill/>
          <a:ln w="28575">
            <a:noFill/>
            <a:round/>
            <a:headEnd type="none" w="sm" len="sm"/>
            <a:tailEnd type="stealth" w="med" len="lg"/>
          </a:ln>
        </p:spPr>
        <p:txBody>
          <a:bodyPr wrap="none" lIns="106233" tIns="53116" rIns="106233" bIns="53116">
            <a:spAutoFit/>
          </a:bodyPr>
          <a:lstStyle/>
          <a:p>
            <a:endParaRPr lang="en-GB"/>
          </a:p>
        </p:txBody>
      </p:sp>
      <p:sp>
        <p:nvSpPr>
          <p:cNvPr id="131080" name="Line 7"/>
          <p:cNvSpPr>
            <a:spLocks noChangeShapeType="1"/>
          </p:cNvSpPr>
          <p:nvPr/>
        </p:nvSpPr>
        <p:spPr bwMode="auto">
          <a:xfrm flipV="1">
            <a:off x="2682660" y="4031666"/>
            <a:ext cx="1343732" cy="0"/>
          </a:xfrm>
          <a:prstGeom prst="line">
            <a:avLst/>
          </a:prstGeom>
          <a:noFill/>
          <a:ln w="28575">
            <a:noFill/>
            <a:round/>
            <a:headEnd type="none" w="sm" len="sm"/>
            <a:tailEnd type="stealth" w="med" len="lg"/>
          </a:ln>
        </p:spPr>
        <p:txBody>
          <a:bodyPr wrap="none" lIns="106233" tIns="53116" rIns="106233" bIns="53116">
            <a:spAutoFit/>
          </a:bodyPr>
          <a:lstStyle/>
          <a:p>
            <a:endParaRPr lang="en-GB"/>
          </a:p>
        </p:txBody>
      </p:sp>
      <p:sp>
        <p:nvSpPr>
          <p:cNvPr id="131081" name="Text Box 8"/>
          <p:cNvSpPr txBox="1">
            <a:spLocks noChangeArrowheads="1"/>
          </p:cNvSpPr>
          <p:nvPr/>
        </p:nvSpPr>
        <p:spPr bwMode="auto">
          <a:xfrm>
            <a:off x="4101667" y="3859111"/>
            <a:ext cx="264220" cy="368871"/>
          </a:xfrm>
          <a:prstGeom prst="rect">
            <a:avLst/>
          </a:prstGeom>
          <a:noFill/>
          <a:ln w="12700">
            <a:noFill/>
            <a:miter lim="800000"/>
            <a:headEnd type="none" w="sm" len="sm"/>
            <a:tailEnd type="none" w="med" len="lg"/>
          </a:ln>
        </p:spPr>
        <p:txBody>
          <a:bodyPr wrap="none" lIns="106226" tIns="53112" rIns="106226" bIns="53112">
            <a:spAutoFit/>
          </a:bodyPr>
          <a:lstStyle/>
          <a:p>
            <a:pPr defTabSz="949325" eaLnBrk="0" hangingPunct="0">
              <a:spcBef>
                <a:spcPct val="0"/>
              </a:spcBef>
            </a:pPr>
            <a:r>
              <a:rPr lang="en-US" sz="1700" b="1"/>
              <a:t> </a:t>
            </a:r>
            <a:endParaRPr lang="en-US" sz="1700"/>
          </a:p>
        </p:txBody>
      </p:sp>
      <p:sp>
        <p:nvSpPr>
          <p:cNvPr id="131082" name="Line 9"/>
          <p:cNvSpPr>
            <a:spLocks noChangeShapeType="1"/>
          </p:cNvSpPr>
          <p:nvPr/>
        </p:nvSpPr>
        <p:spPr bwMode="auto">
          <a:xfrm flipV="1">
            <a:off x="1933117" y="3731887"/>
            <a:ext cx="672667" cy="225200"/>
          </a:xfrm>
          <a:prstGeom prst="line">
            <a:avLst/>
          </a:prstGeom>
          <a:noFill/>
          <a:ln w="28575">
            <a:noFill/>
            <a:round/>
            <a:headEnd type="none" w="sm" len="sm"/>
            <a:tailEnd type="none" w="med" len="lg"/>
          </a:ln>
        </p:spPr>
        <p:txBody>
          <a:bodyPr wrap="none" lIns="106233" tIns="53116" rIns="106233" bIns="53116">
            <a:spAutoFit/>
          </a:bodyPr>
          <a:lstStyle/>
          <a:p>
            <a:endParaRPr lang="en-GB"/>
          </a:p>
        </p:txBody>
      </p:sp>
      <p:sp>
        <p:nvSpPr>
          <p:cNvPr id="131083" name="Line 10"/>
          <p:cNvSpPr>
            <a:spLocks noChangeShapeType="1"/>
          </p:cNvSpPr>
          <p:nvPr/>
        </p:nvSpPr>
        <p:spPr bwMode="auto">
          <a:xfrm flipV="1">
            <a:off x="1262052" y="3432108"/>
            <a:ext cx="671066" cy="524979"/>
          </a:xfrm>
          <a:prstGeom prst="line">
            <a:avLst/>
          </a:prstGeom>
          <a:noFill/>
          <a:ln w="28575">
            <a:noFill/>
            <a:round/>
            <a:headEnd type="none" w="sm" len="sm"/>
            <a:tailEnd type="none" w="med" len="lg"/>
          </a:ln>
        </p:spPr>
        <p:txBody>
          <a:bodyPr wrap="none" lIns="106233" tIns="53116" rIns="106233" bIns="53116">
            <a:spAutoFit/>
          </a:bodyPr>
          <a:lstStyle/>
          <a:p>
            <a:endParaRPr lang="en-GB"/>
          </a:p>
        </p:txBody>
      </p:sp>
      <p:sp>
        <p:nvSpPr>
          <p:cNvPr id="131084" name="Line 11"/>
          <p:cNvSpPr>
            <a:spLocks noChangeShapeType="1"/>
          </p:cNvSpPr>
          <p:nvPr/>
        </p:nvSpPr>
        <p:spPr bwMode="auto">
          <a:xfrm flipV="1">
            <a:off x="663057" y="3132328"/>
            <a:ext cx="448445" cy="824759"/>
          </a:xfrm>
          <a:prstGeom prst="line">
            <a:avLst/>
          </a:prstGeom>
          <a:noFill/>
          <a:ln w="28575">
            <a:noFill/>
            <a:round/>
            <a:headEnd type="none" w="sm" len="sm"/>
            <a:tailEnd type="none" w="med" len="lg"/>
          </a:ln>
        </p:spPr>
        <p:txBody>
          <a:bodyPr wrap="none" lIns="106233" tIns="53116" rIns="106233" bIns="53116">
            <a:spAutoFit/>
          </a:bodyPr>
          <a:lstStyle/>
          <a:p>
            <a:endParaRPr lang="en-GB"/>
          </a:p>
        </p:txBody>
      </p:sp>
      <p:grpSp>
        <p:nvGrpSpPr>
          <p:cNvPr id="2" name="Group 12"/>
          <p:cNvGrpSpPr>
            <a:grpSpLocks/>
          </p:cNvGrpSpPr>
          <p:nvPr/>
        </p:nvGrpSpPr>
        <p:grpSpPr bwMode="auto">
          <a:xfrm>
            <a:off x="357155" y="2760894"/>
            <a:ext cx="4360354" cy="1861557"/>
            <a:chOff x="240" y="1680"/>
            <a:chExt cx="2924" cy="1230"/>
          </a:xfrm>
        </p:grpSpPr>
        <p:pic>
          <p:nvPicPr>
            <p:cNvPr id="131086" name="Picture 13"/>
            <p:cNvPicPr>
              <a:picLocks noChangeAspect="1" noChangeArrowheads="1"/>
            </p:cNvPicPr>
            <p:nvPr/>
          </p:nvPicPr>
          <p:blipFill>
            <a:blip r:embed="rId3"/>
            <a:srcRect/>
            <a:stretch>
              <a:fillRect/>
            </a:stretch>
          </p:blipFill>
          <p:spPr bwMode="auto">
            <a:xfrm>
              <a:off x="240" y="1824"/>
              <a:ext cx="2340" cy="1086"/>
            </a:xfrm>
            <a:prstGeom prst="rect">
              <a:avLst/>
            </a:prstGeom>
            <a:noFill/>
            <a:ln w="12700">
              <a:noFill/>
              <a:miter lim="800000"/>
              <a:headEnd/>
              <a:tailEnd/>
            </a:ln>
          </p:spPr>
        </p:pic>
        <p:sp>
          <p:nvSpPr>
            <p:cNvPr id="131087" name="Text Box 14"/>
            <p:cNvSpPr txBox="1">
              <a:spLocks noChangeArrowheads="1"/>
            </p:cNvSpPr>
            <p:nvPr/>
          </p:nvSpPr>
          <p:spPr bwMode="auto">
            <a:xfrm>
              <a:off x="2448" y="1680"/>
              <a:ext cx="624" cy="213"/>
            </a:xfrm>
            <a:prstGeom prst="rect">
              <a:avLst/>
            </a:prstGeom>
            <a:noFill/>
            <a:ln w="12700">
              <a:noFill/>
              <a:miter lim="800000"/>
              <a:headEnd type="none" w="sm" len="sm"/>
              <a:tailEnd type="none" w="med" len="lg"/>
            </a:ln>
          </p:spPr>
          <p:txBody>
            <a:bodyPr wrap="none" lIns="106202" tIns="53101" rIns="106202" bIns="53101">
              <a:spAutoFit/>
            </a:bodyPr>
            <a:lstStyle/>
            <a:p>
              <a:pPr defTabSz="949325" eaLnBrk="0" hangingPunct="0">
                <a:spcBef>
                  <a:spcPct val="0"/>
                </a:spcBef>
              </a:pPr>
              <a:r>
                <a:rPr lang="en-US" sz="1400">
                  <a:latin typeface="Arial" charset="0"/>
                </a:rPr>
                <a:t>Contents</a:t>
              </a:r>
            </a:p>
          </p:txBody>
        </p:sp>
        <p:sp>
          <p:nvSpPr>
            <p:cNvPr id="131088" name="Line 15"/>
            <p:cNvSpPr>
              <a:spLocks noChangeShapeType="1"/>
            </p:cNvSpPr>
            <p:nvPr/>
          </p:nvSpPr>
          <p:spPr bwMode="auto">
            <a:xfrm flipV="1">
              <a:off x="432" y="2160"/>
              <a:ext cx="336" cy="384"/>
            </a:xfrm>
            <a:prstGeom prst="line">
              <a:avLst/>
            </a:prstGeom>
            <a:noFill/>
            <a:ln w="28575">
              <a:solidFill>
                <a:schemeClr val="tx1"/>
              </a:solidFill>
              <a:round/>
              <a:headEnd/>
              <a:tailEnd/>
            </a:ln>
          </p:spPr>
          <p:txBody>
            <a:bodyPr wrap="none" lIns="106202" tIns="53101" rIns="106202" bIns="53101">
              <a:spAutoFit/>
            </a:bodyPr>
            <a:lstStyle/>
            <a:p>
              <a:endParaRPr lang="en-GB"/>
            </a:p>
          </p:txBody>
        </p:sp>
        <p:sp>
          <p:nvSpPr>
            <p:cNvPr id="131089" name="Line 16"/>
            <p:cNvSpPr>
              <a:spLocks noChangeShapeType="1"/>
            </p:cNvSpPr>
            <p:nvPr/>
          </p:nvSpPr>
          <p:spPr bwMode="auto">
            <a:xfrm flipV="1">
              <a:off x="768" y="1776"/>
              <a:ext cx="1632" cy="384"/>
            </a:xfrm>
            <a:prstGeom prst="line">
              <a:avLst/>
            </a:prstGeom>
            <a:noFill/>
            <a:ln w="28575">
              <a:solidFill>
                <a:schemeClr val="tx1"/>
              </a:solidFill>
              <a:round/>
              <a:headEnd/>
              <a:tailEnd type="triangle" w="med" len="med"/>
            </a:ln>
          </p:spPr>
          <p:txBody>
            <a:bodyPr wrap="none" lIns="106202" tIns="53101" rIns="106202" bIns="53101">
              <a:spAutoFit/>
            </a:bodyPr>
            <a:lstStyle/>
            <a:p>
              <a:endParaRPr lang="en-GB"/>
            </a:p>
          </p:txBody>
        </p:sp>
        <p:sp>
          <p:nvSpPr>
            <p:cNvPr id="131090" name="Text Box 17"/>
            <p:cNvSpPr txBox="1">
              <a:spLocks noChangeArrowheads="1"/>
            </p:cNvSpPr>
            <p:nvPr/>
          </p:nvSpPr>
          <p:spPr bwMode="auto">
            <a:xfrm>
              <a:off x="2544" y="2064"/>
              <a:ext cx="437" cy="213"/>
            </a:xfrm>
            <a:prstGeom prst="rect">
              <a:avLst/>
            </a:prstGeom>
            <a:noFill/>
            <a:ln w="12700">
              <a:noFill/>
              <a:miter lim="800000"/>
              <a:headEnd type="none" w="sm" len="sm"/>
              <a:tailEnd type="none" w="med" len="lg"/>
            </a:ln>
          </p:spPr>
          <p:txBody>
            <a:bodyPr wrap="none" lIns="106202" tIns="53101" rIns="106202" bIns="53101">
              <a:spAutoFit/>
            </a:bodyPr>
            <a:lstStyle/>
            <a:p>
              <a:pPr defTabSz="949325" eaLnBrk="0" hangingPunct="0">
                <a:spcBef>
                  <a:spcPct val="0"/>
                </a:spcBef>
              </a:pPr>
              <a:r>
                <a:rPr lang="en-US" sz="1400">
                  <a:latin typeface="Arial" charset="0"/>
                </a:rPr>
                <a:t>Index</a:t>
              </a:r>
            </a:p>
          </p:txBody>
        </p:sp>
        <p:sp>
          <p:nvSpPr>
            <p:cNvPr id="131091" name="Line 18"/>
            <p:cNvSpPr>
              <a:spLocks noChangeShapeType="1"/>
            </p:cNvSpPr>
            <p:nvPr/>
          </p:nvSpPr>
          <p:spPr bwMode="auto">
            <a:xfrm flipV="1">
              <a:off x="864" y="2352"/>
              <a:ext cx="432" cy="144"/>
            </a:xfrm>
            <a:prstGeom prst="line">
              <a:avLst/>
            </a:prstGeom>
            <a:noFill/>
            <a:ln w="28575">
              <a:solidFill>
                <a:schemeClr val="tx1"/>
              </a:solidFill>
              <a:round/>
              <a:headEnd/>
              <a:tailEnd/>
            </a:ln>
          </p:spPr>
          <p:txBody>
            <a:bodyPr wrap="none" lIns="106202" tIns="53101" rIns="106202" bIns="53101">
              <a:spAutoFit/>
            </a:bodyPr>
            <a:lstStyle/>
            <a:p>
              <a:endParaRPr lang="en-GB"/>
            </a:p>
          </p:txBody>
        </p:sp>
        <p:sp>
          <p:nvSpPr>
            <p:cNvPr id="131092" name="Line 19"/>
            <p:cNvSpPr>
              <a:spLocks noChangeShapeType="1"/>
            </p:cNvSpPr>
            <p:nvPr/>
          </p:nvSpPr>
          <p:spPr bwMode="auto">
            <a:xfrm flipV="1">
              <a:off x="1296" y="2160"/>
              <a:ext cx="1296" cy="192"/>
            </a:xfrm>
            <a:prstGeom prst="line">
              <a:avLst/>
            </a:prstGeom>
            <a:noFill/>
            <a:ln w="28575">
              <a:solidFill>
                <a:schemeClr val="tx1"/>
              </a:solidFill>
              <a:round/>
              <a:headEnd/>
              <a:tailEnd type="triangle" w="med" len="med"/>
            </a:ln>
          </p:spPr>
          <p:txBody>
            <a:bodyPr wrap="none" lIns="106202" tIns="53101" rIns="106202" bIns="53101">
              <a:spAutoFit/>
            </a:bodyPr>
            <a:lstStyle/>
            <a:p>
              <a:endParaRPr lang="en-GB"/>
            </a:p>
          </p:txBody>
        </p:sp>
        <p:sp>
          <p:nvSpPr>
            <p:cNvPr id="131093" name="Text Box 20"/>
            <p:cNvSpPr txBox="1">
              <a:spLocks noChangeArrowheads="1"/>
            </p:cNvSpPr>
            <p:nvPr/>
          </p:nvSpPr>
          <p:spPr bwMode="auto">
            <a:xfrm>
              <a:off x="2544" y="2400"/>
              <a:ext cx="524" cy="213"/>
            </a:xfrm>
            <a:prstGeom prst="rect">
              <a:avLst/>
            </a:prstGeom>
            <a:noFill/>
            <a:ln w="12700">
              <a:noFill/>
              <a:miter lim="800000"/>
              <a:headEnd type="none" w="sm" len="sm"/>
              <a:tailEnd type="none" w="med" len="lg"/>
            </a:ln>
          </p:spPr>
          <p:txBody>
            <a:bodyPr wrap="none" lIns="106202" tIns="53101" rIns="106202" bIns="53101">
              <a:spAutoFit/>
            </a:bodyPr>
            <a:lstStyle/>
            <a:p>
              <a:pPr defTabSz="949325" eaLnBrk="0" hangingPunct="0">
                <a:spcBef>
                  <a:spcPct val="0"/>
                </a:spcBef>
              </a:pPr>
              <a:r>
                <a:rPr lang="en-US" sz="1400">
                  <a:latin typeface="Arial" charset="0"/>
                </a:rPr>
                <a:t>Search</a:t>
              </a:r>
            </a:p>
          </p:txBody>
        </p:sp>
        <p:sp>
          <p:nvSpPr>
            <p:cNvPr id="131094" name="Line 21"/>
            <p:cNvSpPr>
              <a:spLocks noChangeShapeType="1"/>
            </p:cNvSpPr>
            <p:nvPr/>
          </p:nvSpPr>
          <p:spPr bwMode="auto">
            <a:xfrm flipV="1">
              <a:off x="1296" y="2400"/>
              <a:ext cx="336" cy="96"/>
            </a:xfrm>
            <a:prstGeom prst="line">
              <a:avLst/>
            </a:prstGeom>
            <a:noFill/>
            <a:ln w="28575">
              <a:solidFill>
                <a:schemeClr val="tx1"/>
              </a:solidFill>
              <a:round/>
              <a:headEnd/>
              <a:tailEnd/>
            </a:ln>
          </p:spPr>
          <p:txBody>
            <a:bodyPr wrap="none" lIns="106202" tIns="53101" rIns="106202" bIns="53101">
              <a:spAutoFit/>
            </a:bodyPr>
            <a:lstStyle/>
            <a:p>
              <a:endParaRPr lang="en-GB"/>
            </a:p>
          </p:txBody>
        </p:sp>
        <p:sp>
          <p:nvSpPr>
            <p:cNvPr id="131095" name="Line 22"/>
            <p:cNvSpPr>
              <a:spLocks noChangeShapeType="1"/>
            </p:cNvSpPr>
            <p:nvPr/>
          </p:nvSpPr>
          <p:spPr bwMode="auto">
            <a:xfrm>
              <a:off x="1632" y="2400"/>
              <a:ext cx="960" cy="48"/>
            </a:xfrm>
            <a:prstGeom prst="line">
              <a:avLst/>
            </a:prstGeom>
            <a:noFill/>
            <a:ln w="28575">
              <a:solidFill>
                <a:schemeClr val="tx1"/>
              </a:solidFill>
              <a:round/>
              <a:headEnd/>
              <a:tailEnd type="triangle" w="med" len="med"/>
            </a:ln>
          </p:spPr>
          <p:txBody>
            <a:bodyPr wrap="none" lIns="106202" tIns="53101" rIns="106202" bIns="53101">
              <a:spAutoFit/>
            </a:bodyPr>
            <a:lstStyle/>
            <a:p>
              <a:endParaRPr lang="en-GB"/>
            </a:p>
          </p:txBody>
        </p:sp>
        <p:sp>
          <p:nvSpPr>
            <p:cNvPr id="131096" name="Text Box 23"/>
            <p:cNvSpPr txBox="1">
              <a:spLocks noChangeArrowheads="1"/>
            </p:cNvSpPr>
            <p:nvPr/>
          </p:nvSpPr>
          <p:spPr bwMode="auto">
            <a:xfrm>
              <a:off x="2640" y="2664"/>
              <a:ext cx="524" cy="213"/>
            </a:xfrm>
            <a:prstGeom prst="rect">
              <a:avLst/>
            </a:prstGeom>
            <a:noFill/>
            <a:ln w="12700">
              <a:noFill/>
              <a:miter lim="800000"/>
              <a:headEnd type="none" w="sm" len="sm"/>
              <a:tailEnd type="none" w="med" len="lg"/>
            </a:ln>
          </p:spPr>
          <p:txBody>
            <a:bodyPr wrap="none" lIns="106202" tIns="53101" rIns="106202" bIns="53101">
              <a:spAutoFit/>
            </a:bodyPr>
            <a:lstStyle/>
            <a:p>
              <a:pPr defTabSz="949325" eaLnBrk="0" hangingPunct="0">
                <a:spcBef>
                  <a:spcPct val="0"/>
                </a:spcBef>
              </a:pPr>
              <a:r>
                <a:rPr lang="en-US" sz="1400">
                  <a:latin typeface="Arial" charset="0"/>
                </a:rPr>
                <a:t>Demos</a:t>
              </a:r>
            </a:p>
          </p:txBody>
        </p:sp>
        <p:sp>
          <p:nvSpPr>
            <p:cNvPr id="131097" name="Line 24"/>
            <p:cNvSpPr>
              <a:spLocks noChangeShapeType="1"/>
            </p:cNvSpPr>
            <p:nvPr/>
          </p:nvSpPr>
          <p:spPr bwMode="auto">
            <a:xfrm>
              <a:off x="1632" y="2544"/>
              <a:ext cx="1056" cy="240"/>
            </a:xfrm>
            <a:prstGeom prst="line">
              <a:avLst/>
            </a:prstGeom>
            <a:noFill/>
            <a:ln w="28575">
              <a:solidFill>
                <a:schemeClr val="tx1"/>
              </a:solidFill>
              <a:round/>
              <a:headEnd/>
              <a:tailEnd type="triangle" w="med" len="med"/>
            </a:ln>
          </p:spPr>
          <p:txBody>
            <a:bodyPr wrap="none" lIns="106202" tIns="53101" rIns="106202" bIns="53101">
              <a:spAutoFit/>
            </a:bodyPr>
            <a:lstStyle/>
            <a:p>
              <a:endParaRPr lang="en-GB"/>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8"/>
          <p:cNvSpPr>
            <a:spLocks noGrp="1" noChangeArrowheads="1"/>
          </p:cNvSpPr>
          <p:nvPr>
            <p:ph type="sldNum" sz="quarter" idx="5"/>
          </p:nvPr>
        </p:nvSpPr>
        <p:spPr>
          <a:noFill/>
        </p:spPr>
        <p:txBody>
          <a:bodyPr/>
          <a:lstStyle/>
          <a:p>
            <a:r>
              <a:rPr lang="en-US" smtClean="0"/>
              <a:t> </a:t>
            </a:r>
            <a:fld id="{92135107-BB35-4745-8CF4-2FEE04409C61}" type="slidenum">
              <a:rPr lang="en-US" smtClean="0"/>
              <a:pPr/>
              <a:t>18</a:t>
            </a:fld>
            <a:endParaRPr lang="en-US" smtClean="0"/>
          </a:p>
        </p:txBody>
      </p:sp>
      <p:sp>
        <p:nvSpPr>
          <p:cNvPr id="454658" name="Rectangle 2"/>
          <p:cNvSpPr>
            <a:spLocks noGrp="1" noRot="1" noChangeAspect="1" noChangeArrowheads="1" noTextEdit="1"/>
          </p:cNvSpPr>
          <p:nvPr>
            <p:ph type="sldImg"/>
          </p:nvPr>
        </p:nvSpPr>
        <p:spPr>
          <a:xfrm>
            <a:off x="4440238" y="395288"/>
            <a:ext cx="2236787" cy="1676400"/>
          </a:xfrm>
          <a:ln/>
          <a:effectLst>
            <a:outerShdw dist="107763" dir="2700000" algn="ctr" rotWithShape="0">
              <a:schemeClr val="tx1"/>
            </a:outerShdw>
          </a:effectLst>
        </p:spPr>
      </p:sp>
      <p:sp>
        <p:nvSpPr>
          <p:cNvPr id="133124" name="Rectangle 3"/>
          <p:cNvSpPr>
            <a:spLocks noGrp="1" noChangeArrowheads="1"/>
          </p:cNvSpPr>
          <p:nvPr>
            <p:ph type="body" idx="1"/>
          </p:nvPr>
        </p:nvSpPr>
        <p:spPr>
          <a:noFill/>
          <a:ln/>
        </p:spPr>
        <p:txBody>
          <a:bodyPr/>
          <a:lstStyle/>
          <a:p>
            <a:r>
              <a:rPr lang="en-US" sz="2400" b="1" smtClean="0"/>
              <a:t>Modifying the MATLAB Desktop Appearance</a:t>
            </a:r>
          </a:p>
          <a:p>
            <a:endParaRPr lang="en-US" sz="2400" b="1" smtClean="0"/>
          </a:p>
          <a:p>
            <a:r>
              <a:rPr lang="en-US" sz="1400" smtClean="0"/>
              <a:t>There are many ways of modifying the look and feel of your MATLAB Desktop windows. </a:t>
            </a:r>
            <a:r>
              <a:rPr lang="en-US" sz="1400" smtClean="0">
                <a:sym typeface="Wingdings" pitchFamily="2" charset="2"/>
              </a:rPr>
              <a:t>For example,  b</a:t>
            </a:r>
            <a:r>
              <a:rPr lang="en-US" sz="1400" smtClean="0"/>
              <a:t>y using the </a:t>
            </a:r>
            <a:r>
              <a:rPr lang="en-US" sz="1400" b="1" smtClean="0"/>
              <a:t>Preferences </a:t>
            </a:r>
            <a:r>
              <a:rPr lang="en-US" sz="1400" smtClean="0"/>
              <a:t>window, you can change properties such as </a:t>
            </a:r>
          </a:p>
          <a:p>
            <a:r>
              <a:rPr lang="en-US" sz="1400" smtClean="0"/>
              <a:t>the colour and font size of your MATLAB Desktop. To access the </a:t>
            </a:r>
            <a:r>
              <a:rPr lang="en-US" sz="1400" b="1" smtClean="0"/>
              <a:t>Preferences </a:t>
            </a:r>
            <a:r>
              <a:rPr lang="en-US" sz="1400" smtClean="0"/>
              <a:t>window, select </a:t>
            </a:r>
            <a:r>
              <a:rPr lang="en-US" sz="1400" b="1" smtClean="0"/>
              <a:t>File</a:t>
            </a:r>
            <a:r>
              <a:rPr lang="en-US" sz="1400" b="1" smtClean="0">
                <a:sym typeface="Wingdings" pitchFamily="2" charset="2"/>
              </a:rPr>
              <a:t></a:t>
            </a:r>
            <a:r>
              <a:rPr lang="en-US" sz="1400" b="1" smtClean="0"/>
              <a:t>Preferences. </a:t>
            </a:r>
          </a:p>
          <a:p>
            <a:pPr lvl="1"/>
            <a:endParaRPr lang="en-US" sz="1400" b="1" smtClean="0"/>
          </a:p>
          <a:p>
            <a:endParaRPr lang="en-US" sz="1400"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GB" smtClean="0"/>
          </a:p>
          <a:p>
            <a:endParaRPr lang="en-US" smtClean="0"/>
          </a:p>
          <a:p>
            <a:endParaRPr lang="en-US" smtClean="0"/>
          </a:p>
          <a:p>
            <a:endParaRPr lang="en-US" smtClean="0"/>
          </a:p>
          <a:p>
            <a:r>
              <a:rPr lang="en-US" sz="1400" smtClean="0"/>
              <a:t>The tree window on the left-hand side shows the objects that can be customized:</a:t>
            </a:r>
            <a:endParaRPr lang="en-US" sz="800" smtClean="0"/>
          </a:p>
          <a:p>
            <a:pPr>
              <a:buFontTx/>
              <a:buChar char="•"/>
            </a:pPr>
            <a:r>
              <a:rPr lang="en-US" sz="1400" smtClean="0"/>
              <a:t> General - affects the whole desktop</a:t>
            </a:r>
          </a:p>
          <a:p>
            <a:pPr>
              <a:buFontTx/>
              <a:buChar char="•"/>
            </a:pPr>
            <a:r>
              <a:rPr lang="en-US" sz="1400" smtClean="0"/>
              <a:t> Command Window</a:t>
            </a:r>
          </a:p>
          <a:p>
            <a:pPr>
              <a:buFontTx/>
              <a:buChar char="•"/>
            </a:pPr>
            <a:r>
              <a:rPr lang="en-US" sz="1400" smtClean="0"/>
              <a:t> Command History</a:t>
            </a:r>
          </a:p>
          <a:p>
            <a:pPr>
              <a:buFontTx/>
              <a:buChar char="•"/>
            </a:pPr>
            <a:r>
              <a:rPr lang="en-US" sz="1400" smtClean="0"/>
              <a:t> Editor/Debugger</a:t>
            </a:r>
          </a:p>
          <a:p>
            <a:pPr>
              <a:buFontTx/>
              <a:buChar char="•"/>
            </a:pPr>
            <a:r>
              <a:rPr lang="en-US" sz="1400" smtClean="0"/>
              <a:t> Help</a:t>
            </a:r>
          </a:p>
          <a:p>
            <a:pPr>
              <a:buFontTx/>
              <a:buChar char="•"/>
            </a:pPr>
            <a:r>
              <a:rPr lang="en-US" sz="1400" smtClean="0"/>
              <a:t> Current Directory </a:t>
            </a:r>
          </a:p>
          <a:p>
            <a:pPr>
              <a:buFontTx/>
              <a:buChar char="•"/>
            </a:pPr>
            <a:r>
              <a:rPr lang="en-US" sz="1400" smtClean="0"/>
              <a:t> Workspace</a:t>
            </a:r>
          </a:p>
          <a:p>
            <a:pPr>
              <a:buFontTx/>
              <a:buChar char="•"/>
            </a:pPr>
            <a:r>
              <a:rPr lang="en-US" sz="1400" smtClean="0"/>
              <a:t> Array Editor</a:t>
            </a:r>
          </a:p>
          <a:p>
            <a:pPr>
              <a:buFontTx/>
              <a:buChar char="•"/>
            </a:pPr>
            <a:r>
              <a:rPr lang="en-US" sz="1400" smtClean="0"/>
              <a:t> GUIDE: Graphical User Interface Design Environment</a:t>
            </a:r>
          </a:p>
          <a:p>
            <a:pPr>
              <a:buFontTx/>
              <a:buChar char="•"/>
            </a:pPr>
            <a:r>
              <a:rPr lang="en-US" sz="1400" smtClean="0"/>
              <a:t> Figure Copy Template</a:t>
            </a:r>
          </a:p>
        </p:txBody>
      </p:sp>
      <p:sp>
        <p:nvSpPr>
          <p:cNvPr id="133125" name="Text Box 4"/>
          <p:cNvSpPr txBox="1">
            <a:spLocks noChangeArrowheads="1"/>
          </p:cNvSpPr>
          <p:nvPr/>
        </p:nvSpPr>
        <p:spPr bwMode="auto">
          <a:xfrm>
            <a:off x="1929915" y="7048469"/>
            <a:ext cx="3364936" cy="738658"/>
          </a:xfrm>
          <a:prstGeom prst="rect">
            <a:avLst/>
          </a:prstGeom>
          <a:noFill/>
          <a:ln w="25400">
            <a:noFill/>
            <a:miter lim="800000"/>
            <a:headEnd/>
            <a:tailEnd/>
          </a:ln>
        </p:spPr>
        <p:txBody>
          <a:bodyPr lIns="91433" tIns="45717" rIns="91433" bIns="45717">
            <a:spAutoFit/>
          </a:bodyPr>
          <a:lstStyle/>
          <a:p>
            <a:pPr eaLnBrk="0" hangingPunct="0">
              <a:spcBef>
                <a:spcPct val="0"/>
              </a:spcBef>
            </a:pPr>
            <a:r>
              <a:rPr lang="en-US" sz="1400" b="1"/>
              <a:t>Note</a:t>
            </a:r>
          </a:p>
          <a:p>
            <a:pPr eaLnBrk="0" hangingPunct="0">
              <a:spcBef>
                <a:spcPct val="0"/>
              </a:spcBef>
            </a:pPr>
            <a:r>
              <a:rPr lang="en-US" sz="1400"/>
              <a:t>Simulink options are available only if you </a:t>
            </a:r>
          </a:p>
          <a:p>
            <a:pPr eaLnBrk="0" hangingPunct="0">
              <a:spcBef>
                <a:spcPct val="0"/>
              </a:spcBef>
            </a:pPr>
            <a:r>
              <a:rPr lang="en-US" sz="1400"/>
              <a:t>have licensed the Simulink product.</a:t>
            </a:r>
          </a:p>
        </p:txBody>
      </p:sp>
      <p:grpSp>
        <p:nvGrpSpPr>
          <p:cNvPr id="2" name="Group 5"/>
          <p:cNvGrpSpPr>
            <a:grpSpLocks/>
          </p:cNvGrpSpPr>
          <p:nvPr/>
        </p:nvGrpSpPr>
        <p:grpSpPr bwMode="auto">
          <a:xfrm>
            <a:off x="278676" y="2844248"/>
            <a:ext cx="5579933" cy="3435032"/>
            <a:chOff x="144" y="1776"/>
            <a:chExt cx="3744" cy="2268"/>
          </a:xfrm>
        </p:grpSpPr>
        <p:pic>
          <p:nvPicPr>
            <p:cNvPr id="133127" name="Picture 6"/>
            <p:cNvPicPr>
              <a:picLocks noChangeAspect="1" noChangeArrowheads="1"/>
            </p:cNvPicPr>
            <p:nvPr/>
          </p:nvPicPr>
          <p:blipFill>
            <a:blip r:embed="rId3"/>
            <a:srcRect/>
            <a:stretch>
              <a:fillRect/>
            </a:stretch>
          </p:blipFill>
          <p:spPr bwMode="auto">
            <a:xfrm>
              <a:off x="144" y="1776"/>
              <a:ext cx="2848" cy="2136"/>
            </a:xfrm>
            <a:prstGeom prst="rect">
              <a:avLst/>
            </a:prstGeom>
            <a:noFill/>
            <a:ln w="9525">
              <a:noFill/>
              <a:miter lim="800000"/>
              <a:headEnd/>
              <a:tailEnd/>
            </a:ln>
          </p:spPr>
        </p:pic>
        <p:pic>
          <p:nvPicPr>
            <p:cNvPr id="133128" name="Picture 7"/>
            <p:cNvPicPr>
              <a:picLocks noChangeAspect="1" noChangeArrowheads="1"/>
            </p:cNvPicPr>
            <p:nvPr/>
          </p:nvPicPr>
          <p:blipFill>
            <a:blip r:embed="rId4"/>
            <a:srcRect/>
            <a:stretch>
              <a:fillRect/>
            </a:stretch>
          </p:blipFill>
          <p:spPr bwMode="auto">
            <a:xfrm>
              <a:off x="1152" y="1824"/>
              <a:ext cx="2736" cy="2220"/>
            </a:xfrm>
            <a:prstGeom prst="rect">
              <a:avLst/>
            </a:prstGeom>
            <a:noFill/>
            <a:ln w="9525">
              <a:noFill/>
              <a:miter lim="800000"/>
              <a:headEnd/>
              <a:tailEnd/>
            </a:ln>
          </p:spPr>
        </p:pic>
        <p:sp>
          <p:nvSpPr>
            <p:cNvPr id="133129" name="Line 8"/>
            <p:cNvSpPr>
              <a:spLocks noChangeShapeType="1"/>
            </p:cNvSpPr>
            <p:nvPr/>
          </p:nvSpPr>
          <p:spPr bwMode="auto">
            <a:xfrm flipV="1">
              <a:off x="864" y="1920"/>
              <a:ext cx="624" cy="480"/>
            </a:xfrm>
            <a:prstGeom prst="line">
              <a:avLst/>
            </a:prstGeom>
            <a:noFill/>
            <a:ln w="28575">
              <a:solidFill>
                <a:srgbClr val="008080"/>
              </a:solidFill>
              <a:round/>
              <a:headEnd/>
              <a:tailEnd type="triangle" w="med" len="med"/>
            </a:ln>
          </p:spPr>
          <p:txBody>
            <a:bodyPr/>
            <a:lstStyle/>
            <a:p>
              <a:endParaRPr lang="en-GB"/>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8"/>
          <p:cNvSpPr>
            <a:spLocks noGrp="1" noChangeArrowheads="1"/>
          </p:cNvSpPr>
          <p:nvPr>
            <p:ph type="sldNum" sz="quarter" idx="5"/>
          </p:nvPr>
        </p:nvSpPr>
        <p:spPr>
          <a:noFill/>
        </p:spPr>
        <p:txBody>
          <a:bodyPr/>
          <a:lstStyle/>
          <a:p>
            <a:r>
              <a:rPr lang="en-US" smtClean="0"/>
              <a:t> </a:t>
            </a:r>
            <a:fld id="{F419DEB5-4260-4F4C-9421-C488BEBF46FB}" type="slidenum">
              <a:rPr lang="en-US" smtClean="0"/>
              <a:pPr/>
              <a:t>19</a:t>
            </a:fld>
            <a:endParaRPr lang="en-US" smtClean="0"/>
          </a:p>
        </p:txBody>
      </p:sp>
      <p:sp>
        <p:nvSpPr>
          <p:cNvPr id="452610"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r>
              <a:rPr lang="en-US" sz="2400" b="1" smtClean="0"/>
              <a:t>Returning to the Default MATLAB Desktop</a:t>
            </a:r>
          </a:p>
          <a:p>
            <a:endParaRPr lang="en-US" sz="2400" smtClean="0"/>
          </a:p>
          <a:p>
            <a:r>
              <a:rPr lang="en-US" sz="1400" smtClean="0"/>
              <a:t>The figure shows the default appearance of the MATLAB Desktop. To use the default settings in the Command Window</a:t>
            </a:r>
            <a:r>
              <a:rPr lang="en-GB" sz="1400" smtClean="0"/>
              <a:t> </a:t>
            </a:r>
            <a:r>
              <a:rPr lang="en-US" sz="1400" smtClean="0"/>
              <a:t>select </a:t>
            </a:r>
            <a:r>
              <a:rPr lang="en-US" sz="1400" b="1" smtClean="0"/>
              <a:t>Desktop</a:t>
            </a:r>
            <a:r>
              <a:rPr lang="en-US" sz="1400" b="1" smtClean="0">
                <a:sym typeface="Wingdings" pitchFamily="2" charset="2"/>
              </a:rPr>
              <a:t>Desktop LayoutDefault</a:t>
            </a:r>
            <a:r>
              <a:rPr lang="en-US" sz="1400" smtClean="0">
                <a:sym typeface="Wingdings" pitchFamily="2" charset="2"/>
              </a:rPr>
              <a:t>.</a:t>
            </a:r>
            <a:r>
              <a:rPr lang="en-US" sz="1400" smtClean="0"/>
              <a:t> There</a:t>
            </a:r>
            <a:r>
              <a:rPr lang="en-GB" sz="1400" smtClean="0"/>
              <a:t/>
            </a:r>
            <a:br>
              <a:rPr lang="en-GB" sz="1400" smtClean="0"/>
            </a:br>
            <a:r>
              <a:rPr lang="en-US" sz="1400" smtClean="0"/>
              <a:t>are three</a:t>
            </a:r>
            <a:r>
              <a:rPr lang="en-GB" sz="1400" smtClean="0"/>
              <a:t> </a:t>
            </a:r>
            <a:r>
              <a:rPr lang="en-US" sz="1400" smtClean="0"/>
              <a:t>windows on this desktop. The properties of these windows and the content of these windows are described on the following pages. </a:t>
            </a:r>
          </a:p>
          <a:p>
            <a:endParaRPr lang="en-US" sz="1400" smtClean="0"/>
          </a:p>
          <a:p>
            <a:endParaRPr lang="en-US" sz="2400" smtClean="0"/>
          </a:p>
        </p:txBody>
      </p:sp>
      <p:grpSp>
        <p:nvGrpSpPr>
          <p:cNvPr id="2" name="Group 4"/>
          <p:cNvGrpSpPr>
            <a:grpSpLocks/>
          </p:cNvGrpSpPr>
          <p:nvPr/>
        </p:nvGrpSpPr>
        <p:grpSpPr bwMode="auto">
          <a:xfrm>
            <a:off x="214613" y="2978784"/>
            <a:ext cx="6166114" cy="5711892"/>
            <a:chOff x="88" y="2027"/>
            <a:chExt cx="4328" cy="4013"/>
          </a:xfrm>
        </p:grpSpPr>
        <p:pic>
          <p:nvPicPr>
            <p:cNvPr id="132102" name="Picture 5"/>
            <p:cNvPicPr>
              <a:picLocks noChangeAspect="1" noChangeArrowheads="1"/>
            </p:cNvPicPr>
            <p:nvPr/>
          </p:nvPicPr>
          <p:blipFill>
            <a:blip r:embed="rId3"/>
            <a:srcRect/>
            <a:stretch>
              <a:fillRect/>
            </a:stretch>
          </p:blipFill>
          <p:spPr bwMode="auto">
            <a:xfrm>
              <a:off x="88" y="2027"/>
              <a:ext cx="4328" cy="3642"/>
            </a:xfrm>
            <a:prstGeom prst="rect">
              <a:avLst/>
            </a:prstGeom>
            <a:noFill/>
            <a:ln w="12700">
              <a:noFill/>
              <a:miter lim="800000"/>
              <a:headEnd/>
              <a:tailEnd/>
            </a:ln>
          </p:spPr>
        </p:pic>
        <p:pic>
          <p:nvPicPr>
            <p:cNvPr id="132103" name="Picture 6"/>
            <p:cNvPicPr>
              <a:picLocks noChangeAspect="1" noChangeArrowheads="1"/>
            </p:cNvPicPr>
            <p:nvPr/>
          </p:nvPicPr>
          <p:blipFill>
            <a:blip r:embed="rId4"/>
            <a:srcRect/>
            <a:stretch>
              <a:fillRect/>
            </a:stretch>
          </p:blipFill>
          <p:spPr bwMode="auto">
            <a:xfrm>
              <a:off x="384" y="3127"/>
              <a:ext cx="3884" cy="2913"/>
            </a:xfrm>
            <a:prstGeom prst="rect">
              <a:avLst/>
            </a:prstGeom>
            <a:noFill/>
            <a:ln w="12700">
              <a:noFill/>
              <a:miter lim="800000"/>
              <a:headEnd/>
              <a:tailEnd/>
            </a:ln>
          </p:spPr>
        </p:pic>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8"/>
          <p:cNvSpPr>
            <a:spLocks noGrp="1" noChangeArrowheads="1"/>
          </p:cNvSpPr>
          <p:nvPr>
            <p:ph type="sldNum" sz="quarter" idx="5"/>
          </p:nvPr>
        </p:nvSpPr>
        <p:spPr>
          <a:noFill/>
        </p:spPr>
        <p:txBody>
          <a:bodyPr/>
          <a:lstStyle/>
          <a:p>
            <a:r>
              <a:rPr lang="en-US" smtClean="0"/>
              <a:t> </a:t>
            </a:r>
            <a:fld id="{986CA5D8-6BB9-495B-B6CF-5763112F098F}" type="slidenum">
              <a:rPr lang="en-US" smtClean="0"/>
              <a:pPr/>
              <a:t>20</a:t>
            </a:fld>
            <a:endParaRPr lang="en-US" smtClean="0"/>
          </a:p>
        </p:txBody>
      </p:sp>
      <p:sp>
        <p:nvSpPr>
          <p:cNvPr id="456706" name="Rectangle 2"/>
          <p:cNvSpPr>
            <a:spLocks noGrp="1" noRot="1" noChangeAspect="1" noChangeArrowheads="1" noTextEdit="1"/>
          </p:cNvSpPr>
          <p:nvPr>
            <p:ph type="sldImg"/>
          </p:nvPr>
        </p:nvSpPr>
        <p:spPr>
          <a:xfrm>
            <a:off x="4452938" y="395288"/>
            <a:ext cx="2236787" cy="1676400"/>
          </a:xfrm>
          <a:ln/>
          <a:effectLst>
            <a:outerShdw dist="107763" dir="2700000" algn="ctr" rotWithShape="0">
              <a:schemeClr val="tx1"/>
            </a:outerShdw>
          </a:effectLst>
        </p:spPr>
      </p:sp>
      <p:sp>
        <p:nvSpPr>
          <p:cNvPr id="134148" name="Rectangle 3"/>
          <p:cNvSpPr>
            <a:spLocks noGrp="1" noChangeArrowheads="1"/>
          </p:cNvSpPr>
          <p:nvPr>
            <p:ph type="body" idx="1"/>
          </p:nvPr>
        </p:nvSpPr>
        <p:spPr>
          <a:noFill/>
          <a:ln/>
        </p:spPr>
        <p:txBody>
          <a:bodyPr/>
          <a:lstStyle/>
          <a:p>
            <a:r>
              <a:rPr lang="en-US" sz="2400" b="1" smtClean="0"/>
              <a:t>The Contents of the MATLAB Desktop</a:t>
            </a:r>
          </a:p>
          <a:p>
            <a:endParaRPr lang="en-US" sz="2400" b="1" smtClean="0"/>
          </a:p>
          <a:p>
            <a:r>
              <a:rPr lang="en-US" sz="1400" smtClean="0"/>
              <a:t>The MATLAB Desktop</a:t>
            </a:r>
            <a:r>
              <a:rPr lang="en-US" sz="1400" b="1" smtClean="0"/>
              <a:t> </a:t>
            </a:r>
            <a:r>
              <a:rPr lang="en-US" sz="1400" smtClean="0"/>
              <a:t>allows you to launch a number of different MATLAB utilities, which are:</a:t>
            </a:r>
          </a:p>
          <a:p>
            <a:endParaRPr lang="en-US" sz="800" smtClean="0"/>
          </a:p>
          <a:p>
            <a:pPr>
              <a:buFontTx/>
              <a:buChar char="•"/>
            </a:pPr>
            <a:r>
              <a:rPr lang="en-US" sz="1400" smtClean="0"/>
              <a:t> </a:t>
            </a:r>
            <a:r>
              <a:rPr lang="en-US" sz="1400" b="1" smtClean="0"/>
              <a:t>Workspace</a:t>
            </a:r>
            <a:r>
              <a:rPr lang="en-US" sz="1400" smtClean="0"/>
              <a:t> browser</a:t>
            </a:r>
          </a:p>
          <a:p>
            <a:pPr>
              <a:buFontTx/>
              <a:buChar char="•"/>
            </a:pPr>
            <a:r>
              <a:rPr lang="en-US" sz="1400" smtClean="0"/>
              <a:t> </a:t>
            </a:r>
            <a:r>
              <a:rPr lang="en-US" sz="1400" b="1" smtClean="0"/>
              <a:t>Command History</a:t>
            </a:r>
            <a:r>
              <a:rPr lang="en-US" sz="1400" smtClean="0"/>
              <a:t> window</a:t>
            </a:r>
          </a:p>
          <a:p>
            <a:pPr>
              <a:buFontTx/>
              <a:buChar char="•"/>
            </a:pPr>
            <a:r>
              <a:rPr lang="en-US" sz="1400" smtClean="0"/>
              <a:t> </a:t>
            </a:r>
            <a:r>
              <a:rPr lang="en-US" sz="1400" b="1" smtClean="0"/>
              <a:t>Current Directory</a:t>
            </a:r>
            <a:r>
              <a:rPr lang="en-US" sz="1400" smtClean="0"/>
              <a:t> window</a:t>
            </a:r>
          </a:p>
          <a:p>
            <a:endParaRPr lang="en-US" sz="2400" b="1" smtClean="0"/>
          </a:p>
          <a:p>
            <a:endParaRPr lang="en-US" b="1" smtClean="0"/>
          </a:p>
          <a:p>
            <a:endParaRPr lang="en-US" b="1" smtClean="0"/>
          </a:p>
          <a:p>
            <a:endParaRPr lang="en-US" b="1" smtClean="0"/>
          </a:p>
          <a:p>
            <a:endParaRPr lang="en-US" b="1" smtClean="0"/>
          </a:p>
          <a:p>
            <a:endParaRPr lang="en-US" b="1" smtClean="0"/>
          </a:p>
          <a:p>
            <a:endParaRPr lang="en-US" b="1"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z="800" smtClean="0"/>
          </a:p>
          <a:p>
            <a:endParaRPr lang="en-US" sz="800" smtClean="0"/>
          </a:p>
          <a:p>
            <a:endParaRPr lang="en-US" sz="800" smtClean="0"/>
          </a:p>
          <a:p>
            <a:endParaRPr lang="en-US" sz="800" smtClean="0"/>
          </a:p>
          <a:p>
            <a:endParaRPr lang="en-US" sz="800" smtClean="0"/>
          </a:p>
          <a:p>
            <a:r>
              <a:rPr lang="en-US" sz="1400" smtClean="0"/>
              <a:t>The </a:t>
            </a:r>
            <a:r>
              <a:rPr lang="en-US" sz="1400" b="1" smtClean="0"/>
              <a:t>Workspace</a:t>
            </a:r>
            <a:r>
              <a:rPr lang="en-US" sz="1400" smtClean="0"/>
              <a:t> browser allows you to view all the variables in the current workspace.</a:t>
            </a:r>
          </a:p>
          <a:p>
            <a:endParaRPr lang="en-US" sz="1400" smtClean="0"/>
          </a:p>
          <a:p>
            <a:r>
              <a:rPr lang="en-US" sz="1400" smtClean="0"/>
              <a:t>The </a:t>
            </a:r>
            <a:r>
              <a:rPr lang="en-US" sz="1400" b="1" smtClean="0"/>
              <a:t>Command History</a:t>
            </a:r>
            <a:r>
              <a:rPr lang="en-US" sz="1400" smtClean="0"/>
              <a:t> window lists the commands that have been entered in previously. These commands can be selected and executed from within this window (right-click on the selection).</a:t>
            </a:r>
          </a:p>
          <a:p>
            <a:endParaRPr lang="en-US" sz="1400" smtClean="0"/>
          </a:p>
          <a:p>
            <a:r>
              <a:rPr lang="en-US" sz="1400" smtClean="0"/>
              <a:t>The </a:t>
            </a:r>
            <a:r>
              <a:rPr lang="en-US" sz="1400" b="1" smtClean="0"/>
              <a:t>Current Directory</a:t>
            </a:r>
            <a:r>
              <a:rPr lang="en-US" sz="1400" smtClean="0"/>
              <a:t> window lets you see the content of the current directory. The content includes files and subdirectories.</a:t>
            </a:r>
            <a:endParaRPr lang="en-US" smtClean="0"/>
          </a:p>
          <a:p>
            <a:endParaRPr lang="en-US" smtClean="0"/>
          </a:p>
        </p:txBody>
      </p:sp>
      <p:pic>
        <p:nvPicPr>
          <p:cNvPr id="134149" name="Picture 4"/>
          <p:cNvPicPr>
            <a:picLocks noChangeAspect="1" noChangeArrowheads="1"/>
          </p:cNvPicPr>
          <p:nvPr/>
        </p:nvPicPr>
        <p:blipFill>
          <a:blip r:embed="rId3"/>
          <a:srcRect/>
          <a:stretch>
            <a:fillRect/>
          </a:stretch>
        </p:blipFill>
        <p:spPr bwMode="auto">
          <a:xfrm>
            <a:off x="219418" y="4123793"/>
            <a:ext cx="1942726" cy="1462338"/>
          </a:xfrm>
          <a:prstGeom prst="rect">
            <a:avLst/>
          </a:prstGeom>
          <a:noFill/>
          <a:ln w="12700">
            <a:noFill/>
            <a:miter lim="800000"/>
            <a:headEnd type="none" w="sm" len="sm"/>
            <a:tailEnd type="none" w="med" len="lg"/>
          </a:ln>
        </p:spPr>
      </p:pic>
      <p:pic>
        <p:nvPicPr>
          <p:cNvPr id="134150" name="Picture 5"/>
          <p:cNvPicPr>
            <a:picLocks noChangeAspect="1" noChangeArrowheads="1"/>
          </p:cNvPicPr>
          <p:nvPr/>
        </p:nvPicPr>
        <p:blipFill>
          <a:blip r:embed="rId4"/>
          <a:srcRect/>
          <a:stretch>
            <a:fillRect/>
          </a:stretch>
        </p:blipFill>
        <p:spPr bwMode="auto">
          <a:xfrm>
            <a:off x="906499" y="2564941"/>
            <a:ext cx="2820397" cy="1487198"/>
          </a:xfrm>
          <a:prstGeom prst="rect">
            <a:avLst/>
          </a:prstGeom>
          <a:noFill/>
          <a:ln w="12700">
            <a:noFill/>
            <a:miter lim="800000"/>
            <a:headEnd type="none" w="sm" len="sm"/>
            <a:tailEnd type="none" w="med" len="lg"/>
          </a:ln>
        </p:spPr>
      </p:pic>
      <p:pic>
        <p:nvPicPr>
          <p:cNvPr id="134151" name="Picture 6"/>
          <p:cNvPicPr>
            <a:picLocks noChangeAspect="1" noChangeArrowheads="1"/>
          </p:cNvPicPr>
          <p:nvPr/>
        </p:nvPicPr>
        <p:blipFill>
          <a:blip r:embed="rId5"/>
          <a:srcRect/>
          <a:stretch>
            <a:fillRect/>
          </a:stretch>
        </p:blipFill>
        <p:spPr bwMode="auto">
          <a:xfrm>
            <a:off x="2461641" y="4123793"/>
            <a:ext cx="2541720" cy="1450639"/>
          </a:xfrm>
          <a:prstGeom prst="rect">
            <a:avLst/>
          </a:prstGeom>
          <a:noFill/>
          <a:ln w="12700">
            <a:noFill/>
            <a:miter lim="800000"/>
            <a:headEnd type="none" w="sm" len="sm"/>
            <a:tailEnd type="none" w="med" len="lg"/>
          </a:ln>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8"/>
          <p:cNvSpPr>
            <a:spLocks noGrp="1" noChangeArrowheads="1"/>
          </p:cNvSpPr>
          <p:nvPr>
            <p:ph type="sldNum" sz="quarter" idx="5"/>
          </p:nvPr>
        </p:nvSpPr>
        <p:spPr>
          <a:noFill/>
        </p:spPr>
        <p:txBody>
          <a:bodyPr/>
          <a:lstStyle/>
          <a:p>
            <a:r>
              <a:rPr lang="en-US" smtClean="0"/>
              <a:t> </a:t>
            </a:r>
            <a:fld id="{74802441-B9F8-426A-ABAB-01F701E04EBE}" type="slidenum">
              <a:rPr lang="en-US" smtClean="0"/>
              <a:pPr/>
              <a:t>21</a:t>
            </a:fld>
            <a:endParaRPr lang="en-US" smtClean="0"/>
          </a:p>
        </p:txBody>
      </p:sp>
      <p:sp>
        <p:nvSpPr>
          <p:cNvPr id="458754" name="Rectangle 2"/>
          <p:cNvSpPr>
            <a:spLocks noGrp="1" noRot="1" noChangeAspect="1" noChangeArrowheads="1" noTextEdit="1"/>
          </p:cNvSpPr>
          <p:nvPr>
            <p:ph type="sldImg"/>
          </p:nvPr>
        </p:nvSpPr>
        <p:spPr>
          <a:ln/>
          <a:effectLst>
            <a:outerShdw dist="107763" dir="2700000" algn="ctr" rotWithShape="0">
              <a:schemeClr val="tx1"/>
            </a:outerShdw>
          </a:effectLst>
        </p:spPr>
      </p:sp>
      <p:sp>
        <p:nvSpPr>
          <p:cNvPr id="135172" name="Rectangle 3"/>
          <p:cNvSpPr>
            <a:spLocks noGrp="1" noChangeArrowheads="1"/>
          </p:cNvSpPr>
          <p:nvPr>
            <p:ph type="body" idx="1"/>
          </p:nvPr>
        </p:nvSpPr>
        <p:spPr>
          <a:noFill/>
          <a:ln/>
        </p:spPr>
        <p:txBody>
          <a:bodyPr/>
          <a:lstStyle/>
          <a:p>
            <a:r>
              <a:rPr lang="en-US" sz="2400" b="1" smtClean="0"/>
              <a:t>Workspace Browser</a:t>
            </a:r>
          </a:p>
          <a:p>
            <a:endParaRPr lang="en-US" sz="2400" smtClean="0"/>
          </a:p>
          <a:p>
            <a:r>
              <a:rPr lang="en-US" sz="1400" smtClean="0"/>
              <a:t>The Workspace Browser allows you to look at variables that have been created in the MATLAB workspace. </a:t>
            </a:r>
          </a:p>
          <a:p>
            <a:r>
              <a:rPr lang="en-US" sz="1400" smtClean="0"/>
              <a:t>Note the example below.</a:t>
            </a:r>
          </a:p>
          <a:p>
            <a:endParaRPr lang="en-US" sz="1400" smtClean="0"/>
          </a:p>
        </p:txBody>
      </p:sp>
      <p:pic>
        <p:nvPicPr>
          <p:cNvPr id="135173" name="Picture 4"/>
          <p:cNvPicPr>
            <a:picLocks noChangeAspect="1" noChangeArrowheads="1"/>
          </p:cNvPicPr>
          <p:nvPr/>
        </p:nvPicPr>
        <p:blipFill>
          <a:blip r:embed="rId3"/>
          <a:srcRect/>
          <a:stretch>
            <a:fillRect/>
          </a:stretch>
        </p:blipFill>
        <p:spPr bwMode="auto">
          <a:xfrm>
            <a:off x="286685" y="2398235"/>
            <a:ext cx="6094042" cy="4414799"/>
          </a:xfrm>
          <a:prstGeom prst="rect">
            <a:avLst/>
          </a:prstGeom>
          <a:noFill/>
          <a:ln w="9525">
            <a:noFill/>
            <a:miter lim="800000"/>
            <a:headEnd/>
            <a:tailEnd/>
          </a:ln>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8"/>
          <p:cNvSpPr>
            <a:spLocks noGrp="1" noChangeArrowheads="1"/>
          </p:cNvSpPr>
          <p:nvPr>
            <p:ph type="sldNum" sz="quarter" idx="5"/>
          </p:nvPr>
        </p:nvSpPr>
        <p:spPr>
          <a:noFill/>
        </p:spPr>
        <p:txBody>
          <a:bodyPr/>
          <a:lstStyle/>
          <a:p>
            <a:r>
              <a:rPr lang="en-US" smtClean="0"/>
              <a:t> </a:t>
            </a:r>
            <a:fld id="{8990B16C-E163-452E-8086-7DA8B3C42A0E}" type="slidenum">
              <a:rPr lang="en-US" smtClean="0"/>
              <a:pPr/>
              <a:t>22</a:t>
            </a:fld>
            <a:endParaRPr lang="en-US" smtClean="0"/>
          </a:p>
        </p:txBody>
      </p:sp>
      <p:sp>
        <p:nvSpPr>
          <p:cNvPr id="460802" name="Rectangle 2"/>
          <p:cNvSpPr>
            <a:spLocks noGrp="1" noRot="1" noChangeAspect="1" noChangeArrowheads="1" noTextEdit="1"/>
          </p:cNvSpPr>
          <p:nvPr>
            <p:ph type="sldImg"/>
          </p:nvPr>
        </p:nvSpPr>
        <p:spPr>
          <a:ln/>
          <a:effectLst>
            <a:outerShdw dist="107763" dir="2700000" algn="ctr" rotWithShape="0">
              <a:schemeClr val="tx1"/>
            </a:outerShdw>
          </a:effectLst>
        </p:spPr>
      </p:sp>
      <p:sp>
        <p:nvSpPr>
          <p:cNvPr id="136196" name="Rectangle 3"/>
          <p:cNvSpPr>
            <a:spLocks noGrp="1" noChangeArrowheads="1"/>
          </p:cNvSpPr>
          <p:nvPr>
            <p:ph type="body" idx="1"/>
          </p:nvPr>
        </p:nvSpPr>
        <p:spPr>
          <a:noFill/>
          <a:ln/>
        </p:spPr>
        <p:txBody>
          <a:bodyPr/>
          <a:lstStyle/>
          <a:p>
            <a:r>
              <a:rPr lang="en-US" sz="2400" b="1" smtClean="0"/>
              <a:t>Array Editor</a:t>
            </a:r>
          </a:p>
          <a:p>
            <a:endParaRPr lang="en-US" sz="2400" smtClean="0"/>
          </a:p>
          <a:p>
            <a:r>
              <a:rPr lang="en-US" sz="1400" smtClean="0"/>
              <a:t>You can open and edit the contents of 2-D numeric and string arrays using the Array Editor. You can view the</a:t>
            </a:r>
            <a:r>
              <a:rPr lang="en-GB" sz="1400" smtClean="0"/>
              <a:t> c</a:t>
            </a:r>
            <a:r>
              <a:rPr lang="en-US" sz="1400" smtClean="0"/>
              <a:t>ontents</a:t>
            </a:r>
            <a:r>
              <a:rPr lang="en-GB" sz="1400" smtClean="0"/>
              <a:t> </a:t>
            </a:r>
            <a:r>
              <a:rPr lang="en-US" sz="1400" smtClean="0"/>
              <a:t>of cell arrays and structures, two data types that </a:t>
            </a:r>
            <a:r>
              <a:rPr lang="en-GB" sz="1400" smtClean="0"/>
              <a:t>a</a:t>
            </a:r>
            <a:r>
              <a:rPr lang="en-US" sz="1400" smtClean="0"/>
              <a:t>re</a:t>
            </a:r>
            <a:r>
              <a:rPr lang="en-GB" sz="1400" smtClean="0"/>
              <a:t> </a:t>
            </a:r>
            <a:r>
              <a:rPr lang="en-US" sz="1400" smtClean="0"/>
              <a:t>discussed later in this section. There are two ways to  access the Array Editor: </a:t>
            </a:r>
          </a:p>
          <a:p>
            <a:pPr>
              <a:buFontTx/>
              <a:buChar char="•"/>
            </a:pPr>
            <a:r>
              <a:rPr lang="en-US" sz="1400" smtClean="0"/>
              <a:t> Double-click on the yellow box in the Workspace  Browser</a:t>
            </a:r>
            <a:r>
              <a:rPr lang="en-US" sz="1400" b="1" smtClean="0"/>
              <a:t> </a:t>
            </a:r>
            <a:r>
              <a:rPr lang="en-US" sz="1400" smtClean="0"/>
              <a:t>next to the variable name.</a:t>
            </a:r>
          </a:p>
          <a:p>
            <a:pPr>
              <a:buFontTx/>
              <a:buChar char="•"/>
            </a:pPr>
            <a:r>
              <a:rPr lang="en-US" sz="1400" smtClean="0"/>
              <a:t> Use the </a:t>
            </a:r>
            <a:r>
              <a:rPr lang="en-US" sz="1400" smtClean="0">
                <a:latin typeface="Courier New" pitchFamily="49" charset="0"/>
              </a:rPr>
              <a:t>openvar</a:t>
            </a:r>
            <a:r>
              <a:rPr lang="en-US" sz="1400" smtClean="0"/>
              <a:t> command with the variable name  from the MATLAB command line.</a:t>
            </a:r>
          </a:p>
          <a:p>
            <a:endParaRPr lang="en-US" sz="1400" smtClean="0"/>
          </a:p>
          <a:p>
            <a:r>
              <a:rPr lang="en-US" sz="1400" smtClean="0"/>
              <a:t>Using the Array Editor of MATLAB 6.5 you can view large arrays of up to 65535 elements.</a:t>
            </a:r>
          </a:p>
          <a:p>
            <a:r>
              <a:rPr lang="en-US" sz="1400" smtClean="0"/>
              <a:t>Sections of an array in the Array Editor can be changed or copied.  Right-clicking on a selection within the Array Editor allows you to:</a:t>
            </a:r>
          </a:p>
          <a:p>
            <a:endParaRPr lang="en-US" sz="1400" smtClean="0"/>
          </a:p>
          <a:p>
            <a:pPr>
              <a:buFontTx/>
              <a:buChar char="•"/>
            </a:pPr>
            <a:r>
              <a:rPr lang="en-US" sz="1400" smtClean="0"/>
              <a:t> Cut, copy, and paste information to and from the clipboard</a:t>
            </a:r>
          </a:p>
          <a:p>
            <a:pPr>
              <a:buFontTx/>
              <a:buChar char="•"/>
            </a:pPr>
            <a:r>
              <a:rPr lang="en-US" sz="1400" smtClean="0"/>
              <a:t> Insert or delete rows and columns (when possible)</a:t>
            </a:r>
          </a:p>
          <a:p>
            <a:pPr>
              <a:buFontTx/>
              <a:buChar char="•"/>
            </a:pPr>
            <a:r>
              <a:rPr lang="en-US" sz="1400" smtClean="0"/>
              <a:t> Clear contents of cells (change values to zero)</a:t>
            </a:r>
          </a:p>
          <a:p>
            <a:pPr lvl="1">
              <a:buFontTx/>
              <a:buChar char="•"/>
            </a:pPr>
            <a:endParaRPr lang="en-US" sz="1400" smtClean="0"/>
          </a:p>
          <a:p>
            <a:pPr lvl="1">
              <a:buFontTx/>
              <a:buChar char="•"/>
            </a:pPr>
            <a:endParaRPr lang="en-US" smtClean="0"/>
          </a:p>
          <a:p>
            <a:r>
              <a:rPr lang="en-US" sz="1400" b="1" smtClean="0"/>
              <a:t>Note</a:t>
            </a:r>
            <a:r>
              <a:rPr lang="en-US" smtClean="0"/>
              <a:t> </a:t>
            </a:r>
            <a:r>
              <a:rPr lang="en-US" sz="1400" smtClean="0"/>
              <a:t>The clipboard capability of the Array Editor is compatible with other programs such as Excel. This means that array information can be freely copied from Excel into MATLAB, and from MATLAB into Excel.</a:t>
            </a:r>
          </a:p>
        </p:txBody>
      </p:sp>
      <p:grpSp>
        <p:nvGrpSpPr>
          <p:cNvPr id="2" name="Group 5"/>
          <p:cNvGrpSpPr>
            <a:grpSpLocks/>
          </p:cNvGrpSpPr>
          <p:nvPr/>
        </p:nvGrpSpPr>
        <p:grpSpPr bwMode="auto">
          <a:xfrm>
            <a:off x="626222" y="6448911"/>
            <a:ext cx="4937695" cy="2231528"/>
            <a:chOff x="288" y="3456"/>
            <a:chExt cx="3312" cy="1475"/>
          </a:xfrm>
        </p:grpSpPr>
        <p:pic>
          <p:nvPicPr>
            <p:cNvPr id="136198" name="Picture 6"/>
            <p:cNvPicPr>
              <a:picLocks noChangeAspect="1" noChangeArrowheads="1"/>
            </p:cNvPicPr>
            <p:nvPr/>
          </p:nvPicPr>
          <p:blipFill>
            <a:blip r:embed="rId3"/>
            <a:srcRect/>
            <a:stretch>
              <a:fillRect/>
            </a:stretch>
          </p:blipFill>
          <p:spPr bwMode="auto">
            <a:xfrm>
              <a:off x="288" y="3456"/>
              <a:ext cx="2266" cy="1475"/>
            </a:xfrm>
            <a:prstGeom prst="rect">
              <a:avLst/>
            </a:prstGeom>
            <a:noFill/>
            <a:ln w="9525">
              <a:noFill/>
              <a:miter lim="800000"/>
              <a:headEnd/>
              <a:tailEnd/>
            </a:ln>
          </p:spPr>
        </p:pic>
        <p:pic>
          <p:nvPicPr>
            <p:cNvPr id="136199" name="Picture 7"/>
            <p:cNvPicPr>
              <a:picLocks noChangeAspect="1" noChangeArrowheads="1"/>
            </p:cNvPicPr>
            <p:nvPr/>
          </p:nvPicPr>
          <p:blipFill>
            <a:blip r:embed="rId4"/>
            <a:srcRect/>
            <a:stretch>
              <a:fillRect/>
            </a:stretch>
          </p:blipFill>
          <p:spPr bwMode="auto">
            <a:xfrm>
              <a:off x="1296" y="3456"/>
              <a:ext cx="2304" cy="1402"/>
            </a:xfrm>
            <a:prstGeom prst="rect">
              <a:avLst/>
            </a:prstGeom>
            <a:noFill/>
            <a:ln w="9525">
              <a:noFill/>
              <a:miter lim="800000"/>
              <a:headEnd/>
              <a:tailEnd/>
            </a:ln>
          </p:spPr>
        </p:pic>
        <p:sp>
          <p:nvSpPr>
            <p:cNvPr id="136200" name="Line 8"/>
            <p:cNvSpPr>
              <a:spLocks noChangeShapeType="1"/>
            </p:cNvSpPr>
            <p:nvPr/>
          </p:nvSpPr>
          <p:spPr bwMode="auto">
            <a:xfrm flipV="1">
              <a:off x="336" y="3552"/>
              <a:ext cx="1152" cy="288"/>
            </a:xfrm>
            <a:prstGeom prst="line">
              <a:avLst/>
            </a:prstGeom>
            <a:noFill/>
            <a:ln w="28575">
              <a:solidFill>
                <a:schemeClr val="tx1"/>
              </a:solidFill>
              <a:round/>
              <a:headEnd/>
              <a:tailEnd type="triangle" w="med" len="med"/>
            </a:ln>
          </p:spPr>
          <p:txBody>
            <a:bodyPr lIns="91433" tIns="45717" rIns="91433" bIns="45717">
              <a:spAutoFit/>
            </a:bodyPr>
            <a:lstStyle/>
            <a:p>
              <a:endParaRPr lang="en-GB"/>
            </a:p>
          </p:txBody>
        </p:sp>
        <p:sp>
          <p:nvSpPr>
            <p:cNvPr id="136201" name="Text Box 9"/>
            <p:cNvSpPr txBox="1">
              <a:spLocks noChangeArrowheads="1"/>
            </p:cNvSpPr>
            <p:nvPr/>
          </p:nvSpPr>
          <p:spPr bwMode="auto">
            <a:xfrm>
              <a:off x="432" y="3937"/>
              <a:ext cx="720" cy="346"/>
            </a:xfrm>
            <a:prstGeom prst="rect">
              <a:avLst/>
            </a:prstGeom>
            <a:noFill/>
            <a:ln w="9525">
              <a:noFill/>
              <a:miter lim="800000"/>
              <a:headEnd/>
              <a:tailEnd/>
            </a:ln>
          </p:spPr>
          <p:txBody>
            <a:bodyPr lIns="91433" tIns="45717" rIns="91433" bIns="45717">
              <a:spAutoFit/>
            </a:bodyPr>
            <a:lstStyle/>
            <a:p>
              <a:pPr>
                <a:spcBef>
                  <a:spcPct val="0"/>
                </a:spcBef>
              </a:pPr>
              <a:r>
                <a:rPr lang="en-US" sz="1400">
                  <a:latin typeface="Arial" charset="0"/>
                </a:rPr>
                <a:t>double-click</a:t>
              </a:r>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8"/>
          <p:cNvSpPr>
            <a:spLocks noGrp="1" noChangeArrowheads="1"/>
          </p:cNvSpPr>
          <p:nvPr>
            <p:ph type="sldNum" sz="quarter" idx="5"/>
          </p:nvPr>
        </p:nvSpPr>
        <p:spPr>
          <a:noFill/>
        </p:spPr>
        <p:txBody>
          <a:bodyPr/>
          <a:lstStyle/>
          <a:p>
            <a:r>
              <a:rPr lang="en-US" smtClean="0"/>
              <a:t> </a:t>
            </a:r>
            <a:fld id="{E1867BBB-1126-4FAC-B572-3DB357F2DC75}" type="slidenum">
              <a:rPr lang="en-US" smtClean="0"/>
              <a:pPr/>
              <a:t>23</a:t>
            </a:fld>
            <a:endParaRPr lang="en-US" smtClean="0"/>
          </a:p>
        </p:txBody>
      </p:sp>
      <p:sp>
        <p:nvSpPr>
          <p:cNvPr id="462850" name="Rectangle 2"/>
          <p:cNvSpPr>
            <a:spLocks noGrp="1" noRot="1" noChangeAspect="1" noChangeArrowheads="1" noTextEdit="1"/>
          </p:cNvSpPr>
          <p:nvPr>
            <p:ph type="sldImg"/>
          </p:nvPr>
        </p:nvSpPr>
        <p:spPr>
          <a:ln/>
          <a:effectLst>
            <a:outerShdw dist="107763" dir="2700000" algn="ctr" rotWithShape="0">
              <a:schemeClr val="tx1"/>
            </a:outerShdw>
          </a:effectLst>
        </p:spPr>
      </p:sp>
      <p:sp>
        <p:nvSpPr>
          <p:cNvPr id="137220" name="Rectangle 3"/>
          <p:cNvSpPr>
            <a:spLocks noGrp="1" noChangeArrowheads="1"/>
          </p:cNvSpPr>
          <p:nvPr>
            <p:ph type="body" idx="1"/>
          </p:nvPr>
        </p:nvSpPr>
        <p:spPr>
          <a:noFill/>
          <a:ln/>
        </p:spPr>
        <p:txBody>
          <a:bodyPr/>
          <a:lstStyle/>
          <a:p>
            <a:r>
              <a:rPr lang="en-US" sz="2400" b="1" smtClean="0"/>
              <a:t>Command History Window</a:t>
            </a:r>
          </a:p>
          <a:p>
            <a:endParaRPr lang="en-US" sz="2400" b="1" smtClean="0"/>
          </a:p>
          <a:p>
            <a:r>
              <a:rPr lang="en-US" sz="1400" smtClean="0"/>
              <a:t>During a MATLAB session all of the commands you type and enter from the command line are saved in the  </a:t>
            </a:r>
            <a:r>
              <a:rPr lang="en-US" sz="1400" b="1" smtClean="0"/>
              <a:t>Command History </a:t>
            </a:r>
            <a:r>
              <a:rPr lang="en-US" sz="1400" smtClean="0"/>
              <a:t>window.</a:t>
            </a:r>
          </a:p>
          <a:p>
            <a:endParaRPr lang="en-US" sz="800" smtClean="0"/>
          </a:p>
          <a:p>
            <a:r>
              <a:rPr lang="en-US" sz="1400" smtClean="0"/>
              <a:t>You can right-click on any line and see a shortcut menu with the following options:</a:t>
            </a:r>
          </a:p>
          <a:p>
            <a:endParaRPr lang="en-US" sz="1400" smtClean="0"/>
          </a:p>
          <a:p>
            <a:r>
              <a:rPr lang="en-US" sz="1400" smtClean="0"/>
              <a:t>Copy                         	Copies selected item(s)</a:t>
            </a:r>
          </a:p>
          <a:p>
            <a:r>
              <a:rPr lang="en-US" sz="1400" smtClean="0"/>
              <a:t>Evaluate Selection    	Runs the selected code</a:t>
            </a:r>
          </a:p>
          <a:p>
            <a:r>
              <a:rPr lang="en-US" sz="1400" smtClean="0"/>
              <a:t>Create M-File           	Places the selected code in the M-file 	    		Editor/Debugger</a:t>
            </a:r>
          </a:p>
          <a:p>
            <a:r>
              <a:rPr lang="en-US" sz="1400" smtClean="0"/>
              <a:t>Delete Selection       	Deletes one selected line of code</a:t>
            </a:r>
          </a:p>
          <a:p>
            <a:r>
              <a:rPr lang="en-US" sz="1400" smtClean="0"/>
              <a:t>Delete to Selection   	Deletes a selected segment of code (multiple lines)</a:t>
            </a:r>
          </a:p>
          <a:p>
            <a:r>
              <a:rPr lang="en-US" sz="1400" smtClean="0"/>
              <a:t>Delete Entire History 	Deletes the entire history that has 			been stored in this window.</a:t>
            </a:r>
          </a:p>
          <a:p>
            <a:endParaRPr lang="en-US" sz="1400" smtClean="0"/>
          </a:p>
        </p:txBody>
      </p:sp>
      <p:pic>
        <p:nvPicPr>
          <p:cNvPr id="137221" name="Picture 4"/>
          <p:cNvPicPr>
            <a:picLocks noChangeAspect="1" noChangeArrowheads="1"/>
          </p:cNvPicPr>
          <p:nvPr/>
        </p:nvPicPr>
        <p:blipFill>
          <a:blip r:embed="rId3"/>
          <a:srcRect/>
          <a:stretch>
            <a:fillRect/>
          </a:stretch>
        </p:blipFill>
        <p:spPr bwMode="auto">
          <a:xfrm>
            <a:off x="437235" y="4777459"/>
            <a:ext cx="4255419" cy="4103320"/>
          </a:xfrm>
          <a:prstGeom prst="rect">
            <a:avLst/>
          </a:prstGeom>
          <a:noFill/>
          <a:ln w="25400">
            <a:noFill/>
            <a:miter lim="800000"/>
            <a:headEnd/>
            <a:tailEnd/>
          </a:ln>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8"/>
          <p:cNvSpPr>
            <a:spLocks noGrp="1" noChangeArrowheads="1"/>
          </p:cNvSpPr>
          <p:nvPr>
            <p:ph type="sldNum" sz="quarter" idx="5"/>
          </p:nvPr>
        </p:nvSpPr>
        <p:spPr>
          <a:noFill/>
        </p:spPr>
        <p:txBody>
          <a:bodyPr/>
          <a:lstStyle/>
          <a:p>
            <a:r>
              <a:rPr lang="en-US" smtClean="0"/>
              <a:t> </a:t>
            </a:r>
            <a:fld id="{FD419EF9-EDF9-49C4-9AC5-24686C34D32F}" type="slidenum">
              <a:rPr lang="en-US" smtClean="0"/>
              <a:pPr/>
              <a:t>24</a:t>
            </a:fld>
            <a:endParaRPr lang="en-US" smtClean="0"/>
          </a:p>
        </p:txBody>
      </p:sp>
      <p:sp>
        <p:nvSpPr>
          <p:cNvPr id="464898" name="Rectangle 2"/>
          <p:cNvSpPr>
            <a:spLocks noGrp="1" noRot="1" noChangeAspect="1" noChangeArrowheads="1" noTextEdit="1"/>
          </p:cNvSpPr>
          <p:nvPr>
            <p:ph type="sldImg"/>
          </p:nvPr>
        </p:nvSpPr>
        <p:spPr>
          <a:ln/>
          <a:effectLst>
            <a:outerShdw dist="107763" dir="2700000" algn="ctr" rotWithShape="0">
              <a:schemeClr val="tx1"/>
            </a:outerShdw>
          </a:effectLst>
        </p:spPr>
      </p:sp>
      <p:sp>
        <p:nvSpPr>
          <p:cNvPr id="138244" name="Rectangle 3"/>
          <p:cNvSpPr>
            <a:spLocks noGrp="1" noChangeArrowheads="1"/>
          </p:cNvSpPr>
          <p:nvPr>
            <p:ph type="body" idx="1"/>
          </p:nvPr>
        </p:nvSpPr>
        <p:spPr>
          <a:noFill/>
          <a:ln/>
        </p:spPr>
        <p:txBody>
          <a:bodyPr/>
          <a:lstStyle/>
          <a:p>
            <a:r>
              <a:rPr lang="en-US" sz="2400" b="1" smtClean="0"/>
              <a:t>Current Directory Window</a:t>
            </a:r>
          </a:p>
          <a:p>
            <a:endParaRPr lang="en-US" sz="2400" smtClean="0"/>
          </a:p>
          <a:p>
            <a:r>
              <a:rPr lang="en-US" sz="1400" smtClean="0"/>
              <a:t>The </a:t>
            </a:r>
            <a:r>
              <a:rPr lang="en-US" sz="1400" b="1" smtClean="0"/>
              <a:t>Current Directory</a:t>
            </a:r>
            <a:r>
              <a:rPr lang="en-US" sz="1400" smtClean="0"/>
              <a:t> window displays the files in the current directory and allows you to open and load files by double clicking on them.</a:t>
            </a:r>
          </a:p>
          <a:p>
            <a:endParaRPr lang="en-US" sz="1400" smtClean="0"/>
          </a:p>
          <a:p>
            <a:r>
              <a:rPr lang="en-US" sz="1400" smtClean="0"/>
              <a:t>You can also change directories, find references to file names, and add a subfolder or subdirectory to this current directory.</a:t>
            </a:r>
          </a:p>
        </p:txBody>
      </p:sp>
      <p:pic>
        <p:nvPicPr>
          <p:cNvPr id="138245" name="Picture 4"/>
          <p:cNvPicPr>
            <a:picLocks noChangeAspect="1" noChangeArrowheads="1"/>
          </p:cNvPicPr>
          <p:nvPr/>
        </p:nvPicPr>
        <p:blipFill>
          <a:blip r:embed="rId3"/>
          <a:srcRect/>
          <a:stretch>
            <a:fillRect/>
          </a:stretch>
        </p:blipFill>
        <p:spPr bwMode="auto">
          <a:xfrm>
            <a:off x="357155" y="3269788"/>
            <a:ext cx="6226974" cy="4854962"/>
          </a:xfrm>
          <a:prstGeom prst="rect">
            <a:avLst/>
          </a:prstGeom>
          <a:noFill/>
          <a:ln w="25400">
            <a:noFill/>
            <a:miter lim="800000"/>
            <a:headEnd/>
            <a:tailEnd/>
          </a:ln>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xfrm>
            <a:off x="2286000" y="6429375"/>
            <a:ext cx="4572000" cy="276225"/>
          </a:xfrm>
        </p:spPr>
        <p:txBody>
          <a:bodyPr/>
          <a:lstStyle>
            <a:lvl1pPr>
              <a:defRPr/>
            </a:lvl1pPr>
          </a:lstStyle>
          <a:p>
            <a:endParaRPr lang="en-US"/>
          </a:p>
        </p:txBody>
      </p:sp>
      <p:sp>
        <p:nvSpPr>
          <p:cNvPr id="5" name="Rectangle 6"/>
          <p:cNvSpPr>
            <a:spLocks noGrp="1" noChangeArrowheads="1"/>
          </p:cNvSpPr>
          <p:nvPr>
            <p:ph type="sldNum" sz="quarter" idx="11"/>
          </p:nvPr>
        </p:nvSpPr>
        <p:spPr>
          <a:xfrm>
            <a:off x="7572375" y="6429375"/>
            <a:ext cx="1214438" cy="276225"/>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429684" cy="571504"/>
          </a:xfrm>
        </p:spPr>
        <p:txBody>
          <a:bodyPr/>
          <a:lstStyle>
            <a:lvl1pPr algn="l">
              <a:defRPr sz="3600" b="1"/>
            </a:lvl1pPr>
          </a:lstStyle>
          <a:p>
            <a:r>
              <a:rPr lang="en-US" dirty="0" smtClean="0"/>
              <a:t>Click to edit Master title style</a:t>
            </a:r>
            <a:endParaRPr lang="en-US" dirty="0"/>
          </a:p>
        </p:txBody>
      </p:sp>
      <p:sp>
        <p:nvSpPr>
          <p:cNvPr id="3" name="Content Placeholder 2"/>
          <p:cNvSpPr>
            <a:spLocks noGrp="1"/>
          </p:cNvSpPr>
          <p:nvPr>
            <p:ph idx="1"/>
          </p:nvPr>
        </p:nvSpPr>
        <p:spPr>
          <a:xfrm>
            <a:off x="357158" y="1000108"/>
            <a:ext cx="8429684" cy="5095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xfrm>
            <a:off x="2286000" y="6429375"/>
            <a:ext cx="4572000" cy="276225"/>
          </a:xfrm>
        </p:spPr>
        <p:txBody>
          <a:bodyPr/>
          <a:lstStyle>
            <a:lvl1pPr>
              <a:defRPr/>
            </a:lvl1pPr>
          </a:lstStyle>
          <a:p>
            <a:endParaRPr lang="en-US"/>
          </a:p>
        </p:txBody>
      </p:sp>
      <p:sp>
        <p:nvSpPr>
          <p:cNvPr id="5" name="Rectangle 6"/>
          <p:cNvSpPr>
            <a:spLocks noGrp="1" noChangeArrowheads="1"/>
          </p:cNvSpPr>
          <p:nvPr>
            <p:ph type="sldNum" sz="quarter" idx="11"/>
          </p:nvPr>
        </p:nvSpPr>
        <p:spPr>
          <a:xfrm>
            <a:off x="7572375" y="6429375"/>
            <a:ext cx="1214438" cy="276225"/>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7158" y="928670"/>
            <a:ext cx="4138642" cy="5286412"/>
          </a:xfrm>
        </p:spPr>
        <p:txBody>
          <a:bodyPr/>
          <a:lstStyle>
            <a:lvl1pPr marL="0" indent="0">
              <a:buNone/>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28670"/>
            <a:ext cx="4138642" cy="5286412"/>
          </a:xfrm>
        </p:spPr>
        <p:txBody>
          <a:bodyPr/>
          <a:lstStyle>
            <a:lvl1pPr marL="0" indent="0">
              <a:buFont typeface="Arial" pitchFamily="34" charset="0"/>
              <a:buNone/>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357158" y="214290"/>
            <a:ext cx="8429684" cy="571504"/>
          </a:xfrm>
        </p:spPr>
        <p:txBody>
          <a:bodyPr/>
          <a:lstStyle>
            <a:lvl1pPr algn="l">
              <a:defRPr sz="3600" b="1"/>
            </a:lvl1pPr>
          </a:lstStyle>
          <a:p>
            <a:r>
              <a:rPr lang="en-US" dirty="0" smtClean="0"/>
              <a:t>Click to edit Master title style</a:t>
            </a:r>
            <a:endParaRPr lang="en-US" dirty="0"/>
          </a:p>
        </p:txBody>
      </p:sp>
      <p:sp>
        <p:nvSpPr>
          <p:cNvPr id="5" name="Rectangle 5"/>
          <p:cNvSpPr>
            <a:spLocks noGrp="1" noChangeArrowheads="1"/>
          </p:cNvSpPr>
          <p:nvPr>
            <p:ph type="ftr" sz="quarter" idx="10"/>
          </p:nvPr>
        </p:nvSpPr>
        <p:spPr>
          <a:xfrm>
            <a:off x="2286000" y="6429375"/>
            <a:ext cx="4572000" cy="276225"/>
          </a:xfrm>
        </p:spPr>
        <p:txBody>
          <a:bodyPr/>
          <a:lstStyle>
            <a:lvl1pPr>
              <a:defRPr/>
            </a:lvl1pPr>
          </a:lstStyle>
          <a:p>
            <a:endParaRPr lang="en-US"/>
          </a:p>
        </p:txBody>
      </p:sp>
      <p:sp>
        <p:nvSpPr>
          <p:cNvPr id="6" name="Rectangle 6"/>
          <p:cNvSpPr>
            <a:spLocks noGrp="1" noChangeArrowheads="1"/>
          </p:cNvSpPr>
          <p:nvPr>
            <p:ph type="sldNum" sz="quarter" idx="11"/>
          </p:nvPr>
        </p:nvSpPr>
        <p:spPr>
          <a:xfrm>
            <a:off x="7572375" y="6429375"/>
            <a:ext cx="1214438" cy="276225"/>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357158" y="214290"/>
            <a:ext cx="8429684" cy="571504"/>
          </a:xfrm>
        </p:spPr>
        <p:txBody>
          <a:bodyPr/>
          <a:lstStyle>
            <a:lvl1pPr algn="l">
              <a:defRPr sz="3600" b="1"/>
            </a:lvl1pPr>
          </a:lstStyle>
          <a:p>
            <a:r>
              <a:rPr lang="en-US" dirty="0" smtClean="0"/>
              <a:t>Click to edit Master title style</a:t>
            </a:r>
            <a:endParaRPr lang="en-US" dirty="0"/>
          </a:p>
        </p:txBody>
      </p:sp>
      <p:sp>
        <p:nvSpPr>
          <p:cNvPr id="3" name="Rectangle 5"/>
          <p:cNvSpPr>
            <a:spLocks noGrp="1" noChangeArrowheads="1"/>
          </p:cNvSpPr>
          <p:nvPr>
            <p:ph type="ftr" sz="quarter" idx="10"/>
          </p:nvPr>
        </p:nvSpPr>
        <p:spPr>
          <a:xfrm>
            <a:off x="2286000" y="6429375"/>
            <a:ext cx="4572000" cy="276225"/>
          </a:xfrm>
        </p:spPr>
        <p:txBody>
          <a:bodyPr/>
          <a:lstStyle>
            <a:lvl1pPr>
              <a:defRPr/>
            </a:lvl1pPr>
          </a:lstStyle>
          <a:p>
            <a:endParaRPr lang="en-US"/>
          </a:p>
        </p:txBody>
      </p:sp>
      <p:sp>
        <p:nvSpPr>
          <p:cNvPr id="4" name="Rectangle 6"/>
          <p:cNvSpPr>
            <a:spLocks noGrp="1" noChangeArrowheads="1"/>
          </p:cNvSpPr>
          <p:nvPr>
            <p:ph type="sldNum" sz="quarter" idx="11"/>
          </p:nvPr>
        </p:nvSpPr>
        <p:spPr>
          <a:xfrm>
            <a:off x="7572375" y="6429375"/>
            <a:ext cx="1214438" cy="276225"/>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xfrm>
            <a:off x="2286000" y="6429375"/>
            <a:ext cx="4572000" cy="276225"/>
          </a:xfrm>
        </p:spPr>
        <p:txBody>
          <a:bodyPr/>
          <a:lstStyle>
            <a:lvl1pPr>
              <a:defRPr/>
            </a:lvl1pPr>
          </a:lstStyle>
          <a:p>
            <a:endParaRPr lang="en-US"/>
          </a:p>
        </p:txBody>
      </p:sp>
      <p:sp>
        <p:nvSpPr>
          <p:cNvPr id="3" name="Rectangle 2"/>
          <p:cNvSpPr>
            <a:spLocks noGrp="1" noChangeArrowheads="1"/>
          </p:cNvSpPr>
          <p:nvPr>
            <p:ph type="sldNum" sz="quarter" idx="11"/>
          </p:nvPr>
        </p:nvSpPr>
        <p:spPr>
          <a:xfrm>
            <a:off x="7572375" y="6429375"/>
            <a:ext cx="1214438" cy="276225"/>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55600" y="422275"/>
            <a:ext cx="4876800" cy="7381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55600" y="1665288"/>
            <a:ext cx="4138613" cy="434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46613" y="1665288"/>
            <a:ext cx="4138612" cy="4349750"/>
          </a:xfrm>
        </p:spPr>
        <p:txBody>
          <a:bodyPr/>
          <a:lstStyle/>
          <a:p>
            <a:pPr lvl="0"/>
            <a:endParaRPr lang="en-GB" noProof="0" smtClean="0"/>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endParaRPr lang="en-GB"/>
          </a:p>
        </p:txBody>
      </p:sp>
      <p:sp>
        <p:nvSpPr>
          <p:cNvPr id="7" name="Rectangle 8"/>
          <p:cNvSpPr>
            <a:spLocks noGrp="1" noChangeArrowheads="1"/>
          </p:cNvSpPr>
          <p:nvPr>
            <p:ph type="sldNum" sz="quarter" idx="12"/>
          </p:nvPr>
        </p:nvSpPr>
        <p:spPr>
          <a:ln/>
        </p:spPr>
        <p:txBody>
          <a:bodyPr/>
          <a:lstStyle>
            <a:lvl1pPr>
              <a:defRPr/>
            </a:lvl1pPr>
          </a:lstStyle>
          <a:p>
            <a:pPr>
              <a:defRPr/>
            </a:pPr>
            <a:fld id="{913AB5D0-103F-427B-991D-2712176DC6FB}"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alphaModFix amt="49000"/>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D8BD707-D9CF-40AE-B4C6-C98DA3205C09}" type="datetimeFigureOut">
              <a:rPr lang="en-US" smtClean="0"/>
              <a:pPr/>
              <a:t>9/28/2020</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Calibri" pitchFamily="34" charset="0"/>
        </a:defRPr>
      </a:lvl2pPr>
      <a:lvl3pPr algn="ctr" rtl="0" eaLnBrk="1" fontAlgn="base" hangingPunct="1">
        <a:spcBef>
          <a:spcPct val="0"/>
        </a:spcBef>
        <a:spcAft>
          <a:spcPct val="0"/>
        </a:spcAft>
        <a:defRPr sz="4400">
          <a:solidFill>
            <a:schemeClr val="tx2"/>
          </a:solidFill>
          <a:latin typeface="Calibri" pitchFamily="34" charset="0"/>
        </a:defRPr>
      </a:lvl3pPr>
      <a:lvl4pPr algn="ctr" rtl="0" eaLnBrk="1" fontAlgn="base" hangingPunct="1">
        <a:spcBef>
          <a:spcPct val="0"/>
        </a:spcBef>
        <a:spcAft>
          <a:spcPct val="0"/>
        </a:spcAft>
        <a:defRPr sz="4400">
          <a:solidFill>
            <a:schemeClr val="tx2"/>
          </a:solidFill>
          <a:latin typeface="Calibri" pitchFamily="34" charset="0"/>
        </a:defRPr>
      </a:lvl4pPr>
      <a:lvl5pPr algn="ctr" rtl="0" eaLnBrk="1" fontAlgn="base" hangingPunct="1">
        <a:spcBef>
          <a:spcPct val="0"/>
        </a:spcBef>
        <a:spcAft>
          <a:spcPct val="0"/>
        </a:spcAft>
        <a:defRPr sz="4400">
          <a:solidFill>
            <a:schemeClr val="tx2"/>
          </a:solidFill>
          <a:latin typeface="Calibri" pitchFamily="34"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video" Target="file:///D:\TEACHING\MATLAB%20-%20PG%20Course\demo\testavi.av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CENG 241 Scientific Computing</a:t>
            </a:r>
            <a:br>
              <a:rPr lang="tr-TR" dirty="0" smtClean="0"/>
            </a:br>
            <a:r>
              <a:rPr lang="tr-TR" dirty="0"/>
              <a:t/>
            </a:r>
            <a:br>
              <a:rPr lang="tr-TR" dirty="0"/>
            </a:br>
            <a:endParaRPr lang="en-GB" dirty="0"/>
          </a:p>
        </p:txBody>
      </p:sp>
      <p:sp>
        <p:nvSpPr>
          <p:cNvPr id="4" name="Subtitle 3"/>
          <p:cNvSpPr>
            <a:spLocks noGrp="1"/>
          </p:cNvSpPr>
          <p:nvPr>
            <p:ph type="subTitle" idx="1"/>
          </p:nvPr>
        </p:nvSpPr>
        <p:spPr/>
        <p:txBody>
          <a:bodyPr/>
          <a:lstStyle/>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 Windows</a:t>
            </a:r>
            <a:endParaRPr lang="en-GB" dirty="0"/>
          </a:p>
        </p:txBody>
      </p:sp>
      <p:pic>
        <p:nvPicPr>
          <p:cNvPr id="1027" name="Picture 3" descr="D:\TEACHING\matlab-course\figures\one.png"/>
          <p:cNvPicPr>
            <a:picLocks noChangeAspect="1" noChangeArrowheads="1"/>
          </p:cNvPicPr>
          <p:nvPr/>
        </p:nvPicPr>
        <p:blipFill>
          <a:blip r:embed="rId2" cstate="print"/>
          <a:srcRect/>
          <a:stretch>
            <a:fillRect/>
          </a:stretch>
        </p:blipFill>
        <p:spPr bwMode="auto">
          <a:xfrm>
            <a:off x="685800" y="762000"/>
            <a:ext cx="7924800" cy="5943600"/>
          </a:xfrm>
          <a:prstGeom prst="rect">
            <a:avLst/>
          </a:prstGeom>
          <a:noFill/>
          <a:ln>
            <a:solidFill>
              <a:schemeClr val="tx1"/>
            </a:solidFill>
          </a:ln>
        </p:spPr>
      </p:pic>
      <p:sp>
        <p:nvSpPr>
          <p:cNvPr id="7" name="Oval 6"/>
          <p:cNvSpPr/>
          <p:nvPr/>
        </p:nvSpPr>
        <p:spPr>
          <a:xfrm>
            <a:off x="2209800" y="1066800"/>
            <a:ext cx="2057400" cy="304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descr="D:\TEACHING\matlab-course\figures\two.png"/>
          <p:cNvPicPr>
            <a:picLocks noChangeAspect="1" noChangeArrowheads="1"/>
          </p:cNvPicPr>
          <p:nvPr/>
        </p:nvPicPr>
        <p:blipFill>
          <a:blip r:embed="rId2" cstate="print"/>
          <a:srcRect/>
          <a:stretch>
            <a:fillRect/>
          </a:stretch>
        </p:blipFill>
        <p:spPr bwMode="auto">
          <a:xfrm>
            <a:off x="0" y="-76200"/>
            <a:ext cx="9245600" cy="6934200"/>
          </a:xfrm>
          <a:prstGeom prst="rect">
            <a:avLst/>
          </a:prstGeom>
          <a:noFill/>
        </p:spPr>
      </p:pic>
      <p:sp>
        <p:nvSpPr>
          <p:cNvPr id="4" name="Oval 3"/>
          <p:cNvSpPr/>
          <p:nvPr/>
        </p:nvSpPr>
        <p:spPr>
          <a:xfrm>
            <a:off x="3962400" y="2133600"/>
            <a:ext cx="2286000" cy="4572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endParaRPr lang="en-GB" dirty="0" smtClean="0"/>
          </a:p>
          <a:p>
            <a:r>
              <a:rPr lang="en-GB" dirty="0" smtClean="0"/>
              <a:t>Just enter ‘</a:t>
            </a:r>
            <a:r>
              <a:rPr lang="en-GB" b="1" dirty="0" err="1" smtClean="0"/>
              <a:t>matlab</a:t>
            </a:r>
            <a:r>
              <a:rPr lang="en-GB" dirty="0" smtClean="0"/>
              <a:t>’ or ‘</a:t>
            </a:r>
            <a:r>
              <a:rPr lang="en-GB" b="1" dirty="0" err="1" smtClean="0"/>
              <a:t>matlab</a:t>
            </a:r>
            <a:r>
              <a:rPr lang="en-GB" b="1" dirty="0" smtClean="0"/>
              <a:t> &amp;</a:t>
            </a:r>
            <a:r>
              <a:rPr lang="en-GB" dirty="0" smtClean="0"/>
              <a:t>’ on the command line</a:t>
            </a:r>
          </a:p>
          <a:p>
            <a:endParaRPr lang="en-GB" dirty="0" smtClean="0"/>
          </a:p>
          <a:p>
            <a:r>
              <a:rPr lang="en-GB" dirty="0" smtClean="0"/>
              <a:t>Might need to run ‘app setup </a:t>
            </a:r>
            <a:r>
              <a:rPr lang="en-GB" dirty="0" err="1" smtClean="0"/>
              <a:t>matlab</a:t>
            </a:r>
            <a:r>
              <a:rPr lang="en-GB" dirty="0" smtClean="0"/>
              <a:t>’ or add this to your </a:t>
            </a:r>
            <a:r>
              <a:rPr lang="en-GB" b="1" dirty="0" smtClean="0"/>
              <a:t>.</a:t>
            </a:r>
            <a:r>
              <a:rPr lang="en-GB" b="1" dirty="0" err="1" smtClean="0"/>
              <a:t>cshrc</a:t>
            </a:r>
            <a:r>
              <a:rPr lang="en-GB" b="1" dirty="0" smtClean="0"/>
              <a:t> </a:t>
            </a:r>
            <a:r>
              <a:rPr lang="en-GB" dirty="0" smtClean="0"/>
              <a:t>file</a:t>
            </a:r>
            <a:endParaRPr lang="en-GB" dirty="0"/>
          </a:p>
        </p:txBody>
      </p:sp>
      <p:sp>
        <p:nvSpPr>
          <p:cNvPr id="5" name="Content Placeholder 4"/>
          <p:cNvSpPr>
            <a:spLocks noGrp="1"/>
          </p:cNvSpPr>
          <p:nvPr>
            <p:ph sz="half" idx="2"/>
          </p:nvPr>
        </p:nvSpPr>
        <p:spPr/>
        <p:txBody>
          <a:bodyPr/>
          <a:lstStyle/>
          <a:p>
            <a:endParaRPr lang="en-GB"/>
          </a:p>
        </p:txBody>
      </p:sp>
      <p:sp>
        <p:nvSpPr>
          <p:cNvPr id="3" name="Title 2"/>
          <p:cNvSpPr>
            <a:spLocks noGrp="1"/>
          </p:cNvSpPr>
          <p:nvPr>
            <p:ph type="title"/>
          </p:nvPr>
        </p:nvSpPr>
        <p:spPr/>
        <p:txBody>
          <a:bodyPr/>
          <a:lstStyle/>
          <a:p>
            <a:r>
              <a:rPr lang="en-GB" dirty="0" smtClean="0"/>
              <a:t>Getting started – </a:t>
            </a:r>
            <a:r>
              <a:rPr lang="en-GB" dirty="0" err="1" smtClean="0"/>
              <a:t>linux</a:t>
            </a:r>
            <a:r>
              <a:rPr lang="en-GB" dirty="0" smtClean="0"/>
              <a:t> (SEE)</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command-window"/>
          <p:cNvPicPr>
            <a:picLocks noChangeAspect="1" noChangeArrowheads="1"/>
          </p:cNvPicPr>
          <p:nvPr/>
        </p:nvPicPr>
        <p:blipFill>
          <a:blip r:embed="rId2" cstate="print"/>
          <a:srcRect/>
          <a:stretch>
            <a:fillRect/>
          </a:stretch>
        </p:blipFill>
        <p:spPr bwMode="auto">
          <a:xfrm>
            <a:off x="468313" y="3213100"/>
            <a:ext cx="8229600" cy="3281363"/>
          </a:xfrm>
          <a:prstGeom prst="rect">
            <a:avLst/>
          </a:prstGeom>
          <a:noFill/>
          <a:ln w="9525">
            <a:solidFill>
              <a:schemeClr val="tx1"/>
            </a:solidFill>
            <a:miter lim="800000"/>
            <a:headEnd/>
            <a:tailEnd/>
          </a:ln>
        </p:spPr>
      </p:pic>
      <p:sp>
        <p:nvSpPr>
          <p:cNvPr id="4098" name="Rectangle 2"/>
          <p:cNvSpPr>
            <a:spLocks noGrp="1" noChangeArrowheads="1"/>
          </p:cNvSpPr>
          <p:nvPr>
            <p:ph type="title"/>
          </p:nvPr>
        </p:nvSpPr>
        <p:spPr/>
        <p:txBody>
          <a:bodyPr/>
          <a:lstStyle/>
          <a:p>
            <a:r>
              <a:rPr lang="en-GB" b="1" dirty="0"/>
              <a:t>MATLAB User Environment</a:t>
            </a:r>
            <a:endParaRPr lang="en-US" b="1" dirty="0"/>
          </a:p>
        </p:txBody>
      </p:sp>
      <p:pic>
        <p:nvPicPr>
          <p:cNvPr id="4100" name="Picture 4" descr="default-environment"/>
          <p:cNvPicPr>
            <a:picLocks noGrp="1" noChangeAspect="1" noChangeArrowheads="1"/>
          </p:cNvPicPr>
          <p:nvPr>
            <p:ph idx="1"/>
          </p:nvPr>
        </p:nvPicPr>
        <p:blipFill>
          <a:blip r:embed="rId3" cstate="print"/>
          <a:srcRect/>
          <a:stretch>
            <a:fillRect/>
          </a:stretch>
        </p:blipFill>
        <p:spPr>
          <a:xfrm>
            <a:off x="828675" y="1054100"/>
            <a:ext cx="7488238" cy="5614988"/>
          </a:xfrm>
          <a:noFill/>
          <a:ln>
            <a:solidFill>
              <a:schemeClr val="tx1"/>
            </a:solidFill>
          </a:ln>
        </p:spPr>
      </p:pic>
      <p:sp>
        <p:nvSpPr>
          <p:cNvPr id="4105" name="Text Box 9"/>
          <p:cNvSpPr txBox="1">
            <a:spLocks noChangeArrowheads="1"/>
          </p:cNvSpPr>
          <p:nvPr/>
        </p:nvSpPr>
        <p:spPr bwMode="auto">
          <a:xfrm>
            <a:off x="1295400" y="2909888"/>
            <a:ext cx="2124075" cy="590550"/>
          </a:xfrm>
          <a:prstGeom prst="rect">
            <a:avLst/>
          </a:prstGeom>
          <a:solidFill>
            <a:srgbClr val="FFFFFF"/>
          </a:solidFill>
          <a:ln w="9525">
            <a:solidFill>
              <a:schemeClr val="tx1"/>
            </a:solidFill>
            <a:miter lim="800000"/>
            <a:headEnd/>
            <a:tailEnd/>
          </a:ln>
          <a:effectLst/>
        </p:spPr>
        <p:txBody>
          <a:bodyPr wrap="none">
            <a:spAutoFit/>
          </a:bodyPr>
          <a:lstStyle/>
          <a:p>
            <a:pPr algn="ctr"/>
            <a:r>
              <a:rPr lang="en-GB" sz="1600" b="1">
                <a:solidFill>
                  <a:srgbClr val="CC0000"/>
                </a:solidFill>
              </a:rPr>
              <a:t>Workspace/Variable</a:t>
            </a:r>
          </a:p>
          <a:p>
            <a:pPr algn="ctr"/>
            <a:r>
              <a:rPr lang="en-GB" sz="1600" b="1">
                <a:solidFill>
                  <a:srgbClr val="CC0000"/>
                </a:solidFill>
              </a:rPr>
              <a:t>Inspector</a:t>
            </a:r>
            <a:endParaRPr lang="en-US" sz="1600" b="1">
              <a:solidFill>
                <a:srgbClr val="CC0000"/>
              </a:solidFill>
            </a:endParaRPr>
          </a:p>
        </p:txBody>
      </p:sp>
      <p:sp>
        <p:nvSpPr>
          <p:cNvPr id="4106" name="Text Box 10"/>
          <p:cNvSpPr txBox="1">
            <a:spLocks noChangeArrowheads="1"/>
          </p:cNvSpPr>
          <p:nvPr/>
        </p:nvSpPr>
        <p:spPr bwMode="auto">
          <a:xfrm>
            <a:off x="1547813" y="5373688"/>
            <a:ext cx="1943100" cy="346075"/>
          </a:xfrm>
          <a:prstGeom prst="rect">
            <a:avLst/>
          </a:prstGeom>
          <a:solidFill>
            <a:srgbClr val="FFFFFF"/>
          </a:solidFill>
          <a:ln w="9525">
            <a:solidFill>
              <a:schemeClr val="tx1"/>
            </a:solidFill>
            <a:miter lim="800000"/>
            <a:headEnd/>
            <a:tailEnd/>
          </a:ln>
          <a:effectLst/>
        </p:spPr>
        <p:txBody>
          <a:bodyPr wrap="none">
            <a:spAutoFit/>
          </a:bodyPr>
          <a:lstStyle/>
          <a:p>
            <a:pPr algn="ctr"/>
            <a:r>
              <a:rPr lang="en-GB" sz="1600" b="1">
                <a:solidFill>
                  <a:srgbClr val="CC0000"/>
                </a:solidFill>
              </a:rPr>
              <a:t>Command History</a:t>
            </a:r>
            <a:endParaRPr lang="en-US" sz="1600" b="1">
              <a:solidFill>
                <a:srgbClr val="CC0000"/>
              </a:solidFill>
            </a:endParaRPr>
          </a:p>
        </p:txBody>
      </p:sp>
      <p:sp>
        <p:nvSpPr>
          <p:cNvPr id="4107" name="Text Box 11"/>
          <p:cNvSpPr txBox="1">
            <a:spLocks noChangeArrowheads="1"/>
          </p:cNvSpPr>
          <p:nvPr/>
        </p:nvSpPr>
        <p:spPr bwMode="auto">
          <a:xfrm>
            <a:off x="4787900" y="4954588"/>
            <a:ext cx="2022475" cy="346075"/>
          </a:xfrm>
          <a:prstGeom prst="rect">
            <a:avLst/>
          </a:prstGeom>
          <a:solidFill>
            <a:srgbClr val="FFFFFF"/>
          </a:solidFill>
          <a:ln w="9525">
            <a:solidFill>
              <a:schemeClr val="tx1"/>
            </a:solidFill>
            <a:miter lim="800000"/>
            <a:headEnd/>
            <a:tailEnd/>
          </a:ln>
          <a:effectLst/>
        </p:spPr>
        <p:txBody>
          <a:bodyPr wrap="none">
            <a:spAutoFit/>
          </a:bodyPr>
          <a:lstStyle/>
          <a:p>
            <a:pPr algn="ctr"/>
            <a:r>
              <a:rPr lang="en-GB" sz="1600" b="1">
                <a:solidFill>
                  <a:srgbClr val="CC0000"/>
                </a:solidFill>
              </a:rPr>
              <a:t>Command Window</a:t>
            </a:r>
            <a:endParaRPr lang="en-US" sz="1600" b="1">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4107"/>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4106"/>
                                        </p:tgtEl>
                                        <p:attrNameLst>
                                          <p:attrName>style.visibility</p:attrName>
                                        </p:attrNameLst>
                                      </p:cBhvr>
                                      <p:to>
                                        <p:strVal val="visible"/>
                                      </p:to>
                                    </p:set>
                                  </p:childTnLst>
                                </p:cTn>
                              </p:par>
                              <p:par>
                                <p:cTn id="9" presetID="1" presetClass="entr" presetSubtype="0" fill="hold" grpId="0" nodeType="withEffect">
                                  <p:stCondLst>
                                    <p:cond delay="1500"/>
                                  </p:stCondLst>
                                  <p:childTnLst>
                                    <p:set>
                                      <p:cBhvr>
                                        <p:cTn id="10" dur="1" fill="hold">
                                          <p:stCondLst>
                                            <p:cond delay="0"/>
                                          </p:stCondLst>
                                        </p:cTn>
                                        <p:tgtEl>
                                          <p:spTgt spid="4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1000"/>
                                        <p:tgtEl>
                                          <p:spTgt spid="4100"/>
                                        </p:tgtEl>
                                        <p:attrNameLst>
                                          <p:attrName>ppt_x</p:attrName>
                                        </p:attrNameLst>
                                      </p:cBhvr>
                                      <p:tavLst>
                                        <p:tav tm="0">
                                          <p:val>
                                            <p:strVal val="ppt_x"/>
                                          </p:val>
                                        </p:tav>
                                        <p:tav tm="100000">
                                          <p:val>
                                            <p:strVal val="ppt_x"/>
                                          </p:val>
                                        </p:tav>
                                      </p:tavLst>
                                    </p:anim>
                                    <p:anim calcmode="lin" valueType="num">
                                      <p:cBhvr additive="base">
                                        <p:cTn id="15" dur="1000"/>
                                        <p:tgtEl>
                                          <p:spTgt spid="4100"/>
                                        </p:tgtEl>
                                        <p:attrNameLst>
                                          <p:attrName>ppt_y</p:attrName>
                                        </p:attrNameLst>
                                      </p:cBhvr>
                                      <p:tavLst>
                                        <p:tav tm="0">
                                          <p:val>
                                            <p:strVal val="ppt_y"/>
                                          </p:val>
                                        </p:tav>
                                        <p:tav tm="100000">
                                          <p:val>
                                            <p:strVal val="1+ppt_h/2"/>
                                          </p:val>
                                        </p:tav>
                                      </p:tavLst>
                                    </p:anim>
                                    <p:set>
                                      <p:cBhvr>
                                        <p:cTn id="16" dur="1" fill="hold">
                                          <p:stCondLst>
                                            <p:cond delay="999"/>
                                          </p:stCondLst>
                                        </p:cTn>
                                        <p:tgtEl>
                                          <p:spTgt spid="4100"/>
                                        </p:tgtEl>
                                        <p:attrNameLst>
                                          <p:attrName>style.visibility</p:attrName>
                                        </p:attrNameLst>
                                      </p:cBhvr>
                                      <p:to>
                                        <p:strVal val="hidden"/>
                                      </p:to>
                                    </p:set>
                                  </p:childTnLst>
                                </p:cTn>
                              </p:par>
                              <p:par>
                                <p:cTn id="17" presetID="2" presetClass="entr" presetSubtype="4"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 calcmode="lin" valueType="num">
                                      <p:cBhvr additive="base">
                                        <p:cTn id="19" dur="1000" fill="hold"/>
                                        <p:tgtEl>
                                          <p:spTgt spid="4104"/>
                                        </p:tgtEl>
                                        <p:attrNameLst>
                                          <p:attrName>ppt_x</p:attrName>
                                        </p:attrNameLst>
                                      </p:cBhvr>
                                      <p:tavLst>
                                        <p:tav tm="0">
                                          <p:val>
                                            <p:strVal val="#ppt_x"/>
                                          </p:val>
                                        </p:tav>
                                        <p:tav tm="100000">
                                          <p:val>
                                            <p:strVal val="#ppt_x"/>
                                          </p:val>
                                        </p:tav>
                                      </p:tavLst>
                                    </p:anim>
                                    <p:anim calcmode="lin" valueType="num">
                                      <p:cBhvr additive="base">
                                        <p:cTn id="20" dur="1000" fill="hold"/>
                                        <p:tgtEl>
                                          <p:spTgt spid="4104"/>
                                        </p:tgtEl>
                                        <p:attrNameLst>
                                          <p:attrName>ppt_y</p:attrName>
                                        </p:attrNameLst>
                                      </p:cBhvr>
                                      <p:tavLst>
                                        <p:tav tm="0">
                                          <p:val>
                                            <p:strVal val="1+#ppt_h/2"/>
                                          </p:val>
                                        </p:tav>
                                        <p:tav tm="100000">
                                          <p:val>
                                            <p:strVal val="#ppt_y"/>
                                          </p:val>
                                        </p:tav>
                                      </p:tavLst>
                                    </p:anim>
                                  </p:childTnLst>
                                </p:cTn>
                              </p:par>
                              <p:par>
                                <p:cTn id="21" presetID="1" presetClass="exit" presetSubtype="0" fill="hold" grpId="1" nodeType="withEffect">
                                  <p:stCondLst>
                                    <p:cond delay="0"/>
                                  </p:stCondLst>
                                  <p:childTnLst>
                                    <p:set>
                                      <p:cBhvr>
                                        <p:cTn id="22" dur="1" fill="hold">
                                          <p:stCondLst>
                                            <p:cond delay="0"/>
                                          </p:stCondLst>
                                        </p:cTn>
                                        <p:tgtEl>
                                          <p:spTgt spid="410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10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5" grpId="0" animBg="1"/>
      <p:bldP spid="4105" grpId="1" animBg="1"/>
      <p:bldP spid="4106" grpId="0" animBg="1"/>
      <p:bldP spid="4106" grpId="1" animBg="1"/>
      <p:bldP spid="4107" grpId="0" animBg="1"/>
      <p:bldP spid="410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p:txBody>
          <a:bodyPr/>
          <a:lstStyle/>
          <a:p>
            <a:r>
              <a:rPr lang="en-GB" b="1" dirty="0"/>
              <a:t>Getting help</a:t>
            </a:r>
            <a:endParaRPr lang="en-US" b="1" dirty="0"/>
          </a:p>
        </p:txBody>
      </p:sp>
      <p:pic>
        <p:nvPicPr>
          <p:cNvPr id="24580" name="Picture 4" descr="helpdesk"/>
          <p:cNvPicPr>
            <a:picLocks noChangeAspect="1" noChangeArrowheads="1"/>
          </p:cNvPicPr>
          <p:nvPr/>
        </p:nvPicPr>
        <p:blipFill>
          <a:blip r:embed="rId2" cstate="print"/>
          <a:srcRect/>
          <a:stretch>
            <a:fillRect/>
          </a:stretch>
        </p:blipFill>
        <p:spPr bwMode="auto">
          <a:xfrm>
            <a:off x="539750" y="1041400"/>
            <a:ext cx="8097838" cy="5483225"/>
          </a:xfrm>
          <a:prstGeom prst="rect">
            <a:avLst/>
          </a:prstGeom>
          <a:noFill/>
        </p:spPr>
      </p:pic>
      <p:sp>
        <p:nvSpPr>
          <p:cNvPr id="24582" name="Text Box 6"/>
          <p:cNvSpPr txBox="1">
            <a:spLocks noChangeArrowheads="1"/>
          </p:cNvSpPr>
          <p:nvPr/>
        </p:nvSpPr>
        <p:spPr bwMode="auto">
          <a:xfrm>
            <a:off x="519113" y="1263650"/>
            <a:ext cx="8156575" cy="3140075"/>
          </a:xfrm>
          <a:prstGeom prst="rect">
            <a:avLst/>
          </a:prstGeom>
          <a:noFill/>
          <a:ln w="9525">
            <a:noFill/>
            <a:miter lim="800000"/>
            <a:headEnd/>
            <a:tailEnd/>
          </a:ln>
          <a:effectLst/>
        </p:spPr>
        <p:txBody>
          <a:bodyPr>
            <a:spAutoFit/>
          </a:bodyPr>
          <a:lstStyle/>
          <a:p>
            <a:r>
              <a:rPr lang="en-GB" sz="2000" dirty="0"/>
              <a:t>There are several ways of getting help:</a:t>
            </a:r>
          </a:p>
          <a:p>
            <a:endParaRPr lang="en-GB" sz="2000" dirty="0"/>
          </a:p>
          <a:p>
            <a:r>
              <a:rPr lang="en-GB" sz="2000" dirty="0"/>
              <a:t>Basic help on named commands/functions is echoed to the command window by:</a:t>
            </a:r>
          </a:p>
          <a:p>
            <a:endParaRPr lang="en-GB" sz="2000" b="1" dirty="0">
              <a:latin typeface="Courier New" pitchFamily="49" charset="0"/>
            </a:endParaRPr>
          </a:p>
          <a:p>
            <a:r>
              <a:rPr lang="en-GB" sz="2000" b="1" dirty="0">
                <a:latin typeface="Courier New" pitchFamily="49" charset="0"/>
              </a:rPr>
              <a:t>&gt;&gt; help command-name</a:t>
            </a:r>
          </a:p>
          <a:p>
            <a:endParaRPr lang="en-GB" sz="2000" dirty="0"/>
          </a:p>
          <a:p>
            <a:r>
              <a:rPr lang="en-GB" sz="2000" dirty="0"/>
              <a:t>A complete help system containing full text of manuals is started by:</a:t>
            </a:r>
          </a:p>
          <a:p>
            <a:endParaRPr lang="en-GB" sz="2000" b="1" dirty="0">
              <a:latin typeface="Courier New" pitchFamily="49" charset="0"/>
            </a:endParaRPr>
          </a:p>
          <a:p>
            <a:r>
              <a:rPr lang="en-GB" sz="2000" dirty="0"/>
              <a:t>&gt;&gt; </a:t>
            </a:r>
            <a:r>
              <a:rPr lang="en-GB" sz="2000" dirty="0" smtClean="0"/>
              <a:t> </a:t>
            </a:r>
            <a:r>
              <a:rPr lang="en-GB" sz="2000" b="1" dirty="0" smtClean="0">
                <a:latin typeface="Courier New" pitchFamily="49" charset="0"/>
              </a:rPr>
              <a:t>helpdesk</a:t>
            </a:r>
            <a:endParaRPr lang="en-US" sz="2000"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4582">
                                            <p:txEl>
                                              <p:pRg st="8" end="8"/>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582">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582">
                                            <p:txEl>
                                              <p:pRg st="2" end="2"/>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4582">
                                            <p:txEl>
                                              <p:pRg st="4" end="4"/>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4582">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1600200"/>
            <a:ext cx="7924800" cy="5029200"/>
            <a:chOff x="192" y="3408"/>
            <a:chExt cx="4198" cy="2352"/>
          </a:xfrm>
        </p:grpSpPr>
        <p:pic>
          <p:nvPicPr>
            <p:cNvPr id="38916" name="Picture 3"/>
            <p:cNvPicPr>
              <a:picLocks noChangeAspect="1" noChangeArrowheads="1"/>
            </p:cNvPicPr>
            <p:nvPr/>
          </p:nvPicPr>
          <p:blipFill>
            <a:blip r:embed="rId3" cstate="print"/>
            <a:srcRect/>
            <a:stretch>
              <a:fillRect/>
            </a:stretch>
          </p:blipFill>
          <p:spPr bwMode="auto">
            <a:xfrm>
              <a:off x="480" y="3648"/>
              <a:ext cx="2688" cy="2016"/>
            </a:xfrm>
            <a:prstGeom prst="rect">
              <a:avLst/>
            </a:prstGeom>
            <a:noFill/>
            <a:ln w="9525">
              <a:noFill/>
              <a:miter lim="800000"/>
              <a:headEnd/>
              <a:tailEnd/>
            </a:ln>
          </p:spPr>
        </p:pic>
        <p:pic>
          <p:nvPicPr>
            <p:cNvPr id="38917" name="Picture 4" descr="Image4"/>
            <p:cNvPicPr>
              <a:picLocks noChangeAspect="1" noChangeArrowheads="1"/>
            </p:cNvPicPr>
            <p:nvPr/>
          </p:nvPicPr>
          <p:blipFill>
            <a:blip r:embed="rId4" cstate="print"/>
            <a:srcRect/>
            <a:stretch>
              <a:fillRect/>
            </a:stretch>
          </p:blipFill>
          <p:spPr bwMode="auto">
            <a:xfrm>
              <a:off x="2496" y="3408"/>
              <a:ext cx="1894" cy="2244"/>
            </a:xfrm>
            <a:prstGeom prst="rect">
              <a:avLst/>
            </a:prstGeom>
            <a:noFill/>
            <a:ln w="9525">
              <a:noFill/>
              <a:miter lim="800000"/>
              <a:headEnd/>
              <a:tailEnd/>
            </a:ln>
          </p:spPr>
        </p:pic>
        <p:sp>
          <p:nvSpPr>
            <p:cNvPr id="38918" name="Line 5"/>
            <p:cNvSpPr>
              <a:spLocks noChangeShapeType="1"/>
            </p:cNvSpPr>
            <p:nvPr/>
          </p:nvSpPr>
          <p:spPr bwMode="auto">
            <a:xfrm flipV="1">
              <a:off x="1392" y="4464"/>
              <a:ext cx="1728" cy="288"/>
            </a:xfrm>
            <a:prstGeom prst="line">
              <a:avLst/>
            </a:prstGeom>
            <a:noFill/>
            <a:ln w="28575">
              <a:solidFill>
                <a:schemeClr val="tx1"/>
              </a:solidFill>
              <a:round/>
              <a:headEnd/>
              <a:tailEnd type="triangle" w="med" len="med"/>
            </a:ln>
          </p:spPr>
          <p:txBody>
            <a:bodyPr/>
            <a:lstStyle/>
            <a:p>
              <a:endParaRPr lang="en-GB"/>
            </a:p>
          </p:txBody>
        </p:sp>
        <p:sp>
          <p:nvSpPr>
            <p:cNvPr id="38919" name="Oval 6"/>
            <p:cNvSpPr>
              <a:spLocks noChangeArrowheads="1"/>
            </p:cNvSpPr>
            <p:nvPr/>
          </p:nvSpPr>
          <p:spPr bwMode="auto">
            <a:xfrm>
              <a:off x="192" y="4176"/>
              <a:ext cx="1248" cy="1584"/>
            </a:xfrm>
            <a:prstGeom prst="ellipse">
              <a:avLst/>
            </a:prstGeom>
            <a:noFill/>
            <a:ln w="25400">
              <a:solidFill>
                <a:schemeClr val="tx1"/>
              </a:solidFill>
              <a:round/>
              <a:headEnd/>
              <a:tailEnd/>
            </a:ln>
          </p:spPr>
          <p:txBody>
            <a:bodyPr wrap="none" anchor="ctr"/>
            <a:lstStyle/>
            <a:p>
              <a:endParaRPr lang="en-GB"/>
            </a:p>
          </p:txBody>
        </p:sp>
      </p:grpSp>
      <p:sp>
        <p:nvSpPr>
          <p:cNvPr id="38915" name="Rectangle 7"/>
          <p:cNvSpPr>
            <a:spLocks noGrp="1" noChangeArrowheads="1"/>
          </p:cNvSpPr>
          <p:nvPr>
            <p:ph type="title"/>
          </p:nvPr>
        </p:nvSpPr>
        <p:spPr>
          <a:xfrm>
            <a:off x="0" y="812800"/>
            <a:ext cx="9144000" cy="927100"/>
          </a:xfrm>
        </p:spPr>
        <p:txBody>
          <a:bodyPr/>
          <a:lstStyle/>
          <a:p>
            <a:pPr eaLnBrk="1" hangingPunct="1"/>
            <a:r>
              <a:rPr lang="en-US" smtClean="0"/>
              <a:t>Accessing the Help Browser via the Start Menu</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Help Browser</a:t>
            </a:r>
          </a:p>
        </p:txBody>
      </p:sp>
      <p:sp>
        <p:nvSpPr>
          <p:cNvPr id="39939" name="Text Box 3"/>
          <p:cNvSpPr txBox="1">
            <a:spLocks noChangeArrowheads="1"/>
          </p:cNvSpPr>
          <p:nvPr/>
        </p:nvSpPr>
        <p:spPr bwMode="auto">
          <a:xfrm>
            <a:off x="-800100" y="3048000"/>
            <a:ext cx="9944100" cy="3870325"/>
          </a:xfrm>
          <a:prstGeom prst="rect">
            <a:avLst/>
          </a:prstGeom>
          <a:noFill/>
          <a:ln w="12700">
            <a:noFill/>
            <a:miter lim="800000"/>
            <a:headEnd type="none" w="sm" len="sm"/>
            <a:tailEnd type="none" w="med" len="lg"/>
          </a:ln>
        </p:spPr>
        <p:txBody>
          <a:bodyPr>
            <a:spAutoFit/>
          </a:bodyPr>
          <a:lstStyle/>
          <a:p>
            <a:pPr marL="852488" indent="287338" eaLnBrk="0" hangingPunct="0">
              <a:spcBef>
                <a:spcPct val="0"/>
              </a:spcBef>
            </a:pPr>
            <a:endParaRPr lang="en-US" sz="2400" dirty="0"/>
          </a:p>
          <a:p>
            <a:pPr marL="852488" indent="287338" eaLnBrk="0" hangingPunct="0">
              <a:spcBef>
                <a:spcPct val="0"/>
              </a:spcBef>
              <a:buFontTx/>
              <a:buChar char="•"/>
            </a:pPr>
            <a:r>
              <a:rPr lang="en-US" sz="2000" b="1" dirty="0">
                <a:latin typeface="Arial" charset="0"/>
              </a:rPr>
              <a:t> Contents - </a:t>
            </a:r>
            <a:r>
              <a:rPr lang="en-US" sz="2000" dirty="0">
                <a:latin typeface="Arial" charset="0"/>
              </a:rPr>
              <a:t>browse through topics in an expandable "tree view"</a:t>
            </a:r>
            <a:endParaRPr lang="en-US" sz="2000" b="1" dirty="0">
              <a:latin typeface="Arial" charset="0"/>
            </a:endParaRPr>
          </a:p>
          <a:p>
            <a:pPr marL="852488" indent="287338" eaLnBrk="0" hangingPunct="0">
              <a:spcBef>
                <a:spcPct val="0"/>
              </a:spcBef>
              <a:buFontTx/>
              <a:buChar char="•"/>
            </a:pPr>
            <a:r>
              <a:rPr lang="en-US" sz="2000" b="1" dirty="0">
                <a:latin typeface="Arial" charset="0"/>
              </a:rPr>
              <a:t> Index - </a:t>
            </a:r>
            <a:r>
              <a:rPr lang="en-US" sz="2000" dirty="0">
                <a:latin typeface="Arial" charset="0"/>
              </a:rPr>
              <a:t>find topics using keywords</a:t>
            </a:r>
            <a:endParaRPr lang="en-US" sz="2000" b="1" dirty="0">
              <a:latin typeface="Arial" charset="0"/>
            </a:endParaRPr>
          </a:p>
          <a:p>
            <a:pPr marL="852488" indent="287338" eaLnBrk="0" hangingPunct="0">
              <a:spcBef>
                <a:spcPct val="0"/>
              </a:spcBef>
              <a:buFontTx/>
              <a:buChar char="•"/>
            </a:pPr>
            <a:r>
              <a:rPr lang="en-US" sz="2000" b="1" dirty="0">
                <a:latin typeface="Arial" charset="0"/>
              </a:rPr>
              <a:t> Search - </a:t>
            </a:r>
            <a:r>
              <a:rPr lang="en-US" sz="2000" dirty="0">
                <a:latin typeface="Arial" charset="0"/>
              </a:rPr>
              <a:t>search the documentation. There are four search types available:</a:t>
            </a:r>
            <a:endParaRPr lang="en-US" sz="2000" b="1" dirty="0">
              <a:latin typeface="Arial" charset="0"/>
            </a:endParaRPr>
          </a:p>
          <a:p>
            <a:pPr marL="1422400" lvl="1" indent="-168275" eaLnBrk="0" hangingPunct="0">
              <a:spcBef>
                <a:spcPct val="0"/>
              </a:spcBef>
              <a:buFontTx/>
              <a:buChar char="•"/>
            </a:pPr>
            <a:r>
              <a:rPr lang="en-US" sz="2000" b="1" dirty="0">
                <a:latin typeface="Arial" charset="0"/>
              </a:rPr>
              <a:t>Full Text - </a:t>
            </a:r>
            <a:r>
              <a:rPr lang="en-US" sz="2000" dirty="0">
                <a:latin typeface="Arial" charset="0"/>
              </a:rPr>
              <a:t>perform a full-text search of the documentation</a:t>
            </a:r>
            <a:endParaRPr lang="en-US" sz="2000" b="1" dirty="0">
              <a:latin typeface="Arial" charset="0"/>
            </a:endParaRPr>
          </a:p>
          <a:p>
            <a:pPr marL="1422400" lvl="1" indent="-168275" eaLnBrk="0" hangingPunct="0">
              <a:spcBef>
                <a:spcPct val="0"/>
              </a:spcBef>
              <a:buFontTx/>
              <a:buChar char="•"/>
            </a:pPr>
            <a:r>
              <a:rPr lang="en-US" sz="2000" b="1" dirty="0">
                <a:latin typeface="Arial" charset="0"/>
              </a:rPr>
              <a:t>Document Titles - </a:t>
            </a:r>
            <a:r>
              <a:rPr lang="en-US" sz="2000" dirty="0">
                <a:latin typeface="Arial" charset="0"/>
              </a:rPr>
              <a:t>search for word(s) in documentation section titles</a:t>
            </a:r>
            <a:endParaRPr lang="en-US" sz="2000" b="1" dirty="0">
              <a:latin typeface="Arial" charset="0"/>
            </a:endParaRPr>
          </a:p>
          <a:p>
            <a:pPr marL="1422400" lvl="1" indent="-168275" eaLnBrk="0" hangingPunct="0">
              <a:spcBef>
                <a:spcPct val="0"/>
              </a:spcBef>
              <a:buFontTx/>
              <a:buChar char="•"/>
            </a:pPr>
            <a:r>
              <a:rPr lang="en-US" sz="2000" b="1" dirty="0">
                <a:latin typeface="Arial" charset="0"/>
              </a:rPr>
              <a:t>Function Name - </a:t>
            </a:r>
            <a:r>
              <a:rPr lang="en-US" sz="2000" dirty="0">
                <a:latin typeface="Arial" charset="0"/>
              </a:rPr>
              <a:t>see reference descriptions of functions</a:t>
            </a:r>
            <a:endParaRPr lang="en-US" sz="2000" b="1" dirty="0">
              <a:latin typeface="Arial" charset="0"/>
            </a:endParaRPr>
          </a:p>
          <a:p>
            <a:pPr marL="1422400" lvl="1" indent="-168275" eaLnBrk="0" hangingPunct="0">
              <a:spcBef>
                <a:spcPct val="0"/>
              </a:spcBef>
              <a:buFontTx/>
              <a:buChar char="•"/>
            </a:pPr>
            <a:r>
              <a:rPr lang="en-US" sz="2000" b="1" dirty="0">
                <a:latin typeface="Arial" charset="0"/>
              </a:rPr>
              <a:t>Online Knowledge Base - </a:t>
            </a:r>
            <a:r>
              <a:rPr lang="en-US" sz="2000" dirty="0">
                <a:latin typeface="Arial" charset="0"/>
              </a:rPr>
              <a:t>search the Technical Support Knowledge</a:t>
            </a:r>
            <a:r>
              <a:rPr lang="en-US" sz="2000" b="1" dirty="0">
                <a:latin typeface="Arial" charset="0"/>
              </a:rPr>
              <a:t> </a:t>
            </a:r>
          </a:p>
          <a:p>
            <a:pPr marL="1422400" lvl="1" indent="-168275" eaLnBrk="0" hangingPunct="0">
              <a:spcBef>
                <a:spcPct val="0"/>
              </a:spcBef>
            </a:pPr>
            <a:r>
              <a:rPr lang="en-US" sz="2000" dirty="0">
                <a:latin typeface="Arial" charset="0"/>
              </a:rPr>
              <a:t>    Base</a:t>
            </a:r>
          </a:p>
          <a:p>
            <a:pPr marL="852488" indent="287338" eaLnBrk="0" hangingPunct="0">
              <a:spcBef>
                <a:spcPct val="0"/>
              </a:spcBef>
              <a:buFontTx/>
              <a:buChar char="•"/>
            </a:pPr>
            <a:r>
              <a:rPr lang="en-US" sz="2000" b="1" dirty="0">
                <a:latin typeface="Arial" charset="0"/>
              </a:rPr>
              <a:t>Demos – </a:t>
            </a:r>
            <a:r>
              <a:rPr lang="en-US" sz="2000" dirty="0">
                <a:latin typeface="Arial" charset="0"/>
              </a:rPr>
              <a:t>view and run product demos</a:t>
            </a:r>
          </a:p>
          <a:p>
            <a:pPr marL="852488" indent="287338" eaLnBrk="0" hangingPunct="0">
              <a:spcBef>
                <a:spcPct val="0"/>
              </a:spcBef>
            </a:pPr>
            <a:endParaRPr lang="en-US" sz="2000" b="1" dirty="0">
              <a:latin typeface="Arial" charset="0"/>
            </a:endParaRPr>
          </a:p>
          <a:p>
            <a:pPr marL="1422400" lvl="1" indent="-168275" eaLnBrk="0" hangingPunct="0">
              <a:spcBef>
                <a:spcPct val="0"/>
              </a:spcBef>
            </a:pPr>
            <a:endParaRPr lang="en-US" sz="2400" dirty="0"/>
          </a:p>
        </p:txBody>
      </p:sp>
      <p:grpSp>
        <p:nvGrpSpPr>
          <p:cNvPr id="2" name="Group 4"/>
          <p:cNvGrpSpPr>
            <a:grpSpLocks/>
          </p:cNvGrpSpPr>
          <p:nvPr/>
        </p:nvGrpSpPr>
        <p:grpSpPr bwMode="auto">
          <a:xfrm>
            <a:off x="381000" y="1476375"/>
            <a:ext cx="7945438" cy="1724025"/>
            <a:chOff x="240" y="864"/>
            <a:chExt cx="5005" cy="1086"/>
          </a:xfrm>
        </p:grpSpPr>
        <p:sp>
          <p:nvSpPr>
            <p:cNvPr id="39941" name="Line 5"/>
            <p:cNvSpPr>
              <a:spLocks noChangeShapeType="1"/>
            </p:cNvSpPr>
            <p:nvPr/>
          </p:nvSpPr>
          <p:spPr bwMode="auto">
            <a:xfrm flipV="1">
              <a:off x="720" y="1392"/>
              <a:ext cx="48" cy="384"/>
            </a:xfrm>
            <a:prstGeom prst="line">
              <a:avLst/>
            </a:prstGeom>
            <a:noFill/>
            <a:ln w="9525">
              <a:noFill/>
              <a:round/>
              <a:headEnd/>
              <a:tailEnd type="triangle" w="med" len="med"/>
            </a:ln>
          </p:spPr>
          <p:txBody>
            <a:bodyPr/>
            <a:lstStyle/>
            <a:p>
              <a:endParaRPr lang="en-GB"/>
            </a:p>
          </p:txBody>
        </p:sp>
        <p:pic>
          <p:nvPicPr>
            <p:cNvPr id="39942" name="Picture 6"/>
            <p:cNvPicPr>
              <a:picLocks noChangeAspect="1" noChangeArrowheads="1"/>
            </p:cNvPicPr>
            <p:nvPr/>
          </p:nvPicPr>
          <p:blipFill>
            <a:blip r:embed="rId3" cstate="print"/>
            <a:srcRect/>
            <a:stretch>
              <a:fillRect/>
            </a:stretch>
          </p:blipFill>
          <p:spPr bwMode="auto">
            <a:xfrm>
              <a:off x="1200" y="864"/>
              <a:ext cx="3260" cy="1086"/>
            </a:xfrm>
            <a:prstGeom prst="rect">
              <a:avLst/>
            </a:prstGeom>
            <a:noFill/>
            <a:ln w="12700">
              <a:noFill/>
              <a:miter lim="800000"/>
              <a:headEnd/>
              <a:tailEnd/>
            </a:ln>
          </p:spPr>
        </p:pic>
        <p:sp>
          <p:nvSpPr>
            <p:cNvPr id="39943" name="Text Box 7"/>
            <p:cNvSpPr txBox="1">
              <a:spLocks noChangeArrowheads="1"/>
            </p:cNvSpPr>
            <p:nvPr/>
          </p:nvSpPr>
          <p:spPr bwMode="auto">
            <a:xfrm>
              <a:off x="240" y="1152"/>
              <a:ext cx="723" cy="229"/>
            </a:xfrm>
            <a:prstGeom prst="rect">
              <a:avLst/>
            </a:prstGeom>
            <a:noFill/>
            <a:ln w="12700">
              <a:noFill/>
              <a:miter lim="800000"/>
              <a:headEnd type="none" w="sm" len="sm"/>
              <a:tailEnd type="none" w="med" len="lg"/>
            </a:ln>
          </p:spPr>
          <p:txBody>
            <a:bodyPr wrap="none" lIns="106233" tIns="53116" rIns="106233" bIns="53116">
              <a:spAutoFit/>
            </a:bodyPr>
            <a:lstStyle/>
            <a:p>
              <a:pPr defTabSz="949325" eaLnBrk="0" hangingPunct="0">
                <a:spcBef>
                  <a:spcPct val="0"/>
                </a:spcBef>
              </a:pPr>
              <a:r>
                <a:rPr lang="en-US" sz="1700" b="1">
                  <a:latin typeface="Arial" charset="0"/>
                </a:rPr>
                <a:t>Contents</a:t>
              </a:r>
              <a:endParaRPr lang="en-US" sz="1700">
                <a:latin typeface="Arial" charset="0"/>
              </a:endParaRPr>
            </a:p>
          </p:txBody>
        </p:sp>
        <p:sp>
          <p:nvSpPr>
            <p:cNvPr id="39944" name="Text Box 8"/>
            <p:cNvSpPr txBox="1">
              <a:spLocks noChangeArrowheads="1"/>
            </p:cNvSpPr>
            <p:nvPr/>
          </p:nvSpPr>
          <p:spPr bwMode="auto">
            <a:xfrm>
              <a:off x="240" y="1632"/>
              <a:ext cx="490" cy="229"/>
            </a:xfrm>
            <a:prstGeom prst="rect">
              <a:avLst/>
            </a:prstGeom>
            <a:noFill/>
            <a:ln w="12700">
              <a:noFill/>
              <a:miter lim="800000"/>
              <a:headEnd type="none" w="sm" len="sm"/>
              <a:tailEnd type="none" w="med" len="lg"/>
            </a:ln>
          </p:spPr>
          <p:txBody>
            <a:bodyPr wrap="none" lIns="106233" tIns="53116" rIns="106233" bIns="53116">
              <a:spAutoFit/>
            </a:bodyPr>
            <a:lstStyle/>
            <a:p>
              <a:pPr defTabSz="949325" eaLnBrk="0" hangingPunct="0">
                <a:spcBef>
                  <a:spcPct val="0"/>
                </a:spcBef>
              </a:pPr>
              <a:r>
                <a:rPr lang="en-US" sz="1700" b="1">
                  <a:latin typeface="Arial" charset="0"/>
                </a:rPr>
                <a:t>Index</a:t>
              </a:r>
              <a:endParaRPr lang="en-US" sz="1700">
                <a:latin typeface="Arial" charset="0"/>
              </a:endParaRPr>
            </a:p>
          </p:txBody>
        </p:sp>
        <p:sp>
          <p:nvSpPr>
            <p:cNvPr id="39945" name="Text Box 9"/>
            <p:cNvSpPr txBox="1">
              <a:spLocks noChangeArrowheads="1"/>
            </p:cNvSpPr>
            <p:nvPr/>
          </p:nvSpPr>
          <p:spPr bwMode="auto">
            <a:xfrm>
              <a:off x="4656" y="1152"/>
              <a:ext cx="589" cy="229"/>
            </a:xfrm>
            <a:prstGeom prst="rect">
              <a:avLst/>
            </a:prstGeom>
            <a:noFill/>
            <a:ln w="12700">
              <a:noFill/>
              <a:miter lim="800000"/>
              <a:headEnd type="none" w="sm" len="sm"/>
              <a:tailEnd type="none" w="med" len="lg"/>
            </a:ln>
          </p:spPr>
          <p:txBody>
            <a:bodyPr wrap="none" lIns="106233" tIns="53116" rIns="106233" bIns="53116">
              <a:spAutoFit/>
            </a:bodyPr>
            <a:lstStyle/>
            <a:p>
              <a:pPr defTabSz="949325" eaLnBrk="0" hangingPunct="0">
                <a:spcBef>
                  <a:spcPct val="0"/>
                </a:spcBef>
              </a:pPr>
              <a:r>
                <a:rPr lang="en-US" sz="1700" b="1">
                  <a:latin typeface="Arial" charset="0"/>
                </a:rPr>
                <a:t>Search</a:t>
              </a:r>
              <a:endParaRPr lang="en-US" sz="1700">
                <a:latin typeface="Arial" charset="0"/>
              </a:endParaRPr>
            </a:p>
          </p:txBody>
        </p:sp>
        <p:sp>
          <p:nvSpPr>
            <p:cNvPr id="39946" name="Text Box 10"/>
            <p:cNvSpPr txBox="1">
              <a:spLocks noChangeArrowheads="1"/>
            </p:cNvSpPr>
            <p:nvPr/>
          </p:nvSpPr>
          <p:spPr bwMode="auto">
            <a:xfrm>
              <a:off x="4656" y="1632"/>
              <a:ext cx="588" cy="229"/>
            </a:xfrm>
            <a:prstGeom prst="rect">
              <a:avLst/>
            </a:prstGeom>
            <a:noFill/>
            <a:ln w="12700">
              <a:noFill/>
              <a:miter lim="800000"/>
              <a:headEnd type="none" w="sm" len="sm"/>
              <a:tailEnd type="none" w="med" len="lg"/>
            </a:ln>
          </p:spPr>
          <p:txBody>
            <a:bodyPr wrap="none" lIns="106233" tIns="53116" rIns="106233" bIns="53116">
              <a:spAutoFit/>
            </a:bodyPr>
            <a:lstStyle/>
            <a:p>
              <a:pPr defTabSz="949325" eaLnBrk="0" hangingPunct="0">
                <a:spcBef>
                  <a:spcPct val="0"/>
                </a:spcBef>
              </a:pPr>
              <a:r>
                <a:rPr lang="en-US" sz="1700" b="1">
                  <a:latin typeface="Arial" charset="0"/>
                </a:rPr>
                <a:t>Demos</a:t>
              </a:r>
              <a:endParaRPr lang="en-US" sz="1700">
                <a:latin typeface="Arial" charset="0"/>
              </a:endParaRPr>
            </a:p>
          </p:txBody>
        </p:sp>
        <p:sp>
          <p:nvSpPr>
            <p:cNvPr id="39947" name="Line 11"/>
            <p:cNvSpPr>
              <a:spLocks noChangeShapeType="1"/>
            </p:cNvSpPr>
            <p:nvPr/>
          </p:nvSpPr>
          <p:spPr bwMode="auto">
            <a:xfrm>
              <a:off x="960" y="1296"/>
              <a:ext cx="432" cy="192"/>
            </a:xfrm>
            <a:prstGeom prst="line">
              <a:avLst/>
            </a:prstGeom>
            <a:noFill/>
            <a:ln w="25400">
              <a:solidFill>
                <a:srgbClr val="008080"/>
              </a:solidFill>
              <a:round/>
              <a:headEnd/>
              <a:tailEnd type="triangle" w="med" len="med"/>
            </a:ln>
          </p:spPr>
          <p:txBody>
            <a:bodyPr/>
            <a:lstStyle/>
            <a:p>
              <a:endParaRPr lang="en-GB"/>
            </a:p>
          </p:txBody>
        </p:sp>
        <p:sp>
          <p:nvSpPr>
            <p:cNvPr id="39948" name="Line 12"/>
            <p:cNvSpPr>
              <a:spLocks noChangeShapeType="1"/>
            </p:cNvSpPr>
            <p:nvPr/>
          </p:nvSpPr>
          <p:spPr bwMode="auto">
            <a:xfrm flipV="1">
              <a:off x="720" y="1632"/>
              <a:ext cx="1200" cy="96"/>
            </a:xfrm>
            <a:prstGeom prst="line">
              <a:avLst/>
            </a:prstGeom>
            <a:noFill/>
            <a:ln w="25400">
              <a:solidFill>
                <a:srgbClr val="008080"/>
              </a:solidFill>
              <a:round/>
              <a:headEnd/>
              <a:tailEnd type="triangle" w="med" len="med"/>
            </a:ln>
          </p:spPr>
          <p:txBody>
            <a:bodyPr/>
            <a:lstStyle/>
            <a:p>
              <a:endParaRPr lang="en-GB"/>
            </a:p>
          </p:txBody>
        </p:sp>
        <p:sp>
          <p:nvSpPr>
            <p:cNvPr id="39949" name="Line 13"/>
            <p:cNvSpPr>
              <a:spLocks noChangeShapeType="1"/>
            </p:cNvSpPr>
            <p:nvPr/>
          </p:nvSpPr>
          <p:spPr bwMode="auto">
            <a:xfrm flipH="1">
              <a:off x="2640" y="1248"/>
              <a:ext cx="2016" cy="288"/>
            </a:xfrm>
            <a:prstGeom prst="line">
              <a:avLst/>
            </a:prstGeom>
            <a:noFill/>
            <a:ln w="25400">
              <a:solidFill>
                <a:srgbClr val="008080"/>
              </a:solidFill>
              <a:round/>
              <a:headEnd/>
              <a:tailEnd type="triangle" w="med" len="med"/>
            </a:ln>
          </p:spPr>
          <p:txBody>
            <a:bodyPr/>
            <a:lstStyle/>
            <a:p>
              <a:endParaRPr lang="en-GB"/>
            </a:p>
          </p:txBody>
        </p:sp>
        <p:sp>
          <p:nvSpPr>
            <p:cNvPr id="39950" name="Line 14"/>
            <p:cNvSpPr>
              <a:spLocks noChangeShapeType="1"/>
            </p:cNvSpPr>
            <p:nvPr/>
          </p:nvSpPr>
          <p:spPr bwMode="auto">
            <a:xfrm flipH="1" flipV="1">
              <a:off x="3120" y="1632"/>
              <a:ext cx="1536" cy="96"/>
            </a:xfrm>
            <a:prstGeom prst="line">
              <a:avLst/>
            </a:prstGeom>
            <a:noFill/>
            <a:ln w="25400">
              <a:solidFill>
                <a:srgbClr val="008080"/>
              </a:solidFill>
              <a:round/>
              <a:headEnd/>
              <a:tailEnd type="triangle" w="med" len="med"/>
            </a:ln>
          </p:spPr>
          <p:txBody>
            <a:bodyPr/>
            <a:lstStyle/>
            <a:p>
              <a:endParaRPr lang="en-GB"/>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sources of help</a:t>
            </a:r>
            <a:endParaRPr lang="en-GB" dirty="0"/>
          </a:p>
        </p:txBody>
      </p:sp>
      <p:sp>
        <p:nvSpPr>
          <p:cNvPr id="3" name="Content Placeholder 2"/>
          <p:cNvSpPr>
            <a:spLocks noGrp="1"/>
          </p:cNvSpPr>
          <p:nvPr>
            <p:ph idx="1"/>
          </p:nvPr>
        </p:nvSpPr>
        <p:spPr/>
        <p:txBody>
          <a:bodyPr/>
          <a:lstStyle/>
          <a:p>
            <a:r>
              <a:rPr lang="en-GB" b="1" dirty="0" err="1" smtClean="0"/>
              <a:t>www.mathworks.com</a:t>
            </a:r>
            <a:endParaRPr lang="en-GB" b="1" dirty="0" smtClean="0"/>
          </a:p>
          <a:p>
            <a:pPr lvl="1"/>
            <a:r>
              <a:rPr lang="en-GB" dirty="0" smtClean="0"/>
              <a:t>Help forums, archived questions &amp; answers, archive of user-submitted code</a:t>
            </a:r>
          </a:p>
          <a:p>
            <a:endParaRPr lang="en-GB" sz="2800" dirty="0" smtClean="0"/>
          </a:p>
          <a:p>
            <a:r>
              <a:rPr lang="en-GB" sz="2800" b="1" dirty="0" smtClean="0"/>
              <a:t>http://lists.leeds.ac.uk/mailman/listinfo/see-matlab</a:t>
            </a:r>
          </a:p>
          <a:p>
            <a:pPr lvl="1"/>
            <a:r>
              <a:rPr lang="en-GB" sz="2400" dirty="0" smtClean="0"/>
              <a:t>Mailing list for School of Earth &amp; Environment</a:t>
            </a:r>
            <a:br>
              <a:rPr lang="en-GB" sz="2400" dirty="0" smtClean="0"/>
            </a:br>
            <a:r>
              <a:rPr lang="en-GB" sz="2400" dirty="0" smtClean="0"/>
              <a:t>self-help from other users within the school (31 at last count)</a:t>
            </a:r>
            <a:endParaRPr lang="en-GB"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57158" y="419096"/>
            <a:ext cx="8429684" cy="571504"/>
          </a:xfrm>
          <a:noFill/>
        </p:spPr>
        <p:txBody>
          <a:bodyPr lIns="90488" tIns="44450" rIns="90488" bIns="44450" anchor="ctr"/>
          <a:lstStyle/>
          <a:p>
            <a:pPr eaLnBrk="1" hangingPunct="1">
              <a:lnSpc>
                <a:spcPct val="90000"/>
              </a:lnSpc>
            </a:pPr>
            <a:r>
              <a:rPr lang="en-US" dirty="0" smtClean="0"/>
              <a:t>Modifying the MATLAB Desktop Appearance</a:t>
            </a:r>
          </a:p>
        </p:txBody>
      </p:sp>
      <p:grpSp>
        <p:nvGrpSpPr>
          <p:cNvPr id="2" name="Group 4"/>
          <p:cNvGrpSpPr>
            <a:grpSpLocks/>
          </p:cNvGrpSpPr>
          <p:nvPr/>
        </p:nvGrpSpPr>
        <p:grpSpPr bwMode="auto">
          <a:xfrm>
            <a:off x="1066800" y="1752600"/>
            <a:ext cx="7315200" cy="4286250"/>
            <a:chOff x="144" y="1776"/>
            <a:chExt cx="3744" cy="2268"/>
          </a:xfrm>
        </p:grpSpPr>
        <p:pic>
          <p:nvPicPr>
            <p:cNvPr id="41988" name="Picture 5"/>
            <p:cNvPicPr>
              <a:picLocks noChangeAspect="1" noChangeArrowheads="1"/>
            </p:cNvPicPr>
            <p:nvPr/>
          </p:nvPicPr>
          <p:blipFill>
            <a:blip r:embed="rId3" cstate="print"/>
            <a:srcRect/>
            <a:stretch>
              <a:fillRect/>
            </a:stretch>
          </p:blipFill>
          <p:spPr bwMode="auto">
            <a:xfrm>
              <a:off x="144" y="1776"/>
              <a:ext cx="2848" cy="2136"/>
            </a:xfrm>
            <a:prstGeom prst="rect">
              <a:avLst/>
            </a:prstGeom>
            <a:noFill/>
            <a:ln w="9525">
              <a:noFill/>
              <a:miter lim="800000"/>
              <a:headEnd/>
              <a:tailEnd/>
            </a:ln>
          </p:spPr>
        </p:pic>
        <p:pic>
          <p:nvPicPr>
            <p:cNvPr id="41989" name="Picture 6"/>
            <p:cNvPicPr>
              <a:picLocks noChangeAspect="1" noChangeArrowheads="1"/>
            </p:cNvPicPr>
            <p:nvPr/>
          </p:nvPicPr>
          <p:blipFill>
            <a:blip r:embed="rId4" cstate="print"/>
            <a:srcRect/>
            <a:stretch>
              <a:fillRect/>
            </a:stretch>
          </p:blipFill>
          <p:spPr bwMode="auto">
            <a:xfrm>
              <a:off x="1152" y="1824"/>
              <a:ext cx="2736" cy="2220"/>
            </a:xfrm>
            <a:prstGeom prst="rect">
              <a:avLst/>
            </a:prstGeom>
            <a:noFill/>
            <a:ln w="9525">
              <a:noFill/>
              <a:miter lim="800000"/>
              <a:headEnd/>
              <a:tailEnd/>
            </a:ln>
          </p:spPr>
        </p:pic>
        <p:sp>
          <p:nvSpPr>
            <p:cNvPr id="41990" name="Line 7"/>
            <p:cNvSpPr>
              <a:spLocks noChangeShapeType="1"/>
            </p:cNvSpPr>
            <p:nvPr/>
          </p:nvSpPr>
          <p:spPr bwMode="auto">
            <a:xfrm flipV="1">
              <a:off x="864" y="1920"/>
              <a:ext cx="624" cy="480"/>
            </a:xfrm>
            <a:prstGeom prst="line">
              <a:avLst/>
            </a:prstGeom>
            <a:noFill/>
            <a:ln w="28575">
              <a:solidFill>
                <a:srgbClr val="008080"/>
              </a:solidFill>
              <a:round/>
              <a:headEnd/>
              <a:tailEnd type="triangle" w="med" len="med"/>
            </a:ln>
          </p:spPr>
          <p:txBody>
            <a:bodyPr/>
            <a:lstStyle/>
            <a:p>
              <a:endParaRPr lang="en-GB"/>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Returning to the Default MATLAB Desktop</a:t>
            </a:r>
          </a:p>
        </p:txBody>
      </p:sp>
      <p:grpSp>
        <p:nvGrpSpPr>
          <p:cNvPr id="2" name="Group 3"/>
          <p:cNvGrpSpPr>
            <a:grpSpLocks/>
          </p:cNvGrpSpPr>
          <p:nvPr/>
        </p:nvGrpSpPr>
        <p:grpSpPr bwMode="auto">
          <a:xfrm>
            <a:off x="838200" y="1676400"/>
            <a:ext cx="7010400" cy="4724400"/>
            <a:chOff x="88" y="2027"/>
            <a:chExt cx="4328" cy="4013"/>
          </a:xfrm>
        </p:grpSpPr>
        <p:pic>
          <p:nvPicPr>
            <p:cNvPr id="40964" name="Picture 4"/>
            <p:cNvPicPr>
              <a:picLocks noChangeAspect="1" noChangeArrowheads="1"/>
            </p:cNvPicPr>
            <p:nvPr/>
          </p:nvPicPr>
          <p:blipFill>
            <a:blip r:embed="rId3" cstate="print"/>
            <a:srcRect/>
            <a:stretch>
              <a:fillRect/>
            </a:stretch>
          </p:blipFill>
          <p:spPr bwMode="auto">
            <a:xfrm>
              <a:off x="88" y="2027"/>
              <a:ext cx="4328" cy="3642"/>
            </a:xfrm>
            <a:prstGeom prst="rect">
              <a:avLst/>
            </a:prstGeom>
            <a:noFill/>
            <a:ln w="12700">
              <a:noFill/>
              <a:miter lim="800000"/>
              <a:headEnd/>
              <a:tailEnd/>
            </a:ln>
          </p:spPr>
        </p:pic>
        <p:pic>
          <p:nvPicPr>
            <p:cNvPr id="40965" name="Picture 5"/>
            <p:cNvPicPr>
              <a:picLocks noChangeAspect="1" noChangeArrowheads="1"/>
            </p:cNvPicPr>
            <p:nvPr/>
          </p:nvPicPr>
          <p:blipFill>
            <a:blip r:embed="rId4" cstate="print"/>
            <a:srcRect/>
            <a:stretch>
              <a:fillRect/>
            </a:stretch>
          </p:blipFill>
          <p:spPr bwMode="auto">
            <a:xfrm>
              <a:off x="384" y="3127"/>
              <a:ext cx="3884" cy="2913"/>
            </a:xfrm>
            <a:prstGeom prst="rect">
              <a:avLst/>
            </a:prstGeom>
            <a:noFill/>
            <a:ln w="12700">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Resources</a:t>
            </a:r>
            <a:endParaRPr lang="en-GB" dirty="0"/>
          </a:p>
        </p:txBody>
      </p:sp>
      <p:sp>
        <p:nvSpPr>
          <p:cNvPr id="3" name="Content Placeholder 2"/>
          <p:cNvSpPr>
            <a:spLocks noGrp="1"/>
          </p:cNvSpPr>
          <p:nvPr>
            <p:ph idx="1"/>
          </p:nvPr>
        </p:nvSpPr>
        <p:spPr/>
        <p:txBody>
          <a:bodyPr/>
          <a:lstStyle/>
          <a:p>
            <a:pPr>
              <a:buNone/>
            </a:pPr>
            <a:r>
              <a:rPr lang="tr-TR" sz="2400" dirty="0" smtClean="0"/>
              <a:t>www.mathworks.com</a:t>
            </a:r>
          </a:p>
          <a:p>
            <a:pPr>
              <a:buNone/>
            </a:pPr>
            <a:r>
              <a:rPr lang="tr-TR" sz="2400" dirty="0" smtClean="0"/>
              <a:t>Higham &amp; Higham, MATLAB GUIDE, SIAM Pubs</a:t>
            </a:r>
          </a:p>
          <a:p>
            <a:pPr>
              <a:buNone/>
            </a:pPr>
            <a:endParaRPr lang="tr-TR" sz="2400" dirty="0"/>
          </a:p>
          <a:p>
            <a:pPr>
              <a:buNone/>
            </a:pPr>
            <a:endParaRPr lang="tr-TR" sz="2400" dirty="0" smtClean="0"/>
          </a:p>
          <a:p>
            <a:pPr>
              <a:buNone/>
            </a:pPr>
            <a:endParaRPr lang="en-GB"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a:stretch>
            <a:fillRect/>
          </a:stretch>
        </p:blipFill>
        <p:spPr bwMode="auto">
          <a:xfrm>
            <a:off x="914400" y="1676400"/>
            <a:ext cx="4419600" cy="4267200"/>
          </a:xfrm>
          <a:prstGeom prst="rect">
            <a:avLst/>
          </a:prstGeom>
          <a:noFill/>
          <a:ln w="25400">
            <a:noFill/>
            <a:miter lim="800000"/>
            <a:headEnd/>
            <a:tailEnd/>
          </a:ln>
        </p:spPr>
      </p:pic>
      <p:grpSp>
        <p:nvGrpSpPr>
          <p:cNvPr id="2" name="Group 3"/>
          <p:cNvGrpSpPr>
            <a:grpSpLocks/>
          </p:cNvGrpSpPr>
          <p:nvPr/>
        </p:nvGrpSpPr>
        <p:grpSpPr bwMode="auto">
          <a:xfrm>
            <a:off x="1219200" y="2514600"/>
            <a:ext cx="5905500" cy="1819275"/>
            <a:chOff x="-528" y="4656"/>
            <a:chExt cx="3720" cy="1146"/>
          </a:xfrm>
        </p:grpSpPr>
        <p:sp>
          <p:nvSpPr>
            <p:cNvPr id="43020" name="Line 4"/>
            <p:cNvSpPr>
              <a:spLocks noChangeShapeType="1"/>
            </p:cNvSpPr>
            <p:nvPr/>
          </p:nvSpPr>
          <p:spPr bwMode="auto">
            <a:xfrm flipV="1">
              <a:off x="-528" y="5088"/>
              <a:ext cx="1200" cy="480"/>
            </a:xfrm>
            <a:prstGeom prst="line">
              <a:avLst/>
            </a:prstGeom>
            <a:noFill/>
            <a:ln w="76200">
              <a:solidFill>
                <a:srgbClr val="FF3300"/>
              </a:solidFill>
              <a:round/>
              <a:headEnd type="none" w="sm" len="sm"/>
              <a:tailEnd type="stealth" w="med" len="lg"/>
            </a:ln>
          </p:spPr>
          <p:txBody>
            <a:bodyPr wrap="none" anchor="ctr"/>
            <a:lstStyle/>
            <a:p>
              <a:endParaRPr lang="en-GB"/>
            </a:p>
          </p:txBody>
        </p:sp>
        <p:pic>
          <p:nvPicPr>
            <p:cNvPr id="43021" name="Picture 5"/>
            <p:cNvPicPr>
              <a:picLocks noChangeAspect="1" noChangeArrowheads="1"/>
            </p:cNvPicPr>
            <p:nvPr/>
          </p:nvPicPr>
          <p:blipFill>
            <a:blip r:embed="rId4" cstate="print"/>
            <a:srcRect/>
            <a:stretch>
              <a:fillRect/>
            </a:stretch>
          </p:blipFill>
          <p:spPr bwMode="auto">
            <a:xfrm>
              <a:off x="720" y="4656"/>
              <a:ext cx="2472" cy="1146"/>
            </a:xfrm>
            <a:prstGeom prst="rect">
              <a:avLst/>
            </a:prstGeom>
            <a:noFill/>
            <a:ln w="25400">
              <a:noFill/>
              <a:miter lim="800000"/>
              <a:headEnd/>
              <a:tailEnd/>
            </a:ln>
          </p:spPr>
        </p:pic>
      </p:grpSp>
      <p:sp>
        <p:nvSpPr>
          <p:cNvPr id="43012" name="Rectangle 6"/>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The Contents of the MATLAB Desktop</a:t>
            </a:r>
          </a:p>
        </p:txBody>
      </p:sp>
      <p:grpSp>
        <p:nvGrpSpPr>
          <p:cNvPr id="3" name="Group 7"/>
          <p:cNvGrpSpPr>
            <a:grpSpLocks/>
          </p:cNvGrpSpPr>
          <p:nvPr/>
        </p:nvGrpSpPr>
        <p:grpSpPr bwMode="auto">
          <a:xfrm>
            <a:off x="1446213" y="2667000"/>
            <a:ext cx="6859587" cy="3471863"/>
            <a:chOff x="1248" y="1680"/>
            <a:chExt cx="4320" cy="2187"/>
          </a:xfrm>
        </p:grpSpPr>
        <p:pic>
          <p:nvPicPr>
            <p:cNvPr id="43018" name="Picture 8"/>
            <p:cNvPicPr>
              <a:picLocks noChangeAspect="1" noChangeArrowheads="1"/>
            </p:cNvPicPr>
            <p:nvPr/>
          </p:nvPicPr>
          <p:blipFill>
            <a:blip r:embed="rId5" cstate="print"/>
            <a:srcRect/>
            <a:stretch>
              <a:fillRect/>
            </a:stretch>
          </p:blipFill>
          <p:spPr bwMode="auto">
            <a:xfrm>
              <a:off x="2640" y="1680"/>
              <a:ext cx="2928" cy="2187"/>
            </a:xfrm>
            <a:prstGeom prst="rect">
              <a:avLst/>
            </a:prstGeom>
            <a:noFill/>
            <a:ln w="12700">
              <a:noFill/>
              <a:miter lim="800000"/>
              <a:headEnd type="none" w="sm" len="sm"/>
              <a:tailEnd type="none" w="med" len="lg"/>
            </a:ln>
          </p:spPr>
        </p:pic>
        <p:sp>
          <p:nvSpPr>
            <p:cNvPr id="43019" name="Line 9"/>
            <p:cNvSpPr>
              <a:spLocks noChangeShapeType="1"/>
            </p:cNvSpPr>
            <p:nvPr/>
          </p:nvSpPr>
          <p:spPr bwMode="auto">
            <a:xfrm flipV="1">
              <a:off x="1248" y="2880"/>
              <a:ext cx="1296" cy="192"/>
            </a:xfrm>
            <a:prstGeom prst="line">
              <a:avLst/>
            </a:prstGeom>
            <a:noFill/>
            <a:ln w="76200">
              <a:solidFill>
                <a:srgbClr val="FF3300"/>
              </a:solidFill>
              <a:round/>
              <a:headEnd type="none" w="sm" len="sm"/>
              <a:tailEnd type="stealth" w="med" len="lg"/>
            </a:ln>
          </p:spPr>
          <p:txBody>
            <a:bodyPr wrap="none" anchor="ctr"/>
            <a:lstStyle/>
            <a:p>
              <a:endParaRPr lang="en-GB"/>
            </a:p>
          </p:txBody>
        </p:sp>
      </p:grpSp>
      <p:pic>
        <p:nvPicPr>
          <p:cNvPr id="455690" name="Picture 10"/>
          <p:cNvPicPr>
            <a:picLocks noChangeAspect="1" noChangeArrowheads="1"/>
          </p:cNvPicPr>
          <p:nvPr/>
        </p:nvPicPr>
        <p:blipFill>
          <a:blip r:embed="rId6" cstate="print"/>
          <a:srcRect/>
          <a:stretch>
            <a:fillRect/>
          </a:stretch>
        </p:blipFill>
        <p:spPr bwMode="auto">
          <a:xfrm>
            <a:off x="4572000" y="1447800"/>
            <a:ext cx="4191000" cy="5181600"/>
          </a:xfrm>
          <a:prstGeom prst="rect">
            <a:avLst/>
          </a:prstGeom>
          <a:noFill/>
          <a:ln w="12700">
            <a:noFill/>
            <a:miter lim="800000"/>
            <a:headEnd type="none" w="sm" len="sm"/>
            <a:tailEnd type="none" w="med" len="lg"/>
          </a:ln>
        </p:spPr>
      </p:pic>
      <p:grpSp>
        <p:nvGrpSpPr>
          <p:cNvPr id="4" name="Group 11"/>
          <p:cNvGrpSpPr>
            <a:grpSpLocks/>
          </p:cNvGrpSpPr>
          <p:nvPr/>
        </p:nvGrpSpPr>
        <p:grpSpPr bwMode="auto">
          <a:xfrm>
            <a:off x="1828800" y="3048000"/>
            <a:ext cx="5181600" cy="1943100"/>
            <a:chOff x="1152" y="1920"/>
            <a:chExt cx="3264" cy="1224"/>
          </a:xfrm>
        </p:grpSpPr>
        <p:sp>
          <p:nvSpPr>
            <p:cNvPr id="43016" name="Line 12"/>
            <p:cNvSpPr>
              <a:spLocks noChangeShapeType="1"/>
            </p:cNvSpPr>
            <p:nvPr/>
          </p:nvSpPr>
          <p:spPr bwMode="auto">
            <a:xfrm flipV="1">
              <a:off x="1152" y="2352"/>
              <a:ext cx="1008" cy="144"/>
            </a:xfrm>
            <a:prstGeom prst="line">
              <a:avLst/>
            </a:prstGeom>
            <a:noFill/>
            <a:ln w="76200">
              <a:solidFill>
                <a:srgbClr val="FF3300"/>
              </a:solidFill>
              <a:round/>
              <a:headEnd type="none" w="sm" len="sm"/>
              <a:tailEnd type="stealth" w="med" len="lg"/>
            </a:ln>
          </p:spPr>
          <p:txBody>
            <a:bodyPr wrap="none" anchor="ctr"/>
            <a:lstStyle/>
            <a:p>
              <a:endParaRPr lang="en-GB"/>
            </a:p>
          </p:txBody>
        </p:sp>
        <p:pic>
          <p:nvPicPr>
            <p:cNvPr id="43017" name="Picture 13"/>
            <p:cNvPicPr>
              <a:picLocks noChangeAspect="1" noChangeArrowheads="1"/>
            </p:cNvPicPr>
            <p:nvPr/>
          </p:nvPicPr>
          <p:blipFill>
            <a:blip r:embed="rId7" cstate="print"/>
            <a:srcRect/>
            <a:stretch>
              <a:fillRect/>
            </a:stretch>
          </p:blipFill>
          <p:spPr bwMode="auto">
            <a:xfrm>
              <a:off x="2160" y="1920"/>
              <a:ext cx="2256" cy="1224"/>
            </a:xfrm>
            <a:prstGeom prst="rect">
              <a:avLst/>
            </a:prstGeom>
            <a:noFill/>
            <a:ln w="25400">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55690"/>
                                        </p:tgtEl>
                                        <p:attrNameLst>
                                          <p:attrName>style.visibility</p:attrName>
                                        </p:attrNameLst>
                                      </p:cBhvr>
                                      <p:to>
                                        <p:strVal val="visible"/>
                                      </p:to>
                                    </p:set>
                                  </p:childTnLst>
                                  <p:subTnLst>
                                    <p:set>
                                      <p:cBhvr override="childStyle">
                                        <p:cTn dur="1" fill="hold" display="0" masterRel="nextClick" afterEffect="1"/>
                                        <p:tgtEl>
                                          <p:spTgt spid="4556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Workspace Browser</a:t>
            </a:r>
          </a:p>
        </p:txBody>
      </p:sp>
      <p:pic>
        <p:nvPicPr>
          <p:cNvPr id="44035" name="Picture 3"/>
          <p:cNvPicPr>
            <a:picLocks noChangeAspect="1" noChangeArrowheads="1"/>
          </p:cNvPicPr>
          <p:nvPr/>
        </p:nvPicPr>
        <p:blipFill>
          <a:blip r:embed="rId3" cstate="print"/>
          <a:srcRect/>
          <a:stretch>
            <a:fillRect/>
          </a:stretch>
        </p:blipFill>
        <p:spPr bwMode="auto">
          <a:xfrm>
            <a:off x="1219200" y="1447800"/>
            <a:ext cx="7086600" cy="462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Array Editor</a:t>
            </a:r>
          </a:p>
        </p:txBody>
      </p:sp>
      <p:sp>
        <p:nvSpPr>
          <p:cNvPr id="45059" name="Rectangle 4"/>
          <p:cNvSpPr>
            <a:spLocks noChangeArrowheads="1"/>
          </p:cNvSpPr>
          <p:nvPr/>
        </p:nvSpPr>
        <p:spPr bwMode="auto">
          <a:xfrm>
            <a:off x="6629400" y="914400"/>
            <a:ext cx="1905000" cy="714375"/>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0"/>
              </a:spcBef>
            </a:pPr>
            <a:r>
              <a:rPr lang="en-US" sz="2000">
                <a:latin typeface="Arial" charset="0"/>
              </a:rPr>
              <a:t>For editing 2-D numeric arrays</a:t>
            </a:r>
          </a:p>
        </p:txBody>
      </p:sp>
      <p:grpSp>
        <p:nvGrpSpPr>
          <p:cNvPr id="2" name="Group 5"/>
          <p:cNvGrpSpPr>
            <a:grpSpLocks/>
          </p:cNvGrpSpPr>
          <p:nvPr/>
        </p:nvGrpSpPr>
        <p:grpSpPr bwMode="auto">
          <a:xfrm>
            <a:off x="914400" y="1752600"/>
            <a:ext cx="6477000" cy="4343400"/>
            <a:chOff x="192" y="1920"/>
            <a:chExt cx="4272" cy="3456"/>
          </a:xfrm>
        </p:grpSpPr>
        <p:pic>
          <p:nvPicPr>
            <p:cNvPr id="45063" name="Picture 6"/>
            <p:cNvPicPr>
              <a:picLocks noChangeAspect="1" noChangeArrowheads="1"/>
            </p:cNvPicPr>
            <p:nvPr/>
          </p:nvPicPr>
          <p:blipFill>
            <a:blip r:embed="rId3" cstate="print"/>
            <a:srcRect/>
            <a:stretch>
              <a:fillRect/>
            </a:stretch>
          </p:blipFill>
          <p:spPr bwMode="auto">
            <a:xfrm>
              <a:off x="192" y="1920"/>
              <a:ext cx="4088" cy="2916"/>
            </a:xfrm>
            <a:prstGeom prst="rect">
              <a:avLst/>
            </a:prstGeom>
            <a:noFill/>
            <a:ln w="9525">
              <a:noFill/>
              <a:miter lim="800000"/>
              <a:headEnd/>
              <a:tailEnd/>
            </a:ln>
          </p:spPr>
        </p:pic>
        <p:pic>
          <p:nvPicPr>
            <p:cNvPr id="45064" name="Picture 7"/>
            <p:cNvPicPr>
              <a:picLocks noChangeAspect="1" noChangeArrowheads="1"/>
            </p:cNvPicPr>
            <p:nvPr/>
          </p:nvPicPr>
          <p:blipFill>
            <a:blip r:embed="rId4" cstate="print"/>
            <a:srcRect/>
            <a:stretch>
              <a:fillRect/>
            </a:stretch>
          </p:blipFill>
          <p:spPr bwMode="auto">
            <a:xfrm>
              <a:off x="864" y="2976"/>
              <a:ext cx="3600" cy="2400"/>
            </a:xfrm>
            <a:prstGeom prst="rect">
              <a:avLst/>
            </a:prstGeom>
            <a:noFill/>
            <a:ln w="9525">
              <a:noFill/>
              <a:miter lim="800000"/>
              <a:headEnd/>
              <a:tailEnd/>
            </a:ln>
          </p:spPr>
        </p:pic>
      </p:grpSp>
      <p:sp>
        <p:nvSpPr>
          <p:cNvPr id="45061" name="Line 8"/>
          <p:cNvSpPr>
            <a:spLocks noChangeShapeType="1"/>
          </p:cNvSpPr>
          <p:nvPr/>
        </p:nvSpPr>
        <p:spPr bwMode="auto">
          <a:xfrm>
            <a:off x="1066800" y="2819400"/>
            <a:ext cx="990600" cy="381000"/>
          </a:xfrm>
          <a:prstGeom prst="line">
            <a:avLst/>
          </a:prstGeom>
          <a:noFill/>
          <a:ln w="25400">
            <a:solidFill>
              <a:srgbClr val="008080"/>
            </a:solidFill>
            <a:round/>
            <a:headEnd/>
            <a:tailEnd type="triangle" w="med" len="med"/>
          </a:ln>
        </p:spPr>
        <p:txBody>
          <a:bodyPr/>
          <a:lstStyle/>
          <a:p>
            <a:endParaRPr lang="en-GB"/>
          </a:p>
        </p:txBody>
      </p:sp>
      <p:sp>
        <p:nvSpPr>
          <p:cNvPr id="45062" name="Text Box 9"/>
          <p:cNvSpPr txBox="1">
            <a:spLocks noChangeArrowheads="1"/>
          </p:cNvSpPr>
          <p:nvPr/>
        </p:nvSpPr>
        <p:spPr bwMode="auto">
          <a:xfrm>
            <a:off x="304800" y="3200400"/>
            <a:ext cx="1665288" cy="396875"/>
          </a:xfrm>
          <a:prstGeom prst="rect">
            <a:avLst/>
          </a:prstGeom>
          <a:noFill/>
          <a:ln w="9525">
            <a:noFill/>
            <a:miter lim="800000"/>
            <a:headEnd/>
            <a:tailEnd/>
          </a:ln>
        </p:spPr>
        <p:txBody>
          <a:bodyPr wrap="none">
            <a:spAutoFit/>
          </a:bodyPr>
          <a:lstStyle/>
          <a:p>
            <a:pPr>
              <a:spcBef>
                <a:spcPct val="0"/>
              </a:spcBef>
            </a:pPr>
            <a:r>
              <a:rPr lang="en-US" sz="2000" b="1">
                <a:solidFill>
                  <a:srgbClr val="008080"/>
                </a:solidFill>
                <a:latin typeface="Arial" charset="0"/>
              </a:rPr>
              <a:t>double-click</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Command History Window</a:t>
            </a:r>
          </a:p>
        </p:txBody>
      </p:sp>
      <p:pic>
        <p:nvPicPr>
          <p:cNvPr id="46083" name="Picture 3"/>
          <p:cNvPicPr>
            <a:picLocks noChangeAspect="1" noChangeArrowheads="1"/>
          </p:cNvPicPr>
          <p:nvPr/>
        </p:nvPicPr>
        <p:blipFill>
          <a:blip r:embed="rId3" cstate="print"/>
          <a:srcRect/>
          <a:stretch>
            <a:fillRect/>
          </a:stretch>
        </p:blipFill>
        <p:spPr bwMode="auto">
          <a:xfrm>
            <a:off x="1524000" y="1600200"/>
            <a:ext cx="5067300" cy="4810125"/>
          </a:xfrm>
          <a:prstGeom prst="rect">
            <a:avLst/>
          </a:prstGeom>
          <a:noFill/>
          <a:ln w="25400">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Current Directory Window</a:t>
            </a:r>
          </a:p>
        </p:txBody>
      </p:sp>
      <p:pic>
        <p:nvPicPr>
          <p:cNvPr id="47107" name="Picture 3"/>
          <p:cNvPicPr>
            <a:picLocks noChangeAspect="1" noChangeArrowheads="1"/>
          </p:cNvPicPr>
          <p:nvPr/>
        </p:nvPicPr>
        <p:blipFill>
          <a:blip r:embed="rId3" cstate="print"/>
          <a:srcRect/>
          <a:stretch>
            <a:fillRect/>
          </a:stretch>
        </p:blipFill>
        <p:spPr bwMode="auto">
          <a:xfrm>
            <a:off x="914400" y="1447800"/>
            <a:ext cx="6629400" cy="5091113"/>
          </a:xfrm>
          <a:prstGeom prst="rect">
            <a:avLst/>
          </a:prstGeom>
          <a:noFill/>
          <a:ln w="25400">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half" idx="1"/>
          </p:nvPr>
        </p:nvSpPr>
        <p:spPr/>
        <p:txBody>
          <a:bodyPr/>
          <a:lstStyle/>
          <a:p>
            <a:endParaRPr lang="en-GB"/>
          </a:p>
        </p:txBody>
      </p:sp>
      <p:sp>
        <p:nvSpPr>
          <p:cNvPr id="4" name="ClipArt Placeholder 3"/>
          <p:cNvSpPr>
            <a:spLocks noGrp="1"/>
          </p:cNvSpPr>
          <p:nvPr>
            <p:ph type="clipArt" sz="half" idx="2"/>
          </p:nvPr>
        </p:nvSpPr>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Calculations on the command Line</a:t>
            </a:r>
            <a:endParaRPr lang="en-GB" b="1" dirty="0"/>
          </a:p>
        </p:txBody>
      </p:sp>
      <p:sp>
        <p:nvSpPr>
          <p:cNvPr id="3" name="Rectangle 3"/>
          <p:cNvSpPr txBox="1">
            <a:spLocks noChangeArrowheads="1"/>
          </p:cNvSpPr>
          <p:nvPr/>
        </p:nvSpPr>
        <p:spPr>
          <a:xfrm>
            <a:off x="520700" y="1465262"/>
            <a:ext cx="2541588" cy="4554538"/>
          </a:xfrm>
          <a:prstGeom prst="rect">
            <a:avLst/>
          </a:prstGeom>
          <a:solidFill>
            <a:srgbClr val="FFFFFF"/>
          </a:solidFill>
          <a:ln w="12700" cap="flat">
            <a:solidFill>
              <a:schemeClr val="tx1"/>
            </a:solidFill>
          </a:ln>
          <a:effectLst>
            <a:outerShdw dist="107763" dir="2700000" algn="ctr" rotWithShape="0">
              <a:schemeClr val="bg2"/>
            </a:outerShdw>
          </a:effectLst>
        </p:spPr>
        <p:txBody>
          <a:bodyPr lIns="90488" tIns="44450" rIns="90488" bIns="44450"/>
          <a:lstStyle/>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&gt;&gt; -5/(4.8+5.32)^2</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ea"/>
                <a:cs typeface="+mn-cs"/>
              </a:rPr>
              <a:t>ans</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-0.048821</a:t>
            </a:r>
          </a:p>
          <a:p>
            <a:pPr marL="342900" marR="0" lvl="0" indent="-342900" algn="l" defTabSz="914400" rtl="0" eaLnBrk="1" fontAlgn="base" latinLnBrk="0" hangingPunct="1">
              <a:lnSpc>
                <a:spcPct val="90000"/>
              </a:lnSpc>
              <a:spcBef>
                <a:spcPct val="20000"/>
              </a:spcBef>
              <a:spcAft>
                <a:spcPct val="0"/>
              </a:spcAft>
              <a:buClrTx/>
              <a:buSzTx/>
              <a:tabLst/>
              <a:defRPr/>
            </a:pPr>
            <a:endPar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&gt;&gt; (3+4i)*(3-4i)</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ea"/>
                <a:cs typeface="+mn-cs"/>
              </a:rPr>
              <a:t>ans</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25</a:t>
            </a:r>
          </a:p>
          <a:p>
            <a:pPr marL="342900" marR="0" lvl="0" indent="-342900" algn="l" defTabSz="914400" rtl="0" eaLnBrk="1" fontAlgn="base" latinLnBrk="0" hangingPunct="1">
              <a:lnSpc>
                <a:spcPct val="90000"/>
              </a:lnSpc>
              <a:spcBef>
                <a:spcPct val="20000"/>
              </a:spcBef>
              <a:spcAft>
                <a:spcPct val="0"/>
              </a:spcAft>
              <a:buClrTx/>
              <a:buSzTx/>
              <a:tabLst/>
              <a:defRPr/>
            </a:pPr>
            <a:endPar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&gt;&gt; </a:t>
            </a: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ea"/>
                <a:cs typeface="+mn-cs"/>
              </a:rPr>
              <a:t>cos</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(pi/2)</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ea"/>
                <a:cs typeface="+mn-cs"/>
              </a:rPr>
              <a:t>ans</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6.1232e-017</a:t>
            </a:r>
          </a:p>
          <a:p>
            <a:pPr marL="342900" marR="0" lvl="0" indent="-342900" algn="l" defTabSz="914400" rtl="0" eaLnBrk="1" fontAlgn="base" latinLnBrk="0" hangingPunct="1">
              <a:lnSpc>
                <a:spcPct val="90000"/>
              </a:lnSpc>
              <a:spcBef>
                <a:spcPct val="20000"/>
              </a:spcBef>
              <a:spcAft>
                <a:spcPct val="0"/>
              </a:spcAft>
              <a:buClrTx/>
              <a:buSzPct val="127000"/>
              <a:tabLst/>
              <a:defRPr/>
            </a:pPr>
            <a:endPar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Pct val="127000"/>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&gt;&gt; exp(</a:t>
            </a: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ea"/>
                <a:cs typeface="+mn-cs"/>
              </a:rPr>
              <a:t>acos</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(0.3))</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ea"/>
                <a:cs typeface="+mn-cs"/>
              </a:rPr>
              <a:t>ans</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ct val="90000"/>
              </a:lnSpc>
              <a:spcBef>
                <a:spcPct val="20000"/>
              </a:spcBef>
              <a:spcAft>
                <a:spcPct val="0"/>
              </a:spcAft>
              <a:buClrTx/>
              <a:buSzTx/>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ea"/>
                <a:cs typeface="+mn-cs"/>
              </a:rPr>
              <a:t>    3.547</a:t>
            </a:r>
            <a:endParaRPr kumimoji="0" lang="en-US" sz="1600" b="1" i="0" u="none" strike="noStrike" kern="0" cap="none" spc="0" normalizeH="0" baseline="0" noProof="0" dirty="0" smtClean="0">
              <a:ln>
                <a:noFill/>
              </a:ln>
              <a:solidFill>
                <a:schemeClr val="bg2"/>
              </a:solidFill>
              <a:effectLst/>
              <a:uLnTx/>
              <a:uFillTx/>
              <a:latin typeface="Courier New" pitchFamily="49" charset="0"/>
              <a:ea typeface="+mn-ea"/>
              <a:cs typeface="+mn-cs"/>
            </a:endParaRPr>
          </a:p>
        </p:txBody>
      </p:sp>
      <p:sp>
        <p:nvSpPr>
          <p:cNvPr id="4" name="Rectangle 4"/>
          <p:cNvSpPr>
            <a:spLocks noChangeArrowheads="1"/>
          </p:cNvSpPr>
          <p:nvPr/>
        </p:nvSpPr>
        <p:spPr bwMode="auto">
          <a:xfrm>
            <a:off x="3552825" y="1465262"/>
            <a:ext cx="2306638" cy="3908425"/>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dirty="0">
                <a:latin typeface="Courier New" pitchFamily="49" charset="0"/>
              </a:rPr>
              <a:t>&gt;&gt; a = 2;</a:t>
            </a:r>
          </a:p>
          <a:p>
            <a:pPr marL="285750" indent="-285750" eaLnBrk="0" hangingPunct="0">
              <a:lnSpc>
                <a:spcPct val="90000"/>
              </a:lnSpc>
              <a:spcBef>
                <a:spcPct val="30000"/>
              </a:spcBef>
              <a:spcAft>
                <a:spcPct val="10000"/>
              </a:spcAft>
              <a:defRPr/>
            </a:pPr>
            <a:r>
              <a:rPr lang="en-US" sz="1600" b="1" dirty="0">
                <a:latin typeface="Courier New" pitchFamily="49" charset="0"/>
              </a:rPr>
              <a:t>&gt;&gt; A = 5;</a:t>
            </a:r>
          </a:p>
          <a:p>
            <a:pPr marL="285750" indent="-285750" eaLnBrk="0" hangingPunct="0">
              <a:lnSpc>
                <a:spcPct val="90000"/>
              </a:lnSpc>
              <a:spcBef>
                <a:spcPct val="30000"/>
              </a:spcBef>
              <a:spcAft>
                <a:spcPct val="10000"/>
              </a:spcAft>
              <a:defRPr/>
            </a:pPr>
            <a:r>
              <a:rPr lang="en-US" sz="1600" b="1" dirty="0">
                <a:latin typeface="Courier New" pitchFamily="49" charset="0"/>
              </a:rPr>
              <a:t>&gt;&gt; </a:t>
            </a:r>
            <a:r>
              <a:rPr lang="en-US" sz="1600" b="1" dirty="0" err="1">
                <a:latin typeface="Courier New" pitchFamily="49" charset="0"/>
              </a:rPr>
              <a:t>a^A</a:t>
            </a:r>
            <a:endParaRPr lang="en-US" sz="1600" b="1" dirty="0">
              <a:latin typeface="Courier New" pitchFamily="49" charset="0"/>
            </a:endParaRPr>
          </a:p>
          <a:p>
            <a:pPr marL="285750" indent="-285750" eaLnBrk="0" hangingPunct="0">
              <a:lnSpc>
                <a:spcPct val="90000"/>
              </a:lnSpc>
              <a:spcBef>
                <a:spcPct val="30000"/>
              </a:spcBef>
              <a:spcAft>
                <a:spcPct val="10000"/>
              </a:spcAft>
              <a:defRPr/>
            </a:pPr>
            <a:r>
              <a:rPr lang="en-US" sz="1600" b="1" dirty="0" err="1">
                <a:latin typeface="Courier New" pitchFamily="49" charset="0"/>
              </a:rPr>
              <a:t>ans</a:t>
            </a:r>
            <a:r>
              <a:rPr lang="en-US" sz="1600" b="1" dirty="0">
                <a:latin typeface="Courier New" pitchFamily="49" charset="0"/>
              </a:rPr>
              <a:t> = </a:t>
            </a:r>
          </a:p>
          <a:p>
            <a:pPr marL="285750" indent="-285750" eaLnBrk="0" hangingPunct="0">
              <a:lnSpc>
                <a:spcPct val="90000"/>
              </a:lnSpc>
              <a:spcBef>
                <a:spcPct val="30000"/>
              </a:spcBef>
              <a:spcAft>
                <a:spcPct val="10000"/>
              </a:spcAft>
              <a:defRPr/>
            </a:pPr>
            <a:r>
              <a:rPr lang="en-US" sz="1600" b="1" dirty="0">
                <a:latin typeface="Courier New" pitchFamily="49" charset="0"/>
              </a:rPr>
              <a:t>    32</a:t>
            </a:r>
          </a:p>
          <a:p>
            <a:pPr marL="285750" indent="-285750" eaLnBrk="0" hangingPunct="0">
              <a:lnSpc>
                <a:spcPct val="90000"/>
              </a:lnSpc>
              <a:spcBef>
                <a:spcPct val="30000"/>
              </a:spcBef>
              <a:spcAft>
                <a:spcPct val="10000"/>
              </a:spcAft>
              <a:defRPr/>
            </a:pPr>
            <a:r>
              <a:rPr lang="en-US" sz="1600" b="1" dirty="0">
                <a:latin typeface="Courier New" pitchFamily="49" charset="0"/>
              </a:rPr>
              <a:t>&gt;&gt; x = 5/2*pi;</a:t>
            </a:r>
          </a:p>
          <a:p>
            <a:pPr marL="285750" indent="-285750" eaLnBrk="0" hangingPunct="0">
              <a:lnSpc>
                <a:spcPct val="90000"/>
              </a:lnSpc>
              <a:spcBef>
                <a:spcPct val="30000"/>
              </a:spcBef>
              <a:spcAft>
                <a:spcPct val="10000"/>
              </a:spcAft>
              <a:defRPr/>
            </a:pPr>
            <a:r>
              <a:rPr lang="en-US" sz="1600" b="1" dirty="0">
                <a:latin typeface="Courier New" pitchFamily="49" charset="0"/>
              </a:rPr>
              <a:t>&gt;&gt; y = sin(x)</a:t>
            </a:r>
          </a:p>
          <a:p>
            <a:pPr marL="285750" indent="-285750" eaLnBrk="0" hangingPunct="0">
              <a:lnSpc>
                <a:spcPct val="90000"/>
              </a:lnSpc>
              <a:spcBef>
                <a:spcPct val="30000"/>
              </a:spcBef>
              <a:spcAft>
                <a:spcPct val="10000"/>
              </a:spcAft>
              <a:defRPr/>
            </a:pPr>
            <a:r>
              <a:rPr lang="en-US" sz="1600" b="1" dirty="0">
                <a:latin typeface="Courier New" pitchFamily="49" charset="0"/>
              </a:rPr>
              <a:t>y = </a:t>
            </a:r>
          </a:p>
          <a:p>
            <a:pPr marL="285750" indent="-285750" eaLnBrk="0" hangingPunct="0">
              <a:lnSpc>
                <a:spcPct val="90000"/>
              </a:lnSpc>
              <a:spcBef>
                <a:spcPct val="30000"/>
              </a:spcBef>
              <a:spcAft>
                <a:spcPct val="10000"/>
              </a:spcAft>
              <a:defRPr/>
            </a:pPr>
            <a:r>
              <a:rPr lang="en-US" sz="1600" b="1" dirty="0">
                <a:latin typeface="Courier New" pitchFamily="49" charset="0"/>
              </a:rPr>
              <a:t>     1</a:t>
            </a:r>
          </a:p>
          <a:p>
            <a:pPr marL="285750" indent="-285750" eaLnBrk="0" hangingPunct="0">
              <a:lnSpc>
                <a:spcPct val="90000"/>
              </a:lnSpc>
              <a:spcBef>
                <a:spcPct val="30000"/>
              </a:spcBef>
              <a:spcAft>
                <a:spcPct val="10000"/>
              </a:spcAft>
              <a:defRPr/>
            </a:pPr>
            <a:r>
              <a:rPr lang="en-US" sz="1600" b="1" dirty="0">
                <a:latin typeface="Courier New" pitchFamily="49" charset="0"/>
              </a:rPr>
              <a:t>&gt;&gt; z = </a:t>
            </a:r>
            <a:r>
              <a:rPr lang="en-US" sz="1600" b="1" dirty="0" err="1">
                <a:latin typeface="Courier New" pitchFamily="49" charset="0"/>
              </a:rPr>
              <a:t>asin</a:t>
            </a:r>
            <a:r>
              <a:rPr lang="en-US" sz="1600" b="1" dirty="0">
                <a:latin typeface="Courier New" pitchFamily="49" charset="0"/>
              </a:rPr>
              <a:t>(y)</a:t>
            </a:r>
          </a:p>
          <a:p>
            <a:pPr marL="285750" indent="-285750" eaLnBrk="0" hangingPunct="0">
              <a:lnSpc>
                <a:spcPct val="90000"/>
              </a:lnSpc>
              <a:spcBef>
                <a:spcPct val="30000"/>
              </a:spcBef>
              <a:spcAft>
                <a:spcPct val="10000"/>
              </a:spcAft>
              <a:defRPr/>
            </a:pPr>
            <a:r>
              <a:rPr lang="en-US" sz="1600" b="1" dirty="0">
                <a:latin typeface="Courier New" pitchFamily="49" charset="0"/>
              </a:rPr>
              <a:t>z = </a:t>
            </a:r>
          </a:p>
          <a:p>
            <a:pPr marL="285750" indent="-285750" eaLnBrk="0" hangingPunct="0">
              <a:lnSpc>
                <a:spcPct val="90000"/>
              </a:lnSpc>
              <a:spcBef>
                <a:spcPct val="30000"/>
              </a:spcBef>
              <a:spcAft>
                <a:spcPct val="10000"/>
              </a:spcAft>
              <a:defRPr/>
            </a:pPr>
            <a:r>
              <a:rPr lang="en-US" sz="1600" b="1" dirty="0">
                <a:latin typeface="Courier New" pitchFamily="49" charset="0"/>
              </a:rPr>
              <a:t>    1.5708</a:t>
            </a:r>
            <a:endParaRPr lang="en-US" sz="1600" b="1" dirty="0">
              <a:solidFill>
                <a:schemeClr val="bg2"/>
              </a:solidFill>
              <a:latin typeface="Courier New" pitchFamily="49" charset="0"/>
            </a:endParaRPr>
          </a:p>
        </p:txBody>
      </p:sp>
      <p:sp>
        <p:nvSpPr>
          <p:cNvPr id="5" name="Rectangle 5"/>
          <p:cNvSpPr>
            <a:spLocks noChangeArrowheads="1"/>
          </p:cNvSpPr>
          <p:nvPr/>
        </p:nvSpPr>
        <p:spPr bwMode="auto">
          <a:xfrm>
            <a:off x="5991225" y="2227262"/>
            <a:ext cx="3152775"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latin typeface="Arial" charset="0"/>
              </a:rPr>
              <a:t>Variables are case </a:t>
            </a:r>
          </a:p>
          <a:p>
            <a:pPr eaLnBrk="0" hangingPunct="0">
              <a:spcBef>
                <a:spcPct val="0"/>
              </a:spcBef>
            </a:pPr>
            <a:r>
              <a:rPr lang="en-US" sz="2000" b="1">
                <a:latin typeface="Arial" charset="0"/>
              </a:rPr>
              <a:t>sensitive</a:t>
            </a:r>
          </a:p>
        </p:txBody>
      </p:sp>
      <p:sp>
        <p:nvSpPr>
          <p:cNvPr id="6" name="Line 7"/>
          <p:cNvSpPr>
            <a:spLocks noChangeShapeType="1"/>
          </p:cNvSpPr>
          <p:nvPr/>
        </p:nvSpPr>
        <p:spPr bwMode="auto">
          <a:xfrm flipH="1" flipV="1">
            <a:off x="4422775" y="2630487"/>
            <a:ext cx="1597025" cy="815975"/>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7" name="Rectangle 8"/>
          <p:cNvSpPr>
            <a:spLocks noChangeArrowheads="1"/>
          </p:cNvSpPr>
          <p:nvPr/>
        </p:nvSpPr>
        <p:spPr bwMode="auto">
          <a:xfrm>
            <a:off x="5991225" y="4284662"/>
            <a:ext cx="2693988"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latin typeface="Arial" charset="0"/>
              </a:rPr>
              <a:t>Use parentheses ( ) for function inputs</a:t>
            </a:r>
          </a:p>
        </p:txBody>
      </p:sp>
      <p:sp>
        <p:nvSpPr>
          <p:cNvPr id="8" name="Line 9"/>
          <p:cNvSpPr>
            <a:spLocks noChangeShapeType="1"/>
          </p:cNvSpPr>
          <p:nvPr/>
        </p:nvSpPr>
        <p:spPr bwMode="auto">
          <a:xfrm flipH="1">
            <a:off x="5338763" y="4459287"/>
            <a:ext cx="679450" cy="0"/>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9" name="Rectangle 10"/>
          <p:cNvSpPr>
            <a:spLocks noChangeArrowheads="1"/>
          </p:cNvSpPr>
          <p:nvPr/>
        </p:nvSpPr>
        <p:spPr bwMode="auto">
          <a:xfrm>
            <a:off x="5991225" y="1465262"/>
            <a:ext cx="3000375"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latin typeface="Arial" charset="0"/>
              </a:rPr>
              <a:t>Semicolon suppresses screen output</a:t>
            </a:r>
          </a:p>
        </p:txBody>
      </p:sp>
      <p:sp>
        <p:nvSpPr>
          <p:cNvPr id="10" name="Line 11"/>
          <p:cNvSpPr>
            <a:spLocks noChangeShapeType="1"/>
          </p:cNvSpPr>
          <p:nvPr/>
        </p:nvSpPr>
        <p:spPr bwMode="auto">
          <a:xfrm flipH="1">
            <a:off x="4727575" y="1639887"/>
            <a:ext cx="1290638" cy="0"/>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11" name="Rectangle 12"/>
          <p:cNvSpPr>
            <a:spLocks noChangeArrowheads="1"/>
          </p:cNvSpPr>
          <p:nvPr/>
        </p:nvSpPr>
        <p:spPr bwMode="auto">
          <a:xfrm>
            <a:off x="458788" y="1066800"/>
            <a:ext cx="2798762" cy="366712"/>
          </a:xfrm>
          <a:prstGeom prst="rect">
            <a:avLst/>
          </a:prstGeom>
          <a:noFill/>
          <a:ln w="9525">
            <a:noFill/>
            <a:miter lim="800000"/>
            <a:headEnd/>
            <a:tailEnd/>
          </a:ln>
        </p:spPr>
        <p:txBody>
          <a:bodyPr wrap="none" lIns="92075" tIns="46038" rIns="92075" bIns="46038">
            <a:spAutoFit/>
          </a:bodyPr>
          <a:lstStyle/>
          <a:p>
            <a:pPr>
              <a:spcBef>
                <a:spcPct val="0"/>
              </a:spcBef>
            </a:pPr>
            <a:r>
              <a:rPr lang="en-US" sz="1800" b="1" dirty="0">
                <a:latin typeface="Arial" charset="0"/>
              </a:rPr>
              <a:t>MATLAB as a calculator</a:t>
            </a:r>
          </a:p>
        </p:txBody>
      </p:sp>
      <p:sp>
        <p:nvSpPr>
          <p:cNvPr id="12" name="Rectangle 13"/>
          <p:cNvSpPr>
            <a:spLocks noChangeArrowheads="1"/>
          </p:cNvSpPr>
          <p:nvPr/>
        </p:nvSpPr>
        <p:spPr bwMode="auto">
          <a:xfrm>
            <a:off x="3505200" y="1082675"/>
            <a:ext cx="2368550" cy="366712"/>
          </a:xfrm>
          <a:prstGeom prst="rect">
            <a:avLst/>
          </a:prstGeom>
          <a:noFill/>
          <a:ln w="9525">
            <a:noFill/>
            <a:miter lim="800000"/>
            <a:headEnd/>
            <a:tailEnd/>
          </a:ln>
        </p:spPr>
        <p:txBody>
          <a:bodyPr wrap="none" lIns="92075" tIns="46038" rIns="92075" bIns="46038">
            <a:spAutoFit/>
          </a:bodyPr>
          <a:lstStyle/>
          <a:p>
            <a:pPr>
              <a:spcBef>
                <a:spcPct val="0"/>
              </a:spcBef>
            </a:pPr>
            <a:r>
              <a:rPr lang="en-US" sz="1800" b="1" dirty="0">
                <a:latin typeface="Arial" charset="0"/>
              </a:rPr>
              <a:t>Assigning Variables</a:t>
            </a:r>
          </a:p>
        </p:txBody>
      </p:sp>
      <p:sp>
        <p:nvSpPr>
          <p:cNvPr id="13" name="Rectangle 14"/>
          <p:cNvSpPr>
            <a:spLocks noChangeArrowheads="1"/>
          </p:cNvSpPr>
          <p:nvPr/>
        </p:nvSpPr>
        <p:spPr bwMode="auto">
          <a:xfrm>
            <a:off x="4343400" y="5580062"/>
            <a:ext cx="4116388" cy="641350"/>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1800" b="1">
                <a:latin typeface="Arial" charset="0"/>
              </a:rPr>
              <a:t>Numbers stored in double-precision floating point format</a:t>
            </a:r>
          </a:p>
        </p:txBody>
      </p:sp>
      <p:sp>
        <p:nvSpPr>
          <p:cNvPr id="14" name="Rectangle 15"/>
          <p:cNvSpPr>
            <a:spLocks noChangeArrowheads="1"/>
          </p:cNvSpPr>
          <p:nvPr/>
        </p:nvSpPr>
        <p:spPr bwMode="auto">
          <a:xfrm>
            <a:off x="5991225" y="3294062"/>
            <a:ext cx="3152775"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latin typeface="Arial" charset="0"/>
              </a:rPr>
              <a:t>Results assigned to  “ans” if name not given</a:t>
            </a:r>
          </a:p>
        </p:txBody>
      </p:sp>
      <p:sp>
        <p:nvSpPr>
          <p:cNvPr id="15" name="Line 16"/>
          <p:cNvSpPr>
            <a:spLocks noChangeShapeType="1"/>
          </p:cNvSpPr>
          <p:nvPr/>
        </p:nvSpPr>
        <p:spPr bwMode="auto">
          <a:xfrm flipH="1" flipV="1">
            <a:off x="4800600" y="1998662"/>
            <a:ext cx="1219200" cy="533400"/>
          </a:xfrm>
          <a:prstGeom prst="line">
            <a:avLst/>
          </a:prstGeom>
          <a:noFill/>
          <a:ln w="25400">
            <a:solidFill>
              <a:srgbClr val="008080"/>
            </a:solidFill>
            <a:round/>
            <a:headEnd type="none" w="sm" len="sm"/>
            <a:tailEnd type="stealth" w="med" len="lg"/>
          </a:ln>
        </p:spPr>
        <p:txBody>
          <a:bodyPr wrap="none" anchor="ctr"/>
          <a:lstStyle/>
          <a:p>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The WORKSPACE</a:t>
            </a:r>
            <a:endParaRPr lang="en-US"/>
          </a:p>
        </p:txBody>
      </p:sp>
      <p:sp>
        <p:nvSpPr>
          <p:cNvPr id="8195" name="Rectangle 3"/>
          <p:cNvSpPr>
            <a:spLocks noGrp="1" noChangeArrowheads="1"/>
          </p:cNvSpPr>
          <p:nvPr>
            <p:ph type="body" idx="1"/>
          </p:nvPr>
        </p:nvSpPr>
        <p:spPr>
          <a:xfrm>
            <a:off x="457200" y="1163638"/>
            <a:ext cx="8229600" cy="2193925"/>
          </a:xfrm>
        </p:spPr>
        <p:txBody>
          <a:bodyPr/>
          <a:lstStyle/>
          <a:p>
            <a:pPr>
              <a:lnSpc>
                <a:spcPct val="90000"/>
              </a:lnSpc>
            </a:pPr>
            <a:r>
              <a:rPr lang="en-GB"/>
              <a:t>MATLAB maintains an active </a:t>
            </a:r>
            <a:r>
              <a:rPr lang="en-GB" b="1"/>
              <a:t>workspace</a:t>
            </a:r>
            <a:r>
              <a:rPr lang="en-GB"/>
              <a:t>, any variables (data) loaded or defined here are always available.</a:t>
            </a:r>
          </a:p>
          <a:p>
            <a:pPr>
              <a:lnSpc>
                <a:spcPct val="90000"/>
              </a:lnSpc>
            </a:pPr>
            <a:r>
              <a:rPr lang="en-GB"/>
              <a:t>Some commands to examine workspace, move around, etc:</a:t>
            </a:r>
            <a:endParaRPr lang="en-US"/>
          </a:p>
        </p:txBody>
      </p:sp>
      <p:sp>
        <p:nvSpPr>
          <p:cNvPr id="8198" name="Text Box 6"/>
          <p:cNvSpPr txBox="1">
            <a:spLocks noChangeArrowheads="1"/>
          </p:cNvSpPr>
          <p:nvPr/>
        </p:nvSpPr>
        <p:spPr bwMode="auto">
          <a:xfrm>
            <a:off x="900113" y="4114800"/>
            <a:ext cx="7488237" cy="1474788"/>
          </a:xfrm>
          <a:prstGeom prst="rect">
            <a:avLst/>
          </a:prstGeom>
          <a:solidFill>
            <a:srgbClr val="FFFFFF"/>
          </a:solidFill>
          <a:ln w="9525">
            <a:solidFill>
              <a:schemeClr val="tx1"/>
            </a:solidFill>
            <a:miter lim="800000"/>
            <a:headEnd/>
            <a:tailEnd/>
          </a:ln>
          <a:effectLst/>
        </p:spPr>
        <p:txBody>
          <a:bodyPr>
            <a:spAutoFit/>
          </a:bodyPr>
          <a:lstStyle/>
          <a:p>
            <a:r>
              <a:rPr lang="en-US" b="1">
                <a:latin typeface="Courier New" pitchFamily="49" charset="0"/>
              </a:rPr>
              <a:t>&gt;&gt; who</a:t>
            </a:r>
          </a:p>
          <a:p>
            <a:endParaRPr lang="en-US" b="1">
              <a:latin typeface="Courier New" pitchFamily="49" charset="0"/>
            </a:endParaRPr>
          </a:p>
          <a:p>
            <a:r>
              <a:rPr lang="en-US" b="1">
                <a:latin typeface="Courier New" pitchFamily="49" charset="0"/>
              </a:rPr>
              <a:t>Your variables are:</a:t>
            </a:r>
          </a:p>
          <a:p>
            <a:endParaRPr lang="en-US" b="1">
              <a:latin typeface="Courier New" pitchFamily="49" charset="0"/>
            </a:endParaRPr>
          </a:p>
          <a:p>
            <a:r>
              <a:rPr lang="en-US" b="1">
                <a:latin typeface="Courier New" pitchFamily="49" charset="0"/>
              </a:rPr>
              <a:t>x  y </a:t>
            </a:r>
          </a:p>
        </p:txBody>
      </p:sp>
      <p:sp>
        <p:nvSpPr>
          <p:cNvPr id="8199" name="Text Box 7"/>
          <p:cNvSpPr txBox="1">
            <a:spLocks noChangeArrowheads="1"/>
          </p:cNvSpPr>
          <p:nvPr/>
        </p:nvSpPr>
        <p:spPr bwMode="auto">
          <a:xfrm>
            <a:off x="827088" y="3609975"/>
            <a:ext cx="5951886" cy="523220"/>
          </a:xfrm>
          <a:prstGeom prst="rect">
            <a:avLst/>
          </a:prstGeom>
          <a:noFill/>
          <a:ln w="9525">
            <a:noFill/>
            <a:miter lim="800000"/>
            <a:headEnd/>
            <a:tailEnd/>
          </a:ln>
          <a:effectLst/>
        </p:spPr>
        <p:txBody>
          <a:bodyPr wrap="none">
            <a:spAutoFit/>
          </a:bodyPr>
          <a:lstStyle/>
          <a:p>
            <a:r>
              <a:rPr lang="en-GB" sz="2800" b="1" dirty="0">
                <a:solidFill>
                  <a:srgbClr val="C00000"/>
                </a:solidFill>
              </a:rPr>
              <a:t>who</a:t>
            </a:r>
            <a:r>
              <a:rPr lang="en-GB" sz="2800" dirty="0"/>
              <a:t> </a:t>
            </a:r>
            <a:r>
              <a:rPr lang="en-GB" sz="2400" dirty="0"/>
              <a:t>: </a:t>
            </a:r>
            <a:r>
              <a:rPr lang="en-GB" sz="2400" dirty="0" smtClean="0"/>
              <a:t>lists the variables defined </a:t>
            </a:r>
            <a:r>
              <a:rPr lang="en-GB" sz="2400" dirty="0"/>
              <a:t>in workspace</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11188" y="828675"/>
            <a:ext cx="7920037" cy="2024063"/>
          </a:xfrm>
          <a:prstGeom prst="rect">
            <a:avLst/>
          </a:prstGeom>
          <a:solidFill>
            <a:srgbClr val="FFFFFF"/>
          </a:solidFill>
          <a:ln w="9525">
            <a:solidFill>
              <a:schemeClr val="tx1"/>
            </a:solidFill>
            <a:miter lim="800000"/>
            <a:headEnd/>
            <a:tailEnd/>
          </a:ln>
          <a:effectLst/>
        </p:spPr>
        <p:txBody>
          <a:bodyPr>
            <a:spAutoFit/>
          </a:bodyPr>
          <a:lstStyle/>
          <a:p>
            <a:r>
              <a:rPr lang="en-US" b="1">
                <a:latin typeface="Courier New" pitchFamily="49" charset="0"/>
              </a:rPr>
              <a:t>&gt;&gt; whos</a:t>
            </a:r>
          </a:p>
          <a:p>
            <a:r>
              <a:rPr lang="en-US" b="1">
                <a:latin typeface="Courier New" pitchFamily="49" charset="0"/>
              </a:rPr>
              <a:t>  Name      Size                    Bytes  Class</a:t>
            </a:r>
          </a:p>
          <a:p>
            <a:endParaRPr lang="en-US" b="1">
              <a:latin typeface="Courier New" pitchFamily="49" charset="0"/>
            </a:endParaRPr>
          </a:p>
          <a:p>
            <a:r>
              <a:rPr lang="en-US" b="1">
                <a:latin typeface="Courier New" pitchFamily="49" charset="0"/>
              </a:rPr>
              <a:t>  x         3x1                        24  double array</a:t>
            </a:r>
          </a:p>
          <a:p>
            <a:r>
              <a:rPr lang="en-US" b="1">
                <a:latin typeface="Courier New" pitchFamily="49" charset="0"/>
              </a:rPr>
              <a:t>  y         3x2                        48  double array</a:t>
            </a:r>
          </a:p>
          <a:p>
            <a:endParaRPr lang="en-US" b="1">
              <a:latin typeface="Courier New" pitchFamily="49" charset="0"/>
            </a:endParaRPr>
          </a:p>
          <a:p>
            <a:r>
              <a:rPr lang="en-US" b="1">
                <a:latin typeface="Courier New" pitchFamily="49" charset="0"/>
              </a:rPr>
              <a:t>Grand total is 9 elements using 72 bytes</a:t>
            </a:r>
          </a:p>
        </p:txBody>
      </p:sp>
      <p:sp>
        <p:nvSpPr>
          <p:cNvPr id="38917" name="Text Box 5"/>
          <p:cNvSpPr txBox="1">
            <a:spLocks noChangeArrowheads="1"/>
          </p:cNvSpPr>
          <p:nvPr/>
        </p:nvSpPr>
        <p:spPr bwMode="auto">
          <a:xfrm>
            <a:off x="519113" y="371475"/>
            <a:ext cx="7485254" cy="461665"/>
          </a:xfrm>
          <a:prstGeom prst="rect">
            <a:avLst/>
          </a:prstGeom>
          <a:noFill/>
          <a:ln w="9525">
            <a:noFill/>
            <a:miter lim="800000"/>
            <a:headEnd/>
            <a:tailEnd/>
          </a:ln>
          <a:effectLst/>
        </p:spPr>
        <p:txBody>
          <a:bodyPr wrap="none">
            <a:spAutoFit/>
          </a:bodyPr>
          <a:lstStyle/>
          <a:p>
            <a:r>
              <a:rPr lang="en-GB" sz="2400" b="1" dirty="0" err="1">
                <a:solidFill>
                  <a:srgbClr val="C00000"/>
                </a:solidFill>
              </a:rPr>
              <a:t>whos</a:t>
            </a:r>
            <a:r>
              <a:rPr lang="en-GB" sz="2400" dirty="0"/>
              <a:t> </a:t>
            </a:r>
            <a:r>
              <a:rPr lang="en-GB" sz="2000" dirty="0"/>
              <a:t>: lists names and basic properties of variables in the workspace</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Entering Numeric Arrays</a:t>
            </a:r>
          </a:p>
        </p:txBody>
      </p:sp>
      <p:sp>
        <p:nvSpPr>
          <p:cNvPr id="21508" name="Rectangle 4"/>
          <p:cNvSpPr>
            <a:spLocks noChangeArrowheads="1"/>
          </p:cNvSpPr>
          <p:nvPr/>
        </p:nvSpPr>
        <p:spPr bwMode="auto">
          <a:xfrm>
            <a:off x="3733800" y="1066800"/>
            <a:ext cx="5029200" cy="42672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dirty="0">
                <a:latin typeface="Courier New" pitchFamily="49" charset="0"/>
              </a:rPr>
              <a:t>&gt;&gt; a=[1 2;3 4]</a:t>
            </a:r>
          </a:p>
          <a:p>
            <a:pPr marL="285750" indent="-285750" eaLnBrk="0" hangingPunct="0">
              <a:lnSpc>
                <a:spcPct val="90000"/>
              </a:lnSpc>
              <a:spcBef>
                <a:spcPct val="30000"/>
              </a:spcBef>
              <a:spcAft>
                <a:spcPct val="10000"/>
              </a:spcAft>
              <a:defRPr/>
            </a:pPr>
            <a:r>
              <a:rPr lang="en-US" sz="1600" b="1" dirty="0">
                <a:latin typeface="Courier New" pitchFamily="49" charset="0"/>
              </a:rPr>
              <a:t>a = </a:t>
            </a:r>
          </a:p>
          <a:p>
            <a:pPr marL="285750" indent="-285750" eaLnBrk="0" hangingPunct="0">
              <a:lnSpc>
                <a:spcPct val="90000"/>
              </a:lnSpc>
              <a:spcBef>
                <a:spcPct val="30000"/>
              </a:spcBef>
              <a:spcAft>
                <a:spcPct val="10000"/>
              </a:spcAft>
              <a:defRPr/>
            </a:pPr>
            <a:r>
              <a:rPr lang="en-US" sz="1600" b="1" dirty="0">
                <a:latin typeface="Courier New" pitchFamily="49" charset="0"/>
              </a:rPr>
              <a:t>     1     2</a:t>
            </a:r>
          </a:p>
          <a:p>
            <a:pPr marL="285750" indent="-285750" eaLnBrk="0" hangingPunct="0">
              <a:lnSpc>
                <a:spcPct val="90000"/>
              </a:lnSpc>
              <a:spcBef>
                <a:spcPct val="30000"/>
              </a:spcBef>
              <a:spcAft>
                <a:spcPct val="10000"/>
              </a:spcAft>
              <a:defRPr/>
            </a:pPr>
            <a:r>
              <a:rPr lang="en-US" sz="1600" b="1" dirty="0">
                <a:latin typeface="Courier New" pitchFamily="49" charset="0"/>
              </a:rPr>
              <a:t>     3     4</a:t>
            </a:r>
          </a:p>
          <a:p>
            <a:pPr marL="285750" indent="-285750" eaLnBrk="0" hangingPunct="0">
              <a:lnSpc>
                <a:spcPct val="90000"/>
              </a:lnSpc>
              <a:spcBef>
                <a:spcPct val="30000"/>
              </a:spcBef>
              <a:spcAft>
                <a:spcPct val="10000"/>
              </a:spcAft>
              <a:defRPr/>
            </a:pPr>
            <a:endParaRPr lang="en-US" sz="1600" b="1" dirty="0" smtClean="0">
              <a:latin typeface="Courier New" pitchFamily="49" charset="0"/>
            </a:endParaRPr>
          </a:p>
          <a:p>
            <a:pPr marL="285750" indent="-285750" eaLnBrk="0" hangingPunct="0">
              <a:lnSpc>
                <a:spcPct val="90000"/>
              </a:lnSpc>
              <a:spcBef>
                <a:spcPct val="30000"/>
              </a:spcBef>
              <a:spcAft>
                <a:spcPct val="10000"/>
              </a:spcAft>
              <a:defRPr/>
            </a:pPr>
            <a:r>
              <a:rPr lang="en-US" sz="1600" b="1" dirty="0" smtClean="0">
                <a:latin typeface="Courier New" pitchFamily="49" charset="0"/>
              </a:rPr>
              <a:t>&gt;&gt; </a:t>
            </a:r>
            <a:r>
              <a:rPr lang="en-US" sz="1600" b="1" dirty="0">
                <a:latin typeface="Courier New" pitchFamily="49" charset="0"/>
              </a:rPr>
              <a:t>b = </a:t>
            </a:r>
            <a:r>
              <a:rPr lang="en-US" sz="1600" b="1" dirty="0" smtClean="0">
                <a:latin typeface="Courier New" pitchFamily="49" charset="0"/>
              </a:rPr>
              <a:t>[2</a:t>
            </a:r>
            <a:r>
              <a:rPr lang="en-US" sz="1600" b="1" dirty="0">
                <a:latin typeface="Courier New" pitchFamily="49" charset="0"/>
              </a:rPr>
              <a:t>:-</a:t>
            </a:r>
            <a:r>
              <a:rPr lang="en-US" sz="1600" b="1" dirty="0" smtClean="0">
                <a:latin typeface="Courier New" pitchFamily="49" charset="0"/>
              </a:rPr>
              <a:t>0.5:0]</a:t>
            </a:r>
            <a:endParaRPr lang="en-US" sz="1600" b="1" dirty="0">
              <a:latin typeface="Courier New" pitchFamily="49" charset="0"/>
            </a:endParaRPr>
          </a:p>
          <a:p>
            <a:pPr marL="285750" indent="-285750" eaLnBrk="0" hangingPunct="0">
              <a:spcBef>
                <a:spcPct val="0"/>
              </a:spcBef>
              <a:defRPr/>
            </a:pPr>
            <a:r>
              <a:rPr lang="en-US" sz="1600" b="1" dirty="0">
                <a:latin typeface="Courier New" pitchFamily="49" charset="0"/>
              </a:rPr>
              <a:t>b =</a:t>
            </a:r>
          </a:p>
          <a:p>
            <a:pPr marL="285750" indent="-285750" eaLnBrk="0" hangingPunct="0">
              <a:spcBef>
                <a:spcPct val="0"/>
              </a:spcBef>
              <a:defRPr/>
            </a:pPr>
            <a:r>
              <a:rPr lang="en-US" sz="1600" b="1" dirty="0">
                <a:latin typeface="Courier New" pitchFamily="49" charset="0"/>
              </a:rPr>
              <a:t>  2       1.5      1        0.5      0</a:t>
            </a:r>
          </a:p>
          <a:p>
            <a:pPr marL="285750" indent="-285750" eaLnBrk="0" hangingPunct="0">
              <a:lnSpc>
                <a:spcPct val="90000"/>
              </a:lnSpc>
              <a:spcBef>
                <a:spcPct val="30000"/>
              </a:spcBef>
              <a:spcAft>
                <a:spcPct val="10000"/>
              </a:spcAft>
              <a:defRPr/>
            </a:pPr>
            <a:endParaRPr lang="en-US" sz="1600" b="1" dirty="0" smtClean="0">
              <a:latin typeface="Courier New" pitchFamily="49" charset="0"/>
            </a:endParaRPr>
          </a:p>
          <a:p>
            <a:pPr marL="285750" indent="-285750" eaLnBrk="0" hangingPunct="0">
              <a:lnSpc>
                <a:spcPct val="90000"/>
              </a:lnSpc>
              <a:spcBef>
                <a:spcPct val="30000"/>
              </a:spcBef>
              <a:spcAft>
                <a:spcPct val="10000"/>
              </a:spcAft>
              <a:defRPr/>
            </a:pPr>
            <a:r>
              <a:rPr lang="en-US" sz="1600" b="1" dirty="0" smtClean="0">
                <a:latin typeface="Courier New" pitchFamily="49" charset="0"/>
              </a:rPr>
              <a:t>&gt;&gt; </a:t>
            </a:r>
            <a:r>
              <a:rPr lang="en-US" sz="1600" b="1" dirty="0">
                <a:latin typeface="Courier New" pitchFamily="49" charset="0"/>
              </a:rPr>
              <a:t>c = rand(2,4)</a:t>
            </a:r>
          </a:p>
          <a:p>
            <a:pPr marL="285750" indent="-285750" eaLnBrk="0" hangingPunct="0">
              <a:spcBef>
                <a:spcPct val="0"/>
              </a:spcBef>
              <a:defRPr/>
            </a:pPr>
            <a:r>
              <a:rPr lang="en-US" sz="1600" b="1" dirty="0">
                <a:latin typeface="Courier New" pitchFamily="49" charset="0"/>
              </a:rPr>
              <a:t>c =</a:t>
            </a:r>
          </a:p>
          <a:p>
            <a:pPr marL="285750" indent="-285750" eaLnBrk="0" hangingPunct="0">
              <a:spcBef>
                <a:spcPct val="0"/>
              </a:spcBef>
              <a:defRPr/>
            </a:pPr>
            <a:r>
              <a:rPr lang="en-US" sz="1600" b="1" dirty="0">
                <a:latin typeface="Courier New" pitchFamily="49" charset="0"/>
              </a:rPr>
              <a:t> 0.9501   0.6068   0.8913   0.4565</a:t>
            </a:r>
          </a:p>
          <a:p>
            <a:pPr marL="285750" indent="-285750" eaLnBrk="0" hangingPunct="0">
              <a:spcBef>
                <a:spcPct val="0"/>
              </a:spcBef>
              <a:defRPr/>
            </a:pPr>
            <a:r>
              <a:rPr lang="en-US" sz="1600" b="1" dirty="0">
                <a:latin typeface="Courier New" pitchFamily="49" charset="0"/>
              </a:rPr>
              <a:t> 0.2311   0.4860   0.7621   0.0185</a:t>
            </a:r>
          </a:p>
          <a:p>
            <a:pPr marL="285750" indent="-285750" eaLnBrk="0" hangingPunct="0">
              <a:spcBef>
                <a:spcPct val="0"/>
              </a:spcBef>
              <a:defRPr/>
            </a:pPr>
            <a:endParaRPr lang="en-US" sz="1600" b="1" dirty="0" smtClean="0">
              <a:latin typeface="Courier New" pitchFamily="49" charset="0"/>
            </a:endParaRPr>
          </a:p>
          <a:p>
            <a:pPr marL="285750" indent="-285750" eaLnBrk="0" hangingPunct="0">
              <a:spcBef>
                <a:spcPct val="0"/>
              </a:spcBef>
              <a:defRPr/>
            </a:pPr>
            <a:r>
              <a:rPr lang="en-US" sz="1600" b="1" dirty="0" smtClean="0">
                <a:solidFill>
                  <a:schemeClr val="bg2"/>
                </a:solidFill>
                <a:latin typeface="Courier New" pitchFamily="49" charset="0"/>
              </a:rPr>
              <a:t> </a:t>
            </a:r>
            <a:endParaRPr lang="en-US" sz="1600" b="1" dirty="0">
              <a:solidFill>
                <a:schemeClr val="bg2"/>
              </a:solidFill>
              <a:latin typeface="Courier New" pitchFamily="49" charset="0"/>
            </a:endParaRPr>
          </a:p>
        </p:txBody>
      </p:sp>
      <p:sp>
        <p:nvSpPr>
          <p:cNvPr id="12292" name="Rectangle 5"/>
          <p:cNvSpPr>
            <a:spLocks noChangeArrowheads="1"/>
          </p:cNvSpPr>
          <p:nvPr/>
        </p:nvSpPr>
        <p:spPr bwMode="auto">
          <a:xfrm>
            <a:off x="685800" y="1066800"/>
            <a:ext cx="2590800" cy="1631858"/>
          </a:xfrm>
          <a:prstGeom prst="rect">
            <a:avLst/>
          </a:prstGeom>
          <a:noFill/>
          <a:ln w="9525">
            <a:noFill/>
            <a:miter lim="800000"/>
            <a:headEnd/>
            <a:tailEnd/>
          </a:ln>
        </p:spPr>
        <p:txBody>
          <a:bodyPr wrap="square" lIns="92075" tIns="46038" rIns="92075" bIns="46038">
            <a:spAutoFit/>
          </a:bodyPr>
          <a:lstStyle/>
          <a:p>
            <a:pPr eaLnBrk="0" hangingPunct="0">
              <a:spcBef>
                <a:spcPct val="0"/>
              </a:spcBef>
            </a:pPr>
            <a:r>
              <a:rPr lang="en-US" sz="2000" b="1" i="1" dirty="0">
                <a:latin typeface="Arial" charset="0"/>
              </a:rPr>
              <a:t>Row separator:</a:t>
            </a:r>
          </a:p>
          <a:p>
            <a:pPr eaLnBrk="0" hangingPunct="0">
              <a:spcBef>
                <a:spcPct val="0"/>
              </a:spcBef>
            </a:pPr>
            <a:r>
              <a:rPr lang="en-US" sz="2000" b="1" dirty="0" smtClean="0">
                <a:latin typeface="Arial" charset="0"/>
              </a:rPr>
              <a:t>Semicolon (;) or newline</a:t>
            </a:r>
            <a:endParaRPr lang="en-US" sz="2000" b="1" dirty="0">
              <a:latin typeface="Arial" charset="0"/>
            </a:endParaRPr>
          </a:p>
          <a:p>
            <a:pPr eaLnBrk="0" hangingPunct="0">
              <a:spcBef>
                <a:spcPct val="0"/>
              </a:spcBef>
            </a:pPr>
            <a:r>
              <a:rPr lang="en-US" sz="2000" b="1" i="1" dirty="0">
                <a:latin typeface="Arial" charset="0"/>
              </a:rPr>
              <a:t>Column separator:</a:t>
            </a:r>
          </a:p>
          <a:p>
            <a:pPr eaLnBrk="0" hangingPunct="0">
              <a:spcBef>
                <a:spcPct val="0"/>
              </a:spcBef>
            </a:pPr>
            <a:r>
              <a:rPr lang="en-US" sz="2000" b="1" dirty="0">
                <a:latin typeface="Arial" charset="0"/>
              </a:rPr>
              <a:t>space </a:t>
            </a:r>
            <a:r>
              <a:rPr lang="en-US" sz="2000" b="1" dirty="0" smtClean="0">
                <a:latin typeface="Arial" charset="0"/>
              </a:rPr>
              <a:t>or </a:t>
            </a:r>
            <a:r>
              <a:rPr lang="en-US" sz="2000" b="1" dirty="0">
                <a:latin typeface="Arial" charset="0"/>
              </a:rPr>
              <a:t>comma (,)</a:t>
            </a:r>
          </a:p>
        </p:txBody>
      </p:sp>
      <p:sp>
        <p:nvSpPr>
          <p:cNvPr id="12293" name="Rectangle 7"/>
          <p:cNvSpPr>
            <a:spLocks noChangeArrowheads="1"/>
          </p:cNvSpPr>
          <p:nvPr/>
        </p:nvSpPr>
        <p:spPr bwMode="auto">
          <a:xfrm>
            <a:off x="7010400" y="1295400"/>
            <a:ext cx="1600200"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solidFill>
                  <a:srgbClr val="008080"/>
                </a:solidFill>
                <a:latin typeface="Arial" charset="0"/>
              </a:rPr>
              <a:t>Use square brackets [ ]</a:t>
            </a:r>
          </a:p>
        </p:txBody>
      </p:sp>
      <p:sp>
        <p:nvSpPr>
          <p:cNvPr id="12294" name="Line 8"/>
          <p:cNvSpPr>
            <a:spLocks noChangeShapeType="1"/>
          </p:cNvSpPr>
          <p:nvPr/>
        </p:nvSpPr>
        <p:spPr bwMode="auto">
          <a:xfrm flipH="1" flipV="1">
            <a:off x="5562600" y="1295400"/>
            <a:ext cx="1443038" cy="223838"/>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12295" name="Rectangle 9"/>
          <p:cNvSpPr>
            <a:spLocks noChangeArrowheads="1"/>
          </p:cNvSpPr>
          <p:nvPr/>
        </p:nvSpPr>
        <p:spPr bwMode="auto">
          <a:xfrm>
            <a:off x="5121275" y="5502275"/>
            <a:ext cx="3111500" cy="1203325"/>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0"/>
              </a:spcBef>
            </a:pPr>
            <a:r>
              <a:rPr lang="en-US" sz="2000" b="1" dirty="0">
                <a:latin typeface="Arial" charset="0"/>
              </a:rPr>
              <a:t>Matrices must </a:t>
            </a:r>
          </a:p>
          <a:p>
            <a:pPr eaLnBrk="0" hangingPunct="0">
              <a:spcBef>
                <a:spcPct val="0"/>
              </a:spcBef>
            </a:pPr>
            <a:r>
              <a:rPr lang="en-US" sz="2000" b="1" dirty="0">
                <a:latin typeface="Arial" charset="0"/>
              </a:rPr>
              <a:t>be rectangular. </a:t>
            </a:r>
            <a:r>
              <a:rPr lang="en-US" sz="1600" b="1" dirty="0">
                <a:latin typeface="Arial" charset="0"/>
              </a:rPr>
              <a:t>(Undefined elements set to zero)</a:t>
            </a:r>
          </a:p>
        </p:txBody>
      </p:sp>
      <p:sp>
        <p:nvSpPr>
          <p:cNvPr id="12296" name="Rectangle 10"/>
          <p:cNvSpPr>
            <a:spLocks noChangeArrowheads="1"/>
          </p:cNvSpPr>
          <p:nvPr/>
        </p:nvSpPr>
        <p:spPr bwMode="auto">
          <a:xfrm>
            <a:off x="438150" y="2955925"/>
            <a:ext cx="2686050" cy="10064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dirty="0">
                <a:latin typeface="Arial" charset="0"/>
              </a:rPr>
              <a:t>Creating sequences using the colon operator (:)</a:t>
            </a:r>
          </a:p>
        </p:txBody>
      </p:sp>
      <p:sp>
        <p:nvSpPr>
          <p:cNvPr id="12297" name="Line 11"/>
          <p:cNvSpPr>
            <a:spLocks noChangeShapeType="1"/>
          </p:cNvSpPr>
          <p:nvPr/>
        </p:nvSpPr>
        <p:spPr bwMode="auto">
          <a:xfrm flipV="1">
            <a:off x="3048000" y="2895600"/>
            <a:ext cx="609600" cy="228600"/>
          </a:xfrm>
          <a:prstGeom prst="line">
            <a:avLst/>
          </a:prstGeom>
          <a:noFill/>
          <a:ln w="28575">
            <a:solidFill>
              <a:srgbClr val="008080"/>
            </a:solidFill>
            <a:round/>
            <a:headEnd type="none" w="sm" len="sm"/>
            <a:tailEnd type="stealth" w="med" len="lg"/>
          </a:ln>
        </p:spPr>
        <p:txBody>
          <a:bodyPr wrap="none" anchor="ctr"/>
          <a:lstStyle/>
          <a:p>
            <a:endParaRPr lang="en-GB"/>
          </a:p>
        </p:txBody>
      </p:sp>
      <p:sp>
        <p:nvSpPr>
          <p:cNvPr id="12298" name="Line 12"/>
          <p:cNvSpPr>
            <a:spLocks noChangeShapeType="1"/>
          </p:cNvSpPr>
          <p:nvPr/>
        </p:nvSpPr>
        <p:spPr bwMode="auto">
          <a:xfrm flipV="1">
            <a:off x="2667000" y="1295400"/>
            <a:ext cx="914400" cy="457200"/>
          </a:xfrm>
          <a:prstGeom prst="line">
            <a:avLst/>
          </a:prstGeom>
          <a:noFill/>
          <a:ln w="28575">
            <a:solidFill>
              <a:srgbClr val="008080"/>
            </a:solidFill>
            <a:round/>
            <a:headEnd type="none" w="sm" len="sm"/>
            <a:tailEnd type="stealth" w="med" len="lg"/>
          </a:ln>
        </p:spPr>
        <p:txBody>
          <a:bodyPr wrap="none" anchor="ctr"/>
          <a:lstStyle/>
          <a:p>
            <a:endParaRPr lang="en-GB"/>
          </a:p>
        </p:txBody>
      </p:sp>
      <p:sp>
        <p:nvSpPr>
          <p:cNvPr id="12299" name="Rectangle 13"/>
          <p:cNvSpPr>
            <a:spLocks noChangeArrowheads="1"/>
          </p:cNvSpPr>
          <p:nvPr/>
        </p:nvSpPr>
        <p:spPr bwMode="auto">
          <a:xfrm>
            <a:off x="381000" y="4038600"/>
            <a:ext cx="2590800"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dirty="0">
                <a:latin typeface="Arial" charset="0"/>
              </a:rPr>
              <a:t>Utility function for creating matrices.</a:t>
            </a:r>
            <a:endParaRPr lang="en-US" sz="1600" b="1" dirty="0">
              <a:latin typeface="Arial" charset="0"/>
            </a:endParaRPr>
          </a:p>
        </p:txBody>
      </p:sp>
      <p:sp>
        <p:nvSpPr>
          <p:cNvPr id="12300" name="Line 14"/>
          <p:cNvSpPr>
            <a:spLocks noChangeShapeType="1"/>
          </p:cNvSpPr>
          <p:nvPr/>
        </p:nvSpPr>
        <p:spPr bwMode="auto">
          <a:xfrm flipV="1">
            <a:off x="2667000" y="3962400"/>
            <a:ext cx="990600" cy="457200"/>
          </a:xfrm>
          <a:prstGeom prst="line">
            <a:avLst/>
          </a:prstGeom>
          <a:noFill/>
          <a:ln w="28575">
            <a:solidFill>
              <a:srgbClr val="008080"/>
            </a:solidFill>
            <a:round/>
            <a:headEnd type="none" w="sm" len="sm"/>
            <a:tailEnd type="stealth" w="med" len="lg"/>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GB" b="1" dirty="0"/>
              <a:t>What </a:t>
            </a:r>
            <a:r>
              <a:rPr lang="en-GB" b="1" dirty="0" smtClean="0"/>
              <a:t>is MATLAB?</a:t>
            </a:r>
            <a:endParaRPr lang="en-US" b="1" dirty="0"/>
          </a:p>
        </p:txBody>
      </p:sp>
      <p:sp>
        <p:nvSpPr>
          <p:cNvPr id="3077" name="Rectangle 5"/>
          <p:cNvSpPr>
            <a:spLocks noGrp="1" noChangeArrowheads="1"/>
          </p:cNvSpPr>
          <p:nvPr>
            <p:ph type="body" idx="1"/>
          </p:nvPr>
        </p:nvSpPr>
        <p:spPr/>
        <p:txBody>
          <a:bodyPr/>
          <a:lstStyle/>
          <a:p>
            <a:r>
              <a:rPr lang="en-GB" sz="2800" b="1" dirty="0"/>
              <a:t>Data processing and visualization tools</a:t>
            </a:r>
          </a:p>
          <a:p>
            <a:pPr lvl="1"/>
            <a:r>
              <a:rPr lang="en-GB" sz="2400" dirty="0"/>
              <a:t>Easy, fast manipulation and processing of complex data</a:t>
            </a:r>
          </a:p>
          <a:p>
            <a:pPr lvl="1"/>
            <a:r>
              <a:rPr lang="en-GB" sz="2400" dirty="0"/>
              <a:t>Visualization to aid data interpretation</a:t>
            </a:r>
          </a:p>
          <a:p>
            <a:pPr lvl="1"/>
            <a:r>
              <a:rPr lang="en-GB" sz="2400" dirty="0"/>
              <a:t>Production of publication quality figures</a:t>
            </a:r>
          </a:p>
          <a:p>
            <a:r>
              <a:rPr lang="en-GB" sz="2800" b="1" dirty="0"/>
              <a:t>High-level programming languages</a:t>
            </a:r>
          </a:p>
          <a:p>
            <a:pPr lvl="1"/>
            <a:r>
              <a:rPr lang="en-GB" sz="2400" dirty="0"/>
              <a:t>Can write extensive programs, applications,…</a:t>
            </a:r>
          </a:p>
          <a:p>
            <a:pPr lvl="1"/>
            <a:r>
              <a:rPr lang="en-GB" sz="2400" dirty="0"/>
              <a:t>Faster code development than with </a:t>
            </a:r>
            <a:r>
              <a:rPr lang="en-GB" sz="2400" b="1" dirty="0"/>
              <a:t>C</a:t>
            </a:r>
            <a:r>
              <a:rPr lang="en-GB" sz="2400" dirty="0"/>
              <a:t>, </a:t>
            </a:r>
            <a:r>
              <a:rPr lang="en-GB" sz="2400" b="1" dirty="0"/>
              <a:t>Fortran</a:t>
            </a:r>
            <a:r>
              <a:rPr lang="en-GB" sz="2400" dirty="0"/>
              <a:t>, etc</a:t>
            </a:r>
            <a:r>
              <a:rPr lang="en-GB" sz="2400" dirty="0" smtClean="0"/>
              <a:t>.</a:t>
            </a:r>
          </a:p>
          <a:p>
            <a:pPr lvl="1"/>
            <a:endParaRPr lang="en-GB" sz="2400" dirty="0" smtClean="0"/>
          </a:p>
          <a:p>
            <a:pPr lvl="1">
              <a:spcBef>
                <a:spcPct val="60000"/>
              </a:spcBef>
            </a:pPr>
            <a:r>
              <a:rPr lang="en-GB" sz="2400" dirty="0" smtClean="0"/>
              <a:t>Possible to “play” with or “explore” data – don’t </a:t>
            </a:r>
            <a:r>
              <a:rPr lang="en-GB" sz="2400" b="1" i="1" dirty="0" smtClean="0"/>
              <a:t>have</a:t>
            </a:r>
            <a:r>
              <a:rPr lang="en-GB" sz="2400" dirty="0" smtClean="0"/>
              <a:t> to write a standalone program to do a predetermined job</a:t>
            </a:r>
          </a:p>
          <a:p>
            <a:pPr lvl="1"/>
            <a:endParaRPr lang="en-GB"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06375" y="514350"/>
            <a:ext cx="4192588" cy="738188"/>
          </a:xfrm>
          <a:noFill/>
        </p:spPr>
        <p:txBody>
          <a:bodyPr lIns="90488" tIns="44450" rIns="90488" bIns="44450" anchor="ctr"/>
          <a:lstStyle/>
          <a:p>
            <a:pPr eaLnBrk="1" hangingPunct="1">
              <a:lnSpc>
                <a:spcPct val="90000"/>
              </a:lnSpc>
            </a:pPr>
            <a:r>
              <a:rPr lang="en-US" smtClean="0"/>
              <a:t>Entering Numeric Arrays (Continued)</a:t>
            </a:r>
          </a:p>
        </p:txBody>
      </p:sp>
      <p:sp>
        <p:nvSpPr>
          <p:cNvPr id="23555" name="Rectangle 3"/>
          <p:cNvSpPr>
            <a:spLocks noChangeArrowheads="1"/>
          </p:cNvSpPr>
          <p:nvPr/>
        </p:nvSpPr>
        <p:spPr bwMode="auto">
          <a:xfrm>
            <a:off x="3429000" y="1752600"/>
            <a:ext cx="5030788" cy="4038600"/>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dirty="0">
                <a:latin typeface="Courier New" pitchFamily="49" charset="0"/>
              </a:rPr>
              <a:t>&gt;&gt; w = [-2.8, </a:t>
            </a:r>
            <a:r>
              <a:rPr lang="en-US" sz="1600" b="1" dirty="0" err="1">
                <a:latin typeface="Courier New" pitchFamily="49" charset="0"/>
              </a:rPr>
              <a:t>sqrt</a:t>
            </a:r>
            <a:r>
              <a:rPr lang="en-US" sz="1600" b="1" dirty="0">
                <a:latin typeface="Courier New" pitchFamily="49" charset="0"/>
              </a:rPr>
              <a:t>(-7), (3+5+6)*3/4]</a:t>
            </a:r>
          </a:p>
          <a:p>
            <a:pPr marL="285750" indent="-285750" eaLnBrk="0" hangingPunct="0">
              <a:spcBef>
                <a:spcPct val="0"/>
              </a:spcBef>
              <a:defRPr/>
            </a:pPr>
            <a:r>
              <a:rPr lang="en-US" sz="1600" b="1" dirty="0">
                <a:latin typeface="Courier New" pitchFamily="49" charset="0"/>
              </a:rPr>
              <a:t>w =</a:t>
            </a:r>
          </a:p>
          <a:p>
            <a:pPr marL="285750" indent="-285750" eaLnBrk="0" hangingPunct="0">
              <a:spcBef>
                <a:spcPct val="0"/>
              </a:spcBef>
              <a:defRPr/>
            </a:pPr>
            <a:r>
              <a:rPr lang="en-US" sz="1600" b="1" dirty="0">
                <a:latin typeface="Courier New" pitchFamily="49" charset="0"/>
              </a:rPr>
              <a:t>  -2.8     0 + 2.6458i      10.5</a:t>
            </a:r>
          </a:p>
          <a:p>
            <a:pPr marL="285750" indent="-285750" eaLnBrk="0" hangingPunct="0">
              <a:spcBef>
                <a:spcPct val="0"/>
              </a:spcBef>
              <a:defRPr/>
            </a:pPr>
            <a:endParaRPr lang="en-US" sz="1600" b="1" dirty="0" smtClean="0">
              <a:latin typeface="Courier New" pitchFamily="49" charset="0"/>
            </a:endParaRPr>
          </a:p>
          <a:p>
            <a:pPr marL="285750" indent="-285750" eaLnBrk="0" hangingPunct="0">
              <a:spcBef>
                <a:spcPct val="0"/>
              </a:spcBef>
              <a:defRPr/>
            </a:pPr>
            <a:r>
              <a:rPr lang="en-US" sz="1600" b="1" dirty="0" smtClean="0">
                <a:latin typeface="Courier New" pitchFamily="49" charset="0"/>
              </a:rPr>
              <a:t>&gt;&gt; </a:t>
            </a:r>
            <a:r>
              <a:rPr lang="en-US" sz="1600" b="1" dirty="0">
                <a:latin typeface="Courier New" pitchFamily="49" charset="0"/>
              </a:rPr>
              <a:t>m(3,2) = 3.5</a:t>
            </a:r>
          </a:p>
          <a:p>
            <a:pPr marL="285750" indent="-285750" eaLnBrk="0" hangingPunct="0">
              <a:spcBef>
                <a:spcPct val="0"/>
              </a:spcBef>
              <a:defRPr/>
            </a:pPr>
            <a:r>
              <a:rPr lang="en-US" sz="1600" b="1" dirty="0">
                <a:latin typeface="Courier New" pitchFamily="49" charset="0"/>
              </a:rPr>
              <a:t>m = </a:t>
            </a:r>
          </a:p>
          <a:p>
            <a:pPr marL="285750" indent="-285750" eaLnBrk="0" hangingPunct="0">
              <a:spcBef>
                <a:spcPct val="0"/>
              </a:spcBef>
              <a:defRPr/>
            </a:pPr>
            <a:r>
              <a:rPr lang="en-US" sz="1600" b="1" dirty="0">
                <a:latin typeface="Courier New" pitchFamily="49" charset="0"/>
              </a:rPr>
              <a:t>  0   0</a:t>
            </a:r>
          </a:p>
          <a:p>
            <a:pPr marL="285750" indent="-285750" eaLnBrk="0" hangingPunct="0">
              <a:spcBef>
                <a:spcPct val="0"/>
              </a:spcBef>
              <a:defRPr/>
            </a:pPr>
            <a:r>
              <a:rPr lang="en-US" sz="1600" b="1" dirty="0">
                <a:latin typeface="Courier New" pitchFamily="49" charset="0"/>
              </a:rPr>
              <a:t>  0   0</a:t>
            </a:r>
          </a:p>
          <a:p>
            <a:pPr marL="285750" indent="-285750" eaLnBrk="0" hangingPunct="0">
              <a:spcBef>
                <a:spcPct val="0"/>
              </a:spcBef>
              <a:defRPr/>
            </a:pPr>
            <a:r>
              <a:rPr lang="en-US" sz="1600" b="1" dirty="0">
                <a:latin typeface="Courier New" pitchFamily="49" charset="0"/>
              </a:rPr>
              <a:t>  0  3.5              </a:t>
            </a:r>
          </a:p>
          <a:p>
            <a:pPr marL="285750" indent="-285750" eaLnBrk="0" hangingPunct="0">
              <a:lnSpc>
                <a:spcPct val="90000"/>
              </a:lnSpc>
              <a:spcBef>
                <a:spcPct val="30000"/>
              </a:spcBef>
              <a:spcAft>
                <a:spcPct val="10000"/>
              </a:spcAft>
              <a:defRPr/>
            </a:pPr>
            <a:endParaRPr lang="en-US" sz="1600" b="1" dirty="0" smtClean="0">
              <a:latin typeface="Courier New" pitchFamily="49" charset="0"/>
            </a:endParaRPr>
          </a:p>
          <a:p>
            <a:pPr marL="285750" indent="-285750" eaLnBrk="0" hangingPunct="0">
              <a:lnSpc>
                <a:spcPct val="90000"/>
              </a:lnSpc>
              <a:spcBef>
                <a:spcPct val="30000"/>
              </a:spcBef>
              <a:spcAft>
                <a:spcPct val="10000"/>
              </a:spcAft>
              <a:defRPr/>
            </a:pPr>
            <a:r>
              <a:rPr lang="en-US" sz="1600" b="1" dirty="0" smtClean="0">
                <a:latin typeface="Courier New" pitchFamily="49" charset="0"/>
              </a:rPr>
              <a:t>&gt;&gt; </a:t>
            </a:r>
            <a:r>
              <a:rPr lang="en-US" sz="1600" b="1" dirty="0">
                <a:latin typeface="Courier New" pitchFamily="49" charset="0"/>
              </a:rPr>
              <a:t>w(2,5) = 23</a:t>
            </a:r>
          </a:p>
          <a:p>
            <a:pPr marL="285750" indent="-285750" eaLnBrk="0" hangingPunct="0">
              <a:lnSpc>
                <a:spcPct val="90000"/>
              </a:lnSpc>
              <a:spcBef>
                <a:spcPct val="30000"/>
              </a:spcBef>
              <a:spcAft>
                <a:spcPct val="10000"/>
              </a:spcAft>
              <a:defRPr/>
            </a:pPr>
            <a:r>
              <a:rPr lang="en-US" sz="1600" b="1" dirty="0">
                <a:latin typeface="Courier New" pitchFamily="49" charset="0"/>
              </a:rPr>
              <a:t>w =</a:t>
            </a:r>
          </a:p>
          <a:p>
            <a:pPr marL="285750" indent="-285750" eaLnBrk="0" hangingPunct="0">
              <a:spcBef>
                <a:spcPct val="0"/>
              </a:spcBef>
              <a:defRPr/>
            </a:pPr>
            <a:r>
              <a:rPr lang="en-US" sz="1600" b="1" dirty="0">
                <a:latin typeface="Courier New" pitchFamily="49" charset="0"/>
              </a:rPr>
              <a:t> -2.8   0 + 2.6458i   10.5   0   0</a:t>
            </a:r>
          </a:p>
          <a:p>
            <a:pPr marL="285750" indent="-285750" eaLnBrk="0" hangingPunct="0">
              <a:spcBef>
                <a:spcPct val="0"/>
              </a:spcBef>
              <a:defRPr/>
            </a:pPr>
            <a:r>
              <a:rPr lang="en-US" sz="1600" b="1" dirty="0">
                <a:latin typeface="Courier New" pitchFamily="49" charset="0"/>
              </a:rPr>
              <a:t>    0             0      0   0  23</a:t>
            </a:r>
            <a:endParaRPr lang="en-US" sz="1600" b="1" dirty="0">
              <a:solidFill>
                <a:schemeClr val="bg2"/>
              </a:solidFill>
              <a:latin typeface="Courier New" pitchFamily="49" charset="0"/>
            </a:endParaRPr>
          </a:p>
        </p:txBody>
      </p:sp>
      <p:sp>
        <p:nvSpPr>
          <p:cNvPr id="13316" name="Line 5"/>
          <p:cNvSpPr>
            <a:spLocks noChangeShapeType="1"/>
          </p:cNvSpPr>
          <p:nvPr/>
        </p:nvSpPr>
        <p:spPr bwMode="auto">
          <a:xfrm>
            <a:off x="2743200" y="1905000"/>
            <a:ext cx="608013" cy="0"/>
          </a:xfrm>
          <a:prstGeom prst="line">
            <a:avLst/>
          </a:prstGeom>
          <a:noFill/>
          <a:ln w="28575">
            <a:solidFill>
              <a:srgbClr val="008080"/>
            </a:solidFill>
            <a:round/>
            <a:headEnd type="none" w="sm" len="sm"/>
            <a:tailEnd type="stealth" w="med" len="lg"/>
          </a:ln>
        </p:spPr>
        <p:txBody>
          <a:bodyPr wrap="none" anchor="ctr"/>
          <a:lstStyle/>
          <a:p>
            <a:endParaRPr lang="en-GB"/>
          </a:p>
        </p:txBody>
      </p:sp>
      <p:sp>
        <p:nvSpPr>
          <p:cNvPr id="13317" name="Text Box 6"/>
          <p:cNvSpPr txBox="1">
            <a:spLocks noChangeArrowheads="1"/>
          </p:cNvSpPr>
          <p:nvPr/>
        </p:nvSpPr>
        <p:spPr bwMode="auto">
          <a:xfrm>
            <a:off x="363538" y="1525588"/>
            <a:ext cx="185737" cy="336550"/>
          </a:xfrm>
          <a:prstGeom prst="rect">
            <a:avLst/>
          </a:prstGeom>
          <a:noFill/>
          <a:ln w="12700">
            <a:noFill/>
            <a:miter lim="800000"/>
            <a:headEnd type="none" w="sm" len="sm"/>
            <a:tailEnd type="none" w="med" len="lg"/>
          </a:ln>
        </p:spPr>
        <p:txBody>
          <a:bodyPr wrap="none">
            <a:spAutoFit/>
          </a:bodyPr>
          <a:lstStyle/>
          <a:p>
            <a:pPr>
              <a:spcBef>
                <a:spcPct val="0"/>
              </a:spcBef>
            </a:pPr>
            <a:endParaRPr lang="en-GB" sz="1600" b="1">
              <a:solidFill>
                <a:schemeClr val="bg2"/>
              </a:solidFill>
              <a:latin typeface="Courier New" pitchFamily="49" charset="0"/>
            </a:endParaRPr>
          </a:p>
        </p:txBody>
      </p:sp>
      <p:sp>
        <p:nvSpPr>
          <p:cNvPr id="13318" name="Rectangle 7"/>
          <p:cNvSpPr>
            <a:spLocks noChangeArrowheads="1"/>
          </p:cNvSpPr>
          <p:nvPr/>
        </p:nvSpPr>
        <p:spPr bwMode="auto">
          <a:xfrm>
            <a:off x="76200" y="1600200"/>
            <a:ext cx="3048000"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latin typeface="Arial" charset="0"/>
              </a:rPr>
              <a:t>Using other MATLAB expressions</a:t>
            </a:r>
          </a:p>
        </p:txBody>
      </p:sp>
      <p:sp>
        <p:nvSpPr>
          <p:cNvPr id="13319" name="Rectangle 8"/>
          <p:cNvSpPr>
            <a:spLocks noChangeArrowheads="1"/>
          </p:cNvSpPr>
          <p:nvPr/>
        </p:nvSpPr>
        <p:spPr bwMode="auto">
          <a:xfrm>
            <a:off x="76200" y="2727325"/>
            <a:ext cx="3048000"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dirty="0">
                <a:latin typeface="Arial" charset="0"/>
              </a:rPr>
              <a:t>Matrix element assignment</a:t>
            </a:r>
          </a:p>
        </p:txBody>
      </p:sp>
      <p:sp>
        <p:nvSpPr>
          <p:cNvPr id="13320" name="Line 9"/>
          <p:cNvSpPr>
            <a:spLocks noChangeShapeType="1"/>
          </p:cNvSpPr>
          <p:nvPr/>
        </p:nvSpPr>
        <p:spPr bwMode="auto">
          <a:xfrm>
            <a:off x="2743200" y="2955925"/>
            <a:ext cx="608013" cy="0"/>
          </a:xfrm>
          <a:prstGeom prst="line">
            <a:avLst/>
          </a:prstGeom>
          <a:noFill/>
          <a:ln w="28575">
            <a:solidFill>
              <a:srgbClr val="008080"/>
            </a:solidFill>
            <a:round/>
            <a:headEnd type="none" w="sm" len="sm"/>
            <a:tailEnd type="stealth" w="med" len="lg"/>
          </a:ln>
        </p:spPr>
        <p:txBody>
          <a:bodyPr wrap="none" anchor="ctr"/>
          <a:lstStyle/>
          <a:p>
            <a:endParaRPr lang="en-GB"/>
          </a:p>
        </p:txBody>
      </p:sp>
      <p:sp>
        <p:nvSpPr>
          <p:cNvPr id="13321" name="Rectangle 10"/>
          <p:cNvSpPr>
            <a:spLocks noChangeArrowheads="1"/>
          </p:cNvSpPr>
          <p:nvPr/>
        </p:nvSpPr>
        <p:spPr bwMode="auto">
          <a:xfrm>
            <a:off x="4267200" y="5943600"/>
            <a:ext cx="3962400" cy="714375"/>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0"/>
              </a:spcBef>
            </a:pPr>
            <a:r>
              <a:rPr lang="en-US" sz="2000" b="1" dirty="0">
                <a:latin typeface="Arial" charset="0"/>
              </a:rPr>
              <a:t>Note: MATLAB deals with Imaginary numbers…</a:t>
            </a:r>
          </a:p>
        </p:txBody>
      </p:sp>
      <p:sp>
        <p:nvSpPr>
          <p:cNvPr id="10" name="Rectangle 8"/>
          <p:cNvSpPr>
            <a:spLocks noChangeArrowheads="1"/>
          </p:cNvSpPr>
          <p:nvPr/>
        </p:nvSpPr>
        <p:spPr bwMode="auto">
          <a:xfrm>
            <a:off x="76200" y="4114800"/>
            <a:ext cx="3048000" cy="708528"/>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dirty="0" smtClean="0">
                <a:latin typeface="Arial" charset="0"/>
              </a:rPr>
              <a:t>Adding to an existing array</a:t>
            </a:r>
            <a:endParaRPr lang="en-US" sz="2000" b="1" dirty="0">
              <a:latin typeface="Arial" charset="0"/>
            </a:endParaRPr>
          </a:p>
        </p:txBody>
      </p:sp>
      <p:sp>
        <p:nvSpPr>
          <p:cNvPr id="11" name="Line 9"/>
          <p:cNvSpPr>
            <a:spLocks noChangeShapeType="1"/>
          </p:cNvSpPr>
          <p:nvPr/>
        </p:nvSpPr>
        <p:spPr bwMode="auto">
          <a:xfrm>
            <a:off x="2743200" y="4479925"/>
            <a:ext cx="608013" cy="0"/>
          </a:xfrm>
          <a:prstGeom prst="line">
            <a:avLst/>
          </a:prstGeom>
          <a:noFill/>
          <a:ln w="28575">
            <a:solidFill>
              <a:srgbClr val="008080"/>
            </a:solidFill>
            <a:round/>
            <a:headEnd type="none" w="sm" len="sm"/>
            <a:tailEnd type="stealth" w="med" len="lg"/>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Indexing into a Matrix in MATLAB</a:t>
            </a:r>
          </a:p>
        </p:txBody>
      </p:sp>
      <p:grpSp>
        <p:nvGrpSpPr>
          <p:cNvPr id="2" name="Group 145"/>
          <p:cNvGrpSpPr>
            <a:grpSpLocks/>
          </p:cNvGrpSpPr>
          <p:nvPr/>
        </p:nvGrpSpPr>
        <p:grpSpPr bwMode="auto">
          <a:xfrm>
            <a:off x="447675" y="1295400"/>
            <a:ext cx="7358063" cy="3910012"/>
            <a:chOff x="282" y="989"/>
            <a:chExt cx="4635" cy="2463"/>
          </a:xfrm>
        </p:grpSpPr>
        <p:sp>
          <p:nvSpPr>
            <p:cNvPr id="14341" name="Rectangle 3"/>
            <p:cNvSpPr>
              <a:spLocks noChangeArrowheads="1"/>
            </p:cNvSpPr>
            <p:nvPr/>
          </p:nvSpPr>
          <p:spPr bwMode="auto">
            <a:xfrm>
              <a:off x="1303" y="1535"/>
              <a:ext cx="2343" cy="1917"/>
            </a:xfrm>
            <a:prstGeom prst="rect">
              <a:avLst/>
            </a:prstGeom>
            <a:solidFill>
              <a:srgbClr val="CCFFFF"/>
            </a:solidFill>
            <a:ln w="9525">
              <a:noFill/>
              <a:miter lim="800000"/>
              <a:headEnd/>
              <a:tailEnd/>
            </a:ln>
          </p:spPr>
          <p:txBody>
            <a:bodyPr wrap="none" anchor="ctr"/>
            <a:lstStyle/>
            <a:p>
              <a:endParaRPr lang="en-GB"/>
            </a:p>
          </p:txBody>
        </p:sp>
        <p:sp>
          <p:nvSpPr>
            <p:cNvPr id="14342" name="Rectangle 4"/>
            <p:cNvSpPr>
              <a:spLocks noChangeArrowheads="1"/>
            </p:cNvSpPr>
            <p:nvPr/>
          </p:nvSpPr>
          <p:spPr bwMode="auto">
            <a:xfrm>
              <a:off x="1443" y="1549"/>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4</a:t>
              </a:r>
            </a:p>
          </p:txBody>
        </p:sp>
        <p:sp>
          <p:nvSpPr>
            <p:cNvPr id="14343" name="Rectangle 5"/>
            <p:cNvSpPr>
              <a:spLocks noChangeArrowheads="1"/>
            </p:cNvSpPr>
            <p:nvPr/>
          </p:nvSpPr>
          <p:spPr bwMode="auto">
            <a:xfrm>
              <a:off x="1849" y="1549"/>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10</a:t>
              </a:r>
            </a:p>
          </p:txBody>
        </p:sp>
        <p:sp>
          <p:nvSpPr>
            <p:cNvPr id="14344" name="Rectangle 6"/>
            <p:cNvSpPr>
              <a:spLocks noChangeArrowheads="1"/>
            </p:cNvSpPr>
            <p:nvPr/>
          </p:nvSpPr>
          <p:spPr bwMode="auto">
            <a:xfrm>
              <a:off x="2362" y="1549"/>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1</a:t>
              </a:r>
            </a:p>
          </p:txBody>
        </p:sp>
        <p:sp>
          <p:nvSpPr>
            <p:cNvPr id="14345" name="Rectangle 7"/>
            <p:cNvSpPr>
              <a:spLocks noChangeArrowheads="1"/>
            </p:cNvSpPr>
            <p:nvPr/>
          </p:nvSpPr>
          <p:spPr bwMode="auto">
            <a:xfrm>
              <a:off x="2822" y="1549"/>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6</a:t>
              </a:r>
            </a:p>
          </p:txBody>
        </p:sp>
        <p:sp>
          <p:nvSpPr>
            <p:cNvPr id="14346" name="Rectangle 8"/>
            <p:cNvSpPr>
              <a:spLocks noChangeArrowheads="1"/>
            </p:cNvSpPr>
            <p:nvPr/>
          </p:nvSpPr>
          <p:spPr bwMode="auto">
            <a:xfrm>
              <a:off x="3281" y="1549"/>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2</a:t>
              </a:r>
            </a:p>
          </p:txBody>
        </p:sp>
        <p:sp>
          <p:nvSpPr>
            <p:cNvPr id="14347" name="Rectangle 9"/>
            <p:cNvSpPr>
              <a:spLocks noChangeArrowheads="1"/>
            </p:cNvSpPr>
            <p:nvPr/>
          </p:nvSpPr>
          <p:spPr bwMode="auto">
            <a:xfrm>
              <a:off x="1321" y="1554"/>
              <a:ext cx="16" cy="16"/>
            </a:xfrm>
            <a:prstGeom prst="rect">
              <a:avLst/>
            </a:prstGeom>
            <a:solidFill>
              <a:srgbClr val="FFFFFF"/>
            </a:solidFill>
            <a:ln w="9525">
              <a:noFill/>
              <a:miter lim="800000"/>
              <a:headEnd/>
              <a:tailEnd/>
            </a:ln>
          </p:spPr>
          <p:txBody>
            <a:bodyPr wrap="none" anchor="ctr"/>
            <a:lstStyle/>
            <a:p>
              <a:endParaRPr lang="en-GB"/>
            </a:p>
          </p:txBody>
        </p:sp>
        <p:sp>
          <p:nvSpPr>
            <p:cNvPr id="14348" name="Rectangle 10"/>
            <p:cNvSpPr>
              <a:spLocks noChangeArrowheads="1"/>
            </p:cNvSpPr>
            <p:nvPr/>
          </p:nvSpPr>
          <p:spPr bwMode="auto">
            <a:xfrm>
              <a:off x="1321" y="1554"/>
              <a:ext cx="16" cy="16"/>
            </a:xfrm>
            <a:prstGeom prst="rect">
              <a:avLst/>
            </a:prstGeom>
            <a:solidFill>
              <a:srgbClr val="FFFFFF"/>
            </a:solidFill>
            <a:ln w="9525">
              <a:noFill/>
              <a:miter lim="800000"/>
              <a:headEnd/>
              <a:tailEnd/>
            </a:ln>
          </p:spPr>
          <p:txBody>
            <a:bodyPr wrap="none" anchor="ctr"/>
            <a:lstStyle/>
            <a:p>
              <a:endParaRPr lang="en-GB"/>
            </a:p>
          </p:txBody>
        </p:sp>
        <p:sp>
          <p:nvSpPr>
            <p:cNvPr id="14349" name="Rectangle 11"/>
            <p:cNvSpPr>
              <a:spLocks noChangeArrowheads="1"/>
            </p:cNvSpPr>
            <p:nvPr/>
          </p:nvSpPr>
          <p:spPr bwMode="auto">
            <a:xfrm>
              <a:off x="1333" y="1554"/>
              <a:ext cx="450" cy="16"/>
            </a:xfrm>
            <a:prstGeom prst="rect">
              <a:avLst/>
            </a:prstGeom>
            <a:solidFill>
              <a:srgbClr val="FFFFFF"/>
            </a:solidFill>
            <a:ln w="9525">
              <a:noFill/>
              <a:miter lim="800000"/>
              <a:headEnd/>
              <a:tailEnd/>
            </a:ln>
          </p:spPr>
          <p:txBody>
            <a:bodyPr wrap="none" anchor="ctr"/>
            <a:lstStyle/>
            <a:p>
              <a:endParaRPr lang="en-GB"/>
            </a:p>
          </p:txBody>
        </p:sp>
        <p:sp>
          <p:nvSpPr>
            <p:cNvPr id="14350" name="Rectangle 12"/>
            <p:cNvSpPr>
              <a:spLocks noChangeArrowheads="1"/>
            </p:cNvSpPr>
            <p:nvPr/>
          </p:nvSpPr>
          <p:spPr bwMode="auto">
            <a:xfrm>
              <a:off x="1783" y="1554"/>
              <a:ext cx="16" cy="16"/>
            </a:xfrm>
            <a:prstGeom prst="rect">
              <a:avLst/>
            </a:prstGeom>
            <a:solidFill>
              <a:srgbClr val="FFFFFF"/>
            </a:solidFill>
            <a:ln w="9525">
              <a:noFill/>
              <a:miter lim="800000"/>
              <a:headEnd/>
              <a:tailEnd/>
            </a:ln>
          </p:spPr>
          <p:txBody>
            <a:bodyPr wrap="none" anchor="ctr"/>
            <a:lstStyle/>
            <a:p>
              <a:endParaRPr lang="en-GB"/>
            </a:p>
          </p:txBody>
        </p:sp>
        <p:sp>
          <p:nvSpPr>
            <p:cNvPr id="14351" name="Rectangle 13"/>
            <p:cNvSpPr>
              <a:spLocks noChangeArrowheads="1"/>
            </p:cNvSpPr>
            <p:nvPr/>
          </p:nvSpPr>
          <p:spPr bwMode="auto">
            <a:xfrm>
              <a:off x="1794" y="1554"/>
              <a:ext cx="448" cy="16"/>
            </a:xfrm>
            <a:prstGeom prst="rect">
              <a:avLst/>
            </a:prstGeom>
            <a:solidFill>
              <a:srgbClr val="FFFFFF"/>
            </a:solidFill>
            <a:ln w="9525">
              <a:noFill/>
              <a:miter lim="800000"/>
              <a:headEnd/>
              <a:tailEnd/>
            </a:ln>
          </p:spPr>
          <p:txBody>
            <a:bodyPr wrap="none" anchor="ctr"/>
            <a:lstStyle/>
            <a:p>
              <a:endParaRPr lang="en-GB"/>
            </a:p>
          </p:txBody>
        </p:sp>
        <p:sp>
          <p:nvSpPr>
            <p:cNvPr id="14352" name="Rectangle 14"/>
            <p:cNvSpPr>
              <a:spLocks noChangeArrowheads="1"/>
            </p:cNvSpPr>
            <p:nvPr/>
          </p:nvSpPr>
          <p:spPr bwMode="auto">
            <a:xfrm>
              <a:off x="2242" y="1554"/>
              <a:ext cx="16" cy="16"/>
            </a:xfrm>
            <a:prstGeom prst="rect">
              <a:avLst/>
            </a:prstGeom>
            <a:solidFill>
              <a:srgbClr val="FFFFFF"/>
            </a:solidFill>
            <a:ln w="9525">
              <a:noFill/>
              <a:miter lim="800000"/>
              <a:headEnd/>
              <a:tailEnd/>
            </a:ln>
          </p:spPr>
          <p:txBody>
            <a:bodyPr wrap="none" anchor="ctr"/>
            <a:lstStyle/>
            <a:p>
              <a:endParaRPr lang="en-GB"/>
            </a:p>
          </p:txBody>
        </p:sp>
        <p:sp>
          <p:nvSpPr>
            <p:cNvPr id="14353" name="Rectangle 15"/>
            <p:cNvSpPr>
              <a:spLocks noChangeArrowheads="1"/>
            </p:cNvSpPr>
            <p:nvPr/>
          </p:nvSpPr>
          <p:spPr bwMode="auto">
            <a:xfrm>
              <a:off x="2254" y="1554"/>
              <a:ext cx="448" cy="16"/>
            </a:xfrm>
            <a:prstGeom prst="rect">
              <a:avLst/>
            </a:prstGeom>
            <a:solidFill>
              <a:srgbClr val="FFFFFF"/>
            </a:solidFill>
            <a:ln w="9525">
              <a:noFill/>
              <a:miter lim="800000"/>
              <a:headEnd/>
              <a:tailEnd/>
            </a:ln>
          </p:spPr>
          <p:txBody>
            <a:bodyPr wrap="none" anchor="ctr"/>
            <a:lstStyle/>
            <a:p>
              <a:endParaRPr lang="en-GB"/>
            </a:p>
          </p:txBody>
        </p:sp>
        <p:sp>
          <p:nvSpPr>
            <p:cNvPr id="14354" name="Rectangle 16"/>
            <p:cNvSpPr>
              <a:spLocks noChangeArrowheads="1"/>
            </p:cNvSpPr>
            <p:nvPr/>
          </p:nvSpPr>
          <p:spPr bwMode="auto">
            <a:xfrm>
              <a:off x="2702" y="1554"/>
              <a:ext cx="16" cy="16"/>
            </a:xfrm>
            <a:prstGeom prst="rect">
              <a:avLst/>
            </a:prstGeom>
            <a:solidFill>
              <a:srgbClr val="FFFFFF"/>
            </a:solidFill>
            <a:ln w="9525">
              <a:noFill/>
              <a:miter lim="800000"/>
              <a:headEnd/>
              <a:tailEnd/>
            </a:ln>
          </p:spPr>
          <p:txBody>
            <a:bodyPr wrap="none" anchor="ctr"/>
            <a:lstStyle/>
            <a:p>
              <a:endParaRPr lang="en-GB"/>
            </a:p>
          </p:txBody>
        </p:sp>
        <p:sp>
          <p:nvSpPr>
            <p:cNvPr id="14355" name="Rectangle 17"/>
            <p:cNvSpPr>
              <a:spLocks noChangeArrowheads="1"/>
            </p:cNvSpPr>
            <p:nvPr/>
          </p:nvSpPr>
          <p:spPr bwMode="auto">
            <a:xfrm>
              <a:off x="2713" y="1554"/>
              <a:ext cx="448" cy="16"/>
            </a:xfrm>
            <a:prstGeom prst="rect">
              <a:avLst/>
            </a:prstGeom>
            <a:solidFill>
              <a:srgbClr val="FFFFFF"/>
            </a:solidFill>
            <a:ln w="9525">
              <a:noFill/>
              <a:miter lim="800000"/>
              <a:headEnd/>
              <a:tailEnd/>
            </a:ln>
          </p:spPr>
          <p:txBody>
            <a:bodyPr wrap="none" anchor="ctr"/>
            <a:lstStyle/>
            <a:p>
              <a:endParaRPr lang="en-GB"/>
            </a:p>
          </p:txBody>
        </p:sp>
        <p:sp>
          <p:nvSpPr>
            <p:cNvPr id="14356" name="Rectangle 18"/>
            <p:cNvSpPr>
              <a:spLocks noChangeArrowheads="1"/>
            </p:cNvSpPr>
            <p:nvPr/>
          </p:nvSpPr>
          <p:spPr bwMode="auto">
            <a:xfrm>
              <a:off x="3161" y="1554"/>
              <a:ext cx="16" cy="16"/>
            </a:xfrm>
            <a:prstGeom prst="rect">
              <a:avLst/>
            </a:prstGeom>
            <a:solidFill>
              <a:srgbClr val="FFFFFF"/>
            </a:solidFill>
            <a:ln w="9525">
              <a:noFill/>
              <a:miter lim="800000"/>
              <a:headEnd/>
              <a:tailEnd/>
            </a:ln>
          </p:spPr>
          <p:txBody>
            <a:bodyPr wrap="none" anchor="ctr"/>
            <a:lstStyle/>
            <a:p>
              <a:endParaRPr lang="en-GB"/>
            </a:p>
          </p:txBody>
        </p:sp>
        <p:sp>
          <p:nvSpPr>
            <p:cNvPr id="14357" name="Rectangle 19"/>
            <p:cNvSpPr>
              <a:spLocks noChangeArrowheads="1"/>
            </p:cNvSpPr>
            <p:nvPr/>
          </p:nvSpPr>
          <p:spPr bwMode="auto">
            <a:xfrm>
              <a:off x="3172" y="1554"/>
              <a:ext cx="446" cy="16"/>
            </a:xfrm>
            <a:prstGeom prst="rect">
              <a:avLst/>
            </a:prstGeom>
            <a:solidFill>
              <a:srgbClr val="FFFFFF"/>
            </a:solidFill>
            <a:ln w="9525">
              <a:noFill/>
              <a:miter lim="800000"/>
              <a:headEnd/>
              <a:tailEnd/>
            </a:ln>
          </p:spPr>
          <p:txBody>
            <a:bodyPr wrap="none" anchor="ctr"/>
            <a:lstStyle/>
            <a:p>
              <a:endParaRPr lang="en-GB"/>
            </a:p>
          </p:txBody>
        </p:sp>
        <p:sp>
          <p:nvSpPr>
            <p:cNvPr id="14358" name="Rectangle 20"/>
            <p:cNvSpPr>
              <a:spLocks noChangeArrowheads="1"/>
            </p:cNvSpPr>
            <p:nvPr/>
          </p:nvSpPr>
          <p:spPr bwMode="auto">
            <a:xfrm>
              <a:off x="3618" y="1554"/>
              <a:ext cx="16" cy="16"/>
            </a:xfrm>
            <a:prstGeom prst="rect">
              <a:avLst/>
            </a:prstGeom>
            <a:solidFill>
              <a:srgbClr val="FFFFFF"/>
            </a:solidFill>
            <a:ln w="9525">
              <a:noFill/>
              <a:miter lim="800000"/>
              <a:headEnd/>
              <a:tailEnd/>
            </a:ln>
          </p:spPr>
          <p:txBody>
            <a:bodyPr wrap="none" anchor="ctr"/>
            <a:lstStyle/>
            <a:p>
              <a:endParaRPr lang="en-GB"/>
            </a:p>
          </p:txBody>
        </p:sp>
        <p:sp>
          <p:nvSpPr>
            <p:cNvPr id="14359" name="Rectangle 21"/>
            <p:cNvSpPr>
              <a:spLocks noChangeArrowheads="1"/>
            </p:cNvSpPr>
            <p:nvPr/>
          </p:nvSpPr>
          <p:spPr bwMode="auto">
            <a:xfrm>
              <a:off x="3618" y="1554"/>
              <a:ext cx="16" cy="16"/>
            </a:xfrm>
            <a:prstGeom prst="rect">
              <a:avLst/>
            </a:prstGeom>
            <a:solidFill>
              <a:srgbClr val="FFFFFF"/>
            </a:solidFill>
            <a:ln w="9525">
              <a:noFill/>
              <a:miter lim="800000"/>
              <a:headEnd/>
              <a:tailEnd/>
            </a:ln>
          </p:spPr>
          <p:txBody>
            <a:bodyPr wrap="none" anchor="ctr"/>
            <a:lstStyle/>
            <a:p>
              <a:endParaRPr lang="en-GB"/>
            </a:p>
          </p:txBody>
        </p:sp>
        <p:sp>
          <p:nvSpPr>
            <p:cNvPr id="14360" name="Rectangle 22"/>
            <p:cNvSpPr>
              <a:spLocks noChangeArrowheads="1"/>
            </p:cNvSpPr>
            <p:nvPr/>
          </p:nvSpPr>
          <p:spPr bwMode="auto">
            <a:xfrm>
              <a:off x="1321" y="1565"/>
              <a:ext cx="16" cy="362"/>
            </a:xfrm>
            <a:prstGeom prst="rect">
              <a:avLst/>
            </a:prstGeom>
            <a:solidFill>
              <a:srgbClr val="FFFFFF"/>
            </a:solidFill>
            <a:ln w="9525">
              <a:noFill/>
              <a:miter lim="800000"/>
              <a:headEnd/>
              <a:tailEnd/>
            </a:ln>
          </p:spPr>
          <p:txBody>
            <a:bodyPr wrap="none" anchor="ctr"/>
            <a:lstStyle/>
            <a:p>
              <a:endParaRPr lang="en-GB"/>
            </a:p>
          </p:txBody>
        </p:sp>
        <p:sp>
          <p:nvSpPr>
            <p:cNvPr id="14361" name="Rectangle 23"/>
            <p:cNvSpPr>
              <a:spLocks noChangeArrowheads="1"/>
            </p:cNvSpPr>
            <p:nvPr/>
          </p:nvSpPr>
          <p:spPr bwMode="auto">
            <a:xfrm>
              <a:off x="1783" y="1565"/>
              <a:ext cx="16" cy="362"/>
            </a:xfrm>
            <a:prstGeom prst="rect">
              <a:avLst/>
            </a:prstGeom>
            <a:solidFill>
              <a:srgbClr val="FFFFFF"/>
            </a:solidFill>
            <a:ln w="9525">
              <a:noFill/>
              <a:miter lim="800000"/>
              <a:headEnd/>
              <a:tailEnd/>
            </a:ln>
          </p:spPr>
          <p:txBody>
            <a:bodyPr wrap="none" anchor="ctr"/>
            <a:lstStyle/>
            <a:p>
              <a:endParaRPr lang="en-GB"/>
            </a:p>
          </p:txBody>
        </p:sp>
        <p:sp>
          <p:nvSpPr>
            <p:cNvPr id="14362" name="Rectangle 24"/>
            <p:cNvSpPr>
              <a:spLocks noChangeArrowheads="1"/>
            </p:cNvSpPr>
            <p:nvPr/>
          </p:nvSpPr>
          <p:spPr bwMode="auto">
            <a:xfrm>
              <a:off x="2242" y="1565"/>
              <a:ext cx="16" cy="362"/>
            </a:xfrm>
            <a:prstGeom prst="rect">
              <a:avLst/>
            </a:prstGeom>
            <a:solidFill>
              <a:srgbClr val="FFFFFF"/>
            </a:solidFill>
            <a:ln w="9525">
              <a:noFill/>
              <a:miter lim="800000"/>
              <a:headEnd/>
              <a:tailEnd/>
            </a:ln>
          </p:spPr>
          <p:txBody>
            <a:bodyPr wrap="none" anchor="ctr"/>
            <a:lstStyle/>
            <a:p>
              <a:endParaRPr lang="en-GB"/>
            </a:p>
          </p:txBody>
        </p:sp>
        <p:sp>
          <p:nvSpPr>
            <p:cNvPr id="14363" name="Rectangle 25"/>
            <p:cNvSpPr>
              <a:spLocks noChangeArrowheads="1"/>
            </p:cNvSpPr>
            <p:nvPr/>
          </p:nvSpPr>
          <p:spPr bwMode="auto">
            <a:xfrm>
              <a:off x="2702" y="1565"/>
              <a:ext cx="16" cy="362"/>
            </a:xfrm>
            <a:prstGeom prst="rect">
              <a:avLst/>
            </a:prstGeom>
            <a:solidFill>
              <a:srgbClr val="FFFFFF"/>
            </a:solidFill>
            <a:ln w="9525">
              <a:noFill/>
              <a:miter lim="800000"/>
              <a:headEnd/>
              <a:tailEnd/>
            </a:ln>
          </p:spPr>
          <p:txBody>
            <a:bodyPr wrap="none" anchor="ctr"/>
            <a:lstStyle/>
            <a:p>
              <a:endParaRPr lang="en-GB"/>
            </a:p>
          </p:txBody>
        </p:sp>
        <p:sp>
          <p:nvSpPr>
            <p:cNvPr id="14364" name="Rectangle 26"/>
            <p:cNvSpPr>
              <a:spLocks noChangeArrowheads="1"/>
            </p:cNvSpPr>
            <p:nvPr/>
          </p:nvSpPr>
          <p:spPr bwMode="auto">
            <a:xfrm>
              <a:off x="3161" y="1565"/>
              <a:ext cx="16" cy="362"/>
            </a:xfrm>
            <a:prstGeom prst="rect">
              <a:avLst/>
            </a:prstGeom>
            <a:solidFill>
              <a:srgbClr val="FFFFFF"/>
            </a:solidFill>
            <a:ln w="9525">
              <a:noFill/>
              <a:miter lim="800000"/>
              <a:headEnd/>
              <a:tailEnd/>
            </a:ln>
          </p:spPr>
          <p:txBody>
            <a:bodyPr wrap="none" anchor="ctr"/>
            <a:lstStyle/>
            <a:p>
              <a:endParaRPr lang="en-GB"/>
            </a:p>
          </p:txBody>
        </p:sp>
        <p:sp>
          <p:nvSpPr>
            <p:cNvPr id="14365" name="Rectangle 27"/>
            <p:cNvSpPr>
              <a:spLocks noChangeArrowheads="1"/>
            </p:cNvSpPr>
            <p:nvPr/>
          </p:nvSpPr>
          <p:spPr bwMode="auto">
            <a:xfrm>
              <a:off x="3618" y="1565"/>
              <a:ext cx="16" cy="362"/>
            </a:xfrm>
            <a:prstGeom prst="rect">
              <a:avLst/>
            </a:prstGeom>
            <a:solidFill>
              <a:srgbClr val="FFFFFF"/>
            </a:solidFill>
            <a:ln w="9525">
              <a:noFill/>
              <a:miter lim="800000"/>
              <a:headEnd/>
              <a:tailEnd/>
            </a:ln>
          </p:spPr>
          <p:txBody>
            <a:bodyPr wrap="none" anchor="ctr"/>
            <a:lstStyle/>
            <a:p>
              <a:endParaRPr lang="en-GB"/>
            </a:p>
          </p:txBody>
        </p:sp>
        <p:sp>
          <p:nvSpPr>
            <p:cNvPr id="14366" name="Rectangle 28"/>
            <p:cNvSpPr>
              <a:spLocks noChangeArrowheads="1"/>
            </p:cNvSpPr>
            <p:nvPr/>
          </p:nvSpPr>
          <p:spPr bwMode="auto">
            <a:xfrm>
              <a:off x="1443" y="1916"/>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8</a:t>
              </a:r>
            </a:p>
          </p:txBody>
        </p:sp>
        <p:sp>
          <p:nvSpPr>
            <p:cNvPr id="14367" name="Rectangle 29"/>
            <p:cNvSpPr>
              <a:spLocks noChangeArrowheads="1"/>
            </p:cNvSpPr>
            <p:nvPr/>
          </p:nvSpPr>
          <p:spPr bwMode="auto">
            <a:xfrm>
              <a:off x="1822" y="1916"/>
              <a:ext cx="361"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1.2</a:t>
              </a:r>
            </a:p>
          </p:txBody>
        </p:sp>
        <p:sp>
          <p:nvSpPr>
            <p:cNvPr id="14368" name="Rectangle 30"/>
            <p:cNvSpPr>
              <a:spLocks noChangeArrowheads="1"/>
            </p:cNvSpPr>
            <p:nvPr/>
          </p:nvSpPr>
          <p:spPr bwMode="auto">
            <a:xfrm>
              <a:off x="2362" y="1916"/>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9</a:t>
              </a:r>
            </a:p>
          </p:txBody>
        </p:sp>
        <p:sp>
          <p:nvSpPr>
            <p:cNvPr id="14369" name="Rectangle 31"/>
            <p:cNvSpPr>
              <a:spLocks noChangeArrowheads="1"/>
            </p:cNvSpPr>
            <p:nvPr/>
          </p:nvSpPr>
          <p:spPr bwMode="auto">
            <a:xfrm>
              <a:off x="2822" y="1916"/>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4</a:t>
              </a:r>
            </a:p>
          </p:txBody>
        </p:sp>
        <p:sp>
          <p:nvSpPr>
            <p:cNvPr id="14370" name="Rectangle 32"/>
            <p:cNvSpPr>
              <a:spLocks noChangeArrowheads="1"/>
            </p:cNvSpPr>
            <p:nvPr/>
          </p:nvSpPr>
          <p:spPr bwMode="auto">
            <a:xfrm>
              <a:off x="3227" y="1916"/>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25</a:t>
              </a:r>
            </a:p>
          </p:txBody>
        </p:sp>
        <p:sp>
          <p:nvSpPr>
            <p:cNvPr id="14371" name="Rectangle 33"/>
            <p:cNvSpPr>
              <a:spLocks noChangeArrowheads="1"/>
            </p:cNvSpPr>
            <p:nvPr/>
          </p:nvSpPr>
          <p:spPr bwMode="auto">
            <a:xfrm>
              <a:off x="1321" y="1926"/>
              <a:ext cx="16" cy="16"/>
            </a:xfrm>
            <a:prstGeom prst="rect">
              <a:avLst/>
            </a:prstGeom>
            <a:solidFill>
              <a:srgbClr val="FFFFFF"/>
            </a:solidFill>
            <a:ln w="9525">
              <a:noFill/>
              <a:miter lim="800000"/>
              <a:headEnd/>
              <a:tailEnd/>
            </a:ln>
          </p:spPr>
          <p:txBody>
            <a:bodyPr wrap="none" anchor="ctr"/>
            <a:lstStyle/>
            <a:p>
              <a:endParaRPr lang="en-GB"/>
            </a:p>
          </p:txBody>
        </p:sp>
        <p:sp>
          <p:nvSpPr>
            <p:cNvPr id="14372" name="Rectangle 34"/>
            <p:cNvSpPr>
              <a:spLocks noChangeArrowheads="1"/>
            </p:cNvSpPr>
            <p:nvPr/>
          </p:nvSpPr>
          <p:spPr bwMode="auto">
            <a:xfrm>
              <a:off x="1333" y="1926"/>
              <a:ext cx="450" cy="16"/>
            </a:xfrm>
            <a:prstGeom prst="rect">
              <a:avLst/>
            </a:prstGeom>
            <a:solidFill>
              <a:srgbClr val="FFFFFF"/>
            </a:solidFill>
            <a:ln w="9525">
              <a:noFill/>
              <a:miter lim="800000"/>
              <a:headEnd/>
              <a:tailEnd/>
            </a:ln>
          </p:spPr>
          <p:txBody>
            <a:bodyPr wrap="none" anchor="ctr"/>
            <a:lstStyle/>
            <a:p>
              <a:endParaRPr lang="en-GB"/>
            </a:p>
          </p:txBody>
        </p:sp>
        <p:sp>
          <p:nvSpPr>
            <p:cNvPr id="14373" name="Rectangle 35"/>
            <p:cNvSpPr>
              <a:spLocks noChangeArrowheads="1"/>
            </p:cNvSpPr>
            <p:nvPr/>
          </p:nvSpPr>
          <p:spPr bwMode="auto">
            <a:xfrm>
              <a:off x="1783" y="1926"/>
              <a:ext cx="16" cy="16"/>
            </a:xfrm>
            <a:prstGeom prst="rect">
              <a:avLst/>
            </a:prstGeom>
            <a:solidFill>
              <a:srgbClr val="FFFFFF"/>
            </a:solidFill>
            <a:ln w="9525">
              <a:noFill/>
              <a:miter lim="800000"/>
              <a:headEnd/>
              <a:tailEnd/>
            </a:ln>
          </p:spPr>
          <p:txBody>
            <a:bodyPr wrap="none" anchor="ctr"/>
            <a:lstStyle/>
            <a:p>
              <a:endParaRPr lang="en-GB"/>
            </a:p>
          </p:txBody>
        </p:sp>
        <p:sp>
          <p:nvSpPr>
            <p:cNvPr id="14374" name="Rectangle 36"/>
            <p:cNvSpPr>
              <a:spLocks noChangeArrowheads="1"/>
            </p:cNvSpPr>
            <p:nvPr/>
          </p:nvSpPr>
          <p:spPr bwMode="auto">
            <a:xfrm>
              <a:off x="1788" y="1926"/>
              <a:ext cx="454" cy="16"/>
            </a:xfrm>
            <a:prstGeom prst="rect">
              <a:avLst/>
            </a:prstGeom>
            <a:solidFill>
              <a:srgbClr val="FFFFFF"/>
            </a:solidFill>
            <a:ln w="9525">
              <a:noFill/>
              <a:miter lim="800000"/>
              <a:headEnd/>
              <a:tailEnd/>
            </a:ln>
          </p:spPr>
          <p:txBody>
            <a:bodyPr wrap="none" anchor="ctr"/>
            <a:lstStyle/>
            <a:p>
              <a:endParaRPr lang="en-GB"/>
            </a:p>
          </p:txBody>
        </p:sp>
        <p:sp>
          <p:nvSpPr>
            <p:cNvPr id="14375" name="Rectangle 37"/>
            <p:cNvSpPr>
              <a:spLocks noChangeArrowheads="1"/>
            </p:cNvSpPr>
            <p:nvPr/>
          </p:nvSpPr>
          <p:spPr bwMode="auto">
            <a:xfrm>
              <a:off x="2242" y="1926"/>
              <a:ext cx="16" cy="16"/>
            </a:xfrm>
            <a:prstGeom prst="rect">
              <a:avLst/>
            </a:prstGeom>
            <a:solidFill>
              <a:srgbClr val="FFFFFF"/>
            </a:solidFill>
            <a:ln w="9525">
              <a:noFill/>
              <a:miter lim="800000"/>
              <a:headEnd/>
              <a:tailEnd/>
            </a:ln>
          </p:spPr>
          <p:txBody>
            <a:bodyPr wrap="none" anchor="ctr"/>
            <a:lstStyle/>
            <a:p>
              <a:endParaRPr lang="en-GB"/>
            </a:p>
          </p:txBody>
        </p:sp>
        <p:sp>
          <p:nvSpPr>
            <p:cNvPr id="14376" name="Rectangle 38"/>
            <p:cNvSpPr>
              <a:spLocks noChangeArrowheads="1"/>
            </p:cNvSpPr>
            <p:nvPr/>
          </p:nvSpPr>
          <p:spPr bwMode="auto">
            <a:xfrm>
              <a:off x="2248" y="1926"/>
              <a:ext cx="454" cy="16"/>
            </a:xfrm>
            <a:prstGeom prst="rect">
              <a:avLst/>
            </a:prstGeom>
            <a:solidFill>
              <a:srgbClr val="FFFFFF"/>
            </a:solidFill>
            <a:ln w="9525">
              <a:noFill/>
              <a:miter lim="800000"/>
              <a:headEnd/>
              <a:tailEnd/>
            </a:ln>
          </p:spPr>
          <p:txBody>
            <a:bodyPr wrap="none" anchor="ctr"/>
            <a:lstStyle/>
            <a:p>
              <a:endParaRPr lang="en-GB"/>
            </a:p>
          </p:txBody>
        </p:sp>
        <p:sp>
          <p:nvSpPr>
            <p:cNvPr id="14377" name="Rectangle 39"/>
            <p:cNvSpPr>
              <a:spLocks noChangeArrowheads="1"/>
            </p:cNvSpPr>
            <p:nvPr/>
          </p:nvSpPr>
          <p:spPr bwMode="auto">
            <a:xfrm>
              <a:off x="2702" y="1926"/>
              <a:ext cx="16" cy="16"/>
            </a:xfrm>
            <a:prstGeom prst="rect">
              <a:avLst/>
            </a:prstGeom>
            <a:solidFill>
              <a:srgbClr val="FFFFFF"/>
            </a:solidFill>
            <a:ln w="9525">
              <a:noFill/>
              <a:miter lim="800000"/>
              <a:headEnd/>
              <a:tailEnd/>
            </a:ln>
          </p:spPr>
          <p:txBody>
            <a:bodyPr wrap="none" anchor="ctr"/>
            <a:lstStyle/>
            <a:p>
              <a:endParaRPr lang="en-GB"/>
            </a:p>
          </p:txBody>
        </p:sp>
        <p:sp>
          <p:nvSpPr>
            <p:cNvPr id="14378" name="Rectangle 40"/>
            <p:cNvSpPr>
              <a:spLocks noChangeArrowheads="1"/>
            </p:cNvSpPr>
            <p:nvPr/>
          </p:nvSpPr>
          <p:spPr bwMode="auto">
            <a:xfrm>
              <a:off x="2707" y="1926"/>
              <a:ext cx="454" cy="16"/>
            </a:xfrm>
            <a:prstGeom prst="rect">
              <a:avLst/>
            </a:prstGeom>
            <a:solidFill>
              <a:srgbClr val="FFFFFF"/>
            </a:solidFill>
            <a:ln w="9525">
              <a:noFill/>
              <a:miter lim="800000"/>
              <a:headEnd/>
              <a:tailEnd/>
            </a:ln>
          </p:spPr>
          <p:txBody>
            <a:bodyPr wrap="none" anchor="ctr"/>
            <a:lstStyle/>
            <a:p>
              <a:endParaRPr lang="en-GB"/>
            </a:p>
          </p:txBody>
        </p:sp>
        <p:sp>
          <p:nvSpPr>
            <p:cNvPr id="14379" name="Rectangle 41"/>
            <p:cNvSpPr>
              <a:spLocks noChangeArrowheads="1"/>
            </p:cNvSpPr>
            <p:nvPr/>
          </p:nvSpPr>
          <p:spPr bwMode="auto">
            <a:xfrm>
              <a:off x="3161" y="1926"/>
              <a:ext cx="16" cy="16"/>
            </a:xfrm>
            <a:prstGeom prst="rect">
              <a:avLst/>
            </a:prstGeom>
            <a:solidFill>
              <a:srgbClr val="FFFFFF"/>
            </a:solidFill>
            <a:ln w="9525">
              <a:noFill/>
              <a:miter lim="800000"/>
              <a:headEnd/>
              <a:tailEnd/>
            </a:ln>
          </p:spPr>
          <p:txBody>
            <a:bodyPr wrap="none" anchor="ctr"/>
            <a:lstStyle/>
            <a:p>
              <a:endParaRPr lang="en-GB"/>
            </a:p>
          </p:txBody>
        </p:sp>
        <p:sp>
          <p:nvSpPr>
            <p:cNvPr id="14380" name="Rectangle 42"/>
            <p:cNvSpPr>
              <a:spLocks noChangeArrowheads="1"/>
            </p:cNvSpPr>
            <p:nvPr/>
          </p:nvSpPr>
          <p:spPr bwMode="auto">
            <a:xfrm>
              <a:off x="3167" y="1926"/>
              <a:ext cx="452" cy="16"/>
            </a:xfrm>
            <a:prstGeom prst="rect">
              <a:avLst/>
            </a:prstGeom>
            <a:solidFill>
              <a:srgbClr val="FFFFFF"/>
            </a:solidFill>
            <a:ln w="9525">
              <a:noFill/>
              <a:miter lim="800000"/>
              <a:headEnd/>
              <a:tailEnd/>
            </a:ln>
          </p:spPr>
          <p:txBody>
            <a:bodyPr wrap="none" anchor="ctr"/>
            <a:lstStyle/>
            <a:p>
              <a:endParaRPr lang="en-GB"/>
            </a:p>
          </p:txBody>
        </p:sp>
        <p:sp>
          <p:nvSpPr>
            <p:cNvPr id="14381" name="Rectangle 43"/>
            <p:cNvSpPr>
              <a:spLocks noChangeArrowheads="1"/>
            </p:cNvSpPr>
            <p:nvPr/>
          </p:nvSpPr>
          <p:spPr bwMode="auto">
            <a:xfrm>
              <a:off x="3618" y="1926"/>
              <a:ext cx="16" cy="16"/>
            </a:xfrm>
            <a:prstGeom prst="rect">
              <a:avLst/>
            </a:prstGeom>
            <a:solidFill>
              <a:srgbClr val="FFFFFF"/>
            </a:solidFill>
            <a:ln w="9525">
              <a:noFill/>
              <a:miter lim="800000"/>
              <a:headEnd/>
              <a:tailEnd/>
            </a:ln>
          </p:spPr>
          <p:txBody>
            <a:bodyPr wrap="none" anchor="ctr"/>
            <a:lstStyle/>
            <a:p>
              <a:endParaRPr lang="en-GB"/>
            </a:p>
          </p:txBody>
        </p:sp>
        <p:sp>
          <p:nvSpPr>
            <p:cNvPr id="14382" name="Rectangle 44"/>
            <p:cNvSpPr>
              <a:spLocks noChangeArrowheads="1"/>
            </p:cNvSpPr>
            <p:nvPr/>
          </p:nvSpPr>
          <p:spPr bwMode="auto">
            <a:xfrm>
              <a:off x="1321" y="1932"/>
              <a:ext cx="16" cy="367"/>
            </a:xfrm>
            <a:prstGeom prst="rect">
              <a:avLst/>
            </a:prstGeom>
            <a:solidFill>
              <a:srgbClr val="FFFFFF"/>
            </a:solidFill>
            <a:ln w="9525">
              <a:noFill/>
              <a:miter lim="800000"/>
              <a:headEnd/>
              <a:tailEnd/>
            </a:ln>
          </p:spPr>
          <p:txBody>
            <a:bodyPr wrap="none" anchor="ctr"/>
            <a:lstStyle/>
            <a:p>
              <a:endParaRPr lang="en-GB"/>
            </a:p>
          </p:txBody>
        </p:sp>
        <p:sp>
          <p:nvSpPr>
            <p:cNvPr id="14383" name="Rectangle 45"/>
            <p:cNvSpPr>
              <a:spLocks noChangeArrowheads="1"/>
            </p:cNvSpPr>
            <p:nvPr/>
          </p:nvSpPr>
          <p:spPr bwMode="auto">
            <a:xfrm>
              <a:off x="1783" y="1932"/>
              <a:ext cx="16" cy="367"/>
            </a:xfrm>
            <a:prstGeom prst="rect">
              <a:avLst/>
            </a:prstGeom>
            <a:solidFill>
              <a:srgbClr val="FFFFFF"/>
            </a:solidFill>
            <a:ln w="9525">
              <a:noFill/>
              <a:miter lim="800000"/>
              <a:headEnd/>
              <a:tailEnd/>
            </a:ln>
          </p:spPr>
          <p:txBody>
            <a:bodyPr wrap="none" anchor="ctr"/>
            <a:lstStyle/>
            <a:p>
              <a:endParaRPr lang="en-GB"/>
            </a:p>
          </p:txBody>
        </p:sp>
        <p:sp>
          <p:nvSpPr>
            <p:cNvPr id="14384" name="Rectangle 46"/>
            <p:cNvSpPr>
              <a:spLocks noChangeArrowheads="1"/>
            </p:cNvSpPr>
            <p:nvPr/>
          </p:nvSpPr>
          <p:spPr bwMode="auto">
            <a:xfrm>
              <a:off x="2242" y="1932"/>
              <a:ext cx="16" cy="367"/>
            </a:xfrm>
            <a:prstGeom prst="rect">
              <a:avLst/>
            </a:prstGeom>
            <a:solidFill>
              <a:srgbClr val="FFFFFF"/>
            </a:solidFill>
            <a:ln w="9525">
              <a:noFill/>
              <a:miter lim="800000"/>
              <a:headEnd/>
              <a:tailEnd/>
            </a:ln>
          </p:spPr>
          <p:txBody>
            <a:bodyPr wrap="none" anchor="ctr"/>
            <a:lstStyle/>
            <a:p>
              <a:endParaRPr lang="en-GB"/>
            </a:p>
          </p:txBody>
        </p:sp>
        <p:sp>
          <p:nvSpPr>
            <p:cNvPr id="14385" name="Rectangle 47"/>
            <p:cNvSpPr>
              <a:spLocks noChangeArrowheads="1"/>
            </p:cNvSpPr>
            <p:nvPr/>
          </p:nvSpPr>
          <p:spPr bwMode="auto">
            <a:xfrm>
              <a:off x="2702" y="1932"/>
              <a:ext cx="16" cy="367"/>
            </a:xfrm>
            <a:prstGeom prst="rect">
              <a:avLst/>
            </a:prstGeom>
            <a:solidFill>
              <a:srgbClr val="FFFFFF"/>
            </a:solidFill>
            <a:ln w="9525">
              <a:noFill/>
              <a:miter lim="800000"/>
              <a:headEnd/>
              <a:tailEnd/>
            </a:ln>
          </p:spPr>
          <p:txBody>
            <a:bodyPr wrap="none" anchor="ctr"/>
            <a:lstStyle/>
            <a:p>
              <a:endParaRPr lang="en-GB"/>
            </a:p>
          </p:txBody>
        </p:sp>
        <p:sp>
          <p:nvSpPr>
            <p:cNvPr id="14386" name="Rectangle 48"/>
            <p:cNvSpPr>
              <a:spLocks noChangeArrowheads="1"/>
            </p:cNvSpPr>
            <p:nvPr/>
          </p:nvSpPr>
          <p:spPr bwMode="auto">
            <a:xfrm>
              <a:off x="3161" y="1932"/>
              <a:ext cx="16" cy="367"/>
            </a:xfrm>
            <a:prstGeom prst="rect">
              <a:avLst/>
            </a:prstGeom>
            <a:solidFill>
              <a:srgbClr val="FFFFFF"/>
            </a:solidFill>
            <a:ln w="9525">
              <a:noFill/>
              <a:miter lim="800000"/>
              <a:headEnd/>
              <a:tailEnd/>
            </a:ln>
          </p:spPr>
          <p:txBody>
            <a:bodyPr wrap="none" anchor="ctr"/>
            <a:lstStyle/>
            <a:p>
              <a:endParaRPr lang="en-GB"/>
            </a:p>
          </p:txBody>
        </p:sp>
        <p:sp>
          <p:nvSpPr>
            <p:cNvPr id="14387" name="Rectangle 49"/>
            <p:cNvSpPr>
              <a:spLocks noChangeArrowheads="1"/>
            </p:cNvSpPr>
            <p:nvPr/>
          </p:nvSpPr>
          <p:spPr bwMode="auto">
            <a:xfrm>
              <a:off x="3618" y="1932"/>
              <a:ext cx="16" cy="367"/>
            </a:xfrm>
            <a:prstGeom prst="rect">
              <a:avLst/>
            </a:prstGeom>
            <a:solidFill>
              <a:srgbClr val="FFFFFF"/>
            </a:solidFill>
            <a:ln w="9525">
              <a:noFill/>
              <a:miter lim="800000"/>
              <a:headEnd/>
              <a:tailEnd/>
            </a:ln>
          </p:spPr>
          <p:txBody>
            <a:bodyPr wrap="none" anchor="ctr"/>
            <a:lstStyle/>
            <a:p>
              <a:endParaRPr lang="en-GB"/>
            </a:p>
          </p:txBody>
        </p:sp>
        <p:sp>
          <p:nvSpPr>
            <p:cNvPr id="14388" name="Rectangle 50"/>
            <p:cNvSpPr>
              <a:spLocks noChangeArrowheads="1"/>
            </p:cNvSpPr>
            <p:nvPr/>
          </p:nvSpPr>
          <p:spPr bwMode="auto">
            <a:xfrm>
              <a:off x="1363" y="2288"/>
              <a:ext cx="361"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7.2</a:t>
              </a:r>
            </a:p>
          </p:txBody>
        </p:sp>
        <p:sp>
          <p:nvSpPr>
            <p:cNvPr id="14389" name="Rectangle 51"/>
            <p:cNvSpPr>
              <a:spLocks noChangeArrowheads="1"/>
            </p:cNvSpPr>
            <p:nvPr/>
          </p:nvSpPr>
          <p:spPr bwMode="auto">
            <a:xfrm>
              <a:off x="1903" y="2288"/>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5</a:t>
              </a:r>
            </a:p>
          </p:txBody>
        </p:sp>
        <p:sp>
          <p:nvSpPr>
            <p:cNvPr id="14390" name="Rectangle 52"/>
            <p:cNvSpPr>
              <a:spLocks noChangeArrowheads="1"/>
            </p:cNvSpPr>
            <p:nvPr/>
          </p:nvSpPr>
          <p:spPr bwMode="auto">
            <a:xfrm>
              <a:off x="2362" y="2288"/>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7</a:t>
              </a:r>
            </a:p>
          </p:txBody>
        </p:sp>
        <p:sp>
          <p:nvSpPr>
            <p:cNvPr id="14391" name="Rectangle 53"/>
            <p:cNvSpPr>
              <a:spLocks noChangeArrowheads="1"/>
            </p:cNvSpPr>
            <p:nvPr/>
          </p:nvSpPr>
          <p:spPr bwMode="auto">
            <a:xfrm>
              <a:off x="2822" y="2288"/>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1</a:t>
              </a:r>
            </a:p>
          </p:txBody>
        </p:sp>
        <p:sp>
          <p:nvSpPr>
            <p:cNvPr id="14392" name="Rectangle 54"/>
            <p:cNvSpPr>
              <a:spLocks noChangeArrowheads="1"/>
            </p:cNvSpPr>
            <p:nvPr/>
          </p:nvSpPr>
          <p:spPr bwMode="auto">
            <a:xfrm>
              <a:off x="3227" y="2288"/>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11</a:t>
              </a:r>
            </a:p>
          </p:txBody>
        </p:sp>
        <p:sp>
          <p:nvSpPr>
            <p:cNvPr id="14393" name="Rectangle 55"/>
            <p:cNvSpPr>
              <a:spLocks noChangeArrowheads="1"/>
            </p:cNvSpPr>
            <p:nvPr/>
          </p:nvSpPr>
          <p:spPr bwMode="auto">
            <a:xfrm>
              <a:off x="1321" y="2299"/>
              <a:ext cx="16" cy="16"/>
            </a:xfrm>
            <a:prstGeom prst="rect">
              <a:avLst/>
            </a:prstGeom>
            <a:solidFill>
              <a:srgbClr val="FFFFFF"/>
            </a:solidFill>
            <a:ln w="9525">
              <a:noFill/>
              <a:miter lim="800000"/>
              <a:headEnd/>
              <a:tailEnd/>
            </a:ln>
          </p:spPr>
          <p:txBody>
            <a:bodyPr wrap="none" anchor="ctr"/>
            <a:lstStyle/>
            <a:p>
              <a:endParaRPr lang="en-GB"/>
            </a:p>
          </p:txBody>
        </p:sp>
        <p:sp>
          <p:nvSpPr>
            <p:cNvPr id="14394" name="Rectangle 56"/>
            <p:cNvSpPr>
              <a:spLocks noChangeArrowheads="1"/>
            </p:cNvSpPr>
            <p:nvPr/>
          </p:nvSpPr>
          <p:spPr bwMode="auto">
            <a:xfrm>
              <a:off x="1333" y="2299"/>
              <a:ext cx="450" cy="16"/>
            </a:xfrm>
            <a:prstGeom prst="rect">
              <a:avLst/>
            </a:prstGeom>
            <a:solidFill>
              <a:srgbClr val="FFFFFF"/>
            </a:solidFill>
            <a:ln w="9525">
              <a:noFill/>
              <a:miter lim="800000"/>
              <a:headEnd/>
              <a:tailEnd/>
            </a:ln>
          </p:spPr>
          <p:txBody>
            <a:bodyPr wrap="none" anchor="ctr"/>
            <a:lstStyle/>
            <a:p>
              <a:endParaRPr lang="en-GB"/>
            </a:p>
          </p:txBody>
        </p:sp>
        <p:sp>
          <p:nvSpPr>
            <p:cNvPr id="14395" name="Rectangle 57"/>
            <p:cNvSpPr>
              <a:spLocks noChangeArrowheads="1"/>
            </p:cNvSpPr>
            <p:nvPr/>
          </p:nvSpPr>
          <p:spPr bwMode="auto">
            <a:xfrm>
              <a:off x="1783" y="2299"/>
              <a:ext cx="16" cy="16"/>
            </a:xfrm>
            <a:prstGeom prst="rect">
              <a:avLst/>
            </a:prstGeom>
            <a:solidFill>
              <a:srgbClr val="FFFFFF"/>
            </a:solidFill>
            <a:ln w="9525">
              <a:noFill/>
              <a:miter lim="800000"/>
              <a:headEnd/>
              <a:tailEnd/>
            </a:ln>
          </p:spPr>
          <p:txBody>
            <a:bodyPr wrap="none" anchor="ctr"/>
            <a:lstStyle/>
            <a:p>
              <a:endParaRPr lang="en-GB"/>
            </a:p>
          </p:txBody>
        </p:sp>
        <p:sp>
          <p:nvSpPr>
            <p:cNvPr id="14396" name="Rectangle 58"/>
            <p:cNvSpPr>
              <a:spLocks noChangeArrowheads="1"/>
            </p:cNvSpPr>
            <p:nvPr/>
          </p:nvSpPr>
          <p:spPr bwMode="auto">
            <a:xfrm>
              <a:off x="1788" y="2299"/>
              <a:ext cx="454" cy="16"/>
            </a:xfrm>
            <a:prstGeom prst="rect">
              <a:avLst/>
            </a:prstGeom>
            <a:solidFill>
              <a:srgbClr val="FFFFFF"/>
            </a:solidFill>
            <a:ln w="9525">
              <a:noFill/>
              <a:miter lim="800000"/>
              <a:headEnd/>
              <a:tailEnd/>
            </a:ln>
          </p:spPr>
          <p:txBody>
            <a:bodyPr wrap="none" anchor="ctr"/>
            <a:lstStyle/>
            <a:p>
              <a:endParaRPr lang="en-GB"/>
            </a:p>
          </p:txBody>
        </p:sp>
        <p:sp>
          <p:nvSpPr>
            <p:cNvPr id="14397" name="Rectangle 59"/>
            <p:cNvSpPr>
              <a:spLocks noChangeArrowheads="1"/>
            </p:cNvSpPr>
            <p:nvPr/>
          </p:nvSpPr>
          <p:spPr bwMode="auto">
            <a:xfrm>
              <a:off x="2242" y="2299"/>
              <a:ext cx="16" cy="16"/>
            </a:xfrm>
            <a:prstGeom prst="rect">
              <a:avLst/>
            </a:prstGeom>
            <a:solidFill>
              <a:srgbClr val="FFFFFF"/>
            </a:solidFill>
            <a:ln w="9525">
              <a:noFill/>
              <a:miter lim="800000"/>
              <a:headEnd/>
              <a:tailEnd/>
            </a:ln>
          </p:spPr>
          <p:txBody>
            <a:bodyPr wrap="none" anchor="ctr"/>
            <a:lstStyle/>
            <a:p>
              <a:endParaRPr lang="en-GB"/>
            </a:p>
          </p:txBody>
        </p:sp>
        <p:sp>
          <p:nvSpPr>
            <p:cNvPr id="14398" name="Rectangle 60"/>
            <p:cNvSpPr>
              <a:spLocks noChangeArrowheads="1"/>
            </p:cNvSpPr>
            <p:nvPr/>
          </p:nvSpPr>
          <p:spPr bwMode="auto">
            <a:xfrm>
              <a:off x="2248" y="2299"/>
              <a:ext cx="454" cy="16"/>
            </a:xfrm>
            <a:prstGeom prst="rect">
              <a:avLst/>
            </a:prstGeom>
            <a:solidFill>
              <a:srgbClr val="FFFFFF"/>
            </a:solidFill>
            <a:ln w="9525">
              <a:noFill/>
              <a:miter lim="800000"/>
              <a:headEnd/>
              <a:tailEnd/>
            </a:ln>
          </p:spPr>
          <p:txBody>
            <a:bodyPr wrap="none" anchor="ctr"/>
            <a:lstStyle/>
            <a:p>
              <a:endParaRPr lang="en-GB"/>
            </a:p>
          </p:txBody>
        </p:sp>
        <p:sp>
          <p:nvSpPr>
            <p:cNvPr id="14399" name="Rectangle 61"/>
            <p:cNvSpPr>
              <a:spLocks noChangeArrowheads="1"/>
            </p:cNvSpPr>
            <p:nvPr/>
          </p:nvSpPr>
          <p:spPr bwMode="auto">
            <a:xfrm>
              <a:off x="2702" y="2299"/>
              <a:ext cx="16" cy="16"/>
            </a:xfrm>
            <a:prstGeom prst="rect">
              <a:avLst/>
            </a:prstGeom>
            <a:solidFill>
              <a:srgbClr val="FFFFFF"/>
            </a:solidFill>
            <a:ln w="9525">
              <a:noFill/>
              <a:miter lim="800000"/>
              <a:headEnd/>
              <a:tailEnd/>
            </a:ln>
          </p:spPr>
          <p:txBody>
            <a:bodyPr wrap="none" anchor="ctr"/>
            <a:lstStyle/>
            <a:p>
              <a:endParaRPr lang="en-GB"/>
            </a:p>
          </p:txBody>
        </p:sp>
        <p:sp>
          <p:nvSpPr>
            <p:cNvPr id="14400" name="Rectangle 62"/>
            <p:cNvSpPr>
              <a:spLocks noChangeArrowheads="1"/>
            </p:cNvSpPr>
            <p:nvPr/>
          </p:nvSpPr>
          <p:spPr bwMode="auto">
            <a:xfrm>
              <a:off x="2707" y="2299"/>
              <a:ext cx="454" cy="16"/>
            </a:xfrm>
            <a:prstGeom prst="rect">
              <a:avLst/>
            </a:prstGeom>
            <a:solidFill>
              <a:srgbClr val="FFFFFF"/>
            </a:solidFill>
            <a:ln w="9525">
              <a:noFill/>
              <a:miter lim="800000"/>
              <a:headEnd/>
              <a:tailEnd/>
            </a:ln>
          </p:spPr>
          <p:txBody>
            <a:bodyPr wrap="none" anchor="ctr"/>
            <a:lstStyle/>
            <a:p>
              <a:endParaRPr lang="en-GB"/>
            </a:p>
          </p:txBody>
        </p:sp>
        <p:sp>
          <p:nvSpPr>
            <p:cNvPr id="14401" name="Rectangle 63"/>
            <p:cNvSpPr>
              <a:spLocks noChangeArrowheads="1"/>
            </p:cNvSpPr>
            <p:nvPr/>
          </p:nvSpPr>
          <p:spPr bwMode="auto">
            <a:xfrm>
              <a:off x="3161" y="2299"/>
              <a:ext cx="16" cy="16"/>
            </a:xfrm>
            <a:prstGeom prst="rect">
              <a:avLst/>
            </a:prstGeom>
            <a:solidFill>
              <a:srgbClr val="FFFFFF"/>
            </a:solidFill>
            <a:ln w="9525">
              <a:noFill/>
              <a:miter lim="800000"/>
              <a:headEnd/>
              <a:tailEnd/>
            </a:ln>
          </p:spPr>
          <p:txBody>
            <a:bodyPr wrap="none" anchor="ctr"/>
            <a:lstStyle/>
            <a:p>
              <a:endParaRPr lang="en-GB"/>
            </a:p>
          </p:txBody>
        </p:sp>
        <p:sp>
          <p:nvSpPr>
            <p:cNvPr id="14402" name="Rectangle 64"/>
            <p:cNvSpPr>
              <a:spLocks noChangeArrowheads="1"/>
            </p:cNvSpPr>
            <p:nvPr/>
          </p:nvSpPr>
          <p:spPr bwMode="auto">
            <a:xfrm>
              <a:off x="3167" y="2299"/>
              <a:ext cx="452" cy="16"/>
            </a:xfrm>
            <a:prstGeom prst="rect">
              <a:avLst/>
            </a:prstGeom>
            <a:solidFill>
              <a:srgbClr val="FFFFFF"/>
            </a:solidFill>
            <a:ln w="9525">
              <a:noFill/>
              <a:miter lim="800000"/>
              <a:headEnd/>
              <a:tailEnd/>
            </a:ln>
          </p:spPr>
          <p:txBody>
            <a:bodyPr wrap="none" anchor="ctr"/>
            <a:lstStyle/>
            <a:p>
              <a:endParaRPr lang="en-GB"/>
            </a:p>
          </p:txBody>
        </p:sp>
        <p:sp>
          <p:nvSpPr>
            <p:cNvPr id="14403" name="Rectangle 65"/>
            <p:cNvSpPr>
              <a:spLocks noChangeArrowheads="1"/>
            </p:cNvSpPr>
            <p:nvPr/>
          </p:nvSpPr>
          <p:spPr bwMode="auto">
            <a:xfrm>
              <a:off x="3618" y="2299"/>
              <a:ext cx="16" cy="16"/>
            </a:xfrm>
            <a:prstGeom prst="rect">
              <a:avLst/>
            </a:prstGeom>
            <a:solidFill>
              <a:srgbClr val="FFFFFF"/>
            </a:solidFill>
            <a:ln w="9525">
              <a:noFill/>
              <a:miter lim="800000"/>
              <a:headEnd/>
              <a:tailEnd/>
            </a:ln>
          </p:spPr>
          <p:txBody>
            <a:bodyPr wrap="none" anchor="ctr"/>
            <a:lstStyle/>
            <a:p>
              <a:endParaRPr lang="en-GB"/>
            </a:p>
          </p:txBody>
        </p:sp>
        <p:sp>
          <p:nvSpPr>
            <p:cNvPr id="14404" name="Rectangle 66"/>
            <p:cNvSpPr>
              <a:spLocks noChangeArrowheads="1"/>
            </p:cNvSpPr>
            <p:nvPr/>
          </p:nvSpPr>
          <p:spPr bwMode="auto">
            <a:xfrm>
              <a:off x="1321" y="2304"/>
              <a:ext cx="16" cy="367"/>
            </a:xfrm>
            <a:prstGeom prst="rect">
              <a:avLst/>
            </a:prstGeom>
            <a:solidFill>
              <a:srgbClr val="FFFFFF"/>
            </a:solidFill>
            <a:ln w="9525">
              <a:noFill/>
              <a:miter lim="800000"/>
              <a:headEnd/>
              <a:tailEnd/>
            </a:ln>
          </p:spPr>
          <p:txBody>
            <a:bodyPr wrap="none" anchor="ctr"/>
            <a:lstStyle/>
            <a:p>
              <a:endParaRPr lang="en-GB"/>
            </a:p>
          </p:txBody>
        </p:sp>
        <p:sp>
          <p:nvSpPr>
            <p:cNvPr id="14405" name="Rectangle 67"/>
            <p:cNvSpPr>
              <a:spLocks noChangeArrowheads="1"/>
            </p:cNvSpPr>
            <p:nvPr/>
          </p:nvSpPr>
          <p:spPr bwMode="auto">
            <a:xfrm>
              <a:off x="1783" y="2304"/>
              <a:ext cx="16" cy="367"/>
            </a:xfrm>
            <a:prstGeom prst="rect">
              <a:avLst/>
            </a:prstGeom>
            <a:solidFill>
              <a:srgbClr val="FFFFFF"/>
            </a:solidFill>
            <a:ln w="9525">
              <a:noFill/>
              <a:miter lim="800000"/>
              <a:headEnd/>
              <a:tailEnd/>
            </a:ln>
          </p:spPr>
          <p:txBody>
            <a:bodyPr wrap="none" anchor="ctr"/>
            <a:lstStyle/>
            <a:p>
              <a:endParaRPr lang="en-GB"/>
            </a:p>
          </p:txBody>
        </p:sp>
        <p:sp>
          <p:nvSpPr>
            <p:cNvPr id="14406" name="Rectangle 68"/>
            <p:cNvSpPr>
              <a:spLocks noChangeArrowheads="1"/>
            </p:cNvSpPr>
            <p:nvPr/>
          </p:nvSpPr>
          <p:spPr bwMode="auto">
            <a:xfrm>
              <a:off x="2242" y="2304"/>
              <a:ext cx="16" cy="367"/>
            </a:xfrm>
            <a:prstGeom prst="rect">
              <a:avLst/>
            </a:prstGeom>
            <a:solidFill>
              <a:srgbClr val="FFFFFF"/>
            </a:solidFill>
            <a:ln w="9525">
              <a:noFill/>
              <a:miter lim="800000"/>
              <a:headEnd/>
              <a:tailEnd/>
            </a:ln>
          </p:spPr>
          <p:txBody>
            <a:bodyPr wrap="none" anchor="ctr"/>
            <a:lstStyle/>
            <a:p>
              <a:endParaRPr lang="en-GB"/>
            </a:p>
          </p:txBody>
        </p:sp>
        <p:sp>
          <p:nvSpPr>
            <p:cNvPr id="14407" name="Rectangle 69"/>
            <p:cNvSpPr>
              <a:spLocks noChangeArrowheads="1"/>
            </p:cNvSpPr>
            <p:nvPr/>
          </p:nvSpPr>
          <p:spPr bwMode="auto">
            <a:xfrm>
              <a:off x="2702" y="2304"/>
              <a:ext cx="16" cy="367"/>
            </a:xfrm>
            <a:prstGeom prst="rect">
              <a:avLst/>
            </a:prstGeom>
            <a:solidFill>
              <a:srgbClr val="FFFFFF"/>
            </a:solidFill>
            <a:ln w="9525">
              <a:noFill/>
              <a:miter lim="800000"/>
              <a:headEnd/>
              <a:tailEnd/>
            </a:ln>
          </p:spPr>
          <p:txBody>
            <a:bodyPr wrap="none" anchor="ctr"/>
            <a:lstStyle/>
            <a:p>
              <a:endParaRPr lang="en-GB"/>
            </a:p>
          </p:txBody>
        </p:sp>
        <p:sp>
          <p:nvSpPr>
            <p:cNvPr id="14408" name="Rectangle 70"/>
            <p:cNvSpPr>
              <a:spLocks noChangeArrowheads="1"/>
            </p:cNvSpPr>
            <p:nvPr/>
          </p:nvSpPr>
          <p:spPr bwMode="auto">
            <a:xfrm>
              <a:off x="3161" y="2304"/>
              <a:ext cx="16" cy="367"/>
            </a:xfrm>
            <a:prstGeom prst="rect">
              <a:avLst/>
            </a:prstGeom>
            <a:solidFill>
              <a:srgbClr val="FFFFFF"/>
            </a:solidFill>
            <a:ln w="9525">
              <a:noFill/>
              <a:miter lim="800000"/>
              <a:headEnd/>
              <a:tailEnd/>
            </a:ln>
          </p:spPr>
          <p:txBody>
            <a:bodyPr wrap="none" anchor="ctr"/>
            <a:lstStyle/>
            <a:p>
              <a:endParaRPr lang="en-GB"/>
            </a:p>
          </p:txBody>
        </p:sp>
        <p:sp>
          <p:nvSpPr>
            <p:cNvPr id="14409" name="Rectangle 71"/>
            <p:cNvSpPr>
              <a:spLocks noChangeArrowheads="1"/>
            </p:cNvSpPr>
            <p:nvPr/>
          </p:nvSpPr>
          <p:spPr bwMode="auto">
            <a:xfrm>
              <a:off x="3618" y="2304"/>
              <a:ext cx="16" cy="367"/>
            </a:xfrm>
            <a:prstGeom prst="rect">
              <a:avLst/>
            </a:prstGeom>
            <a:solidFill>
              <a:srgbClr val="FFFFFF"/>
            </a:solidFill>
            <a:ln w="9525">
              <a:noFill/>
              <a:miter lim="800000"/>
              <a:headEnd/>
              <a:tailEnd/>
            </a:ln>
          </p:spPr>
          <p:txBody>
            <a:bodyPr wrap="none" anchor="ctr"/>
            <a:lstStyle/>
            <a:p>
              <a:endParaRPr lang="en-GB"/>
            </a:p>
          </p:txBody>
        </p:sp>
        <p:sp>
          <p:nvSpPr>
            <p:cNvPr id="14410" name="Rectangle 72"/>
            <p:cNvSpPr>
              <a:spLocks noChangeArrowheads="1"/>
            </p:cNvSpPr>
            <p:nvPr/>
          </p:nvSpPr>
          <p:spPr bwMode="auto">
            <a:xfrm>
              <a:off x="1443" y="2661"/>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0</a:t>
              </a:r>
            </a:p>
          </p:txBody>
        </p:sp>
        <p:sp>
          <p:nvSpPr>
            <p:cNvPr id="14411" name="Rectangle 73"/>
            <p:cNvSpPr>
              <a:spLocks noChangeArrowheads="1"/>
            </p:cNvSpPr>
            <p:nvPr/>
          </p:nvSpPr>
          <p:spPr bwMode="auto">
            <a:xfrm>
              <a:off x="1822" y="2661"/>
              <a:ext cx="361"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0.5</a:t>
              </a:r>
            </a:p>
          </p:txBody>
        </p:sp>
        <p:sp>
          <p:nvSpPr>
            <p:cNvPr id="14412" name="Rectangle 74"/>
            <p:cNvSpPr>
              <a:spLocks noChangeArrowheads="1"/>
            </p:cNvSpPr>
            <p:nvPr/>
          </p:nvSpPr>
          <p:spPr bwMode="auto">
            <a:xfrm>
              <a:off x="2362" y="2661"/>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4</a:t>
              </a:r>
            </a:p>
          </p:txBody>
        </p:sp>
        <p:sp>
          <p:nvSpPr>
            <p:cNvPr id="14413" name="Rectangle 75"/>
            <p:cNvSpPr>
              <a:spLocks noChangeArrowheads="1"/>
            </p:cNvSpPr>
            <p:nvPr/>
          </p:nvSpPr>
          <p:spPr bwMode="auto">
            <a:xfrm>
              <a:off x="2822" y="2661"/>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5</a:t>
              </a:r>
            </a:p>
          </p:txBody>
        </p:sp>
        <p:sp>
          <p:nvSpPr>
            <p:cNvPr id="14414" name="Rectangle 76"/>
            <p:cNvSpPr>
              <a:spLocks noChangeArrowheads="1"/>
            </p:cNvSpPr>
            <p:nvPr/>
          </p:nvSpPr>
          <p:spPr bwMode="auto">
            <a:xfrm>
              <a:off x="3227" y="2661"/>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56</a:t>
              </a:r>
            </a:p>
          </p:txBody>
        </p:sp>
        <p:sp>
          <p:nvSpPr>
            <p:cNvPr id="14415" name="Rectangle 77"/>
            <p:cNvSpPr>
              <a:spLocks noChangeArrowheads="1"/>
            </p:cNvSpPr>
            <p:nvPr/>
          </p:nvSpPr>
          <p:spPr bwMode="auto">
            <a:xfrm>
              <a:off x="1321" y="2671"/>
              <a:ext cx="16" cy="16"/>
            </a:xfrm>
            <a:prstGeom prst="rect">
              <a:avLst/>
            </a:prstGeom>
            <a:solidFill>
              <a:srgbClr val="FFFFFF"/>
            </a:solidFill>
            <a:ln w="9525">
              <a:noFill/>
              <a:miter lim="800000"/>
              <a:headEnd/>
              <a:tailEnd/>
            </a:ln>
          </p:spPr>
          <p:txBody>
            <a:bodyPr wrap="none" anchor="ctr"/>
            <a:lstStyle/>
            <a:p>
              <a:endParaRPr lang="en-GB"/>
            </a:p>
          </p:txBody>
        </p:sp>
        <p:sp>
          <p:nvSpPr>
            <p:cNvPr id="14416" name="Rectangle 78"/>
            <p:cNvSpPr>
              <a:spLocks noChangeArrowheads="1"/>
            </p:cNvSpPr>
            <p:nvPr/>
          </p:nvSpPr>
          <p:spPr bwMode="auto">
            <a:xfrm>
              <a:off x="1333" y="2671"/>
              <a:ext cx="450" cy="16"/>
            </a:xfrm>
            <a:prstGeom prst="rect">
              <a:avLst/>
            </a:prstGeom>
            <a:solidFill>
              <a:srgbClr val="FFFFFF"/>
            </a:solidFill>
            <a:ln w="9525">
              <a:noFill/>
              <a:miter lim="800000"/>
              <a:headEnd/>
              <a:tailEnd/>
            </a:ln>
          </p:spPr>
          <p:txBody>
            <a:bodyPr wrap="none" anchor="ctr"/>
            <a:lstStyle/>
            <a:p>
              <a:endParaRPr lang="en-GB"/>
            </a:p>
          </p:txBody>
        </p:sp>
        <p:sp>
          <p:nvSpPr>
            <p:cNvPr id="14417" name="Rectangle 79"/>
            <p:cNvSpPr>
              <a:spLocks noChangeArrowheads="1"/>
            </p:cNvSpPr>
            <p:nvPr/>
          </p:nvSpPr>
          <p:spPr bwMode="auto">
            <a:xfrm>
              <a:off x="1783" y="2671"/>
              <a:ext cx="16" cy="16"/>
            </a:xfrm>
            <a:prstGeom prst="rect">
              <a:avLst/>
            </a:prstGeom>
            <a:solidFill>
              <a:srgbClr val="FFFFFF"/>
            </a:solidFill>
            <a:ln w="9525">
              <a:noFill/>
              <a:miter lim="800000"/>
              <a:headEnd/>
              <a:tailEnd/>
            </a:ln>
          </p:spPr>
          <p:txBody>
            <a:bodyPr wrap="none" anchor="ctr"/>
            <a:lstStyle/>
            <a:p>
              <a:endParaRPr lang="en-GB"/>
            </a:p>
          </p:txBody>
        </p:sp>
        <p:sp>
          <p:nvSpPr>
            <p:cNvPr id="14418" name="Rectangle 80"/>
            <p:cNvSpPr>
              <a:spLocks noChangeArrowheads="1"/>
            </p:cNvSpPr>
            <p:nvPr/>
          </p:nvSpPr>
          <p:spPr bwMode="auto">
            <a:xfrm>
              <a:off x="1788" y="2671"/>
              <a:ext cx="454" cy="16"/>
            </a:xfrm>
            <a:prstGeom prst="rect">
              <a:avLst/>
            </a:prstGeom>
            <a:solidFill>
              <a:srgbClr val="FFFFFF"/>
            </a:solidFill>
            <a:ln w="9525">
              <a:noFill/>
              <a:miter lim="800000"/>
              <a:headEnd/>
              <a:tailEnd/>
            </a:ln>
          </p:spPr>
          <p:txBody>
            <a:bodyPr wrap="none" anchor="ctr"/>
            <a:lstStyle/>
            <a:p>
              <a:endParaRPr lang="en-GB"/>
            </a:p>
          </p:txBody>
        </p:sp>
        <p:sp>
          <p:nvSpPr>
            <p:cNvPr id="14419" name="Rectangle 81"/>
            <p:cNvSpPr>
              <a:spLocks noChangeArrowheads="1"/>
            </p:cNvSpPr>
            <p:nvPr/>
          </p:nvSpPr>
          <p:spPr bwMode="auto">
            <a:xfrm>
              <a:off x="2242" y="2671"/>
              <a:ext cx="16" cy="16"/>
            </a:xfrm>
            <a:prstGeom prst="rect">
              <a:avLst/>
            </a:prstGeom>
            <a:solidFill>
              <a:srgbClr val="FFFFFF"/>
            </a:solidFill>
            <a:ln w="9525">
              <a:noFill/>
              <a:miter lim="800000"/>
              <a:headEnd/>
              <a:tailEnd/>
            </a:ln>
          </p:spPr>
          <p:txBody>
            <a:bodyPr wrap="none" anchor="ctr"/>
            <a:lstStyle/>
            <a:p>
              <a:endParaRPr lang="en-GB"/>
            </a:p>
          </p:txBody>
        </p:sp>
        <p:sp>
          <p:nvSpPr>
            <p:cNvPr id="14420" name="Rectangle 82"/>
            <p:cNvSpPr>
              <a:spLocks noChangeArrowheads="1"/>
            </p:cNvSpPr>
            <p:nvPr/>
          </p:nvSpPr>
          <p:spPr bwMode="auto">
            <a:xfrm>
              <a:off x="2248" y="2671"/>
              <a:ext cx="454" cy="16"/>
            </a:xfrm>
            <a:prstGeom prst="rect">
              <a:avLst/>
            </a:prstGeom>
            <a:solidFill>
              <a:srgbClr val="FFFFFF"/>
            </a:solidFill>
            <a:ln w="9525">
              <a:noFill/>
              <a:miter lim="800000"/>
              <a:headEnd/>
              <a:tailEnd/>
            </a:ln>
          </p:spPr>
          <p:txBody>
            <a:bodyPr wrap="none" anchor="ctr"/>
            <a:lstStyle/>
            <a:p>
              <a:endParaRPr lang="en-GB"/>
            </a:p>
          </p:txBody>
        </p:sp>
        <p:sp>
          <p:nvSpPr>
            <p:cNvPr id="14421" name="Rectangle 83"/>
            <p:cNvSpPr>
              <a:spLocks noChangeArrowheads="1"/>
            </p:cNvSpPr>
            <p:nvPr/>
          </p:nvSpPr>
          <p:spPr bwMode="auto">
            <a:xfrm>
              <a:off x="2702" y="2671"/>
              <a:ext cx="16" cy="16"/>
            </a:xfrm>
            <a:prstGeom prst="rect">
              <a:avLst/>
            </a:prstGeom>
            <a:solidFill>
              <a:srgbClr val="FFFFFF"/>
            </a:solidFill>
            <a:ln w="9525">
              <a:noFill/>
              <a:miter lim="800000"/>
              <a:headEnd/>
              <a:tailEnd/>
            </a:ln>
          </p:spPr>
          <p:txBody>
            <a:bodyPr wrap="none" anchor="ctr"/>
            <a:lstStyle/>
            <a:p>
              <a:endParaRPr lang="en-GB"/>
            </a:p>
          </p:txBody>
        </p:sp>
        <p:sp>
          <p:nvSpPr>
            <p:cNvPr id="14422" name="Rectangle 84"/>
            <p:cNvSpPr>
              <a:spLocks noChangeArrowheads="1"/>
            </p:cNvSpPr>
            <p:nvPr/>
          </p:nvSpPr>
          <p:spPr bwMode="auto">
            <a:xfrm>
              <a:off x="2707" y="2671"/>
              <a:ext cx="454" cy="16"/>
            </a:xfrm>
            <a:prstGeom prst="rect">
              <a:avLst/>
            </a:prstGeom>
            <a:solidFill>
              <a:srgbClr val="FFFFFF"/>
            </a:solidFill>
            <a:ln w="9525">
              <a:noFill/>
              <a:miter lim="800000"/>
              <a:headEnd/>
              <a:tailEnd/>
            </a:ln>
          </p:spPr>
          <p:txBody>
            <a:bodyPr wrap="none" anchor="ctr"/>
            <a:lstStyle/>
            <a:p>
              <a:endParaRPr lang="en-GB"/>
            </a:p>
          </p:txBody>
        </p:sp>
        <p:sp>
          <p:nvSpPr>
            <p:cNvPr id="14423" name="Rectangle 85"/>
            <p:cNvSpPr>
              <a:spLocks noChangeArrowheads="1"/>
            </p:cNvSpPr>
            <p:nvPr/>
          </p:nvSpPr>
          <p:spPr bwMode="auto">
            <a:xfrm>
              <a:off x="3161" y="2671"/>
              <a:ext cx="16" cy="16"/>
            </a:xfrm>
            <a:prstGeom prst="rect">
              <a:avLst/>
            </a:prstGeom>
            <a:solidFill>
              <a:srgbClr val="FFFFFF"/>
            </a:solidFill>
            <a:ln w="9525">
              <a:noFill/>
              <a:miter lim="800000"/>
              <a:headEnd/>
              <a:tailEnd/>
            </a:ln>
          </p:spPr>
          <p:txBody>
            <a:bodyPr wrap="none" anchor="ctr"/>
            <a:lstStyle/>
            <a:p>
              <a:endParaRPr lang="en-GB"/>
            </a:p>
          </p:txBody>
        </p:sp>
        <p:sp>
          <p:nvSpPr>
            <p:cNvPr id="14424" name="Rectangle 86"/>
            <p:cNvSpPr>
              <a:spLocks noChangeArrowheads="1"/>
            </p:cNvSpPr>
            <p:nvPr/>
          </p:nvSpPr>
          <p:spPr bwMode="auto">
            <a:xfrm>
              <a:off x="3167" y="2671"/>
              <a:ext cx="452" cy="16"/>
            </a:xfrm>
            <a:prstGeom prst="rect">
              <a:avLst/>
            </a:prstGeom>
            <a:solidFill>
              <a:srgbClr val="FFFFFF"/>
            </a:solidFill>
            <a:ln w="9525">
              <a:noFill/>
              <a:miter lim="800000"/>
              <a:headEnd/>
              <a:tailEnd/>
            </a:ln>
          </p:spPr>
          <p:txBody>
            <a:bodyPr wrap="none" anchor="ctr"/>
            <a:lstStyle/>
            <a:p>
              <a:endParaRPr lang="en-GB"/>
            </a:p>
          </p:txBody>
        </p:sp>
        <p:sp>
          <p:nvSpPr>
            <p:cNvPr id="14425" name="Rectangle 87"/>
            <p:cNvSpPr>
              <a:spLocks noChangeArrowheads="1"/>
            </p:cNvSpPr>
            <p:nvPr/>
          </p:nvSpPr>
          <p:spPr bwMode="auto">
            <a:xfrm>
              <a:off x="3618" y="2671"/>
              <a:ext cx="16" cy="16"/>
            </a:xfrm>
            <a:prstGeom prst="rect">
              <a:avLst/>
            </a:prstGeom>
            <a:solidFill>
              <a:srgbClr val="FFFFFF"/>
            </a:solidFill>
            <a:ln w="9525">
              <a:noFill/>
              <a:miter lim="800000"/>
              <a:headEnd/>
              <a:tailEnd/>
            </a:ln>
          </p:spPr>
          <p:txBody>
            <a:bodyPr wrap="none" anchor="ctr"/>
            <a:lstStyle/>
            <a:p>
              <a:endParaRPr lang="en-GB"/>
            </a:p>
          </p:txBody>
        </p:sp>
        <p:sp>
          <p:nvSpPr>
            <p:cNvPr id="14426" name="Rectangle 88"/>
            <p:cNvSpPr>
              <a:spLocks noChangeArrowheads="1"/>
            </p:cNvSpPr>
            <p:nvPr/>
          </p:nvSpPr>
          <p:spPr bwMode="auto">
            <a:xfrm>
              <a:off x="1321" y="2676"/>
              <a:ext cx="16" cy="367"/>
            </a:xfrm>
            <a:prstGeom prst="rect">
              <a:avLst/>
            </a:prstGeom>
            <a:solidFill>
              <a:srgbClr val="FFFFFF"/>
            </a:solidFill>
            <a:ln w="9525">
              <a:noFill/>
              <a:miter lim="800000"/>
              <a:headEnd/>
              <a:tailEnd/>
            </a:ln>
          </p:spPr>
          <p:txBody>
            <a:bodyPr wrap="none" anchor="ctr"/>
            <a:lstStyle/>
            <a:p>
              <a:endParaRPr lang="en-GB"/>
            </a:p>
          </p:txBody>
        </p:sp>
        <p:sp>
          <p:nvSpPr>
            <p:cNvPr id="14427" name="Rectangle 89"/>
            <p:cNvSpPr>
              <a:spLocks noChangeArrowheads="1"/>
            </p:cNvSpPr>
            <p:nvPr/>
          </p:nvSpPr>
          <p:spPr bwMode="auto">
            <a:xfrm>
              <a:off x="1783" y="2676"/>
              <a:ext cx="16" cy="367"/>
            </a:xfrm>
            <a:prstGeom prst="rect">
              <a:avLst/>
            </a:prstGeom>
            <a:solidFill>
              <a:srgbClr val="FFFFFF"/>
            </a:solidFill>
            <a:ln w="9525">
              <a:noFill/>
              <a:miter lim="800000"/>
              <a:headEnd/>
              <a:tailEnd/>
            </a:ln>
          </p:spPr>
          <p:txBody>
            <a:bodyPr wrap="none" anchor="ctr"/>
            <a:lstStyle/>
            <a:p>
              <a:endParaRPr lang="en-GB"/>
            </a:p>
          </p:txBody>
        </p:sp>
        <p:sp>
          <p:nvSpPr>
            <p:cNvPr id="14428" name="Rectangle 90"/>
            <p:cNvSpPr>
              <a:spLocks noChangeArrowheads="1"/>
            </p:cNvSpPr>
            <p:nvPr/>
          </p:nvSpPr>
          <p:spPr bwMode="auto">
            <a:xfrm>
              <a:off x="2242" y="2676"/>
              <a:ext cx="16" cy="367"/>
            </a:xfrm>
            <a:prstGeom prst="rect">
              <a:avLst/>
            </a:prstGeom>
            <a:solidFill>
              <a:srgbClr val="FFFFFF"/>
            </a:solidFill>
            <a:ln w="9525">
              <a:noFill/>
              <a:miter lim="800000"/>
              <a:headEnd/>
              <a:tailEnd/>
            </a:ln>
          </p:spPr>
          <p:txBody>
            <a:bodyPr wrap="none" anchor="ctr"/>
            <a:lstStyle/>
            <a:p>
              <a:endParaRPr lang="en-GB"/>
            </a:p>
          </p:txBody>
        </p:sp>
        <p:sp>
          <p:nvSpPr>
            <p:cNvPr id="14429" name="Rectangle 91"/>
            <p:cNvSpPr>
              <a:spLocks noChangeArrowheads="1"/>
            </p:cNvSpPr>
            <p:nvPr/>
          </p:nvSpPr>
          <p:spPr bwMode="auto">
            <a:xfrm>
              <a:off x="2702" y="2676"/>
              <a:ext cx="16" cy="367"/>
            </a:xfrm>
            <a:prstGeom prst="rect">
              <a:avLst/>
            </a:prstGeom>
            <a:solidFill>
              <a:srgbClr val="FFFFFF"/>
            </a:solidFill>
            <a:ln w="9525">
              <a:noFill/>
              <a:miter lim="800000"/>
              <a:headEnd/>
              <a:tailEnd/>
            </a:ln>
          </p:spPr>
          <p:txBody>
            <a:bodyPr wrap="none" anchor="ctr"/>
            <a:lstStyle/>
            <a:p>
              <a:endParaRPr lang="en-GB"/>
            </a:p>
          </p:txBody>
        </p:sp>
        <p:sp>
          <p:nvSpPr>
            <p:cNvPr id="14430" name="Rectangle 92"/>
            <p:cNvSpPr>
              <a:spLocks noChangeArrowheads="1"/>
            </p:cNvSpPr>
            <p:nvPr/>
          </p:nvSpPr>
          <p:spPr bwMode="auto">
            <a:xfrm>
              <a:off x="3161" y="2676"/>
              <a:ext cx="16" cy="367"/>
            </a:xfrm>
            <a:prstGeom prst="rect">
              <a:avLst/>
            </a:prstGeom>
            <a:solidFill>
              <a:srgbClr val="FFFFFF"/>
            </a:solidFill>
            <a:ln w="9525">
              <a:noFill/>
              <a:miter lim="800000"/>
              <a:headEnd/>
              <a:tailEnd/>
            </a:ln>
          </p:spPr>
          <p:txBody>
            <a:bodyPr wrap="none" anchor="ctr"/>
            <a:lstStyle/>
            <a:p>
              <a:endParaRPr lang="en-GB"/>
            </a:p>
          </p:txBody>
        </p:sp>
        <p:sp>
          <p:nvSpPr>
            <p:cNvPr id="14431" name="Rectangle 93"/>
            <p:cNvSpPr>
              <a:spLocks noChangeArrowheads="1"/>
            </p:cNvSpPr>
            <p:nvPr/>
          </p:nvSpPr>
          <p:spPr bwMode="auto">
            <a:xfrm>
              <a:off x="3618" y="2676"/>
              <a:ext cx="16" cy="367"/>
            </a:xfrm>
            <a:prstGeom prst="rect">
              <a:avLst/>
            </a:prstGeom>
            <a:solidFill>
              <a:srgbClr val="FFFFFF"/>
            </a:solidFill>
            <a:ln w="9525">
              <a:noFill/>
              <a:miter lim="800000"/>
              <a:headEnd/>
              <a:tailEnd/>
            </a:ln>
          </p:spPr>
          <p:txBody>
            <a:bodyPr wrap="none" anchor="ctr"/>
            <a:lstStyle/>
            <a:p>
              <a:endParaRPr lang="en-GB"/>
            </a:p>
          </p:txBody>
        </p:sp>
        <p:sp>
          <p:nvSpPr>
            <p:cNvPr id="14432" name="Rectangle 94"/>
            <p:cNvSpPr>
              <a:spLocks noChangeArrowheads="1"/>
            </p:cNvSpPr>
            <p:nvPr/>
          </p:nvSpPr>
          <p:spPr bwMode="auto">
            <a:xfrm>
              <a:off x="1390" y="3033"/>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23</a:t>
              </a:r>
            </a:p>
          </p:txBody>
        </p:sp>
        <p:sp>
          <p:nvSpPr>
            <p:cNvPr id="14433" name="Rectangle 95"/>
            <p:cNvSpPr>
              <a:spLocks noChangeArrowheads="1"/>
            </p:cNvSpPr>
            <p:nvPr/>
          </p:nvSpPr>
          <p:spPr bwMode="auto">
            <a:xfrm>
              <a:off x="1849" y="3033"/>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83</a:t>
              </a:r>
            </a:p>
          </p:txBody>
        </p:sp>
        <p:sp>
          <p:nvSpPr>
            <p:cNvPr id="14434" name="Rectangle 96"/>
            <p:cNvSpPr>
              <a:spLocks noChangeArrowheads="1"/>
            </p:cNvSpPr>
            <p:nvPr/>
          </p:nvSpPr>
          <p:spPr bwMode="auto">
            <a:xfrm>
              <a:off x="2309" y="3033"/>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13</a:t>
              </a:r>
            </a:p>
          </p:txBody>
        </p:sp>
        <p:sp>
          <p:nvSpPr>
            <p:cNvPr id="14435" name="Rectangle 97"/>
            <p:cNvSpPr>
              <a:spLocks noChangeArrowheads="1"/>
            </p:cNvSpPr>
            <p:nvPr/>
          </p:nvSpPr>
          <p:spPr bwMode="auto">
            <a:xfrm>
              <a:off x="2822" y="3033"/>
              <a:ext cx="214"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0</a:t>
              </a:r>
            </a:p>
          </p:txBody>
        </p:sp>
        <p:sp>
          <p:nvSpPr>
            <p:cNvPr id="14436" name="Rectangle 98"/>
            <p:cNvSpPr>
              <a:spLocks noChangeArrowheads="1"/>
            </p:cNvSpPr>
            <p:nvPr/>
          </p:nvSpPr>
          <p:spPr bwMode="auto">
            <a:xfrm>
              <a:off x="3227" y="3033"/>
              <a:ext cx="312" cy="269"/>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bg2"/>
                  </a:solidFill>
                  <a:latin typeface="Arial" charset="0"/>
                </a:rPr>
                <a:t>10</a:t>
              </a:r>
            </a:p>
          </p:txBody>
        </p:sp>
        <p:sp>
          <p:nvSpPr>
            <p:cNvPr id="14437" name="Rectangle 99"/>
            <p:cNvSpPr>
              <a:spLocks noChangeArrowheads="1"/>
            </p:cNvSpPr>
            <p:nvPr/>
          </p:nvSpPr>
          <p:spPr bwMode="auto">
            <a:xfrm>
              <a:off x="1321" y="3043"/>
              <a:ext cx="16" cy="16"/>
            </a:xfrm>
            <a:prstGeom prst="rect">
              <a:avLst/>
            </a:prstGeom>
            <a:solidFill>
              <a:srgbClr val="FFFFFF"/>
            </a:solidFill>
            <a:ln w="9525">
              <a:noFill/>
              <a:miter lim="800000"/>
              <a:headEnd/>
              <a:tailEnd/>
            </a:ln>
          </p:spPr>
          <p:txBody>
            <a:bodyPr wrap="none" anchor="ctr"/>
            <a:lstStyle/>
            <a:p>
              <a:endParaRPr lang="en-GB"/>
            </a:p>
          </p:txBody>
        </p:sp>
        <p:sp>
          <p:nvSpPr>
            <p:cNvPr id="14438" name="Rectangle 100"/>
            <p:cNvSpPr>
              <a:spLocks noChangeArrowheads="1"/>
            </p:cNvSpPr>
            <p:nvPr/>
          </p:nvSpPr>
          <p:spPr bwMode="auto">
            <a:xfrm>
              <a:off x="1333" y="3043"/>
              <a:ext cx="450" cy="16"/>
            </a:xfrm>
            <a:prstGeom prst="rect">
              <a:avLst/>
            </a:prstGeom>
            <a:solidFill>
              <a:srgbClr val="FFFFFF"/>
            </a:solidFill>
            <a:ln w="9525">
              <a:noFill/>
              <a:miter lim="800000"/>
              <a:headEnd/>
              <a:tailEnd/>
            </a:ln>
          </p:spPr>
          <p:txBody>
            <a:bodyPr wrap="none" anchor="ctr"/>
            <a:lstStyle/>
            <a:p>
              <a:endParaRPr lang="en-GB"/>
            </a:p>
          </p:txBody>
        </p:sp>
        <p:sp>
          <p:nvSpPr>
            <p:cNvPr id="14439" name="Rectangle 101"/>
            <p:cNvSpPr>
              <a:spLocks noChangeArrowheads="1"/>
            </p:cNvSpPr>
            <p:nvPr/>
          </p:nvSpPr>
          <p:spPr bwMode="auto">
            <a:xfrm>
              <a:off x="1783" y="3043"/>
              <a:ext cx="16" cy="16"/>
            </a:xfrm>
            <a:prstGeom prst="rect">
              <a:avLst/>
            </a:prstGeom>
            <a:solidFill>
              <a:srgbClr val="FFFFFF"/>
            </a:solidFill>
            <a:ln w="9525">
              <a:noFill/>
              <a:miter lim="800000"/>
              <a:headEnd/>
              <a:tailEnd/>
            </a:ln>
          </p:spPr>
          <p:txBody>
            <a:bodyPr wrap="none" anchor="ctr"/>
            <a:lstStyle/>
            <a:p>
              <a:endParaRPr lang="en-GB"/>
            </a:p>
          </p:txBody>
        </p:sp>
        <p:sp>
          <p:nvSpPr>
            <p:cNvPr id="14440" name="Rectangle 102"/>
            <p:cNvSpPr>
              <a:spLocks noChangeArrowheads="1"/>
            </p:cNvSpPr>
            <p:nvPr/>
          </p:nvSpPr>
          <p:spPr bwMode="auto">
            <a:xfrm>
              <a:off x="1788" y="3043"/>
              <a:ext cx="454" cy="16"/>
            </a:xfrm>
            <a:prstGeom prst="rect">
              <a:avLst/>
            </a:prstGeom>
            <a:solidFill>
              <a:srgbClr val="FFFFFF"/>
            </a:solidFill>
            <a:ln w="9525">
              <a:noFill/>
              <a:miter lim="800000"/>
              <a:headEnd/>
              <a:tailEnd/>
            </a:ln>
          </p:spPr>
          <p:txBody>
            <a:bodyPr wrap="none" anchor="ctr"/>
            <a:lstStyle/>
            <a:p>
              <a:endParaRPr lang="en-GB"/>
            </a:p>
          </p:txBody>
        </p:sp>
        <p:sp>
          <p:nvSpPr>
            <p:cNvPr id="14441" name="Rectangle 103"/>
            <p:cNvSpPr>
              <a:spLocks noChangeArrowheads="1"/>
            </p:cNvSpPr>
            <p:nvPr/>
          </p:nvSpPr>
          <p:spPr bwMode="auto">
            <a:xfrm>
              <a:off x="2242" y="3043"/>
              <a:ext cx="16" cy="16"/>
            </a:xfrm>
            <a:prstGeom prst="rect">
              <a:avLst/>
            </a:prstGeom>
            <a:solidFill>
              <a:srgbClr val="FFFFFF"/>
            </a:solidFill>
            <a:ln w="9525">
              <a:noFill/>
              <a:miter lim="800000"/>
              <a:headEnd/>
              <a:tailEnd/>
            </a:ln>
          </p:spPr>
          <p:txBody>
            <a:bodyPr wrap="none" anchor="ctr"/>
            <a:lstStyle/>
            <a:p>
              <a:endParaRPr lang="en-GB"/>
            </a:p>
          </p:txBody>
        </p:sp>
        <p:sp>
          <p:nvSpPr>
            <p:cNvPr id="14442" name="Rectangle 104"/>
            <p:cNvSpPr>
              <a:spLocks noChangeArrowheads="1"/>
            </p:cNvSpPr>
            <p:nvPr/>
          </p:nvSpPr>
          <p:spPr bwMode="auto">
            <a:xfrm>
              <a:off x="2248" y="3043"/>
              <a:ext cx="454" cy="16"/>
            </a:xfrm>
            <a:prstGeom prst="rect">
              <a:avLst/>
            </a:prstGeom>
            <a:solidFill>
              <a:srgbClr val="FFFFFF"/>
            </a:solidFill>
            <a:ln w="9525">
              <a:noFill/>
              <a:miter lim="800000"/>
              <a:headEnd/>
              <a:tailEnd/>
            </a:ln>
          </p:spPr>
          <p:txBody>
            <a:bodyPr wrap="none" anchor="ctr"/>
            <a:lstStyle/>
            <a:p>
              <a:endParaRPr lang="en-GB"/>
            </a:p>
          </p:txBody>
        </p:sp>
        <p:sp>
          <p:nvSpPr>
            <p:cNvPr id="14443" name="Rectangle 105"/>
            <p:cNvSpPr>
              <a:spLocks noChangeArrowheads="1"/>
            </p:cNvSpPr>
            <p:nvPr/>
          </p:nvSpPr>
          <p:spPr bwMode="auto">
            <a:xfrm>
              <a:off x="2702" y="3043"/>
              <a:ext cx="16" cy="16"/>
            </a:xfrm>
            <a:prstGeom prst="rect">
              <a:avLst/>
            </a:prstGeom>
            <a:solidFill>
              <a:srgbClr val="FFFFFF"/>
            </a:solidFill>
            <a:ln w="9525">
              <a:noFill/>
              <a:miter lim="800000"/>
              <a:headEnd/>
              <a:tailEnd/>
            </a:ln>
          </p:spPr>
          <p:txBody>
            <a:bodyPr wrap="none" anchor="ctr"/>
            <a:lstStyle/>
            <a:p>
              <a:endParaRPr lang="en-GB"/>
            </a:p>
          </p:txBody>
        </p:sp>
        <p:sp>
          <p:nvSpPr>
            <p:cNvPr id="14444" name="Rectangle 106"/>
            <p:cNvSpPr>
              <a:spLocks noChangeArrowheads="1"/>
            </p:cNvSpPr>
            <p:nvPr/>
          </p:nvSpPr>
          <p:spPr bwMode="auto">
            <a:xfrm>
              <a:off x="2707" y="3043"/>
              <a:ext cx="454" cy="16"/>
            </a:xfrm>
            <a:prstGeom prst="rect">
              <a:avLst/>
            </a:prstGeom>
            <a:solidFill>
              <a:srgbClr val="FFFFFF"/>
            </a:solidFill>
            <a:ln w="9525">
              <a:noFill/>
              <a:miter lim="800000"/>
              <a:headEnd/>
              <a:tailEnd/>
            </a:ln>
          </p:spPr>
          <p:txBody>
            <a:bodyPr wrap="none" anchor="ctr"/>
            <a:lstStyle/>
            <a:p>
              <a:endParaRPr lang="en-GB"/>
            </a:p>
          </p:txBody>
        </p:sp>
        <p:sp>
          <p:nvSpPr>
            <p:cNvPr id="14445" name="Rectangle 107"/>
            <p:cNvSpPr>
              <a:spLocks noChangeArrowheads="1"/>
            </p:cNvSpPr>
            <p:nvPr/>
          </p:nvSpPr>
          <p:spPr bwMode="auto">
            <a:xfrm>
              <a:off x="3161" y="3043"/>
              <a:ext cx="16" cy="16"/>
            </a:xfrm>
            <a:prstGeom prst="rect">
              <a:avLst/>
            </a:prstGeom>
            <a:solidFill>
              <a:srgbClr val="FFFFFF"/>
            </a:solidFill>
            <a:ln w="9525">
              <a:noFill/>
              <a:miter lim="800000"/>
              <a:headEnd/>
              <a:tailEnd/>
            </a:ln>
          </p:spPr>
          <p:txBody>
            <a:bodyPr wrap="none" anchor="ctr"/>
            <a:lstStyle/>
            <a:p>
              <a:endParaRPr lang="en-GB"/>
            </a:p>
          </p:txBody>
        </p:sp>
        <p:sp>
          <p:nvSpPr>
            <p:cNvPr id="14446" name="Rectangle 108"/>
            <p:cNvSpPr>
              <a:spLocks noChangeArrowheads="1"/>
            </p:cNvSpPr>
            <p:nvPr/>
          </p:nvSpPr>
          <p:spPr bwMode="auto">
            <a:xfrm>
              <a:off x="3167" y="3043"/>
              <a:ext cx="452" cy="16"/>
            </a:xfrm>
            <a:prstGeom prst="rect">
              <a:avLst/>
            </a:prstGeom>
            <a:solidFill>
              <a:srgbClr val="FFFFFF"/>
            </a:solidFill>
            <a:ln w="9525">
              <a:noFill/>
              <a:miter lim="800000"/>
              <a:headEnd/>
              <a:tailEnd/>
            </a:ln>
          </p:spPr>
          <p:txBody>
            <a:bodyPr wrap="none" anchor="ctr"/>
            <a:lstStyle/>
            <a:p>
              <a:endParaRPr lang="en-GB"/>
            </a:p>
          </p:txBody>
        </p:sp>
        <p:sp>
          <p:nvSpPr>
            <p:cNvPr id="14447" name="Rectangle 109"/>
            <p:cNvSpPr>
              <a:spLocks noChangeArrowheads="1"/>
            </p:cNvSpPr>
            <p:nvPr/>
          </p:nvSpPr>
          <p:spPr bwMode="auto">
            <a:xfrm>
              <a:off x="3618" y="3043"/>
              <a:ext cx="16" cy="16"/>
            </a:xfrm>
            <a:prstGeom prst="rect">
              <a:avLst/>
            </a:prstGeom>
            <a:solidFill>
              <a:srgbClr val="FFFFFF"/>
            </a:solidFill>
            <a:ln w="9525">
              <a:noFill/>
              <a:miter lim="800000"/>
              <a:headEnd/>
              <a:tailEnd/>
            </a:ln>
          </p:spPr>
          <p:txBody>
            <a:bodyPr wrap="none" anchor="ctr"/>
            <a:lstStyle/>
            <a:p>
              <a:endParaRPr lang="en-GB"/>
            </a:p>
          </p:txBody>
        </p:sp>
        <p:sp>
          <p:nvSpPr>
            <p:cNvPr id="14448" name="Rectangle 110"/>
            <p:cNvSpPr>
              <a:spLocks noChangeArrowheads="1"/>
            </p:cNvSpPr>
            <p:nvPr/>
          </p:nvSpPr>
          <p:spPr bwMode="auto">
            <a:xfrm>
              <a:off x="1321" y="3049"/>
              <a:ext cx="16" cy="367"/>
            </a:xfrm>
            <a:prstGeom prst="rect">
              <a:avLst/>
            </a:prstGeom>
            <a:solidFill>
              <a:srgbClr val="FFFFFF"/>
            </a:solidFill>
            <a:ln w="9525">
              <a:noFill/>
              <a:miter lim="800000"/>
              <a:headEnd/>
              <a:tailEnd/>
            </a:ln>
          </p:spPr>
          <p:txBody>
            <a:bodyPr wrap="none" anchor="ctr"/>
            <a:lstStyle/>
            <a:p>
              <a:endParaRPr lang="en-GB"/>
            </a:p>
          </p:txBody>
        </p:sp>
        <p:sp>
          <p:nvSpPr>
            <p:cNvPr id="14449" name="Rectangle 111"/>
            <p:cNvSpPr>
              <a:spLocks noChangeArrowheads="1"/>
            </p:cNvSpPr>
            <p:nvPr/>
          </p:nvSpPr>
          <p:spPr bwMode="auto">
            <a:xfrm>
              <a:off x="1321" y="3416"/>
              <a:ext cx="16" cy="16"/>
            </a:xfrm>
            <a:prstGeom prst="rect">
              <a:avLst/>
            </a:prstGeom>
            <a:solidFill>
              <a:srgbClr val="FFFFFF"/>
            </a:solidFill>
            <a:ln w="9525">
              <a:noFill/>
              <a:miter lim="800000"/>
              <a:headEnd/>
              <a:tailEnd/>
            </a:ln>
          </p:spPr>
          <p:txBody>
            <a:bodyPr wrap="none" anchor="ctr"/>
            <a:lstStyle/>
            <a:p>
              <a:endParaRPr lang="en-GB"/>
            </a:p>
          </p:txBody>
        </p:sp>
        <p:sp>
          <p:nvSpPr>
            <p:cNvPr id="14450" name="Rectangle 112"/>
            <p:cNvSpPr>
              <a:spLocks noChangeArrowheads="1"/>
            </p:cNvSpPr>
            <p:nvPr/>
          </p:nvSpPr>
          <p:spPr bwMode="auto">
            <a:xfrm>
              <a:off x="1321" y="3416"/>
              <a:ext cx="16" cy="16"/>
            </a:xfrm>
            <a:prstGeom prst="rect">
              <a:avLst/>
            </a:prstGeom>
            <a:solidFill>
              <a:srgbClr val="FFFFFF"/>
            </a:solidFill>
            <a:ln w="9525">
              <a:noFill/>
              <a:miter lim="800000"/>
              <a:headEnd/>
              <a:tailEnd/>
            </a:ln>
          </p:spPr>
          <p:txBody>
            <a:bodyPr wrap="none" anchor="ctr"/>
            <a:lstStyle/>
            <a:p>
              <a:endParaRPr lang="en-GB"/>
            </a:p>
          </p:txBody>
        </p:sp>
        <p:sp>
          <p:nvSpPr>
            <p:cNvPr id="14451" name="Rectangle 113"/>
            <p:cNvSpPr>
              <a:spLocks noChangeArrowheads="1"/>
            </p:cNvSpPr>
            <p:nvPr/>
          </p:nvSpPr>
          <p:spPr bwMode="auto">
            <a:xfrm>
              <a:off x="1333" y="3416"/>
              <a:ext cx="450" cy="16"/>
            </a:xfrm>
            <a:prstGeom prst="rect">
              <a:avLst/>
            </a:prstGeom>
            <a:solidFill>
              <a:srgbClr val="FFFFFF"/>
            </a:solidFill>
            <a:ln w="9525">
              <a:noFill/>
              <a:miter lim="800000"/>
              <a:headEnd/>
              <a:tailEnd/>
            </a:ln>
          </p:spPr>
          <p:txBody>
            <a:bodyPr wrap="none" anchor="ctr"/>
            <a:lstStyle/>
            <a:p>
              <a:endParaRPr lang="en-GB"/>
            </a:p>
          </p:txBody>
        </p:sp>
        <p:sp>
          <p:nvSpPr>
            <p:cNvPr id="14452" name="Rectangle 114"/>
            <p:cNvSpPr>
              <a:spLocks noChangeArrowheads="1"/>
            </p:cNvSpPr>
            <p:nvPr/>
          </p:nvSpPr>
          <p:spPr bwMode="auto">
            <a:xfrm>
              <a:off x="1783" y="3049"/>
              <a:ext cx="16" cy="367"/>
            </a:xfrm>
            <a:prstGeom prst="rect">
              <a:avLst/>
            </a:prstGeom>
            <a:solidFill>
              <a:srgbClr val="FFFFFF"/>
            </a:solidFill>
            <a:ln w="9525">
              <a:noFill/>
              <a:miter lim="800000"/>
              <a:headEnd/>
              <a:tailEnd/>
            </a:ln>
          </p:spPr>
          <p:txBody>
            <a:bodyPr wrap="none" anchor="ctr"/>
            <a:lstStyle/>
            <a:p>
              <a:endParaRPr lang="en-GB"/>
            </a:p>
          </p:txBody>
        </p:sp>
        <p:sp>
          <p:nvSpPr>
            <p:cNvPr id="14453" name="Rectangle 115"/>
            <p:cNvSpPr>
              <a:spLocks noChangeArrowheads="1"/>
            </p:cNvSpPr>
            <p:nvPr/>
          </p:nvSpPr>
          <p:spPr bwMode="auto">
            <a:xfrm>
              <a:off x="1783" y="3416"/>
              <a:ext cx="16" cy="16"/>
            </a:xfrm>
            <a:prstGeom prst="rect">
              <a:avLst/>
            </a:prstGeom>
            <a:solidFill>
              <a:srgbClr val="FFFFFF"/>
            </a:solidFill>
            <a:ln w="9525">
              <a:noFill/>
              <a:miter lim="800000"/>
              <a:headEnd/>
              <a:tailEnd/>
            </a:ln>
          </p:spPr>
          <p:txBody>
            <a:bodyPr wrap="none" anchor="ctr"/>
            <a:lstStyle/>
            <a:p>
              <a:endParaRPr lang="en-GB"/>
            </a:p>
          </p:txBody>
        </p:sp>
        <p:sp>
          <p:nvSpPr>
            <p:cNvPr id="14454" name="Rectangle 116"/>
            <p:cNvSpPr>
              <a:spLocks noChangeArrowheads="1"/>
            </p:cNvSpPr>
            <p:nvPr/>
          </p:nvSpPr>
          <p:spPr bwMode="auto">
            <a:xfrm>
              <a:off x="1794" y="3416"/>
              <a:ext cx="448" cy="16"/>
            </a:xfrm>
            <a:prstGeom prst="rect">
              <a:avLst/>
            </a:prstGeom>
            <a:solidFill>
              <a:srgbClr val="FFFFFF"/>
            </a:solidFill>
            <a:ln w="9525">
              <a:noFill/>
              <a:miter lim="800000"/>
              <a:headEnd/>
              <a:tailEnd/>
            </a:ln>
          </p:spPr>
          <p:txBody>
            <a:bodyPr wrap="none" anchor="ctr"/>
            <a:lstStyle/>
            <a:p>
              <a:endParaRPr lang="en-GB"/>
            </a:p>
          </p:txBody>
        </p:sp>
        <p:sp>
          <p:nvSpPr>
            <p:cNvPr id="14455" name="Rectangle 117"/>
            <p:cNvSpPr>
              <a:spLocks noChangeArrowheads="1"/>
            </p:cNvSpPr>
            <p:nvPr/>
          </p:nvSpPr>
          <p:spPr bwMode="auto">
            <a:xfrm>
              <a:off x="2242" y="3049"/>
              <a:ext cx="16" cy="367"/>
            </a:xfrm>
            <a:prstGeom prst="rect">
              <a:avLst/>
            </a:prstGeom>
            <a:solidFill>
              <a:srgbClr val="FFFFFF"/>
            </a:solidFill>
            <a:ln w="9525">
              <a:noFill/>
              <a:miter lim="800000"/>
              <a:headEnd/>
              <a:tailEnd/>
            </a:ln>
          </p:spPr>
          <p:txBody>
            <a:bodyPr wrap="none" anchor="ctr"/>
            <a:lstStyle/>
            <a:p>
              <a:endParaRPr lang="en-GB"/>
            </a:p>
          </p:txBody>
        </p:sp>
        <p:sp>
          <p:nvSpPr>
            <p:cNvPr id="14456" name="Rectangle 118"/>
            <p:cNvSpPr>
              <a:spLocks noChangeArrowheads="1"/>
            </p:cNvSpPr>
            <p:nvPr/>
          </p:nvSpPr>
          <p:spPr bwMode="auto">
            <a:xfrm>
              <a:off x="2242" y="3416"/>
              <a:ext cx="16" cy="16"/>
            </a:xfrm>
            <a:prstGeom prst="rect">
              <a:avLst/>
            </a:prstGeom>
            <a:solidFill>
              <a:srgbClr val="FFFFFF"/>
            </a:solidFill>
            <a:ln w="9525">
              <a:noFill/>
              <a:miter lim="800000"/>
              <a:headEnd/>
              <a:tailEnd/>
            </a:ln>
          </p:spPr>
          <p:txBody>
            <a:bodyPr wrap="none" anchor="ctr"/>
            <a:lstStyle/>
            <a:p>
              <a:endParaRPr lang="en-GB"/>
            </a:p>
          </p:txBody>
        </p:sp>
        <p:sp>
          <p:nvSpPr>
            <p:cNvPr id="14457" name="Rectangle 119"/>
            <p:cNvSpPr>
              <a:spLocks noChangeArrowheads="1"/>
            </p:cNvSpPr>
            <p:nvPr/>
          </p:nvSpPr>
          <p:spPr bwMode="auto">
            <a:xfrm>
              <a:off x="2254" y="3416"/>
              <a:ext cx="448" cy="16"/>
            </a:xfrm>
            <a:prstGeom prst="rect">
              <a:avLst/>
            </a:prstGeom>
            <a:solidFill>
              <a:srgbClr val="FFFFFF"/>
            </a:solidFill>
            <a:ln w="9525">
              <a:noFill/>
              <a:miter lim="800000"/>
              <a:headEnd/>
              <a:tailEnd/>
            </a:ln>
          </p:spPr>
          <p:txBody>
            <a:bodyPr wrap="none" anchor="ctr"/>
            <a:lstStyle/>
            <a:p>
              <a:endParaRPr lang="en-GB"/>
            </a:p>
          </p:txBody>
        </p:sp>
        <p:sp>
          <p:nvSpPr>
            <p:cNvPr id="14458" name="Rectangle 120"/>
            <p:cNvSpPr>
              <a:spLocks noChangeArrowheads="1"/>
            </p:cNvSpPr>
            <p:nvPr/>
          </p:nvSpPr>
          <p:spPr bwMode="auto">
            <a:xfrm>
              <a:off x="2702" y="3049"/>
              <a:ext cx="16" cy="367"/>
            </a:xfrm>
            <a:prstGeom prst="rect">
              <a:avLst/>
            </a:prstGeom>
            <a:solidFill>
              <a:srgbClr val="FFFFFF"/>
            </a:solidFill>
            <a:ln w="9525">
              <a:noFill/>
              <a:miter lim="800000"/>
              <a:headEnd/>
              <a:tailEnd/>
            </a:ln>
          </p:spPr>
          <p:txBody>
            <a:bodyPr wrap="none" anchor="ctr"/>
            <a:lstStyle/>
            <a:p>
              <a:endParaRPr lang="en-GB"/>
            </a:p>
          </p:txBody>
        </p:sp>
        <p:sp>
          <p:nvSpPr>
            <p:cNvPr id="14459" name="Rectangle 121"/>
            <p:cNvSpPr>
              <a:spLocks noChangeArrowheads="1"/>
            </p:cNvSpPr>
            <p:nvPr/>
          </p:nvSpPr>
          <p:spPr bwMode="auto">
            <a:xfrm>
              <a:off x="2702" y="3416"/>
              <a:ext cx="16" cy="16"/>
            </a:xfrm>
            <a:prstGeom prst="rect">
              <a:avLst/>
            </a:prstGeom>
            <a:solidFill>
              <a:srgbClr val="FFFFFF"/>
            </a:solidFill>
            <a:ln w="9525">
              <a:noFill/>
              <a:miter lim="800000"/>
              <a:headEnd/>
              <a:tailEnd/>
            </a:ln>
          </p:spPr>
          <p:txBody>
            <a:bodyPr wrap="none" anchor="ctr"/>
            <a:lstStyle/>
            <a:p>
              <a:endParaRPr lang="en-GB"/>
            </a:p>
          </p:txBody>
        </p:sp>
        <p:sp>
          <p:nvSpPr>
            <p:cNvPr id="14460" name="Rectangle 122"/>
            <p:cNvSpPr>
              <a:spLocks noChangeArrowheads="1"/>
            </p:cNvSpPr>
            <p:nvPr/>
          </p:nvSpPr>
          <p:spPr bwMode="auto">
            <a:xfrm>
              <a:off x="2713" y="3416"/>
              <a:ext cx="448" cy="16"/>
            </a:xfrm>
            <a:prstGeom prst="rect">
              <a:avLst/>
            </a:prstGeom>
            <a:solidFill>
              <a:srgbClr val="FFFFFF"/>
            </a:solidFill>
            <a:ln w="9525">
              <a:noFill/>
              <a:miter lim="800000"/>
              <a:headEnd/>
              <a:tailEnd/>
            </a:ln>
          </p:spPr>
          <p:txBody>
            <a:bodyPr wrap="none" anchor="ctr"/>
            <a:lstStyle/>
            <a:p>
              <a:endParaRPr lang="en-GB"/>
            </a:p>
          </p:txBody>
        </p:sp>
        <p:sp>
          <p:nvSpPr>
            <p:cNvPr id="14461" name="Rectangle 123"/>
            <p:cNvSpPr>
              <a:spLocks noChangeArrowheads="1"/>
            </p:cNvSpPr>
            <p:nvPr/>
          </p:nvSpPr>
          <p:spPr bwMode="auto">
            <a:xfrm>
              <a:off x="3161" y="3049"/>
              <a:ext cx="16" cy="367"/>
            </a:xfrm>
            <a:prstGeom prst="rect">
              <a:avLst/>
            </a:prstGeom>
            <a:solidFill>
              <a:srgbClr val="FFFFFF"/>
            </a:solidFill>
            <a:ln w="9525">
              <a:noFill/>
              <a:miter lim="800000"/>
              <a:headEnd/>
              <a:tailEnd/>
            </a:ln>
          </p:spPr>
          <p:txBody>
            <a:bodyPr wrap="none" anchor="ctr"/>
            <a:lstStyle/>
            <a:p>
              <a:endParaRPr lang="en-GB"/>
            </a:p>
          </p:txBody>
        </p:sp>
        <p:sp>
          <p:nvSpPr>
            <p:cNvPr id="14462" name="Rectangle 124"/>
            <p:cNvSpPr>
              <a:spLocks noChangeArrowheads="1"/>
            </p:cNvSpPr>
            <p:nvPr/>
          </p:nvSpPr>
          <p:spPr bwMode="auto">
            <a:xfrm>
              <a:off x="3161" y="3416"/>
              <a:ext cx="16" cy="16"/>
            </a:xfrm>
            <a:prstGeom prst="rect">
              <a:avLst/>
            </a:prstGeom>
            <a:solidFill>
              <a:srgbClr val="FFFFFF"/>
            </a:solidFill>
            <a:ln w="9525">
              <a:noFill/>
              <a:miter lim="800000"/>
              <a:headEnd/>
              <a:tailEnd/>
            </a:ln>
          </p:spPr>
          <p:txBody>
            <a:bodyPr wrap="none" anchor="ctr"/>
            <a:lstStyle/>
            <a:p>
              <a:endParaRPr lang="en-GB"/>
            </a:p>
          </p:txBody>
        </p:sp>
        <p:sp>
          <p:nvSpPr>
            <p:cNvPr id="14463" name="Rectangle 125"/>
            <p:cNvSpPr>
              <a:spLocks noChangeArrowheads="1"/>
            </p:cNvSpPr>
            <p:nvPr/>
          </p:nvSpPr>
          <p:spPr bwMode="auto">
            <a:xfrm>
              <a:off x="3172" y="3416"/>
              <a:ext cx="446" cy="16"/>
            </a:xfrm>
            <a:prstGeom prst="rect">
              <a:avLst/>
            </a:prstGeom>
            <a:solidFill>
              <a:srgbClr val="FFFFFF"/>
            </a:solidFill>
            <a:ln w="9525">
              <a:noFill/>
              <a:miter lim="800000"/>
              <a:headEnd/>
              <a:tailEnd/>
            </a:ln>
          </p:spPr>
          <p:txBody>
            <a:bodyPr wrap="none" anchor="ctr"/>
            <a:lstStyle/>
            <a:p>
              <a:endParaRPr lang="en-GB"/>
            </a:p>
          </p:txBody>
        </p:sp>
        <p:sp>
          <p:nvSpPr>
            <p:cNvPr id="14464" name="Rectangle 126"/>
            <p:cNvSpPr>
              <a:spLocks noChangeArrowheads="1"/>
            </p:cNvSpPr>
            <p:nvPr/>
          </p:nvSpPr>
          <p:spPr bwMode="auto">
            <a:xfrm>
              <a:off x="3618" y="3049"/>
              <a:ext cx="16" cy="367"/>
            </a:xfrm>
            <a:prstGeom prst="rect">
              <a:avLst/>
            </a:prstGeom>
            <a:solidFill>
              <a:srgbClr val="FFFFFF"/>
            </a:solidFill>
            <a:ln w="9525">
              <a:noFill/>
              <a:miter lim="800000"/>
              <a:headEnd/>
              <a:tailEnd/>
            </a:ln>
          </p:spPr>
          <p:txBody>
            <a:bodyPr wrap="none" anchor="ctr"/>
            <a:lstStyle/>
            <a:p>
              <a:endParaRPr lang="en-GB"/>
            </a:p>
          </p:txBody>
        </p:sp>
        <p:sp>
          <p:nvSpPr>
            <p:cNvPr id="14465" name="Rectangle 127"/>
            <p:cNvSpPr>
              <a:spLocks noChangeArrowheads="1"/>
            </p:cNvSpPr>
            <p:nvPr/>
          </p:nvSpPr>
          <p:spPr bwMode="auto">
            <a:xfrm>
              <a:off x="3618" y="3416"/>
              <a:ext cx="16" cy="16"/>
            </a:xfrm>
            <a:prstGeom prst="rect">
              <a:avLst/>
            </a:prstGeom>
            <a:solidFill>
              <a:srgbClr val="FFFFFF"/>
            </a:solidFill>
            <a:ln w="9525">
              <a:noFill/>
              <a:miter lim="800000"/>
              <a:headEnd/>
              <a:tailEnd/>
            </a:ln>
          </p:spPr>
          <p:txBody>
            <a:bodyPr wrap="none" anchor="ctr"/>
            <a:lstStyle/>
            <a:p>
              <a:endParaRPr lang="en-GB"/>
            </a:p>
          </p:txBody>
        </p:sp>
        <p:sp>
          <p:nvSpPr>
            <p:cNvPr id="14466" name="Rectangle 128"/>
            <p:cNvSpPr>
              <a:spLocks noChangeArrowheads="1"/>
            </p:cNvSpPr>
            <p:nvPr/>
          </p:nvSpPr>
          <p:spPr bwMode="auto">
            <a:xfrm>
              <a:off x="3618" y="3416"/>
              <a:ext cx="16" cy="16"/>
            </a:xfrm>
            <a:prstGeom prst="rect">
              <a:avLst/>
            </a:prstGeom>
            <a:solidFill>
              <a:srgbClr val="FFFFFF"/>
            </a:solidFill>
            <a:ln w="9525">
              <a:noFill/>
              <a:miter lim="800000"/>
              <a:headEnd/>
              <a:tailEnd/>
            </a:ln>
          </p:spPr>
          <p:txBody>
            <a:bodyPr wrap="none" anchor="ctr"/>
            <a:lstStyle/>
            <a:p>
              <a:endParaRPr lang="en-GB"/>
            </a:p>
          </p:txBody>
        </p:sp>
        <p:grpSp>
          <p:nvGrpSpPr>
            <p:cNvPr id="3" name="Group 129"/>
            <p:cNvGrpSpPr>
              <a:grpSpLocks/>
            </p:cNvGrpSpPr>
            <p:nvPr/>
          </p:nvGrpSpPr>
          <p:grpSpPr bwMode="auto">
            <a:xfrm>
              <a:off x="282" y="989"/>
              <a:ext cx="3187" cy="2287"/>
              <a:chOff x="282" y="989"/>
              <a:chExt cx="3187" cy="2287"/>
            </a:xfrm>
          </p:grpSpPr>
          <p:sp>
            <p:nvSpPr>
              <p:cNvPr id="14477" name="Rectangle 130"/>
              <p:cNvSpPr>
                <a:spLocks noChangeArrowheads="1"/>
              </p:cNvSpPr>
              <p:nvPr/>
            </p:nvSpPr>
            <p:spPr bwMode="auto">
              <a:xfrm>
                <a:off x="282" y="1661"/>
                <a:ext cx="1010" cy="1615"/>
              </a:xfrm>
              <a:prstGeom prst="rect">
                <a:avLst/>
              </a:prstGeom>
              <a:noFill/>
              <a:ln w="9525">
                <a:noFill/>
                <a:miter lim="800000"/>
                <a:headEnd/>
                <a:tailEnd/>
              </a:ln>
            </p:spPr>
            <p:txBody>
              <a:bodyPr lIns="92075" tIns="46038" rIns="92075" bIns="46038">
                <a:spAutoFit/>
              </a:bodyPr>
              <a:lstStyle/>
              <a:p>
                <a:pPr algn="r" eaLnBrk="0" hangingPunct="0">
                  <a:spcBef>
                    <a:spcPct val="0"/>
                  </a:spcBef>
                </a:pPr>
                <a:r>
                  <a:rPr lang="en-US" sz="1800" b="1">
                    <a:solidFill>
                      <a:srgbClr val="008080"/>
                    </a:solidFill>
                    <a:latin typeface="Arial" charset="0"/>
                  </a:rPr>
                  <a:t>1</a:t>
                </a:r>
              </a:p>
              <a:p>
                <a:pPr algn="r" eaLnBrk="0" hangingPunct="0">
                  <a:spcBef>
                    <a:spcPct val="0"/>
                  </a:spcBef>
                </a:pPr>
                <a:endParaRPr lang="en-US" sz="1800" b="1">
                  <a:solidFill>
                    <a:srgbClr val="008080"/>
                  </a:solidFill>
                  <a:latin typeface="Arial" charset="0"/>
                </a:endParaRPr>
              </a:p>
              <a:p>
                <a:pPr algn="r" eaLnBrk="0" hangingPunct="0">
                  <a:spcBef>
                    <a:spcPct val="0"/>
                  </a:spcBef>
                </a:pPr>
                <a:r>
                  <a:rPr lang="en-US" sz="1800" b="1">
                    <a:solidFill>
                      <a:srgbClr val="008080"/>
                    </a:solidFill>
                    <a:latin typeface="Arial" charset="0"/>
                  </a:rPr>
                  <a:t>2</a:t>
                </a:r>
              </a:p>
              <a:p>
                <a:pPr algn="r" eaLnBrk="0" hangingPunct="0">
                  <a:spcBef>
                    <a:spcPct val="0"/>
                  </a:spcBef>
                </a:pPr>
                <a:endParaRPr lang="en-US" sz="1800" b="1">
                  <a:solidFill>
                    <a:srgbClr val="008080"/>
                  </a:solidFill>
                  <a:latin typeface="Arial" charset="0"/>
                </a:endParaRPr>
              </a:p>
              <a:p>
                <a:pPr algn="r" eaLnBrk="0" hangingPunct="0">
                  <a:spcBef>
                    <a:spcPct val="0"/>
                  </a:spcBef>
                </a:pPr>
                <a:r>
                  <a:rPr lang="en-US" sz="1800" b="1">
                    <a:solidFill>
                      <a:srgbClr val="008080"/>
                    </a:solidFill>
                    <a:latin typeface="Arial" charset="0"/>
                  </a:rPr>
                  <a:t>Rows (m)   3</a:t>
                </a:r>
              </a:p>
              <a:p>
                <a:pPr algn="r" eaLnBrk="0" hangingPunct="0">
                  <a:spcBef>
                    <a:spcPct val="0"/>
                  </a:spcBef>
                </a:pPr>
                <a:endParaRPr lang="en-US" sz="1800" b="1">
                  <a:solidFill>
                    <a:srgbClr val="008080"/>
                  </a:solidFill>
                  <a:latin typeface="Arial" charset="0"/>
                </a:endParaRPr>
              </a:p>
              <a:p>
                <a:pPr algn="r" eaLnBrk="0" hangingPunct="0">
                  <a:spcBef>
                    <a:spcPct val="0"/>
                  </a:spcBef>
                </a:pPr>
                <a:r>
                  <a:rPr lang="en-US" sz="1800" b="1">
                    <a:solidFill>
                      <a:srgbClr val="008080"/>
                    </a:solidFill>
                    <a:latin typeface="Arial" charset="0"/>
                  </a:rPr>
                  <a:t>4</a:t>
                </a:r>
              </a:p>
              <a:p>
                <a:pPr algn="r" eaLnBrk="0" hangingPunct="0">
                  <a:spcBef>
                    <a:spcPct val="0"/>
                  </a:spcBef>
                </a:pPr>
                <a:endParaRPr lang="en-US" sz="1800" b="1">
                  <a:solidFill>
                    <a:srgbClr val="008080"/>
                  </a:solidFill>
                  <a:latin typeface="Arial" charset="0"/>
                </a:endParaRPr>
              </a:p>
              <a:p>
                <a:pPr algn="r" eaLnBrk="0" hangingPunct="0">
                  <a:spcBef>
                    <a:spcPct val="0"/>
                  </a:spcBef>
                </a:pPr>
                <a:r>
                  <a:rPr lang="en-US" sz="1800" b="1">
                    <a:solidFill>
                      <a:srgbClr val="008080"/>
                    </a:solidFill>
                    <a:latin typeface="Arial" charset="0"/>
                  </a:rPr>
                  <a:t>5</a:t>
                </a:r>
              </a:p>
            </p:txBody>
          </p:sp>
          <p:sp>
            <p:nvSpPr>
              <p:cNvPr id="14478" name="Rectangle 131"/>
              <p:cNvSpPr>
                <a:spLocks noChangeArrowheads="1"/>
              </p:cNvSpPr>
              <p:nvPr/>
            </p:nvSpPr>
            <p:spPr bwMode="auto">
              <a:xfrm>
                <a:off x="1472" y="989"/>
                <a:ext cx="1997" cy="577"/>
              </a:xfrm>
              <a:prstGeom prst="rect">
                <a:avLst/>
              </a:prstGeom>
              <a:noFill/>
              <a:ln w="9525">
                <a:noFill/>
                <a:miter lim="800000"/>
                <a:headEnd/>
                <a:tailEnd/>
              </a:ln>
            </p:spPr>
            <p:txBody>
              <a:bodyPr wrap="none" lIns="92075" tIns="46038" rIns="92075" bIns="46038">
                <a:spAutoFit/>
              </a:bodyPr>
              <a:lstStyle/>
              <a:p>
                <a:pPr algn="ctr" eaLnBrk="0" hangingPunct="0">
                  <a:spcBef>
                    <a:spcPct val="0"/>
                  </a:spcBef>
                </a:pPr>
                <a:r>
                  <a:rPr lang="en-US" sz="1800" b="1">
                    <a:solidFill>
                      <a:srgbClr val="008080"/>
                    </a:solidFill>
                    <a:latin typeface="Arial" charset="0"/>
                  </a:rPr>
                  <a:t>Columns</a:t>
                </a:r>
              </a:p>
              <a:p>
                <a:pPr algn="ctr" eaLnBrk="0" hangingPunct="0">
                  <a:spcBef>
                    <a:spcPct val="0"/>
                  </a:spcBef>
                </a:pPr>
                <a:r>
                  <a:rPr lang="en-US" sz="1800" b="1">
                    <a:solidFill>
                      <a:srgbClr val="008080"/>
                    </a:solidFill>
                    <a:latin typeface="Arial" charset="0"/>
                  </a:rPr>
                  <a:t>(n)</a:t>
                </a:r>
              </a:p>
              <a:p>
                <a:pPr algn="ctr" eaLnBrk="0" hangingPunct="0">
                  <a:spcBef>
                    <a:spcPct val="0"/>
                  </a:spcBef>
                </a:pPr>
                <a:r>
                  <a:rPr lang="en-US" sz="1800" b="1">
                    <a:solidFill>
                      <a:srgbClr val="008080"/>
                    </a:solidFill>
                    <a:latin typeface="Arial" charset="0"/>
                  </a:rPr>
                  <a:t>1         2         3          4         5</a:t>
                </a:r>
              </a:p>
            </p:txBody>
          </p:sp>
        </p:grpSp>
        <p:sp>
          <p:nvSpPr>
            <p:cNvPr id="14468" name="Rectangle 132"/>
            <p:cNvSpPr>
              <a:spLocks noChangeArrowheads="1"/>
            </p:cNvSpPr>
            <p:nvPr/>
          </p:nvSpPr>
          <p:spPr bwMode="auto">
            <a:xfrm>
              <a:off x="1656" y="1542"/>
              <a:ext cx="2005" cy="1652"/>
            </a:xfrm>
            <a:prstGeom prst="rect">
              <a:avLst/>
            </a:prstGeom>
            <a:noFill/>
            <a:ln w="9525">
              <a:noFill/>
              <a:miter lim="800000"/>
              <a:headEnd/>
              <a:tailEnd/>
            </a:ln>
          </p:spPr>
          <p:txBody>
            <a:bodyPr wrap="none" lIns="92075" tIns="46038" rIns="92075" bIns="46038">
              <a:spAutoFit/>
            </a:bodyPr>
            <a:lstStyle/>
            <a:p>
              <a:pPr eaLnBrk="0" hangingPunct="0">
                <a:spcBef>
                  <a:spcPct val="0"/>
                </a:spcBef>
                <a:tabLst>
                  <a:tab pos="688975" algn="l"/>
                  <a:tab pos="739775" algn="l"/>
                  <a:tab pos="1371600" algn="l"/>
                  <a:tab pos="2117725" algn="l"/>
                  <a:tab pos="2857500" algn="l"/>
                </a:tabLst>
              </a:pPr>
              <a:r>
                <a:rPr lang="en-US" sz="1000" b="1" dirty="0">
                  <a:latin typeface="Arial" charset="0"/>
                </a:rPr>
                <a:t>1	6	11	16	21</a:t>
              </a: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r>
                <a:rPr lang="en-US" sz="1000" b="1" dirty="0">
                  <a:latin typeface="Arial" charset="0"/>
                </a:rPr>
                <a:t>2	7	12	17	22</a:t>
              </a: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r>
                <a:rPr lang="en-US" sz="1000" b="1" dirty="0">
                  <a:latin typeface="Arial" charset="0"/>
                </a:rPr>
                <a:t>3	8	13	18	23</a:t>
              </a: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r>
                <a:rPr lang="en-US" sz="1000" b="1" dirty="0">
                  <a:latin typeface="Arial" charset="0"/>
                </a:rPr>
                <a:t>4	9	14	19	24</a:t>
              </a: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endParaRPr lang="en-US" sz="1000" b="1" dirty="0">
                <a:latin typeface="Arial" charset="0"/>
              </a:endParaRPr>
            </a:p>
            <a:p>
              <a:pPr eaLnBrk="0" hangingPunct="0">
                <a:lnSpc>
                  <a:spcPct val="60000"/>
                </a:lnSpc>
                <a:spcBef>
                  <a:spcPct val="0"/>
                </a:spcBef>
                <a:tabLst>
                  <a:tab pos="688975" algn="l"/>
                  <a:tab pos="739775" algn="l"/>
                  <a:tab pos="1371600" algn="l"/>
                  <a:tab pos="2117725" algn="l"/>
                  <a:tab pos="2857500" algn="l"/>
                </a:tabLst>
              </a:pPr>
              <a:endParaRPr lang="en-US" sz="1000" b="1" dirty="0">
                <a:latin typeface="Arial" charset="0"/>
              </a:endParaRPr>
            </a:p>
            <a:p>
              <a:pPr eaLnBrk="0" hangingPunct="0">
                <a:spcBef>
                  <a:spcPct val="0"/>
                </a:spcBef>
                <a:tabLst>
                  <a:tab pos="688975" algn="l"/>
                  <a:tab pos="739775" algn="l"/>
                  <a:tab pos="1371600" algn="l"/>
                  <a:tab pos="2117725" algn="l"/>
                  <a:tab pos="2857500" algn="l"/>
                </a:tabLst>
              </a:pPr>
              <a:r>
                <a:rPr lang="en-US" sz="1000" b="1" dirty="0">
                  <a:latin typeface="Arial" charset="0"/>
                </a:rPr>
                <a:t>5	10	15	20	25</a:t>
              </a:r>
            </a:p>
          </p:txBody>
        </p:sp>
        <p:sp>
          <p:nvSpPr>
            <p:cNvPr id="14469" name="Rectangle 133"/>
            <p:cNvSpPr>
              <a:spLocks noChangeArrowheads="1"/>
            </p:cNvSpPr>
            <p:nvPr/>
          </p:nvSpPr>
          <p:spPr bwMode="auto">
            <a:xfrm>
              <a:off x="612" y="1498"/>
              <a:ext cx="420" cy="28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400" b="1">
                  <a:latin typeface="Arial" charset="0"/>
                </a:rPr>
                <a:t>A =</a:t>
              </a:r>
            </a:p>
          </p:txBody>
        </p:sp>
        <p:sp>
          <p:nvSpPr>
            <p:cNvPr id="14470" name="Rectangle 134"/>
            <p:cNvSpPr>
              <a:spLocks noChangeArrowheads="1"/>
            </p:cNvSpPr>
            <p:nvPr/>
          </p:nvSpPr>
          <p:spPr bwMode="auto">
            <a:xfrm>
              <a:off x="2721" y="1939"/>
              <a:ext cx="444" cy="363"/>
            </a:xfrm>
            <a:prstGeom prst="rect">
              <a:avLst/>
            </a:prstGeom>
            <a:noFill/>
            <a:ln w="50800">
              <a:solidFill>
                <a:srgbClr val="0033CC"/>
              </a:solidFill>
              <a:miter lim="800000"/>
              <a:headEnd/>
              <a:tailEnd/>
            </a:ln>
          </p:spPr>
          <p:txBody>
            <a:bodyPr wrap="none" anchor="ctr"/>
            <a:lstStyle/>
            <a:p>
              <a:endParaRPr lang="en-GB"/>
            </a:p>
          </p:txBody>
        </p:sp>
        <p:grpSp>
          <p:nvGrpSpPr>
            <p:cNvPr id="4" name="Group 135"/>
            <p:cNvGrpSpPr>
              <a:grpSpLocks/>
            </p:cNvGrpSpPr>
            <p:nvPr/>
          </p:nvGrpSpPr>
          <p:grpSpPr bwMode="auto">
            <a:xfrm>
              <a:off x="3167" y="1580"/>
              <a:ext cx="1750" cy="384"/>
              <a:chOff x="3167" y="1580"/>
              <a:chExt cx="1750" cy="384"/>
            </a:xfrm>
          </p:grpSpPr>
          <p:sp>
            <p:nvSpPr>
              <p:cNvPr id="14475" name="Rectangle 136"/>
              <p:cNvSpPr>
                <a:spLocks noChangeArrowheads="1"/>
              </p:cNvSpPr>
              <p:nvPr/>
            </p:nvSpPr>
            <p:spPr bwMode="auto">
              <a:xfrm>
                <a:off x="4214" y="1580"/>
                <a:ext cx="703" cy="28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400" b="1">
                    <a:solidFill>
                      <a:srgbClr val="008080"/>
                    </a:solidFill>
                    <a:latin typeface="Arial" charset="0"/>
                  </a:rPr>
                  <a:t>A (2,4)</a:t>
                </a:r>
              </a:p>
            </p:txBody>
          </p:sp>
          <p:sp>
            <p:nvSpPr>
              <p:cNvPr id="14476" name="Line 137"/>
              <p:cNvSpPr>
                <a:spLocks noChangeShapeType="1"/>
              </p:cNvSpPr>
              <p:nvPr/>
            </p:nvSpPr>
            <p:spPr bwMode="auto">
              <a:xfrm flipH="1">
                <a:off x="3167" y="1729"/>
                <a:ext cx="1051" cy="235"/>
              </a:xfrm>
              <a:prstGeom prst="line">
                <a:avLst/>
              </a:prstGeom>
              <a:noFill/>
              <a:ln w="25400">
                <a:solidFill>
                  <a:srgbClr val="008080"/>
                </a:solidFill>
                <a:round/>
                <a:headEnd type="none" w="sm" len="sm"/>
                <a:tailEnd type="stealth" w="med" len="lg"/>
              </a:ln>
            </p:spPr>
            <p:txBody>
              <a:bodyPr wrap="none" anchor="ctr"/>
              <a:lstStyle/>
              <a:p>
                <a:endParaRPr lang="en-GB"/>
              </a:p>
            </p:txBody>
          </p:sp>
        </p:grpSp>
        <p:grpSp>
          <p:nvGrpSpPr>
            <p:cNvPr id="5" name="Group 138"/>
            <p:cNvGrpSpPr>
              <a:grpSpLocks/>
            </p:cNvGrpSpPr>
            <p:nvPr/>
          </p:nvGrpSpPr>
          <p:grpSpPr bwMode="auto">
            <a:xfrm>
              <a:off x="3165" y="2255"/>
              <a:ext cx="1711" cy="346"/>
              <a:chOff x="3165" y="2255"/>
              <a:chExt cx="1711" cy="346"/>
            </a:xfrm>
          </p:grpSpPr>
          <p:sp>
            <p:nvSpPr>
              <p:cNvPr id="14473" name="Rectangle 139"/>
              <p:cNvSpPr>
                <a:spLocks noChangeArrowheads="1"/>
              </p:cNvSpPr>
              <p:nvPr/>
            </p:nvSpPr>
            <p:spPr bwMode="auto">
              <a:xfrm>
                <a:off x="4227" y="2313"/>
                <a:ext cx="649" cy="28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400" b="1">
                    <a:solidFill>
                      <a:srgbClr val="FF3300"/>
                    </a:solidFill>
                    <a:latin typeface="Arial" charset="0"/>
                  </a:rPr>
                  <a:t>A (17)</a:t>
                </a:r>
              </a:p>
            </p:txBody>
          </p:sp>
          <p:sp>
            <p:nvSpPr>
              <p:cNvPr id="14474" name="Line 140"/>
              <p:cNvSpPr>
                <a:spLocks noChangeShapeType="1"/>
              </p:cNvSpPr>
              <p:nvPr/>
            </p:nvSpPr>
            <p:spPr bwMode="auto">
              <a:xfrm flipH="1" flipV="1">
                <a:off x="3165" y="2255"/>
                <a:ext cx="1051" cy="187"/>
              </a:xfrm>
              <a:prstGeom prst="line">
                <a:avLst/>
              </a:prstGeom>
              <a:noFill/>
              <a:ln w="25400">
                <a:solidFill>
                  <a:srgbClr val="FF3300"/>
                </a:solidFill>
                <a:round/>
                <a:headEnd type="none" w="sm" len="sm"/>
                <a:tailEnd type="stealth" w="med" len="lg"/>
              </a:ln>
            </p:spPr>
            <p:txBody>
              <a:bodyPr wrap="none" anchor="ctr"/>
              <a:lstStyle/>
              <a:p>
                <a:endParaRPr lang="en-GB"/>
              </a:p>
            </p:txBody>
          </p:sp>
        </p:grpSp>
      </p:grpSp>
      <p:sp>
        <p:nvSpPr>
          <p:cNvPr id="14340" name="Rectangle 141"/>
          <p:cNvSpPr>
            <a:spLocks noChangeArrowheads="1"/>
          </p:cNvSpPr>
          <p:nvPr/>
        </p:nvSpPr>
        <p:spPr bwMode="auto">
          <a:xfrm>
            <a:off x="6200775" y="4114800"/>
            <a:ext cx="2495550" cy="2308966"/>
          </a:xfrm>
          <a:prstGeom prst="rect">
            <a:avLst/>
          </a:prstGeom>
          <a:noFill/>
          <a:ln w="12700">
            <a:solidFill>
              <a:schemeClr val="tx1"/>
            </a:solidFill>
            <a:miter lim="800000"/>
            <a:headEnd/>
            <a:tailEnd/>
          </a:ln>
        </p:spPr>
        <p:txBody>
          <a:bodyPr wrap="square" lIns="92075" tIns="46038" rIns="92075" bIns="46038">
            <a:spAutoFit/>
          </a:bodyPr>
          <a:lstStyle/>
          <a:p>
            <a:pPr eaLnBrk="0" hangingPunct="0">
              <a:spcBef>
                <a:spcPct val="0"/>
              </a:spcBef>
            </a:pPr>
            <a:r>
              <a:rPr lang="en-US" sz="1800" b="1" dirty="0">
                <a:latin typeface="Arial" charset="0"/>
              </a:rPr>
              <a:t>Rectangular Matrix</a:t>
            </a:r>
            <a:r>
              <a:rPr lang="en-US" sz="1800" b="1" dirty="0" smtClean="0">
                <a:latin typeface="Arial" charset="0"/>
              </a:rPr>
              <a:t>:</a:t>
            </a:r>
          </a:p>
          <a:p>
            <a:pPr eaLnBrk="0" hangingPunct="0">
              <a:spcBef>
                <a:spcPct val="0"/>
              </a:spcBef>
            </a:pPr>
            <a:endParaRPr lang="en-US" sz="1800" b="1" dirty="0">
              <a:latin typeface="Arial" charset="0"/>
            </a:endParaRPr>
          </a:p>
          <a:p>
            <a:pPr eaLnBrk="0" hangingPunct="0">
              <a:spcBef>
                <a:spcPct val="0"/>
              </a:spcBef>
            </a:pPr>
            <a:r>
              <a:rPr lang="en-US" sz="1800" b="1" dirty="0">
                <a:latin typeface="Arial" charset="0"/>
              </a:rPr>
              <a:t>Scalar:	1-by-1 </a:t>
            </a:r>
            <a:r>
              <a:rPr lang="en-US" sz="1800" b="1" dirty="0" smtClean="0">
                <a:latin typeface="Arial" charset="0"/>
              </a:rPr>
              <a:t>array</a:t>
            </a:r>
          </a:p>
          <a:p>
            <a:pPr eaLnBrk="0" hangingPunct="0">
              <a:spcBef>
                <a:spcPct val="0"/>
              </a:spcBef>
            </a:pPr>
            <a:endParaRPr lang="en-US" sz="1800" b="1" dirty="0">
              <a:latin typeface="Arial" charset="0"/>
            </a:endParaRPr>
          </a:p>
          <a:p>
            <a:pPr eaLnBrk="0" hangingPunct="0">
              <a:spcBef>
                <a:spcPct val="0"/>
              </a:spcBef>
            </a:pPr>
            <a:r>
              <a:rPr lang="en-US" sz="1800" b="1" dirty="0">
                <a:latin typeface="Arial" charset="0"/>
              </a:rPr>
              <a:t>Vector:	m-by-1 array</a:t>
            </a:r>
          </a:p>
          <a:p>
            <a:pPr eaLnBrk="0" hangingPunct="0">
              <a:spcBef>
                <a:spcPct val="0"/>
              </a:spcBef>
            </a:pPr>
            <a:r>
              <a:rPr lang="en-US" sz="1800" b="1" dirty="0">
                <a:latin typeface="Arial" charset="0"/>
              </a:rPr>
              <a:t>	1-by-n array</a:t>
            </a:r>
          </a:p>
          <a:p>
            <a:pPr eaLnBrk="0" hangingPunct="0">
              <a:spcBef>
                <a:spcPct val="0"/>
              </a:spcBef>
            </a:pPr>
            <a:endParaRPr lang="en-US" sz="1800" b="1" dirty="0" smtClean="0">
              <a:latin typeface="Arial" charset="0"/>
            </a:endParaRPr>
          </a:p>
          <a:p>
            <a:pPr eaLnBrk="0" hangingPunct="0">
              <a:spcBef>
                <a:spcPct val="0"/>
              </a:spcBef>
            </a:pPr>
            <a:r>
              <a:rPr lang="en-US" sz="1800" b="1" dirty="0" smtClean="0">
                <a:latin typeface="Arial" charset="0"/>
              </a:rPr>
              <a:t>Matrix</a:t>
            </a:r>
            <a:r>
              <a:rPr lang="en-US" sz="1800" b="1" dirty="0">
                <a:latin typeface="Arial" charset="0"/>
              </a:rPr>
              <a:t>:	m-by-n array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Array Subscripting / Indexing</a:t>
            </a:r>
          </a:p>
        </p:txBody>
      </p:sp>
      <p:sp>
        <p:nvSpPr>
          <p:cNvPr id="15363" name="Rectangle 3"/>
          <p:cNvSpPr>
            <a:spLocks noChangeArrowheads="1"/>
          </p:cNvSpPr>
          <p:nvPr/>
        </p:nvSpPr>
        <p:spPr bwMode="auto">
          <a:xfrm>
            <a:off x="1636713" y="1460500"/>
            <a:ext cx="3721100" cy="3043237"/>
          </a:xfrm>
          <a:prstGeom prst="rect">
            <a:avLst/>
          </a:prstGeom>
          <a:solidFill>
            <a:srgbClr val="CCFFFF"/>
          </a:solidFill>
          <a:ln w="9525">
            <a:noFill/>
            <a:miter lim="800000"/>
            <a:headEnd/>
            <a:tailEnd/>
          </a:ln>
        </p:spPr>
        <p:txBody>
          <a:bodyPr wrap="none" anchor="ctr"/>
          <a:lstStyle/>
          <a:p>
            <a:endParaRPr lang="en-GB"/>
          </a:p>
        </p:txBody>
      </p:sp>
      <p:sp>
        <p:nvSpPr>
          <p:cNvPr id="15364" name="Rectangle 4"/>
          <p:cNvSpPr>
            <a:spLocks noChangeArrowheads="1"/>
          </p:cNvSpPr>
          <p:nvPr/>
        </p:nvSpPr>
        <p:spPr bwMode="auto">
          <a:xfrm>
            <a:off x="1860550" y="1482725"/>
            <a:ext cx="339725"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4</a:t>
            </a:r>
          </a:p>
        </p:txBody>
      </p:sp>
      <p:sp>
        <p:nvSpPr>
          <p:cNvPr id="15365" name="Rectangle 5"/>
          <p:cNvSpPr>
            <a:spLocks noChangeArrowheads="1"/>
          </p:cNvSpPr>
          <p:nvPr/>
        </p:nvSpPr>
        <p:spPr bwMode="auto">
          <a:xfrm>
            <a:off x="2505075" y="1482725"/>
            <a:ext cx="493713"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10</a:t>
            </a:r>
          </a:p>
        </p:txBody>
      </p:sp>
      <p:sp>
        <p:nvSpPr>
          <p:cNvPr id="15366" name="Rectangle 6"/>
          <p:cNvSpPr>
            <a:spLocks noChangeArrowheads="1"/>
          </p:cNvSpPr>
          <p:nvPr/>
        </p:nvSpPr>
        <p:spPr bwMode="auto">
          <a:xfrm>
            <a:off x="3317875" y="1482725"/>
            <a:ext cx="341313"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1</a:t>
            </a:r>
          </a:p>
        </p:txBody>
      </p:sp>
      <p:sp>
        <p:nvSpPr>
          <p:cNvPr id="15367" name="Rectangle 7"/>
          <p:cNvSpPr>
            <a:spLocks noChangeArrowheads="1"/>
          </p:cNvSpPr>
          <p:nvPr/>
        </p:nvSpPr>
        <p:spPr bwMode="auto">
          <a:xfrm>
            <a:off x="4049713" y="1482725"/>
            <a:ext cx="339725"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6</a:t>
            </a:r>
          </a:p>
        </p:txBody>
      </p:sp>
      <p:sp>
        <p:nvSpPr>
          <p:cNvPr id="15368" name="Rectangle 8"/>
          <p:cNvSpPr>
            <a:spLocks noChangeArrowheads="1"/>
          </p:cNvSpPr>
          <p:nvPr/>
        </p:nvSpPr>
        <p:spPr bwMode="auto">
          <a:xfrm>
            <a:off x="4778375" y="1482725"/>
            <a:ext cx="339725"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2</a:t>
            </a:r>
          </a:p>
        </p:txBody>
      </p:sp>
      <p:sp>
        <p:nvSpPr>
          <p:cNvPr id="15369" name="Rectangle 9"/>
          <p:cNvSpPr>
            <a:spLocks noChangeArrowheads="1"/>
          </p:cNvSpPr>
          <p:nvPr/>
        </p:nvSpPr>
        <p:spPr bwMode="auto">
          <a:xfrm>
            <a:off x="1666875" y="1490662"/>
            <a:ext cx="26988" cy="25400"/>
          </a:xfrm>
          <a:prstGeom prst="rect">
            <a:avLst/>
          </a:prstGeom>
          <a:solidFill>
            <a:srgbClr val="FFFFFF"/>
          </a:solidFill>
          <a:ln w="9525">
            <a:noFill/>
            <a:miter lim="800000"/>
            <a:headEnd/>
            <a:tailEnd/>
          </a:ln>
        </p:spPr>
        <p:txBody>
          <a:bodyPr wrap="none" anchor="ctr"/>
          <a:lstStyle/>
          <a:p>
            <a:endParaRPr lang="en-GB"/>
          </a:p>
        </p:txBody>
      </p:sp>
      <p:sp>
        <p:nvSpPr>
          <p:cNvPr id="15370" name="Rectangle 10"/>
          <p:cNvSpPr>
            <a:spLocks noChangeArrowheads="1"/>
          </p:cNvSpPr>
          <p:nvPr/>
        </p:nvSpPr>
        <p:spPr bwMode="auto">
          <a:xfrm>
            <a:off x="1666875" y="1490662"/>
            <a:ext cx="26988" cy="25400"/>
          </a:xfrm>
          <a:prstGeom prst="rect">
            <a:avLst/>
          </a:prstGeom>
          <a:solidFill>
            <a:srgbClr val="FFFFFF"/>
          </a:solidFill>
          <a:ln w="9525">
            <a:noFill/>
            <a:miter lim="800000"/>
            <a:headEnd/>
            <a:tailEnd/>
          </a:ln>
        </p:spPr>
        <p:txBody>
          <a:bodyPr wrap="none" anchor="ctr"/>
          <a:lstStyle/>
          <a:p>
            <a:endParaRPr lang="en-GB"/>
          </a:p>
        </p:txBody>
      </p:sp>
      <p:sp>
        <p:nvSpPr>
          <p:cNvPr id="15371" name="Rectangle 11"/>
          <p:cNvSpPr>
            <a:spLocks noChangeArrowheads="1"/>
          </p:cNvSpPr>
          <p:nvPr/>
        </p:nvSpPr>
        <p:spPr bwMode="auto">
          <a:xfrm>
            <a:off x="1685925" y="1490662"/>
            <a:ext cx="712788" cy="25400"/>
          </a:xfrm>
          <a:prstGeom prst="rect">
            <a:avLst/>
          </a:prstGeom>
          <a:solidFill>
            <a:srgbClr val="FFFFFF"/>
          </a:solidFill>
          <a:ln w="9525">
            <a:noFill/>
            <a:miter lim="800000"/>
            <a:headEnd/>
            <a:tailEnd/>
          </a:ln>
        </p:spPr>
        <p:txBody>
          <a:bodyPr wrap="none" anchor="ctr"/>
          <a:lstStyle/>
          <a:p>
            <a:endParaRPr lang="en-GB"/>
          </a:p>
        </p:txBody>
      </p:sp>
      <p:sp>
        <p:nvSpPr>
          <p:cNvPr id="15372" name="Rectangle 12"/>
          <p:cNvSpPr>
            <a:spLocks noChangeArrowheads="1"/>
          </p:cNvSpPr>
          <p:nvPr/>
        </p:nvSpPr>
        <p:spPr bwMode="auto">
          <a:xfrm>
            <a:off x="2398713" y="1490662"/>
            <a:ext cx="26987" cy="25400"/>
          </a:xfrm>
          <a:prstGeom prst="rect">
            <a:avLst/>
          </a:prstGeom>
          <a:solidFill>
            <a:srgbClr val="FFFFFF"/>
          </a:solidFill>
          <a:ln w="9525">
            <a:noFill/>
            <a:miter lim="800000"/>
            <a:headEnd/>
            <a:tailEnd/>
          </a:ln>
        </p:spPr>
        <p:txBody>
          <a:bodyPr wrap="none" anchor="ctr"/>
          <a:lstStyle/>
          <a:p>
            <a:endParaRPr lang="en-GB"/>
          </a:p>
        </p:txBody>
      </p:sp>
      <p:sp>
        <p:nvSpPr>
          <p:cNvPr id="15373" name="Rectangle 13"/>
          <p:cNvSpPr>
            <a:spLocks noChangeArrowheads="1"/>
          </p:cNvSpPr>
          <p:nvPr/>
        </p:nvSpPr>
        <p:spPr bwMode="auto">
          <a:xfrm>
            <a:off x="2417763" y="1490662"/>
            <a:ext cx="711200" cy="25400"/>
          </a:xfrm>
          <a:prstGeom prst="rect">
            <a:avLst/>
          </a:prstGeom>
          <a:solidFill>
            <a:srgbClr val="FFFFFF"/>
          </a:solidFill>
          <a:ln w="9525">
            <a:noFill/>
            <a:miter lim="800000"/>
            <a:headEnd/>
            <a:tailEnd/>
          </a:ln>
        </p:spPr>
        <p:txBody>
          <a:bodyPr wrap="none" anchor="ctr"/>
          <a:lstStyle/>
          <a:p>
            <a:endParaRPr lang="en-GB"/>
          </a:p>
        </p:txBody>
      </p:sp>
      <p:sp>
        <p:nvSpPr>
          <p:cNvPr id="15374" name="Rectangle 14"/>
          <p:cNvSpPr>
            <a:spLocks noChangeArrowheads="1"/>
          </p:cNvSpPr>
          <p:nvPr/>
        </p:nvSpPr>
        <p:spPr bwMode="auto">
          <a:xfrm>
            <a:off x="3128963" y="1490662"/>
            <a:ext cx="25400" cy="25400"/>
          </a:xfrm>
          <a:prstGeom prst="rect">
            <a:avLst/>
          </a:prstGeom>
          <a:solidFill>
            <a:srgbClr val="FFFFFF"/>
          </a:solidFill>
          <a:ln w="9525">
            <a:noFill/>
            <a:miter lim="800000"/>
            <a:headEnd/>
            <a:tailEnd/>
          </a:ln>
        </p:spPr>
        <p:txBody>
          <a:bodyPr wrap="none" anchor="ctr"/>
          <a:lstStyle/>
          <a:p>
            <a:endParaRPr lang="en-GB"/>
          </a:p>
        </p:txBody>
      </p:sp>
      <p:sp>
        <p:nvSpPr>
          <p:cNvPr id="15375" name="Rectangle 15"/>
          <p:cNvSpPr>
            <a:spLocks noChangeArrowheads="1"/>
          </p:cNvSpPr>
          <p:nvPr/>
        </p:nvSpPr>
        <p:spPr bwMode="auto">
          <a:xfrm>
            <a:off x="3148013" y="1490662"/>
            <a:ext cx="709612" cy="25400"/>
          </a:xfrm>
          <a:prstGeom prst="rect">
            <a:avLst/>
          </a:prstGeom>
          <a:solidFill>
            <a:srgbClr val="FFFFFF"/>
          </a:solidFill>
          <a:ln w="9525">
            <a:noFill/>
            <a:miter lim="800000"/>
            <a:headEnd/>
            <a:tailEnd/>
          </a:ln>
        </p:spPr>
        <p:txBody>
          <a:bodyPr wrap="none" anchor="ctr"/>
          <a:lstStyle/>
          <a:p>
            <a:endParaRPr lang="en-GB"/>
          </a:p>
        </p:txBody>
      </p:sp>
      <p:sp>
        <p:nvSpPr>
          <p:cNvPr id="15376" name="Rectangle 16"/>
          <p:cNvSpPr>
            <a:spLocks noChangeArrowheads="1"/>
          </p:cNvSpPr>
          <p:nvPr/>
        </p:nvSpPr>
        <p:spPr bwMode="auto">
          <a:xfrm>
            <a:off x="3857625" y="1490662"/>
            <a:ext cx="28575" cy="25400"/>
          </a:xfrm>
          <a:prstGeom prst="rect">
            <a:avLst/>
          </a:prstGeom>
          <a:solidFill>
            <a:srgbClr val="FFFFFF"/>
          </a:solidFill>
          <a:ln w="9525">
            <a:noFill/>
            <a:miter lim="800000"/>
            <a:headEnd/>
            <a:tailEnd/>
          </a:ln>
        </p:spPr>
        <p:txBody>
          <a:bodyPr wrap="none" anchor="ctr"/>
          <a:lstStyle/>
          <a:p>
            <a:endParaRPr lang="en-GB"/>
          </a:p>
        </p:txBody>
      </p:sp>
      <p:sp>
        <p:nvSpPr>
          <p:cNvPr id="15377" name="Rectangle 17"/>
          <p:cNvSpPr>
            <a:spLocks noChangeArrowheads="1"/>
          </p:cNvSpPr>
          <p:nvPr/>
        </p:nvSpPr>
        <p:spPr bwMode="auto">
          <a:xfrm>
            <a:off x="3878263" y="1490662"/>
            <a:ext cx="708025" cy="25400"/>
          </a:xfrm>
          <a:prstGeom prst="rect">
            <a:avLst/>
          </a:prstGeom>
          <a:solidFill>
            <a:srgbClr val="FFFFFF"/>
          </a:solidFill>
          <a:ln w="9525">
            <a:noFill/>
            <a:miter lim="800000"/>
            <a:headEnd/>
            <a:tailEnd/>
          </a:ln>
        </p:spPr>
        <p:txBody>
          <a:bodyPr wrap="none" anchor="ctr"/>
          <a:lstStyle/>
          <a:p>
            <a:endParaRPr lang="en-GB"/>
          </a:p>
        </p:txBody>
      </p:sp>
      <p:sp>
        <p:nvSpPr>
          <p:cNvPr id="15378" name="Rectangle 18"/>
          <p:cNvSpPr>
            <a:spLocks noChangeArrowheads="1"/>
          </p:cNvSpPr>
          <p:nvPr/>
        </p:nvSpPr>
        <p:spPr bwMode="auto">
          <a:xfrm>
            <a:off x="4586288" y="1490662"/>
            <a:ext cx="26987" cy="25400"/>
          </a:xfrm>
          <a:prstGeom prst="rect">
            <a:avLst/>
          </a:prstGeom>
          <a:solidFill>
            <a:srgbClr val="FFFFFF"/>
          </a:solidFill>
          <a:ln w="9525">
            <a:noFill/>
            <a:miter lim="800000"/>
            <a:headEnd/>
            <a:tailEnd/>
          </a:ln>
        </p:spPr>
        <p:txBody>
          <a:bodyPr wrap="none" anchor="ctr"/>
          <a:lstStyle/>
          <a:p>
            <a:endParaRPr lang="en-GB"/>
          </a:p>
        </p:txBody>
      </p:sp>
      <p:sp>
        <p:nvSpPr>
          <p:cNvPr id="15379" name="Rectangle 19"/>
          <p:cNvSpPr>
            <a:spLocks noChangeArrowheads="1"/>
          </p:cNvSpPr>
          <p:nvPr/>
        </p:nvSpPr>
        <p:spPr bwMode="auto">
          <a:xfrm>
            <a:off x="4605338" y="1490662"/>
            <a:ext cx="709612" cy="25400"/>
          </a:xfrm>
          <a:prstGeom prst="rect">
            <a:avLst/>
          </a:prstGeom>
          <a:solidFill>
            <a:srgbClr val="FFFFFF"/>
          </a:solidFill>
          <a:ln w="9525">
            <a:noFill/>
            <a:miter lim="800000"/>
            <a:headEnd/>
            <a:tailEnd/>
          </a:ln>
        </p:spPr>
        <p:txBody>
          <a:bodyPr wrap="none" anchor="ctr"/>
          <a:lstStyle/>
          <a:p>
            <a:endParaRPr lang="en-GB"/>
          </a:p>
        </p:txBody>
      </p:sp>
      <p:sp>
        <p:nvSpPr>
          <p:cNvPr id="15380" name="Rectangle 20"/>
          <p:cNvSpPr>
            <a:spLocks noChangeArrowheads="1"/>
          </p:cNvSpPr>
          <p:nvPr/>
        </p:nvSpPr>
        <p:spPr bwMode="auto">
          <a:xfrm>
            <a:off x="5314950" y="1490662"/>
            <a:ext cx="23813" cy="25400"/>
          </a:xfrm>
          <a:prstGeom prst="rect">
            <a:avLst/>
          </a:prstGeom>
          <a:solidFill>
            <a:srgbClr val="FFFFFF"/>
          </a:solidFill>
          <a:ln w="9525">
            <a:noFill/>
            <a:miter lim="800000"/>
            <a:headEnd/>
            <a:tailEnd/>
          </a:ln>
        </p:spPr>
        <p:txBody>
          <a:bodyPr wrap="none" anchor="ctr"/>
          <a:lstStyle/>
          <a:p>
            <a:endParaRPr lang="en-GB"/>
          </a:p>
        </p:txBody>
      </p:sp>
      <p:sp>
        <p:nvSpPr>
          <p:cNvPr id="15381" name="Rectangle 21"/>
          <p:cNvSpPr>
            <a:spLocks noChangeArrowheads="1"/>
          </p:cNvSpPr>
          <p:nvPr/>
        </p:nvSpPr>
        <p:spPr bwMode="auto">
          <a:xfrm>
            <a:off x="5314950" y="1490662"/>
            <a:ext cx="23813" cy="25400"/>
          </a:xfrm>
          <a:prstGeom prst="rect">
            <a:avLst/>
          </a:prstGeom>
          <a:solidFill>
            <a:srgbClr val="FFFFFF"/>
          </a:solidFill>
          <a:ln w="9525">
            <a:noFill/>
            <a:miter lim="800000"/>
            <a:headEnd/>
            <a:tailEnd/>
          </a:ln>
        </p:spPr>
        <p:txBody>
          <a:bodyPr wrap="none" anchor="ctr"/>
          <a:lstStyle/>
          <a:p>
            <a:endParaRPr lang="en-GB"/>
          </a:p>
        </p:txBody>
      </p:sp>
      <p:sp>
        <p:nvSpPr>
          <p:cNvPr id="15382" name="Rectangle 22"/>
          <p:cNvSpPr>
            <a:spLocks noChangeArrowheads="1"/>
          </p:cNvSpPr>
          <p:nvPr/>
        </p:nvSpPr>
        <p:spPr bwMode="auto">
          <a:xfrm>
            <a:off x="1666875" y="1508125"/>
            <a:ext cx="26988" cy="574675"/>
          </a:xfrm>
          <a:prstGeom prst="rect">
            <a:avLst/>
          </a:prstGeom>
          <a:solidFill>
            <a:srgbClr val="FFFFFF"/>
          </a:solidFill>
          <a:ln w="9525">
            <a:noFill/>
            <a:miter lim="800000"/>
            <a:headEnd/>
            <a:tailEnd/>
          </a:ln>
        </p:spPr>
        <p:txBody>
          <a:bodyPr wrap="none" anchor="ctr"/>
          <a:lstStyle/>
          <a:p>
            <a:endParaRPr lang="en-GB"/>
          </a:p>
        </p:txBody>
      </p:sp>
      <p:sp>
        <p:nvSpPr>
          <p:cNvPr id="15383" name="Rectangle 23"/>
          <p:cNvSpPr>
            <a:spLocks noChangeArrowheads="1"/>
          </p:cNvSpPr>
          <p:nvPr/>
        </p:nvSpPr>
        <p:spPr bwMode="auto">
          <a:xfrm>
            <a:off x="2398713" y="1508125"/>
            <a:ext cx="26987" cy="574675"/>
          </a:xfrm>
          <a:prstGeom prst="rect">
            <a:avLst/>
          </a:prstGeom>
          <a:solidFill>
            <a:srgbClr val="FFFFFF"/>
          </a:solidFill>
          <a:ln w="9525">
            <a:noFill/>
            <a:miter lim="800000"/>
            <a:headEnd/>
            <a:tailEnd/>
          </a:ln>
        </p:spPr>
        <p:txBody>
          <a:bodyPr wrap="none" anchor="ctr"/>
          <a:lstStyle/>
          <a:p>
            <a:endParaRPr lang="en-GB"/>
          </a:p>
        </p:txBody>
      </p:sp>
      <p:sp>
        <p:nvSpPr>
          <p:cNvPr id="15384" name="Rectangle 24"/>
          <p:cNvSpPr>
            <a:spLocks noChangeArrowheads="1"/>
          </p:cNvSpPr>
          <p:nvPr/>
        </p:nvSpPr>
        <p:spPr bwMode="auto">
          <a:xfrm>
            <a:off x="3128963" y="1508125"/>
            <a:ext cx="25400" cy="574675"/>
          </a:xfrm>
          <a:prstGeom prst="rect">
            <a:avLst/>
          </a:prstGeom>
          <a:solidFill>
            <a:srgbClr val="FFFFFF"/>
          </a:solidFill>
          <a:ln w="9525">
            <a:noFill/>
            <a:miter lim="800000"/>
            <a:headEnd/>
            <a:tailEnd/>
          </a:ln>
        </p:spPr>
        <p:txBody>
          <a:bodyPr wrap="none" anchor="ctr"/>
          <a:lstStyle/>
          <a:p>
            <a:endParaRPr lang="en-GB"/>
          </a:p>
        </p:txBody>
      </p:sp>
      <p:sp>
        <p:nvSpPr>
          <p:cNvPr id="15385" name="Rectangle 25"/>
          <p:cNvSpPr>
            <a:spLocks noChangeArrowheads="1"/>
          </p:cNvSpPr>
          <p:nvPr/>
        </p:nvSpPr>
        <p:spPr bwMode="auto">
          <a:xfrm>
            <a:off x="3857625" y="1508125"/>
            <a:ext cx="28575" cy="574675"/>
          </a:xfrm>
          <a:prstGeom prst="rect">
            <a:avLst/>
          </a:prstGeom>
          <a:solidFill>
            <a:srgbClr val="FFFFFF"/>
          </a:solidFill>
          <a:ln w="9525">
            <a:noFill/>
            <a:miter lim="800000"/>
            <a:headEnd/>
            <a:tailEnd/>
          </a:ln>
        </p:spPr>
        <p:txBody>
          <a:bodyPr wrap="none" anchor="ctr"/>
          <a:lstStyle/>
          <a:p>
            <a:endParaRPr lang="en-GB"/>
          </a:p>
        </p:txBody>
      </p:sp>
      <p:sp>
        <p:nvSpPr>
          <p:cNvPr id="15386" name="Rectangle 26"/>
          <p:cNvSpPr>
            <a:spLocks noChangeArrowheads="1"/>
          </p:cNvSpPr>
          <p:nvPr/>
        </p:nvSpPr>
        <p:spPr bwMode="auto">
          <a:xfrm>
            <a:off x="4586288" y="1508125"/>
            <a:ext cx="26987" cy="574675"/>
          </a:xfrm>
          <a:prstGeom prst="rect">
            <a:avLst/>
          </a:prstGeom>
          <a:solidFill>
            <a:srgbClr val="FFFFFF"/>
          </a:solidFill>
          <a:ln w="9525">
            <a:noFill/>
            <a:miter lim="800000"/>
            <a:headEnd/>
            <a:tailEnd/>
          </a:ln>
        </p:spPr>
        <p:txBody>
          <a:bodyPr wrap="none" anchor="ctr"/>
          <a:lstStyle/>
          <a:p>
            <a:endParaRPr lang="en-GB"/>
          </a:p>
        </p:txBody>
      </p:sp>
      <p:sp>
        <p:nvSpPr>
          <p:cNvPr id="15387" name="Rectangle 27"/>
          <p:cNvSpPr>
            <a:spLocks noChangeArrowheads="1"/>
          </p:cNvSpPr>
          <p:nvPr/>
        </p:nvSpPr>
        <p:spPr bwMode="auto">
          <a:xfrm>
            <a:off x="5314950" y="1508125"/>
            <a:ext cx="23813" cy="574675"/>
          </a:xfrm>
          <a:prstGeom prst="rect">
            <a:avLst/>
          </a:prstGeom>
          <a:solidFill>
            <a:srgbClr val="FFFFFF"/>
          </a:solidFill>
          <a:ln w="9525">
            <a:noFill/>
            <a:miter lim="800000"/>
            <a:headEnd/>
            <a:tailEnd/>
          </a:ln>
        </p:spPr>
        <p:txBody>
          <a:bodyPr wrap="none" anchor="ctr"/>
          <a:lstStyle/>
          <a:p>
            <a:endParaRPr lang="en-GB"/>
          </a:p>
        </p:txBody>
      </p:sp>
      <p:sp>
        <p:nvSpPr>
          <p:cNvPr id="15388" name="Rectangle 28"/>
          <p:cNvSpPr>
            <a:spLocks noChangeArrowheads="1"/>
          </p:cNvSpPr>
          <p:nvPr/>
        </p:nvSpPr>
        <p:spPr bwMode="auto">
          <a:xfrm>
            <a:off x="1860550" y="2065337"/>
            <a:ext cx="339725"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8</a:t>
            </a:r>
          </a:p>
        </p:txBody>
      </p:sp>
      <p:sp>
        <p:nvSpPr>
          <p:cNvPr id="15389" name="Rectangle 29"/>
          <p:cNvSpPr>
            <a:spLocks noChangeArrowheads="1"/>
          </p:cNvSpPr>
          <p:nvPr/>
        </p:nvSpPr>
        <p:spPr bwMode="auto">
          <a:xfrm>
            <a:off x="2462213" y="2065337"/>
            <a:ext cx="571500"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1.2</a:t>
            </a:r>
          </a:p>
        </p:txBody>
      </p:sp>
      <p:sp>
        <p:nvSpPr>
          <p:cNvPr id="15390" name="Rectangle 30"/>
          <p:cNvSpPr>
            <a:spLocks noChangeArrowheads="1"/>
          </p:cNvSpPr>
          <p:nvPr/>
        </p:nvSpPr>
        <p:spPr bwMode="auto">
          <a:xfrm>
            <a:off x="3317875" y="2065337"/>
            <a:ext cx="341313"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9</a:t>
            </a:r>
          </a:p>
        </p:txBody>
      </p:sp>
      <p:sp>
        <p:nvSpPr>
          <p:cNvPr id="15391" name="Rectangle 31"/>
          <p:cNvSpPr>
            <a:spLocks noChangeArrowheads="1"/>
          </p:cNvSpPr>
          <p:nvPr/>
        </p:nvSpPr>
        <p:spPr bwMode="auto">
          <a:xfrm>
            <a:off x="4049713" y="2065337"/>
            <a:ext cx="339725"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4</a:t>
            </a:r>
          </a:p>
        </p:txBody>
      </p:sp>
      <p:sp>
        <p:nvSpPr>
          <p:cNvPr id="15392" name="Rectangle 32"/>
          <p:cNvSpPr>
            <a:spLocks noChangeArrowheads="1"/>
          </p:cNvSpPr>
          <p:nvPr/>
        </p:nvSpPr>
        <p:spPr bwMode="auto">
          <a:xfrm>
            <a:off x="4692650" y="2065337"/>
            <a:ext cx="496888"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25</a:t>
            </a:r>
          </a:p>
        </p:txBody>
      </p:sp>
      <p:sp>
        <p:nvSpPr>
          <p:cNvPr id="15393" name="Rectangle 33"/>
          <p:cNvSpPr>
            <a:spLocks noChangeArrowheads="1"/>
          </p:cNvSpPr>
          <p:nvPr/>
        </p:nvSpPr>
        <p:spPr bwMode="auto">
          <a:xfrm>
            <a:off x="1666875" y="2081212"/>
            <a:ext cx="26988" cy="25400"/>
          </a:xfrm>
          <a:prstGeom prst="rect">
            <a:avLst/>
          </a:prstGeom>
          <a:solidFill>
            <a:srgbClr val="FFFFFF"/>
          </a:solidFill>
          <a:ln w="9525">
            <a:noFill/>
            <a:miter lim="800000"/>
            <a:headEnd/>
            <a:tailEnd/>
          </a:ln>
        </p:spPr>
        <p:txBody>
          <a:bodyPr wrap="none" anchor="ctr"/>
          <a:lstStyle/>
          <a:p>
            <a:endParaRPr lang="en-GB"/>
          </a:p>
        </p:txBody>
      </p:sp>
      <p:sp>
        <p:nvSpPr>
          <p:cNvPr id="15394" name="Rectangle 34"/>
          <p:cNvSpPr>
            <a:spLocks noChangeArrowheads="1"/>
          </p:cNvSpPr>
          <p:nvPr/>
        </p:nvSpPr>
        <p:spPr bwMode="auto">
          <a:xfrm>
            <a:off x="1685925" y="2081212"/>
            <a:ext cx="712788" cy="25400"/>
          </a:xfrm>
          <a:prstGeom prst="rect">
            <a:avLst/>
          </a:prstGeom>
          <a:solidFill>
            <a:srgbClr val="FFFFFF"/>
          </a:solidFill>
          <a:ln w="9525">
            <a:noFill/>
            <a:miter lim="800000"/>
            <a:headEnd/>
            <a:tailEnd/>
          </a:ln>
        </p:spPr>
        <p:txBody>
          <a:bodyPr wrap="none" anchor="ctr"/>
          <a:lstStyle/>
          <a:p>
            <a:endParaRPr lang="en-GB"/>
          </a:p>
        </p:txBody>
      </p:sp>
      <p:sp>
        <p:nvSpPr>
          <p:cNvPr id="15395" name="Rectangle 35"/>
          <p:cNvSpPr>
            <a:spLocks noChangeArrowheads="1"/>
          </p:cNvSpPr>
          <p:nvPr/>
        </p:nvSpPr>
        <p:spPr bwMode="auto">
          <a:xfrm>
            <a:off x="2398713" y="2081212"/>
            <a:ext cx="26987" cy="25400"/>
          </a:xfrm>
          <a:prstGeom prst="rect">
            <a:avLst/>
          </a:prstGeom>
          <a:solidFill>
            <a:srgbClr val="FFFFFF"/>
          </a:solidFill>
          <a:ln w="9525">
            <a:noFill/>
            <a:miter lim="800000"/>
            <a:headEnd/>
            <a:tailEnd/>
          </a:ln>
        </p:spPr>
        <p:txBody>
          <a:bodyPr wrap="none" anchor="ctr"/>
          <a:lstStyle/>
          <a:p>
            <a:endParaRPr lang="en-GB"/>
          </a:p>
        </p:txBody>
      </p:sp>
      <p:sp>
        <p:nvSpPr>
          <p:cNvPr id="15396" name="Rectangle 36"/>
          <p:cNvSpPr>
            <a:spLocks noChangeArrowheads="1"/>
          </p:cNvSpPr>
          <p:nvPr/>
        </p:nvSpPr>
        <p:spPr bwMode="auto">
          <a:xfrm>
            <a:off x="2408238" y="2081212"/>
            <a:ext cx="720725" cy="25400"/>
          </a:xfrm>
          <a:prstGeom prst="rect">
            <a:avLst/>
          </a:prstGeom>
          <a:solidFill>
            <a:srgbClr val="FFFFFF"/>
          </a:solidFill>
          <a:ln w="9525">
            <a:noFill/>
            <a:miter lim="800000"/>
            <a:headEnd/>
            <a:tailEnd/>
          </a:ln>
        </p:spPr>
        <p:txBody>
          <a:bodyPr wrap="none" anchor="ctr"/>
          <a:lstStyle/>
          <a:p>
            <a:endParaRPr lang="en-GB"/>
          </a:p>
        </p:txBody>
      </p:sp>
      <p:sp>
        <p:nvSpPr>
          <p:cNvPr id="15397" name="Rectangle 37"/>
          <p:cNvSpPr>
            <a:spLocks noChangeArrowheads="1"/>
          </p:cNvSpPr>
          <p:nvPr/>
        </p:nvSpPr>
        <p:spPr bwMode="auto">
          <a:xfrm>
            <a:off x="3128963" y="2081212"/>
            <a:ext cx="25400" cy="25400"/>
          </a:xfrm>
          <a:prstGeom prst="rect">
            <a:avLst/>
          </a:prstGeom>
          <a:solidFill>
            <a:srgbClr val="FFFFFF"/>
          </a:solidFill>
          <a:ln w="9525">
            <a:noFill/>
            <a:miter lim="800000"/>
            <a:headEnd/>
            <a:tailEnd/>
          </a:ln>
        </p:spPr>
        <p:txBody>
          <a:bodyPr wrap="none" anchor="ctr"/>
          <a:lstStyle/>
          <a:p>
            <a:endParaRPr lang="en-GB"/>
          </a:p>
        </p:txBody>
      </p:sp>
      <p:sp>
        <p:nvSpPr>
          <p:cNvPr id="15398" name="Rectangle 38"/>
          <p:cNvSpPr>
            <a:spLocks noChangeArrowheads="1"/>
          </p:cNvSpPr>
          <p:nvPr/>
        </p:nvSpPr>
        <p:spPr bwMode="auto">
          <a:xfrm>
            <a:off x="3138488" y="2081212"/>
            <a:ext cx="719137" cy="25400"/>
          </a:xfrm>
          <a:prstGeom prst="rect">
            <a:avLst/>
          </a:prstGeom>
          <a:solidFill>
            <a:srgbClr val="FFFFFF"/>
          </a:solidFill>
          <a:ln w="9525">
            <a:noFill/>
            <a:miter lim="800000"/>
            <a:headEnd/>
            <a:tailEnd/>
          </a:ln>
        </p:spPr>
        <p:txBody>
          <a:bodyPr wrap="none" anchor="ctr"/>
          <a:lstStyle/>
          <a:p>
            <a:endParaRPr lang="en-GB"/>
          </a:p>
        </p:txBody>
      </p:sp>
      <p:sp>
        <p:nvSpPr>
          <p:cNvPr id="15399" name="Rectangle 39"/>
          <p:cNvSpPr>
            <a:spLocks noChangeArrowheads="1"/>
          </p:cNvSpPr>
          <p:nvPr/>
        </p:nvSpPr>
        <p:spPr bwMode="auto">
          <a:xfrm>
            <a:off x="3857625" y="2081212"/>
            <a:ext cx="28575" cy="25400"/>
          </a:xfrm>
          <a:prstGeom prst="rect">
            <a:avLst/>
          </a:prstGeom>
          <a:solidFill>
            <a:srgbClr val="FFFFFF"/>
          </a:solidFill>
          <a:ln w="9525">
            <a:noFill/>
            <a:miter lim="800000"/>
            <a:headEnd/>
            <a:tailEnd/>
          </a:ln>
        </p:spPr>
        <p:txBody>
          <a:bodyPr wrap="none" anchor="ctr"/>
          <a:lstStyle/>
          <a:p>
            <a:endParaRPr lang="en-GB"/>
          </a:p>
        </p:txBody>
      </p:sp>
      <p:sp>
        <p:nvSpPr>
          <p:cNvPr id="15400" name="Rectangle 40"/>
          <p:cNvSpPr>
            <a:spLocks noChangeArrowheads="1"/>
          </p:cNvSpPr>
          <p:nvPr/>
        </p:nvSpPr>
        <p:spPr bwMode="auto">
          <a:xfrm>
            <a:off x="3867150" y="2081212"/>
            <a:ext cx="719138" cy="25400"/>
          </a:xfrm>
          <a:prstGeom prst="rect">
            <a:avLst/>
          </a:prstGeom>
          <a:solidFill>
            <a:srgbClr val="FFFFFF"/>
          </a:solidFill>
          <a:ln w="9525">
            <a:noFill/>
            <a:miter lim="800000"/>
            <a:headEnd/>
            <a:tailEnd/>
          </a:ln>
        </p:spPr>
        <p:txBody>
          <a:bodyPr wrap="none" anchor="ctr"/>
          <a:lstStyle/>
          <a:p>
            <a:endParaRPr lang="en-GB"/>
          </a:p>
        </p:txBody>
      </p:sp>
      <p:sp>
        <p:nvSpPr>
          <p:cNvPr id="15401" name="Rectangle 41"/>
          <p:cNvSpPr>
            <a:spLocks noChangeArrowheads="1"/>
          </p:cNvSpPr>
          <p:nvPr/>
        </p:nvSpPr>
        <p:spPr bwMode="auto">
          <a:xfrm>
            <a:off x="4586288" y="2081212"/>
            <a:ext cx="26987" cy="25400"/>
          </a:xfrm>
          <a:prstGeom prst="rect">
            <a:avLst/>
          </a:prstGeom>
          <a:solidFill>
            <a:srgbClr val="FFFFFF"/>
          </a:solidFill>
          <a:ln w="9525">
            <a:noFill/>
            <a:miter lim="800000"/>
            <a:headEnd/>
            <a:tailEnd/>
          </a:ln>
        </p:spPr>
        <p:txBody>
          <a:bodyPr wrap="none" anchor="ctr"/>
          <a:lstStyle/>
          <a:p>
            <a:endParaRPr lang="en-GB"/>
          </a:p>
        </p:txBody>
      </p:sp>
      <p:sp>
        <p:nvSpPr>
          <p:cNvPr id="15402" name="Rectangle 42"/>
          <p:cNvSpPr>
            <a:spLocks noChangeArrowheads="1"/>
          </p:cNvSpPr>
          <p:nvPr/>
        </p:nvSpPr>
        <p:spPr bwMode="auto">
          <a:xfrm>
            <a:off x="4597400" y="2081212"/>
            <a:ext cx="719138" cy="25400"/>
          </a:xfrm>
          <a:prstGeom prst="rect">
            <a:avLst/>
          </a:prstGeom>
          <a:solidFill>
            <a:srgbClr val="FFFFFF"/>
          </a:solidFill>
          <a:ln w="9525">
            <a:noFill/>
            <a:miter lim="800000"/>
            <a:headEnd/>
            <a:tailEnd/>
          </a:ln>
        </p:spPr>
        <p:txBody>
          <a:bodyPr wrap="none" anchor="ctr"/>
          <a:lstStyle/>
          <a:p>
            <a:endParaRPr lang="en-GB"/>
          </a:p>
        </p:txBody>
      </p:sp>
      <p:sp>
        <p:nvSpPr>
          <p:cNvPr id="15403" name="Rectangle 43"/>
          <p:cNvSpPr>
            <a:spLocks noChangeArrowheads="1"/>
          </p:cNvSpPr>
          <p:nvPr/>
        </p:nvSpPr>
        <p:spPr bwMode="auto">
          <a:xfrm>
            <a:off x="5314950" y="2081212"/>
            <a:ext cx="23813" cy="25400"/>
          </a:xfrm>
          <a:prstGeom prst="rect">
            <a:avLst/>
          </a:prstGeom>
          <a:solidFill>
            <a:srgbClr val="FFFFFF"/>
          </a:solidFill>
          <a:ln w="9525">
            <a:noFill/>
            <a:miter lim="800000"/>
            <a:headEnd/>
            <a:tailEnd/>
          </a:ln>
        </p:spPr>
        <p:txBody>
          <a:bodyPr wrap="none" anchor="ctr"/>
          <a:lstStyle/>
          <a:p>
            <a:endParaRPr lang="en-GB"/>
          </a:p>
        </p:txBody>
      </p:sp>
      <p:sp>
        <p:nvSpPr>
          <p:cNvPr id="15404" name="Rectangle 44"/>
          <p:cNvSpPr>
            <a:spLocks noChangeArrowheads="1"/>
          </p:cNvSpPr>
          <p:nvPr/>
        </p:nvSpPr>
        <p:spPr bwMode="auto">
          <a:xfrm>
            <a:off x="1666875" y="2090737"/>
            <a:ext cx="26988" cy="582613"/>
          </a:xfrm>
          <a:prstGeom prst="rect">
            <a:avLst/>
          </a:prstGeom>
          <a:solidFill>
            <a:srgbClr val="FFFFFF"/>
          </a:solidFill>
          <a:ln w="9525">
            <a:noFill/>
            <a:miter lim="800000"/>
            <a:headEnd/>
            <a:tailEnd/>
          </a:ln>
        </p:spPr>
        <p:txBody>
          <a:bodyPr wrap="none" anchor="ctr"/>
          <a:lstStyle/>
          <a:p>
            <a:endParaRPr lang="en-GB"/>
          </a:p>
        </p:txBody>
      </p:sp>
      <p:sp>
        <p:nvSpPr>
          <p:cNvPr id="15405" name="Rectangle 45"/>
          <p:cNvSpPr>
            <a:spLocks noChangeArrowheads="1"/>
          </p:cNvSpPr>
          <p:nvPr/>
        </p:nvSpPr>
        <p:spPr bwMode="auto">
          <a:xfrm>
            <a:off x="2398713" y="2090737"/>
            <a:ext cx="26987" cy="582613"/>
          </a:xfrm>
          <a:prstGeom prst="rect">
            <a:avLst/>
          </a:prstGeom>
          <a:solidFill>
            <a:srgbClr val="FFFFFF"/>
          </a:solidFill>
          <a:ln w="9525">
            <a:noFill/>
            <a:miter lim="800000"/>
            <a:headEnd/>
            <a:tailEnd/>
          </a:ln>
        </p:spPr>
        <p:txBody>
          <a:bodyPr wrap="none" anchor="ctr"/>
          <a:lstStyle/>
          <a:p>
            <a:endParaRPr lang="en-GB"/>
          </a:p>
        </p:txBody>
      </p:sp>
      <p:sp>
        <p:nvSpPr>
          <p:cNvPr id="15406" name="Rectangle 46"/>
          <p:cNvSpPr>
            <a:spLocks noChangeArrowheads="1"/>
          </p:cNvSpPr>
          <p:nvPr/>
        </p:nvSpPr>
        <p:spPr bwMode="auto">
          <a:xfrm>
            <a:off x="3128963" y="2090737"/>
            <a:ext cx="25400" cy="582613"/>
          </a:xfrm>
          <a:prstGeom prst="rect">
            <a:avLst/>
          </a:prstGeom>
          <a:solidFill>
            <a:srgbClr val="FFFFFF"/>
          </a:solidFill>
          <a:ln w="9525">
            <a:noFill/>
            <a:miter lim="800000"/>
            <a:headEnd/>
            <a:tailEnd/>
          </a:ln>
        </p:spPr>
        <p:txBody>
          <a:bodyPr wrap="none" anchor="ctr"/>
          <a:lstStyle/>
          <a:p>
            <a:endParaRPr lang="en-GB"/>
          </a:p>
        </p:txBody>
      </p:sp>
      <p:sp>
        <p:nvSpPr>
          <p:cNvPr id="15407" name="Rectangle 47"/>
          <p:cNvSpPr>
            <a:spLocks noChangeArrowheads="1"/>
          </p:cNvSpPr>
          <p:nvPr/>
        </p:nvSpPr>
        <p:spPr bwMode="auto">
          <a:xfrm>
            <a:off x="3857625" y="2090737"/>
            <a:ext cx="28575" cy="582613"/>
          </a:xfrm>
          <a:prstGeom prst="rect">
            <a:avLst/>
          </a:prstGeom>
          <a:solidFill>
            <a:srgbClr val="FFFFFF"/>
          </a:solidFill>
          <a:ln w="9525">
            <a:noFill/>
            <a:miter lim="800000"/>
            <a:headEnd/>
            <a:tailEnd/>
          </a:ln>
        </p:spPr>
        <p:txBody>
          <a:bodyPr wrap="none" anchor="ctr"/>
          <a:lstStyle/>
          <a:p>
            <a:endParaRPr lang="en-GB"/>
          </a:p>
        </p:txBody>
      </p:sp>
      <p:sp>
        <p:nvSpPr>
          <p:cNvPr id="15408" name="Rectangle 48"/>
          <p:cNvSpPr>
            <a:spLocks noChangeArrowheads="1"/>
          </p:cNvSpPr>
          <p:nvPr/>
        </p:nvSpPr>
        <p:spPr bwMode="auto">
          <a:xfrm>
            <a:off x="4586288" y="2090737"/>
            <a:ext cx="26987" cy="582613"/>
          </a:xfrm>
          <a:prstGeom prst="rect">
            <a:avLst/>
          </a:prstGeom>
          <a:solidFill>
            <a:srgbClr val="FFFFFF"/>
          </a:solidFill>
          <a:ln w="9525">
            <a:noFill/>
            <a:miter lim="800000"/>
            <a:headEnd/>
            <a:tailEnd/>
          </a:ln>
        </p:spPr>
        <p:txBody>
          <a:bodyPr wrap="none" anchor="ctr"/>
          <a:lstStyle/>
          <a:p>
            <a:endParaRPr lang="en-GB"/>
          </a:p>
        </p:txBody>
      </p:sp>
      <p:sp>
        <p:nvSpPr>
          <p:cNvPr id="15409" name="Rectangle 49"/>
          <p:cNvSpPr>
            <a:spLocks noChangeArrowheads="1"/>
          </p:cNvSpPr>
          <p:nvPr/>
        </p:nvSpPr>
        <p:spPr bwMode="auto">
          <a:xfrm>
            <a:off x="5314950" y="2090737"/>
            <a:ext cx="23813" cy="582613"/>
          </a:xfrm>
          <a:prstGeom prst="rect">
            <a:avLst/>
          </a:prstGeom>
          <a:solidFill>
            <a:srgbClr val="FFFFFF"/>
          </a:solidFill>
          <a:ln w="9525">
            <a:noFill/>
            <a:miter lim="800000"/>
            <a:headEnd/>
            <a:tailEnd/>
          </a:ln>
        </p:spPr>
        <p:txBody>
          <a:bodyPr wrap="none" anchor="ctr"/>
          <a:lstStyle/>
          <a:p>
            <a:endParaRPr lang="en-GB"/>
          </a:p>
        </p:txBody>
      </p:sp>
      <p:sp>
        <p:nvSpPr>
          <p:cNvPr id="15410" name="Rectangle 50"/>
          <p:cNvSpPr>
            <a:spLocks noChangeArrowheads="1"/>
          </p:cNvSpPr>
          <p:nvPr/>
        </p:nvSpPr>
        <p:spPr bwMode="auto">
          <a:xfrm>
            <a:off x="1733550" y="2655887"/>
            <a:ext cx="573088"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7.2</a:t>
            </a:r>
          </a:p>
        </p:txBody>
      </p:sp>
      <p:sp>
        <p:nvSpPr>
          <p:cNvPr id="15411" name="Rectangle 51"/>
          <p:cNvSpPr>
            <a:spLocks noChangeArrowheads="1"/>
          </p:cNvSpPr>
          <p:nvPr/>
        </p:nvSpPr>
        <p:spPr bwMode="auto">
          <a:xfrm>
            <a:off x="2589213" y="2655887"/>
            <a:ext cx="342900"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5</a:t>
            </a:r>
          </a:p>
        </p:txBody>
      </p:sp>
      <p:sp>
        <p:nvSpPr>
          <p:cNvPr id="15412" name="Rectangle 52"/>
          <p:cNvSpPr>
            <a:spLocks noChangeArrowheads="1"/>
          </p:cNvSpPr>
          <p:nvPr/>
        </p:nvSpPr>
        <p:spPr bwMode="auto">
          <a:xfrm>
            <a:off x="3317875" y="2655887"/>
            <a:ext cx="341313"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7</a:t>
            </a:r>
          </a:p>
        </p:txBody>
      </p:sp>
      <p:sp>
        <p:nvSpPr>
          <p:cNvPr id="15413" name="Rectangle 53"/>
          <p:cNvSpPr>
            <a:spLocks noChangeArrowheads="1"/>
          </p:cNvSpPr>
          <p:nvPr/>
        </p:nvSpPr>
        <p:spPr bwMode="auto">
          <a:xfrm>
            <a:off x="4049713" y="2655887"/>
            <a:ext cx="339725"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1</a:t>
            </a:r>
          </a:p>
        </p:txBody>
      </p:sp>
      <p:sp>
        <p:nvSpPr>
          <p:cNvPr id="15414" name="Rectangle 54"/>
          <p:cNvSpPr>
            <a:spLocks noChangeArrowheads="1"/>
          </p:cNvSpPr>
          <p:nvPr/>
        </p:nvSpPr>
        <p:spPr bwMode="auto">
          <a:xfrm>
            <a:off x="4692650" y="2655887"/>
            <a:ext cx="496888" cy="427038"/>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11</a:t>
            </a:r>
          </a:p>
        </p:txBody>
      </p:sp>
      <p:sp>
        <p:nvSpPr>
          <p:cNvPr id="15415" name="Rectangle 55"/>
          <p:cNvSpPr>
            <a:spLocks noChangeArrowheads="1"/>
          </p:cNvSpPr>
          <p:nvPr/>
        </p:nvSpPr>
        <p:spPr bwMode="auto">
          <a:xfrm>
            <a:off x="1666875" y="2673350"/>
            <a:ext cx="26988" cy="25400"/>
          </a:xfrm>
          <a:prstGeom prst="rect">
            <a:avLst/>
          </a:prstGeom>
          <a:solidFill>
            <a:srgbClr val="FFFFFF"/>
          </a:solidFill>
          <a:ln w="9525">
            <a:noFill/>
            <a:miter lim="800000"/>
            <a:headEnd/>
            <a:tailEnd/>
          </a:ln>
        </p:spPr>
        <p:txBody>
          <a:bodyPr wrap="none" anchor="ctr"/>
          <a:lstStyle/>
          <a:p>
            <a:endParaRPr lang="en-GB"/>
          </a:p>
        </p:txBody>
      </p:sp>
      <p:sp>
        <p:nvSpPr>
          <p:cNvPr id="15416" name="Rectangle 56"/>
          <p:cNvSpPr>
            <a:spLocks noChangeArrowheads="1"/>
          </p:cNvSpPr>
          <p:nvPr/>
        </p:nvSpPr>
        <p:spPr bwMode="auto">
          <a:xfrm>
            <a:off x="1685925" y="2673350"/>
            <a:ext cx="712788" cy="25400"/>
          </a:xfrm>
          <a:prstGeom prst="rect">
            <a:avLst/>
          </a:prstGeom>
          <a:solidFill>
            <a:srgbClr val="FFFFFF"/>
          </a:solidFill>
          <a:ln w="9525">
            <a:noFill/>
            <a:miter lim="800000"/>
            <a:headEnd/>
            <a:tailEnd/>
          </a:ln>
        </p:spPr>
        <p:txBody>
          <a:bodyPr wrap="none" anchor="ctr"/>
          <a:lstStyle/>
          <a:p>
            <a:endParaRPr lang="en-GB"/>
          </a:p>
        </p:txBody>
      </p:sp>
      <p:sp>
        <p:nvSpPr>
          <p:cNvPr id="15417" name="Rectangle 57"/>
          <p:cNvSpPr>
            <a:spLocks noChangeArrowheads="1"/>
          </p:cNvSpPr>
          <p:nvPr/>
        </p:nvSpPr>
        <p:spPr bwMode="auto">
          <a:xfrm>
            <a:off x="2398713" y="2673350"/>
            <a:ext cx="26987" cy="25400"/>
          </a:xfrm>
          <a:prstGeom prst="rect">
            <a:avLst/>
          </a:prstGeom>
          <a:solidFill>
            <a:srgbClr val="FFFFFF"/>
          </a:solidFill>
          <a:ln w="9525">
            <a:noFill/>
            <a:miter lim="800000"/>
            <a:headEnd/>
            <a:tailEnd/>
          </a:ln>
        </p:spPr>
        <p:txBody>
          <a:bodyPr wrap="none" anchor="ctr"/>
          <a:lstStyle/>
          <a:p>
            <a:endParaRPr lang="en-GB"/>
          </a:p>
        </p:txBody>
      </p:sp>
      <p:sp>
        <p:nvSpPr>
          <p:cNvPr id="15418" name="Rectangle 58"/>
          <p:cNvSpPr>
            <a:spLocks noChangeArrowheads="1"/>
          </p:cNvSpPr>
          <p:nvPr/>
        </p:nvSpPr>
        <p:spPr bwMode="auto">
          <a:xfrm>
            <a:off x="2408238" y="2673350"/>
            <a:ext cx="720725" cy="25400"/>
          </a:xfrm>
          <a:prstGeom prst="rect">
            <a:avLst/>
          </a:prstGeom>
          <a:solidFill>
            <a:srgbClr val="FFFFFF"/>
          </a:solidFill>
          <a:ln w="9525">
            <a:noFill/>
            <a:miter lim="800000"/>
            <a:headEnd/>
            <a:tailEnd/>
          </a:ln>
        </p:spPr>
        <p:txBody>
          <a:bodyPr wrap="none" anchor="ctr"/>
          <a:lstStyle/>
          <a:p>
            <a:endParaRPr lang="en-GB"/>
          </a:p>
        </p:txBody>
      </p:sp>
      <p:sp>
        <p:nvSpPr>
          <p:cNvPr id="15419" name="Rectangle 59"/>
          <p:cNvSpPr>
            <a:spLocks noChangeArrowheads="1"/>
          </p:cNvSpPr>
          <p:nvPr/>
        </p:nvSpPr>
        <p:spPr bwMode="auto">
          <a:xfrm>
            <a:off x="3128963" y="2673350"/>
            <a:ext cx="25400" cy="25400"/>
          </a:xfrm>
          <a:prstGeom prst="rect">
            <a:avLst/>
          </a:prstGeom>
          <a:solidFill>
            <a:srgbClr val="FFFFFF"/>
          </a:solidFill>
          <a:ln w="9525">
            <a:noFill/>
            <a:miter lim="800000"/>
            <a:headEnd/>
            <a:tailEnd/>
          </a:ln>
        </p:spPr>
        <p:txBody>
          <a:bodyPr wrap="none" anchor="ctr"/>
          <a:lstStyle/>
          <a:p>
            <a:endParaRPr lang="en-GB"/>
          </a:p>
        </p:txBody>
      </p:sp>
      <p:sp>
        <p:nvSpPr>
          <p:cNvPr id="15420" name="Rectangle 60"/>
          <p:cNvSpPr>
            <a:spLocks noChangeArrowheads="1"/>
          </p:cNvSpPr>
          <p:nvPr/>
        </p:nvSpPr>
        <p:spPr bwMode="auto">
          <a:xfrm>
            <a:off x="3138488" y="2673350"/>
            <a:ext cx="719137" cy="25400"/>
          </a:xfrm>
          <a:prstGeom prst="rect">
            <a:avLst/>
          </a:prstGeom>
          <a:solidFill>
            <a:srgbClr val="FFFFFF"/>
          </a:solidFill>
          <a:ln w="9525">
            <a:noFill/>
            <a:miter lim="800000"/>
            <a:headEnd/>
            <a:tailEnd/>
          </a:ln>
        </p:spPr>
        <p:txBody>
          <a:bodyPr wrap="none" anchor="ctr"/>
          <a:lstStyle/>
          <a:p>
            <a:endParaRPr lang="en-GB"/>
          </a:p>
        </p:txBody>
      </p:sp>
      <p:sp>
        <p:nvSpPr>
          <p:cNvPr id="15421" name="Rectangle 61"/>
          <p:cNvSpPr>
            <a:spLocks noChangeArrowheads="1"/>
          </p:cNvSpPr>
          <p:nvPr/>
        </p:nvSpPr>
        <p:spPr bwMode="auto">
          <a:xfrm>
            <a:off x="3857625" y="2673350"/>
            <a:ext cx="28575" cy="25400"/>
          </a:xfrm>
          <a:prstGeom prst="rect">
            <a:avLst/>
          </a:prstGeom>
          <a:solidFill>
            <a:srgbClr val="FFFFFF"/>
          </a:solidFill>
          <a:ln w="9525">
            <a:noFill/>
            <a:miter lim="800000"/>
            <a:headEnd/>
            <a:tailEnd/>
          </a:ln>
        </p:spPr>
        <p:txBody>
          <a:bodyPr wrap="none" anchor="ctr"/>
          <a:lstStyle/>
          <a:p>
            <a:endParaRPr lang="en-GB"/>
          </a:p>
        </p:txBody>
      </p:sp>
      <p:sp>
        <p:nvSpPr>
          <p:cNvPr id="15422" name="Rectangle 62"/>
          <p:cNvSpPr>
            <a:spLocks noChangeArrowheads="1"/>
          </p:cNvSpPr>
          <p:nvPr/>
        </p:nvSpPr>
        <p:spPr bwMode="auto">
          <a:xfrm>
            <a:off x="3867150" y="2673350"/>
            <a:ext cx="719138" cy="25400"/>
          </a:xfrm>
          <a:prstGeom prst="rect">
            <a:avLst/>
          </a:prstGeom>
          <a:solidFill>
            <a:srgbClr val="FFFFFF"/>
          </a:solidFill>
          <a:ln w="9525">
            <a:noFill/>
            <a:miter lim="800000"/>
            <a:headEnd/>
            <a:tailEnd/>
          </a:ln>
        </p:spPr>
        <p:txBody>
          <a:bodyPr wrap="none" anchor="ctr"/>
          <a:lstStyle/>
          <a:p>
            <a:endParaRPr lang="en-GB"/>
          </a:p>
        </p:txBody>
      </p:sp>
      <p:sp>
        <p:nvSpPr>
          <p:cNvPr id="15423" name="Rectangle 63"/>
          <p:cNvSpPr>
            <a:spLocks noChangeArrowheads="1"/>
          </p:cNvSpPr>
          <p:nvPr/>
        </p:nvSpPr>
        <p:spPr bwMode="auto">
          <a:xfrm>
            <a:off x="4586288" y="2673350"/>
            <a:ext cx="26987" cy="25400"/>
          </a:xfrm>
          <a:prstGeom prst="rect">
            <a:avLst/>
          </a:prstGeom>
          <a:solidFill>
            <a:srgbClr val="FFFFFF"/>
          </a:solidFill>
          <a:ln w="9525">
            <a:noFill/>
            <a:miter lim="800000"/>
            <a:headEnd/>
            <a:tailEnd/>
          </a:ln>
        </p:spPr>
        <p:txBody>
          <a:bodyPr wrap="none" anchor="ctr"/>
          <a:lstStyle/>
          <a:p>
            <a:endParaRPr lang="en-GB"/>
          </a:p>
        </p:txBody>
      </p:sp>
      <p:sp>
        <p:nvSpPr>
          <p:cNvPr id="15424" name="Rectangle 64"/>
          <p:cNvSpPr>
            <a:spLocks noChangeArrowheads="1"/>
          </p:cNvSpPr>
          <p:nvPr/>
        </p:nvSpPr>
        <p:spPr bwMode="auto">
          <a:xfrm>
            <a:off x="4597400" y="2673350"/>
            <a:ext cx="719138" cy="25400"/>
          </a:xfrm>
          <a:prstGeom prst="rect">
            <a:avLst/>
          </a:prstGeom>
          <a:solidFill>
            <a:srgbClr val="FFFFFF"/>
          </a:solidFill>
          <a:ln w="9525">
            <a:noFill/>
            <a:miter lim="800000"/>
            <a:headEnd/>
            <a:tailEnd/>
          </a:ln>
        </p:spPr>
        <p:txBody>
          <a:bodyPr wrap="none" anchor="ctr"/>
          <a:lstStyle/>
          <a:p>
            <a:endParaRPr lang="en-GB"/>
          </a:p>
        </p:txBody>
      </p:sp>
      <p:sp>
        <p:nvSpPr>
          <p:cNvPr id="15425" name="Rectangle 65"/>
          <p:cNvSpPr>
            <a:spLocks noChangeArrowheads="1"/>
          </p:cNvSpPr>
          <p:nvPr/>
        </p:nvSpPr>
        <p:spPr bwMode="auto">
          <a:xfrm>
            <a:off x="5314950" y="2673350"/>
            <a:ext cx="23813" cy="25400"/>
          </a:xfrm>
          <a:prstGeom prst="rect">
            <a:avLst/>
          </a:prstGeom>
          <a:solidFill>
            <a:srgbClr val="FFFFFF"/>
          </a:solidFill>
          <a:ln w="9525">
            <a:noFill/>
            <a:miter lim="800000"/>
            <a:headEnd/>
            <a:tailEnd/>
          </a:ln>
        </p:spPr>
        <p:txBody>
          <a:bodyPr wrap="none" anchor="ctr"/>
          <a:lstStyle/>
          <a:p>
            <a:endParaRPr lang="en-GB"/>
          </a:p>
        </p:txBody>
      </p:sp>
      <p:sp>
        <p:nvSpPr>
          <p:cNvPr id="15426" name="Rectangle 66"/>
          <p:cNvSpPr>
            <a:spLocks noChangeArrowheads="1"/>
          </p:cNvSpPr>
          <p:nvPr/>
        </p:nvSpPr>
        <p:spPr bwMode="auto">
          <a:xfrm>
            <a:off x="1666875" y="2681287"/>
            <a:ext cx="26988" cy="582613"/>
          </a:xfrm>
          <a:prstGeom prst="rect">
            <a:avLst/>
          </a:prstGeom>
          <a:solidFill>
            <a:srgbClr val="FFFFFF"/>
          </a:solidFill>
          <a:ln w="9525">
            <a:noFill/>
            <a:miter lim="800000"/>
            <a:headEnd/>
            <a:tailEnd/>
          </a:ln>
        </p:spPr>
        <p:txBody>
          <a:bodyPr wrap="none" anchor="ctr"/>
          <a:lstStyle/>
          <a:p>
            <a:endParaRPr lang="en-GB"/>
          </a:p>
        </p:txBody>
      </p:sp>
      <p:sp>
        <p:nvSpPr>
          <p:cNvPr id="15427" name="Rectangle 67"/>
          <p:cNvSpPr>
            <a:spLocks noChangeArrowheads="1"/>
          </p:cNvSpPr>
          <p:nvPr/>
        </p:nvSpPr>
        <p:spPr bwMode="auto">
          <a:xfrm>
            <a:off x="2398713" y="2681287"/>
            <a:ext cx="26987" cy="582613"/>
          </a:xfrm>
          <a:prstGeom prst="rect">
            <a:avLst/>
          </a:prstGeom>
          <a:solidFill>
            <a:srgbClr val="FFFFFF"/>
          </a:solidFill>
          <a:ln w="9525">
            <a:noFill/>
            <a:miter lim="800000"/>
            <a:headEnd/>
            <a:tailEnd/>
          </a:ln>
        </p:spPr>
        <p:txBody>
          <a:bodyPr wrap="none" anchor="ctr"/>
          <a:lstStyle/>
          <a:p>
            <a:endParaRPr lang="en-GB"/>
          </a:p>
        </p:txBody>
      </p:sp>
      <p:sp>
        <p:nvSpPr>
          <p:cNvPr id="15428" name="Rectangle 68"/>
          <p:cNvSpPr>
            <a:spLocks noChangeArrowheads="1"/>
          </p:cNvSpPr>
          <p:nvPr/>
        </p:nvSpPr>
        <p:spPr bwMode="auto">
          <a:xfrm>
            <a:off x="3128963" y="2681287"/>
            <a:ext cx="25400" cy="582613"/>
          </a:xfrm>
          <a:prstGeom prst="rect">
            <a:avLst/>
          </a:prstGeom>
          <a:solidFill>
            <a:srgbClr val="FFFFFF"/>
          </a:solidFill>
          <a:ln w="9525">
            <a:noFill/>
            <a:miter lim="800000"/>
            <a:headEnd/>
            <a:tailEnd/>
          </a:ln>
        </p:spPr>
        <p:txBody>
          <a:bodyPr wrap="none" anchor="ctr"/>
          <a:lstStyle/>
          <a:p>
            <a:endParaRPr lang="en-GB"/>
          </a:p>
        </p:txBody>
      </p:sp>
      <p:sp>
        <p:nvSpPr>
          <p:cNvPr id="15429" name="Rectangle 69"/>
          <p:cNvSpPr>
            <a:spLocks noChangeArrowheads="1"/>
          </p:cNvSpPr>
          <p:nvPr/>
        </p:nvSpPr>
        <p:spPr bwMode="auto">
          <a:xfrm>
            <a:off x="3857625" y="2681287"/>
            <a:ext cx="28575" cy="582613"/>
          </a:xfrm>
          <a:prstGeom prst="rect">
            <a:avLst/>
          </a:prstGeom>
          <a:solidFill>
            <a:srgbClr val="FFFFFF"/>
          </a:solidFill>
          <a:ln w="9525">
            <a:noFill/>
            <a:miter lim="800000"/>
            <a:headEnd/>
            <a:tailEnd/>
          </a:ln>
        </p:spPr>
        <p:txBody>
          <a:bodyPr wrap="none" anchor="ctr"/>
          <a:lstStyle/>
          <a:p>
            <a:endParaRPr lang="en-GB"/>
          </a:p>
        </p:txBody>
      </p:sp>
      <p:sp>
        <p:nvSpPr>
          <p:cNvPr id="15430" name="Rectangle 70"/>
          <p:cNvSpPr>
            <a:spLocks noChangeArrowheads="1"/>
          </p:cNvSpPr>
          <p:nvPr/>
        </p:nvSpPr>
        <p:spPr bwMode="auto">
          <a:xfrm>
            <a:off x="4586288" y="2681287"/>
            <a:ext cx="26987" cy="582613"/>
          </a:xfrm>
          <a:prstGeom prst="rect">
            <a:avLst/>
          </a:prstGeom>
          <a:solidFill>
            <a:srgbClr val="FFFFFF"/>
          </a:solidFill>
          <a:ln w="9525">
            <a:noFill/>
            <a:miter lim="800000"/>
            <a:headEnd/>
            <a:tailEnd/>
          </a:ln>
        </p:spPr>
        <p:txBody>
          <a:bodyPr wrap="none" anchor="ctr"/>
          <a:lstStyle/>
          <a:p>
            <a:endParaRPr lang="en-GB"/>
          </a:p>
        </p:txBody>
      </p:sp>
      <p:sp>
        <p:nvSpPr>
          <p:cNvPr id="15431" name="Rectangle 71"/>
          <p:cNvSpPr>
            <a:spLocks noChangeArrowheads="1"/>
          </p:cNvSpPr>
          <p:nvPr/>
        </p:nvSpPr>
        <p:spPr bwMode="auto">
          <a:xfrm>
            <a:off x="5314950" y="2681287"/>
            <a:ext cx="23813" cy="582613"/>
          </a:xfrm>
          <a:prstGeom prst="rect">
            <a:avLst/>
          </a:prstGeom>
          <a:solidFill>
            <a:srgbClr val="FFFFFF"/>
          </a:solidFill>
          <a:ln w="9525">
            <a:noFill/>
            <a:miter lim="800000"/>
            <a:headEnd/>
            <a:tailEnd/>
          </a:ln>
        </p:spPr>
        <p:txBody>
          <a:bodyPr wrap="none" anchor="ctr"/>
          <a:lstStyle/>
          <a:p>
            <a:endParaRPr lang="en-GB"/>
          </a:p>
        </p:txBody>
      </p:sp>
      <p:sp>
        <p:nvSpPr>
          <p:cNvPr id="15432" name="Rectangle 72"/>
          <p:cNvSpPr>
            <a:spLocks noChangeArrowheads="1"/>
          </p:cNvSpPr>
          <p:nvPr/>
        </p:nvSpPr>
        <p:spPr bwMode="auto">
          <a:xfrm>
            <a:off x="1860550" y="3248025"/>
            <a:ext cx="339725"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0</a:t>
            </a:r>
          </a:p>
        </p:txBody>
      </p:sp>
      <p:sp>
        <p:nvSpPr>
          <p:cNvPr id="15433" name="Rectangle 73"/>
          <p:cNvSpPr>
            <a:spLocks noChangeArrowheads="1"/>
          </p:cNvSpPr>
          <p:nvPr/>
        </p:nvSpPr>
        <p:spPr bwMode="auto">
          <a:xfrm>
            <a:off x="2462213" y="3248025"/>
            <a:ext cx="571500"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0.5</a:t>
            </a:r>
          </a:p>
        </p:txBody>
      </p:sp>
      <p:sp>
        <p:nvSpPr>
          <p:cNvPr id="15434" name="Rectangle 74"/>
          <p:cNvSpPr>
            <a:spLocks noChangeArrowheads="1"/>
          </p:cNvSpPr>
          <p:nvPr/>
        </p:nvSpPr>
        <p:spPr bwMode="auto">
          <a:xfrm>
            <a:off x="3317875" y="3248025"/>
            <a:ext cx="341313"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4</a:t>
            </a:r>
          </a:p>
        </p:txBody>
      </p:sp>
      <p:sp>
        <p:nvSpPr>
          <p:cNvPr id="15435" name="Rectangle 75"/>
          <p:cNvSpPr>
            <a:spLocks noChangeArrowheads="1"/>
          </p:cNvSpPr>
          <p:nvPr/>
        </p:nvSpPr>
        <p:spPr bwMode="auto">
          <a:xfrm>
            <a:off x="4049713" y="3248025"/>
            <a:ext cx="339725"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5</a:t>
            </a:r>
          </a:p>
        </p:txBody>
      </p:sp>
      <p:sp>
        <p:nvSpPr>
          <p:cNvPr id="15436" name="Rectangle 76"/>
          <p:cNvSpPr>
            <a:spLocks noChangeArrowheads="1"/>
          </p:cNvSpPr>
          <p:nvPr/>
        </p:nvSpPr>
        <p:spPr bwMode="auto">
          <a:xfrm>
            <a:off x="4692650" y="3248025"/>
            <a:ext cx="496888"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56</a:t>
            </a:r>
          </a:p>
        </p:txBody>
      </p:sp>
      <p:sp>
        <p:nvSpPr>
          <p:cNvPr id="15437" name="Rectangle 77"/>
          <p:cNvSpPr>
            <a:spLocks noChangeArrowheads="1"/>
          </p:cNvSpPr>
          <p:nvPr/>
        </p:nvSpPr>
        <p:spPr bwMode="auto">
          <a:xfrm>
            <a:off x="1666875" y="3263900"/>
            <a:ext cx="26988" cy="25400"/>
          </a:xfrm>
          <a:prstGeom prst="rect">
            <a:avLst/>
          </a:prstGeom>
          <a:solidFill>
            <a:srgbClr val="FFFFFF"/>
          </a:solidFill>
          <a:ln w="9525">
            <a:noFill/>
            <a:miter lim="800000"/>
            <a:headEnd/>
            <a:tailEnd/>
          </a:ln>
        </p:spPr>
        <p:txBody>
          <a:bodyPr wrap="none" anchor="ctr"/>
          <a:lstStyle/>
          <a:p>
            <a:endParaRPr lang="en-GB"/>
          </a:p>
        </p:txBody>
      </p:sp>
      <p:sp>
        <p:nvSpPr>
          <p:cNvPr id="15438" name="Rectangle 78"/>
          <p:cNvSpPr>
            <a:spLocks noChangeArrowheads="1"/>
          </p:cNvSpPr>
          <p:nvPr/>
        </p:nvSpPr>
        <p:spPr bwMode="auto">
          <a:xfrm>
            <a:off x="1685925" y="3263900"/>
            <a:ext cx="712788" cy="25400"/>
          </a:xfrm>
          <a:prstGeom prst="rect">
            <a:avLst/>
          </a:prstGeom>
          <a:solidFill>
            <a:srgbClr val="FFFFFF"/>
          </a:solidFill>
          <a:ln w="9525">
            <a:noFill/>
            <a:miter lim="800000"/>
            <a:headEnd/>
            <a:tailEnd/>
          </a:ln>
        </p:spPr>
        <p:txBody>
          <a:bodyPr wrap="none" anchor="ctr"/>
          <a:lstStyle/>
          <a:p>
            <a:endParaRPr lang="en-GB"/>
          </a:p>
        </p:txBody>
      </p:sp>
      <p:sp>
        <p:nvSpPr>
          <p:cNvPr id="15439" name="Rectangle 79"/>
          <p:cNvSpPr>
            <a:spLocks noChangeArrowheads="1"/>
          </p:cNvSpPr>
          <p:nvPr/>
        </p:nvSpPr>
        <p:spPr bwMode="auto">
          <a:xfrm>
            <a:off x="2398713" y="3263900"/>
            <a:ext cx="26987" cy="25400"/>
          </a:xfrm>
          <a:prstGeom prst="rect">
            <a:avLst/>
          </a:prstGeom>
          <a:solidFill>
            <a:srgbClr val="FFFFFF"/>
          </a:solidFill>
          <a:ln w="9525">
            <a:noFill/>
            <a:miter lim="800000"/>
            <a:headEnd/>
            <a:tailEnd/>
          </a:ln>
        </p:spPr>
        <p:txBody>
          <a:bodyPr wrap="none" anchor="ctr"/>
          <a:lstStyle/>
          <a:p>
            <a:endParaRPr lang="en-GB"/>
          </a:p>
        </p:txBody>
      </p:sp>
      <p:sp>
        <p:nvSpPr>
          <p:cNvPr id="15440" name="Rectangle 80"/>
          <p:cNvSpPr>
            <a:spLocks noChangeArrowheads="1"/>
          </p:cNvSpPr>
          <p:nvPr/>
        </p:nvSpPr>
        <p:spPr bwMode="auto">
          <a:xfrm>
            <a:off x="2408238" y="3263900"/>
            <a:ext cx="720725" cy="25400"/>
          </a:xfrm>
          <a:prstGeom prst="rect">
            <a:avLst/>
          </a:prstGeom>
          <a:solidFill>
            <a:srgbClr val="FFFFFF"/>
          </a:solidFill>
          <a:ln w="9525">
            <a:noFill/>
            <a:miter lim="800000"/>
            <a:headEnd/>
            <a:tailEnd/>
          </a:ln>
        </p:spPr>
        <p:txBody>
          <a:bodyPr wrap="none" anchor="ctr"/>
          <a:lstStyle/>
          <a:p>
            <a:endParaRPr lang="en-GB"/>
          </a:p>
        </p:txBody>
      </p:sp>
      <p:sp>
        <p:nvSpPr>
          <p:cNvPr id="15441" name="Rectangle 81"/>
          <p:cNvSpPr>
            <a:spLocks noChangeArrowheads="1"/>
          </p:cNvSpPr>
          <p:nvPr/>
        </p:nvSpPr>
        <p:spPr bwMode="auto">
          <a:xfrm>
            <a:off x="3128963" y="3263900"/>
            <a:ext cx="25400" cy="25400"/>
          </a:xfrm>
          <a:prstGeom prst="rect">
            <a:avLst/>
          </a:prstGeom>
          <a:solidFill>
            <a:srgbClr val="FFFFFF"/>
          </a:solidFill>
          <a:ln w="9525">
            <a:noFill/>
            <a:miter lim="800000"/>
            <a:headEnd/>
            <a:tailEnd/>
          </a:ln>
        </p:spPr>
        <p:txBody>
          <a:bodyPr wrap="none" anchor="ctr"/>
          <a:lstStyle/>
          <a:p>
            <a:endParaRPr lang="en-GB"/>
          </a:p>
        </p:txBody>
      </p:sp>
      <p:sp>
        <p:nvSpPr>
          <p:cNvPr id="15442" name="Rectangle 82"/>
          <p:cNvSpPr>
            <a:spLocks noChangeArrowheads="1"/>
          </p:cNvSpPr>
          <p:nvPr/>
        </p:nvSpPr>
        <p:spPr bwMode="auto">
          <a:xfrm>
            <a:off x="3138488" y="3263900"/>
            <a:ext cx="719137" cy="25400"/>
          </a:xfrm>
          <a:prstGeom prst="rect">
            <a:avLst/>
          </a:prstGeom>
          <a:solidFill>
            <a:srgbClr val="FFFFFF"/>
          </a:solidFill>
          <a:ln w="9525">
            <a:noFill/>
            <a:miter lim="800000"/>
            <a:headEnd/>
            <a:tailEnd/>
          </a:ln>
        </p:spPr>
        <p:txBody>
          <a:bodyPr wrap="none" anchor="ctr"/>
          <a:lstStyle/>
          <a:p>
            <a:endParaRPr lang="en-GB"/>
          </a:p>
        </p:txBody>
      </p:sp>
      <p:sp>
        <p:nvSpPr>
          <p:cNvPr id="15443" name="Rectangle 83"/>
          <p:cNvSpPr>
            <a:spLocks noChangeArrowheads="1"/>
          </p:cNvSpPr>
          <p:nvPr/>
        </p:nvSpPr>
        <p:spPr bwMode="auto">
          <a:xfrm>
            <a:off x="3857625" y="3263900"/>
            <a:ext cx="28575" cy="25400"/>
          </a:xfrm>
          <a:prstGeom prst="rect">
            <a:avLst/>
          </a:prstGeom>
          <a:solidFill>
            <a:srgbClr val="FFFFFF"/>
          </a:solidFill>
          <a:ln w="9525">
            <a:noFill/>
            <a:miter lim="800000"/>
            <a:headEnd/>
            <a:tailEnd/>
          </a:ln>
        </p:spPr>
        <p:txBody>
          <a:bodyPr wrap="none" anchor="ctr"/>
          <a:lstStyle/>
          <a:p>
            <a:endParaRPr lang="en-GB"/>
          </a:p>
        </p:txBody>
      </p:sp>
      <p:sp>
        <p:nvSpPr>
          <p:cNvPr id="15444" name="Rectangle 84"/>
          <p:cNvSpPr>
            <a:spLocks noChangeArrowheads="1"/>
          </p:cNvSpPr>
          <p:nvPr/>
        </p:nvSpPr>
        <p:spPr bwMode="auto">
          <a:xfrm>
            <a:off x="3867150" y="3263900"/>
            <a:ext cx="719138" cy="25400"/>
          </a:xfrm>
          <a:prstGeom prst="rect">
            <a:avLst/>
          </a:prstGeom>
          <a:solidFill>
            <a:srgbClr val="FFFFFF"/>
          </a:solidFill>
          <a:ln w="9525">
            <a:noFill/>
            <a:miter lim="800000"/>
            <a:headEnd/>
            <a:tailEnd/>
          </a:ln>
        </p:spPr>
        <p:txBody>
          <a:bodyPr wrap="none" anchor="ctr"/>
          <a:lstStyle/>
          <a:p>
            <a:endParaRPr lang="en-GB"/>
          </a:p>
        </p:txBody>
      </p:sp>
      <p:sp>
        <p:nvSpPr>
          <p:cNvPr id="15445" name="Rectangle 85"/>
          <p:cNvSpPr>
            <a:spLocks noChangeArrowheads="1"/>
          </p:cNvSpPr>
          <p:nvPr/>
        </p:nvSpPr>
        <p:spPr bwMode="auto">
          <a:xfrm>
            <a:off x="4586288" y="3263900"/>
            <a:ext cx="26987" cy="25400"/>
          </a:xfrm>
          <a:prstGeom prst="rect">
            <a:avLst/>
          </a:prstGeom>
          <a:solidFill>
            <a:srgbClr val="FFFFFF"/>
          </a:solidFill>
          <a:ln w="9525">
            <a:noFill/>
            <a:miter lim="800000"/>
            <a:headEnd/>
            <a:tailEnd/>
          </a:ln>
        </p:spPr>
        <p:txBody>
          <a:bodyPr wrap="none" anchor="ctr"/>
          <a:lstStyle/>
          <a:p>
            <a:endParaRPr lang="en-GB"/>
          </a:p>
        </p:txBody>
      </p:sp>
      <p:sp>
        <p:nvSpPr>
          <p:cNvPr id="15446" name="Rectangle 86"/>
          <p:cNvSpPr>
            <a:spLocks noChangeArrowheads="1"/>
          </p:cNvSpPr>
          <p:nvPr/>
        </p:nvSpPr>
        <p:spPr bwMode="auto">
          <a:xfrm>
            <a:off x="4597400" y="3263900"/>
            <a:ext cx="719138" cy="25400"/>
          </a:xfrm>
          <a:prstGeom prst="rect">
            <a:avLst/>
          </a:prstGeom>
          <a:solidFill>
            <a:srgbClr val="FFFFFF"/>
          </a:solidFill>
          <a:ln w="9525">
            <a:noFill/>
            <a:miter lim="800000"/>
            <a:headEnd/>
            <a:tailEnd/>
          </a:ln>
        </p:spPr>
        <p:txBody>
          <a:bodyPr wrap="none" anchor="ctr"/>
          <a:lstStyle/>
          <a:p>
            <a:endParaRPr lang="en-GB"/>
          </a:p>
        </p:txBody>
      </p:sp>
      <p:sp>
        <p:nvSpPr>
          <p:cNvPr id="15447" name="Rectangle 87"/>
          <p:cNvSpPr>
            <a:spLocks noChangeArrowheads="1"/>
          </p:cNvSpPr>
          <p:nvPr/>
        </p:nvSpPr>
        <p:spPr bwMode="auto">
          <a:xfrm>
            <a:off x="5314950" y="3263900"/>
            <a:ext cx="23813" cy="25400"/>
          </a:xfrm>
          <a:prstGeom prst="rect">
            <a:avLst/>
          </a:prstGeom>
          <a:solidFill>
            <a:srgbClr val="FFFFFF"/>
          </a:solidFill>
          <a:ln w="9525">
            <a:noFill/>
            <a:miter lim="800000"/>
            <a:headEnd/>
            <a:tailEnd/>
          </a:ln>
        </p:spPr>
        <p:txBody>
          <a:bodyPr wrap="none" anchor="ctr"/>
          <a:lstStyle/>
          <a:p>
            <a:endParaRPr lang="en-GB"/>
          </a:p>
        </p:txBody>
      </p:sp>
      <p:sp>
        <p:nvSpPr>
          <p:cNvPr id="15448" name="Rectangle 88"/>
          <p:cNvSpPr>
            <a:spLocks noChangeArrowheads="1"/>
          </p:cNvSpPr>
          <p:nvPr/>
        </p:nvSpPr>
        <p:spPr bwMode="auto">
          <a:xfrm>
            <a:off x="1666875" y="3271837"/>
            <a:ext cx="26988" cy="582613"/>
          </a:xfrm>
          <a:prstGeom prst="rect">
            <a:avLst/>
          </a:prstGeom>
          <a:solidFill>
            <a:srgbClr val="FFFFFF"/>
          </a:solidFill>
          <a:ln w="9525">
            <a:noFill/>
            <a:miter lim="800000"/>
            <a:headEnd/>
            <a:tailEnd/>
          </a:ln>
        </p:spPr>
        <p:txBody>
          <a:bodyPr wrap="none" anchor="ctr"/>
          <a:lstStyle/>
          <a:p>
            <a:endParaRPr lang="en-GB"/>
          </a:p>
        </p:txBody>
      </p:sp>
      <p:sp>
        <p:nvSpPr>
          <p:cNvPr id="15449" name="Rectangle 89"/>
          <p:cNvSpPr>
            <a:spLocks noChangeArrowheads="1"/>
          </p:cNvSpPr>
          <p:nvPr/>
        </p:nvSpPr>
        <p:spPr bwMode="auto">
          <a:xfrm>
            <a:off x="2398713" y="3271837"/>
            <a:ext cx="26987" cy="582613"/>
          </a:xfrm>
          <a:prstGeom prst="rect">
            <a:avLst/>
          </a:prstGeom>
          <a:solidFill>
            <a:srgbClr val="FFFFFF"/>
          </a:solidFill>
          <a:ln w="9525">
            <a:noFill/>
            <a:miter lim="800000"/>
            <a:headEnd/>
            <a:tailEnd/>
          </a:ln>
        </p:spPr>
        <p:txBody>
          <a:bodyPr wrap="none" anchor="ctr"/>
          <a:lstStyle/>
          <a:p>
            <a:endParaRPr lang="en-GB"/>
          </a:p>
        </p:txBody>
      </p:sp>
      <p:sp>
        <p:nvSpPr>
          <p:cNvPr id="15450" name="Rectangle 90"/>
          <p:cNvSpPr>
            <a:spLocks noChangeArrowheads="1"/>
          </p:cNvSpPr>
          <p:nvPr/>
        </p:nvSpPr>
        <p:spPr bwMode="auto">
          <a:xfrm>
            <a:off x="3128963" y="3271837"/>
            <a:ext cx="25400" cy="582613"/>
          </a:xfrm>
          <a:prstGeom prst="rect">
            <a:avLst/>
          </a:prstGeom>
          <a:solidFill>
            <a:srgbClr val="FFFFFF"/>
          </a:solidFill>
          <a:ln w="9525">
            <a:noFill/>
            <a:miter lim="800000"/>
            <a:headEnd/>
            <a:tailEnd/>
          </a:ln>
        </p:spPr>
        <p:txBody>
          <a:bodyPr wrap="none" anchor="ctr"/>
          <a:lstStyle/>
          <a:p>
            <a:endParaRPr lang="en-GB"/>
          </a:p>
        </p:txBody>
      </p:sp>
      <p:sp>
        <p:nvSpPr>
          <p:cNvPr id="15451" name="Rectangle 91"/>
          <p:cNvSpPr>
            <a:spLocks noChangeArrowheads="1"/>
          </p:cNvSpPr>
          <p:nvPr/>
        </p:nvSpPr>
        <p:spPr bwMode="auto">
          <a:xfrm>
            <a:off x="3857625" y="3271837"/>
            <a:ext cx="28575" cy="582613"/>
          </a:xfrm>
          <a:prstGeom prst="rect">
            <a:avLst/>
          </a:prstGeom>
          <a:solidFill>
            <a:srgbClr val="FFFFFF"/>
          </a:solidFill>
          <a:ln w="9525">
            <a:noFill/>
            <a:miter lim="800000"/>
            <a:headEnd/>
            <a:tailEnd/>
          </a:ln>
        </p:spPr>
        <p:txBody>
          <a:bodyPr wrap="none" anchor="ctr"/>
          <a:lstStyle/>
          <a:p>
            <a:endParaRPr lang="en-GB"/>
          </a:p>
        </p:txBody>
      </p:sp>
      <p:sp>
        <p:nvSpPr>
          <p:cNvPr id="15452" name="Rectangle 92"/>
          <p:cNvSpPr>
            <a:spLocks noChangeArrowheads="1"/>
          </p:cNvSpPr>
          <p:nvPr/>
        </p:nvSpPr>
        <p:spPr bwMode="auto">
          <a:xfrm>
            <a:off x="4586288" y="3271837"/>
            <a:ext cx="26987" cy="582613"/>
          </a:xfrm>
          <a:prstGeom prst="rect">
            <a:avLst/>
          </a:prstGeom>
          <a:solidFill>
            <a:srgbClr val="FFFFFF"/>
          </a:solidFill>
          <a:ln w="9525">
            <a:noFill/>
            <a:miter lim="800000"/>
            <a:headEnd/>
            <a:tailEnd/>
          </a:ln>
        </p:spPr>
        <p:txBody>
          <a:bodyPr wrap="none" anchor="ctr"/>
          <a:lstStyle/>
          <a:p>
            <a:endParaRPr lang="en-GB"/>
          </a:p>
        </p:txBody>
      </p:sp>
      <p:sp>
        <p:nvSpPr>
          <p:cNvPr id="15453" name="Rectangle 93"/>
          <p:cNvSpPr>
            <a:spLocks noChangeArrowheads="1"/>
          </p:cNvSpPr>
          <p:nvPr/>
        </p:nvSpPr>
        <p:spPr bwMode="auto">
          <a:xfrm>
            <a:off x="5314950" y="3271837"/>
            <a:ext cx="23813" cy="582613"/>
          </a:xfrm>
          <a:prstGeom prst="rect">
            <a:avLst/>
          </a:prstGeom>
          <a:solidFill>
            <a:srgbClr val="FFFFFF"/>
          </a:solidFill>
          <a:ln w="9525">
            <a:noFill/>
            <a:miter lim="800000"/>
            <a:headEnd/>
            <a:tailEnd/>
          </a:ln>
        </p:spPr>
        <p:txBody>
          <a:bodyPr wrap="none" anchor="ctr"/>
          <a:lstStyle/>
          <a:p>
            <a:endParaRPr lang="en-GB"/>
          </a:p>
        </p:txBody>
      </p:sp>
      <p:sp>
        <p:nvSpPr>
          <p:cNvPr id="15454" name="Rectangle 94"/>
          <p:cNvSpPr>
            <a:spLocks noChangeArrowheads="1"/>
          </p:cNvSpPr>
          <p:nvPr/>
        </p:nvSpPr>
        <p:spPr bwMode="auto">
          <a:xfrm>
            <a:off x="1776413" y="3838575"/>
            <a:ext cx="493712"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23</a:t>
            </a:r>
          </a:p>
        </p:txBody>
      </p:sp>
      <p:sp>
        <p:nvSpPr>
          <p:cNvPr id="15455" name="Rectangle 95"/>
          <p:cNvSpPr>
            <a:spLocks noChangeArrowheads="1"/>
          </p:cNvSpPr>
          <p:nvPr/>
        </p:nvSpPr>
        <p:spPr bwMode="auto">
          <a:xfrm>
            <a:off x="2505075" y="3838575"/>
            <a:ext cx="493713"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83</a:t>
            </a:r>
          </a:p>
        </p:txBody>
      </p:sp>
      <p:sp>
        <p:nvSpPr>
          <p:cNvPr id="15456" name="Rectangle 96"/>
          <p:cNvSpPr>
            <a:spLocks noChangeArrowheads="1"/>
          </p:cNvSpPr>
          <p:nvPr/>
        </p:nvSpPr>
        <p:spPr bwMode="auto">
          <a:xfrm>
            <a:off x="3235325" y="3838575"/>
            <a:ext cx="495300"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13</a:t>
            </a:r>
          </a:p>
        </p:txBody>
      </p:sp>
      <p:sp>
        <p:nvSpPr>
          <p:cNvPr id="15457" name="Rectangle 97"/>
          <p:cNvSpPr>
            <a:spLocks noChangeArrowheads="1"/>
          </p:cNvSpPr>
          <p:nvPr/>
        </p:nvSpPr>
        <p:spPr bwMode="auto">
          <a:xfrm>
            <a:off x="4049713" y="3838575"/>
            <a:ext cx="339725"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0</a:t>
            </a:r>
          </a:p>
        </p:txBody>
      </p:sp>
      <p:sp>
        <p:nvSpPr>
          <p:cNvPr id="15458" name="Rectangle 98"/>
          <p:cNvSpPr>
            <a:spLocks noChangeArrowheads="1"/>
          </p:cNvSpPr>
          <p:nvPr/>
        </p:nvSpPr>
        <p:spPr bwMode="auto">
          <a:xfrm>
            <a:off x="4692650" y="3838575"/>
            <a:ext cx="496888" cy="427037"/>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200" b="1">
                <a:solidFill>
                  <a:schemeClr val="accent2"/>
                </a:solidFill>
                <a:latin typeface="Arial" charset="0"/>
              </a:rPr>
              <a:t>10</a:t>
            </a:r>
          </a:p>
        </p:txBody>
      </p:sp>
      <p:sp>
        <p:nvSpPr>
          <p:cNvPr id="15459" name="Rectangle 99"/>
          <p:cNvSpPr>
            <a:spLocks noChangeArrowheads="1"/>
          </p:cNvSpPr>
          <p:nvPr/>
        </p:nvSpPr>
        <p:spPr bwMode="auto">
          <a:xfrm>
            <a:off x="1666875" y="3854450"/>
            <a:ext cx="26988" cy="25400"/>
          </a:xfrm>
          <a:prstGeom prst="rect">
            <a:avLst/>
          </a:prstGeom>
          <a:solidFill>
            <a:srgbClr val="FFFFFF"/>
          </a:solidFill>
          <a:ln w="9525">
            <a:noFill/>
            <a:miter lim="800000"/>
            <a:headEnd/>
            <a:tailEnd/>
          </a:ln>
        </p:spPr>
        <p:txBody>
          <a:bodyPr wrap="none" anchor="ctr"/>
          <a:lstStyle/>
          <a:p>
            <a:endParaRPr lang="en-GB"/>
          </a:p>
        </p:txBody>
      </p:sp>
      <p:sp>
        <p:nvSpPr>
          <p:cNvPr id="15460" name="Rectangle 100"/>
          <p:cNvSpPr>
            <a:spLocks noChangeArrowheads="1"/>
          </p:cNvSpPr>
          <p:nvPr/>
        </p:nvSpPr>
        <p:spPr bwMode="auto">
          <a:xfrm>
            <a:off x="1685925" y="3854450"/>
            <a:ext cx="712788" cy="25400"/>
          </a:xfrm>
          <a:prstGeom prst="rect">
            <a:avLst/>
          </a:prstGeom>
          <a:solidFill>
            <a:srgbClr val="FFFFFF"/>
          </a:solidFill>
          <a:ln w="9525">
            <a:noFill/>
            <a:miter lim="800000"/>
            <a:headEnd/>
            <a:tailEnd/>
          </a:ln>
        </p:spPr>
        <p:txBody>
          <a:bodyPr wrap="none" anchor="ctr"/>
          <a:lstStyle/>
          <a:p>
            <a:endParaRPr lang="en-GB"/>
          </a:p>
        </p:txBody>
      </p:sp>
      <p:sp>
        <p:nvSpPr>
          <p:cNvPr id="15461" name="Rectangle 101"/>
          <p:cNvSpPr>
            <a:spLocks noChangeArrowheads="1"/>
          </p:cNvSpPr>
          <p:nvPr/>
        </p:nvSpPr>
        <p:spPr bwMode="auto">
          <a:xfrm>
            <a:off x="2398713" y="3854450"/>
            <a:ext cx="26987" cy="25400"/>
          </a:xfrm>
          <a:prstGeom prst="rect">
            <a:avLst/>
          </a:prstGeom>
          <a:solidFill>
            <a:srgbClr val="FFFFFF"/>
          </a:solidFill>
          <a:ln w="9525">
            <a:noFill/>
            <a:miter lim="800000"/>
            <a:headEnd/>
            <a:tailEnd/>
          </a:ln>
        </p:spPr>
        <p:txBody>
          <a:bodyPr wrap="none" anchor="ctr"/>
          <a:lstStyle/>
          <a:p>
            <a:endParaRPr lang="en-GB"/>
          </a:p>
        </p:txBody>
      </p:sp>
      <p:sp>
        <p:nvSpPr>
          <p:cNvPr id="15462" name="Rectangle 102"/>
          <p:cNvSpPr>
            <a:spLocks noChangeArrowheads="1"/>
          </p:cNvSpPr>
          <p:nvPr/>
        </p:nvSpPr>
        <p:spPr bwMode="auto">
          <a:xfrm>
            <a:off x="2408238" y="3854450"/>
            <a:ext cx="720725" cy="25400"/>
          </a:xfrm>
          <a:prstGeom prst="rect">
            <a:avLst/>
          </a:prstGeom>
          <a:solidFill>
            <a:srgbClr val="FFFFFF"/>
          </a:solidFill>
          <a:ln w="9525">
            <a:noFill/>
            <a:miter lim="800000"/>
            <a:headEnd/>
            <a:tailEnd/>
          </a:ln>
        </p:spPr>
        <p:txBody>
          <a:bodyPr wrap="none" anchor="ctr"/>
          <a:lstStyle/>
          <a:p>
            <a:endParaRPr lang="en-GB"/>
          </a:p>
        </p:txBody>
      </p:sp>
      <p:sp>
        <p:nvSpPr>
          <p:cNvPr id="15463" name="Rectangle 103"/>
          <p:cNvSpPr>
            <a:spLocks noChangeArrowheads="1"/>
          </p:cNvSpPr>
          <p:nvPr/>
        </p:nvSpPr>
        <p:spPr bwMode="auto">
          <a:xfrm>
            <a:off x="3128963" y="3854450"/>
            <a:ext cx="25400" cy="25400"/>
          </a:xfrm>
          <a:prstGeom prst="rect">
            <a:avLst/>
          </a:prstGeom>
          <a:solidFill>
            <a:srgbClr val="FFFFFF"/>
          </a:solidFill>
          <a:ln w="9525">
            <a:noFill/>
            <a:miter lim="800000"/>
            <a:headEnd/>
            <a:tailEnd/>
          </a:ln>
        </p:spPr>
        <p:txBody>
          <a:bodyPr wrap="none" anchor="ctr"/>
          <a:lstStyle/>
          <a:p>
            <a:endParaRPr lang="en-GB"/>
          </a:p>
        </p:txBody>
      </p:sp>
      <p:sp>
        <p:nvSpPr>
          <p:cNvPr id="15464" name="Rectangle 104"/>
          <p:cNvSpPr>
            <a:spLocks noChangeArrowheads="1"/>
          </p:cNvSpPr>
          <p:nvPr/>
        </p:nvSpPr>
        <p:spPr bwMode="auto">
          <a:xfrm>
            <a:off x="3138488" y="3854450"/>
            <a:ext cx="719137" cy="25400"/>
          </a:xfrm>
          <a:prstGeom prst="rect">
            <a:avLst/>
          </a:prstGeom>
          <a:solidFill>
            <a:srgbClr val="FFFFFF"/>
          </a:solidFill>
          <a:ln w="9525">
            <a:noFill/>
            <a:miter lim="800000"/>
            <a:headEnd/>
            <a:tailEnd/>
          </a:ln>
        </p:spPr>
        <p:txBody>
          <a:bodyPr wrap="none" anchor="ctr"/>
          <a:lstStyle/>
          <a:p>
            <a:endParaRPr lang="en-GB"/>
          </a:p>
        </p:txBody>
      </p:sp>
      <p:sp>
        <p:nvSpPr>
          <p:cNvPr id="15465" name="Rectangle 105"/>
          <p:cNvSpPr>
            <a:spLocks noChangeArrowheads="1"/>
          </p:cNvSpPr>
          <p:nvPr/>
        </p:nvSpPr>
        <p:spPr bwMode="auto">
          <a:xfrm>
            <a:off x="3857625" y="3854450"/>
            <a:ext cx="28575" cy="25400"/>
          </a:xfrm>
          <a:prstGeom prst="rect">
            <a:avLst/>
          </a:prstGeom>
          <a:solidFill>
            <a:srgbClr val="FFFFFF"/>
          </a:solidFill>
          <a:ln w="9525">
            <a:noFill/>
            <a:miter lim="800000"/>
            <a:headEnd/>
            <a:tailEnd/>
          </a:ln>
        </p:spPr>
        <p:txBody>
          <a:bodyPr wrap="none" anchor="ctr"/>
          <a:lstStyle/>
          <a:p>
            <a:endParaRPr lang="en-GB"/>
          </a:p>
        </p:txBody>
      </p:sp>
      <p:sp>
        <p:nvSpPr>
          <p:cNvPr id="15466" name="Rectangle 106"/>
          <p:cNvSpPr>
            <a:spLocks noChangeArrowheads="1"/>
          </p:cNvSpPr>
          <p:nvPr/>
        </p:nvSpPr>
        <p:spPr bwMode="auto">
          <a:xfrm>
            <a:off x="3867150" y="3854450"/>
            <a:ext cx="719138" cy="25400"/>
          </a:xfrm>
          <a:prstGeom prst="rect">
            <a:avLst/>
          </a:prstGeom>
          <a:solidFill>
            <a:srgbClr val="FFFFFF"/>
          </a:solidFill>
          <a:ln w="9525">
            <a:noFill/>
            <a:miter lim="800000"/>
            <a:headEnd/>
            <a:tailEnd/>
          </a:ln>
        </p:spPr>
        <p:txBody>
          <a:bodyPr wrap="none" anchor="ctr"/>
          <a:lstStyle/>
          <a:p>
            <a:endParaRPr lang="en-GB"/>
          </a:p>
        </p:txBody>
      </p:sp>
      <p:sp>
        <p:nvSpPr>
          <p:cNvPr id="15467" name="Rectangle 107"/>
          <p:cNvSpPr>
            <a:spLocks noChangeArrowheads="1"/>
          </p:cNvSpPr>
          <p:nvPr/>
        </p:nvSpPr>
        <p:spPr bwMode="auto">
          <a:xfrm>
            <a:off x="4586288" y="3854450"/>
            <a:ext cx="26987" cy="25400"/>
          </a:xfrm>
          <a:prstGeom prst="rect">
            <a:avLst/>
          </a:prstGeom>
          <a:solidFill>
            <a:srgbClr val="FFFFFF"/>
          </a:solidFill>
          <a:ln w="9525">
            <a:noFill/>
            <a:miter lim="800000"/>
            <a:headEnd/>
            <a:tailEnd/>
          </a:ln>
        </p:spPr>
        <p:txBody>
          <a:bodyPr wrap="none" anchor="ctr"/>
          <a:lstStyle/>
          <a:p>
            <a:endParaRPr lang="en-GB"/>
          </a:p>
        </p:txBody>
      </p:sp>
      <p:sp>
        <p:nvSpPr>
          <p:cNvPr id="15468" name="Rectangle 108"/>
          <p:cNvSpPr>
            <a:spLocks noChangeArrowheads="1"/>
          </p:cNvSpPr>
          <p:nvPr/>
        </p:nvSpPr>
        <p:spPr bwMode="auto">
          <a:xfrm>
            <a:off x="4597400" y="3854450"/>
            <a:ext cx="719138" cy="25400"/>
          </a:xfrm>
          <a:prstGeom prst="rect">
            <a:avLst/>
          </a:prstGeom>
          <a:solidFill>
            <a:srgbClr val="FFFFFF"/>
          </a:solidFill>
          <a:ln w="9525">
            <a:noFill/>
            <a:miter lim="800000"/>
            <a:headEnd/>
            <a:tailEnd/>
          </a:ln>
        </p:spPr>
        <p:txBody>
          <a:bodyPr wrap="none" anchor="ctr"/>
          <a:lstStyle/>
          <a:p>
            <a:endParaRPr lang="en-GB"/>
          </a:p>
        </p:txBody>
      </p:sp>
      <p:sp>
        <p:nvSpPr>
          <p:cNvPr id="15469" name="Rectangle 109"/>
          <p:cNvSpPr>
            <a:spLocks noChangeArrowheads="1"/>
          </p:cNvSpPr>
          <p:nvPr/>
        </p:nvSpPr>
        <p:spPr bwMode="auto">
          <a:xfrm>
            <a:off x="5314950" y="3854450"/>
            <a:ext cx="23813" cy="25400"/>
          </a:xfrm>
          <a:prstGeom prst="rect">
            <a:avLst/>
          </a:prstGeom>
          <a:solidFill>
            <a:srgbClr val="FFFFFF"/>
          </a:solidFill>
          <a:ln w="9525">
            <a:noFill/>
            <a:miter lim="800000"/>
            <a:headEnd/>
            <a:tailEnd/>
          </a:ln>
        </p:spPr>
        <p:txBody>
          <a:bodyPr wrap="none" anchor="ctr"/>
          <a:lstStyle/>
          <a:p>
            <a:endParaRPr lang="en-GB"/>
          </a:p>
        </p:txBody>
      </p:sp>
      <p:sp>
        <p:nvSpPr>
          <p:cNvPr id="15470" name="Rectangle 110"/>
          <p:cNvSpPr>
            <a:spLocks noChangeArrowheads="1"/>
          </p:cNvSpPr>
          <p:nvPr/>
        </p:nvSpPr>
        <p:spPr bwMode="auto">
          <a:xfrm>
            <a:off x="1666875" y="3863975"/>
            <a:ext cx="26988" cy="582612"/>
          </a:xfrm>
          <a:prstGeom prst="rect">
            <a:avLst/>
          </a:prstGeom>
          <a:solidFill>
            <a:srgbClr val="FFFFFF"/>
          </a:solidFill>
          <a:ln w="9525">
            <a:noFill/>
            <a:miter lim="800000"/>
            <a:headEnd/>
            <a:tailEnd/>
          </a:ln>
        </p:spPr>
        <p:txBody>
          <a:bodyPr wrap="none" anchor="ctr"/>
          <a:lstStyle/>
          <a:p>
            <a:endParaRPr lang="en-GB"/>
          </a:p>
        </p:txBody>
      </p:sp>
      <p:sp>
        <p:nvSpPr>
          <p:cNvPr id="15471" name="Rectangle 111"/>
          <p:cNvSpPr>
            <a:spLocks noChangeArrowheads="1"/>
          </p:cNvSpPr>
          <p:nvPr/>
        </p:nvSpPr>
        <p:spPr bwMode="auto">
          <a:xfrm>
            <a:off x="1666875" y="4446587"/>
            <a:ext cx="26988" cy="25400"/>
          </a:xfrm>
          <a:prstGeom prst="rect">
            <a:avLst/>
          </a:prstGeom>
          <a:solidFill>
            <a:srgbClr val="FFFFFF"/>
          </a:solidFill>
          <a:ln w="9525">
            <a:noFill/>
            <a:miter lim="800000"/>
            <a:headEnd/>
            <a:tailEnd/>
          </a:ln>
        </p:spPr>
        <p:txBody>
          <a:bodyPr wrap="none" anchor="ctr"/>
          <a:lstStyle/>
          <a:p>
            <a:endParaRPr lang="en-GB"/>
          </a:p>
        </p:txBody>
      </p:sp>
      <p:sp>
        <p:nvSpPr>
          <p:cNvPr id="15472" name="Rectangle 112"/>
          <p:cNvSpPr>
            <a:spLocks noChangeArrowheads="1"/>
          </p:cNvSpPr>
          <p:nvPr/>
        </p:nvSpPr>
        <p:spPr bwMode="auto">
          <a:xfrm>
            <a:off x="1666875" y="4446587"/>
            <a:ext cx="26988" cy="25400"/>
          </a:xfrm>
          <a:prstGeom prst="rect">
            <a:avLst/>
          </a:prstGeom>
          <a:solidFill>
            <a:srgbClr val="FFFFFF"/>
          </a:solidFill>
          <a:ln w="9525">
            <a:noFill/>
            <a:miter lim="800000"/>
            <a:headEnd/>
            <a:tailEnd/>
          </a:ln>
        </p:spPr>
        <p:txBody>
          <a:bodyPr wrap="none" anchor="ctr"/>
          <a:lstStyle/>
          <a:p>
            <a:endParaRPr lang="en-GB"/>
          </a:p>
        </p:txBody>
      </p:sp>
      <p:sp>
        <p:nvSpPr>
          <p:cNvPr id="15473" name="Rectangle 113"/>
          <p:cNvSpPr>
            <a:spLocks noChangeArrowheads="1"/>
          </p:cNvSpPr>
          <p:nvPr/>
        </p:nvSpPr>
        <p:spPr bwMode="auto">
          <a:xfrm>
            <a:off x="1685925" y="4446587"/>
            <a:ext cx="712788" cy="25400"/>
          </a:xfrm>
          <a:prstGeom prst="rect">
            <a:avLst/>
          </a:prstGeom>
          <a:solidFill>
            <a:srgbClr val="FFFFFF"/>
          </a:solidFill>
          <a:ln w="9525">
            <a:noFill/>
            <a:miter lim="800000"/>
            <a:headEnd/>
            <a:tailEnd/>
          </a:ln>
        </p:spPr>
        <p:txBody>
          <a:bodyPr wrap="none" anchor="ctr"/>
          <a:lstStyle/>
          <a:p>
            <a:endParaRPr lang="en-GB"/>
          </a:p>
        </p:txBody>
      </p:sp>
      <p:sp>
        <p:nvSpPr>
          <p:cNvPr id="15474" name="Rectangle 114"/>
          <p:cNvSpPr>
            <a:spLocks noChangeArrowheads="1"/>
          </p:cNvSpPr>
          <p:nvPr/>
        </p:nvSpPr>
        <p:spPr bwMode="auto">
          <a:xfrm>
            <a:off x="2398713" y="3863975"/>
            <a:ext cx="26987" cy="582612"/>
          </a:xfrm>
          <a:prstGeom prst="rect">
            <a:avLst/>
          </a:prstGeom>
          <a:solidFill>
            <a:srgbClr val="FFFFFF"/>
          </a:solidFill>
          <a:ln w="9525">
            <a:noFill/>
            <a:miter lim="800000"/>
            <a:headEnd/>
            <a:tailEnd/>
          </a:ln>
        </p:spPr>
        <p:txBody>
          <a:bodyPr wrap="none" anchor="ctr"/>
          <a:lstStyle/>
          <a:p>
            <a:endParaRPr lang="en-GB"/>
          </a:p>
        </p:txBody>
      </p:sp>
      <p:sp>
        <p:nvSpPr>
          <p:cNvPr id="15475" name="Rectangle 115"/>
          <p:cNvSpPr>
            <a:spLocks noChangeArrowheads="1"/>
          </p:cNvSpPr>
          <p:nvPr/>
        </p:nvSpPr>
        <p:spPr bwMode="auto">
          <a:xfrm>
            <a:off x="2398713" y="4446587"/>
            <a:ext cx="26987" cy="25400"/>
          </a:xfrm>
          <a:prstGeom prst="rect">
            <a:avLst/>
          </a:prstGeom>
          <a:solidFill>
            <a:srgbClr val="FFFFFF"/>
          </a:solidFill>
          <a:ln w="9525">
            <a:noFill/>
            <a:miter lim="800000"/>
            <a:headEnd/>
            <a:tailEnd/>
          </a:ln>
        </p:spPr>
        <p:txBody>
          <a:bodyPr wrap="none" anchor="ctr"/>
          <a:lstStyle/>
          <a:p>
            <a:endParaRPr lang="en-GB"/>
          </a:p>
        </p:txBody>
      </p:sp>
      <p:sp>
        <p:nvSpPr>
          <p:cNvPr id="15476" name="Rectangle 116"/>
          <p:cNvSpPr>
            <a:spLocks noChangeArrowheads="1"/>
          </p:cNvSpPr>
          <p:nvPr/>
        </p:nvSpPr>
        <p:spPr bwMode="auto">
          <a:xfrm>
            <a:off x="2417763" y="4446587"/>
            <a:ext cx="711200" cy="25400"/>
          </a:xfrm>
          <a:prstGeom prst="rect">
            <a:avLst/>
          </a:prstGeom>
          <a:solidFill>
            <a:srgbClr val="FFFFFF"/>
          </a:solidFill>
          <a:ln w="9525">
            <a:noFill/>
            <a:miter lim="800000"/>
            <a:headEnd/>
            <a:tailEnd/>
          </a:ln>
        </p:spPr>
        <p:txBody>
          <a:bodyPr wrap="none" anchor="ctr"/>
          <a:lstStyle/>
          <a:p>
            <a:endParaRPr lang="en-GB"/>
          </a:p>
        </p:txBody>
      </p:sp>
      <p:sp>
        <p:nvSpPr>
          <p:cNvPr id="15477" name="Rectangle 117"/>
          <p:cNvSpPr>
            <a:spLocks noChangeArrowheads="1"/>
          </p:cNvSpPr>
          <p:nvPr/>
        </p:nvSpPr>
        <p:spPr bwMode="auto">
          <a:xfrm>
            <a:off x="3128963" y="3863975"/>
            <a:ext cx="25400" cy="582612"/>
          </a:xfrm>
          <a:prstGeom prst="rect">
            <a:avLst/>
          </a:prstGeom>
          <a:solidFill>
            <a:srgbClr val="FFFFFF"/>
          </a:solidFill>
          <a:ln w="9525">
            <a:noFill/>
            <a:miter lim="800000"/>
            <a:headEnd/>
            <a:tailEnd/>
          </a:ln>
        </p:spPr>
        <p:txBody>
          <a:bodyPr wrap="none" anchor="ctr"/>
          <a:lstStyle/>
          <a:p>
            <a:endParaRPr lang="en-GB"/>
          </a:p>
        </p:txBody>
      </p:sp>
      <p:sp>
        <p:nvSpPr>
          <p:cNvPr id="15478" name="Rectangle 118"/>
          <p:cNvSpPr>
            <a:spLocks noChangeArrowheads="1"/>
          </p:cNvSpPr>
          <p:nvPr/>
        </p:nvSpPr>
        <p:spPr bwMode="auto">
          <a:xfrm>
            <a:off x="3128963" y="4446587"/>
            <a:ext cx="25400" cy="25400"/>
          </a:xfrm>
          <a:prstGeom prst="rect">
            <a:avLst/>
          </a:prstGeom>
          <a:solidFill>
            <a:srgbClr val="FFFFFF"/>
          </a:solidFill>
          <a:ln w="9525">
            <a:noFill/>
            <a:miter lim="800000"/>
            <a:headEnd/>
            <a:tailEnd/>
          </a:ln>
        </p:spPr>
        <p:txBody>
          <a:bodyPr wrap="none" anchor="ctr"/>
          <a:lstStyle/>
          <a:p>
            <a:endParaRPr lang="en-GB"/>
          </a:p>
        </p:txBody>
      </p:sp>
      <p:sp>
        <p:nvSpPr>
          <p:cNvPr id="15479" name="Rectangle 119"/>
          <p:cNvSpPr>
            <a:spLocks noChangeArrowheads="1"/>
          </p:cNvSpPr>
          <p:nvPr/>
        </p:nvSpPr>
        <p:spPr bwMode="auto">
          <a:xfrm>
            <a:off x="3148013" y="4446587"/>
            <a:ext cx="709612" cy="25400"/>
          </a:xfrm>
          <a:prstGeom prst="rect">
            <a:avLst/>
          </a:prstGeom>
          <a:solidFill>
            <a:srgbClr val="FFFFFF"/>
          </a:solidFill>
          <a:ln w="9525">
            <a:noFill/>
            <a:miter lim="800000"/>
            <a:headEnd/>
            <a:tailEnd/>
          </a:ln>
        </p:spPr>
        <p:txBody>
          <a:bodyPr wrap="none" anchor="ctr"/>
          <a:lstStyle/>
          <a:p>
            <a:endParaRPr lang="en-GB"/>
          </a:p>
        </p:txBody>
      </p:sp>
      <p:sp>
        <p:nvSpPr>
          <p:cNvPr id="15480" name="Rectangle 120"/>
          <p:cNvSpPr>
            <a:spLocks noChangeArrowheads="1"/>
          </p:cNvSpPr>
          <p:nvPr/>
        </p:nvSpPr>
        <p:spPr bwMode="auto">
          <a:xfrm>
            <a:off x="3857625" y="3863975"/>
            <a:ext cx="28575" cy="582612"/>
          </a:xfrm>
          <a:prstGeom prst="rect">
            <a:avLst/>
          </a:prstGeom>
          <a:solidFill>
            <a:srgbClr val="FFFFFF"/>
          </a:solidFill>
          <a:ln w="9525">
            <a:noFill/>
            <a:miter lim="800000"/>
            <a:headEnd/>
            <a:tailEnd/>
          </a:ln>
        </p:spPr>
        <p:txBody>
          <a:bodyPr wrap="none" anchor="ctr"/>
          <a:lstStyle/>
          <a:p>
            <a:endParaRPr lang="en-GB"/>
          </a:p>
        </p:txBody>
      </p:sp>
      <p:sp>
        <p:nvSpPr>
          <p:cNvPr id="15481" name="Rectangle 121"/>
          <p:cNvSpPr>
            <a:spLocks noChangeArrowheads="1"/>
          </p:cNvSpPr>
          <p:nvPr/>
        </p:nvSpPr>
        <p:spPr bwMode="auto">
          <a:xfrm>
            <a:off x="3857625" y="4446587"/>
            <a:ext cx="28575" cy="25400"/>
          </a:xfrm>
          <a:prstGeom prst="rect">
            <a:avLst/>
          </a:prstGeom>
          <a:solidFill>
            <a:srgbClr val="FFFFFF"/>
          </a:solidFill>
          <a:ln w="9525">
            <a:noFill/>
            <a:miter lim="800000"/>
            <a:headEnd/>
            <a:tailEnd/>
          </a:ln>
        </p:spPr>
        <p:txBody>
          <a:bodyPr wrap="none" anchor="ctr"/>
          <a:lstStyle/>
          <a:p>
            <a:endParaRPr lang="en-GB"/>
          </a:p>
        </p:txBody>
      </p:sp>
      <p:sp>
        <p:nvSpPr>
          <p:cNvPr id="15482" name="Rectangle 122"/>
          <p:cNvSpPr>
            <a:spLocks noChangeArrowheads="1"/>
          </p:cNvSpPr>
          <p:nvPr/>
        </p:nvSpPr>
        <p:spPr bwMode="auto">
          <a:xfrm>
            <a:off x="3878263" y="4446587"/>
            <a:ext cx="708025" cy="25400"/>
          </a:xfrm>
          <a:prstGeom prst="rect">
            <a:avLst/>
          </a:prstGeom>
          <a:solidFill>
            <a:srgbClr val="FFFFFF"/>
          </a:solidFill>
          <a:ln w="9525">
            <a:noFill/>
            <a:miter lim="800000"/>
            <a:headEnd/>
            <a:tailEnd/>
          </a:ln>
        </p:spPr>
        <p:txBody>
          <a:bodyPr wrap="none" anchor="ctr"/>
          <a:lstStyle/>
          <a:p>
            <a:endParaRPr lang="en-GB"/>
          </a:p>
        </p:txBody>
      </p:sp>
      <p:sp>
        <p:nvSpPr>
          <p:cNvPr id="15483" name="Rectangle 123"/>
          <p:cNvSpPr>
            <a:spLocks noChangeArrowheads="1"/>
          </p:cNvSpPr>
          <p:nvPr/>
        </p:nvSpPr>
        <p:spPr bwMode="auto">
          <a:xfrm>
            <a:off x="4586288" y="3863975"/>
            <a:ext cx="26987" cy="582612"/>
          </a:xfrm>
          <a:prstGeom prst="rect">
            <a:avLst/>
          </a:prstGeom>
          <a:solidFill>
            <a:srgbClr val="FFFFFF"/>
          </a:solidFill>
          <a:ln w="9525">
            <a:noFill/>
            <a:miter lim="800000"/>
            <a:headEnd/>
            <a:tailEnd/>
          </a:ln>
        </p:spPr>
        <p:txBody>
          <a:bodyPr wrap="none" anchor="ctr"/>
          <a:lstStyle/>
          <a:p>
            <a:endParaRPr lang="en-GB"/>
          </a:p>
        </p:txBody>
      </p:sp>
      <p:sp>
        <p:nvSpPr>
          <p:cNvPr id="15484" name="Rectangle 124"/>
          <p:cNvSpPr>
            <a:spLocks noChangeArrowheads="1"/>
          </p:cNvSpPr>
          <p:nvPr/>
        </p:nvSpPr>
        <p:spPr bwMode="auto">
          <a:xfrm>
            <a:off x="4586288" y="4446587"/>
            <a:ext cx="26987" cy="25400"/>
          </a:xfrm>
          <a:prstGeom prst="rect">
            <a:avLst/>
          </a:prstGeom>
          <a:solidFill>
            <a:srgbClr val="FFFFFF"/>
          </a:solidFill>
          <a:ln w="9525">
            <a:noFill/>
            <a:miter lim="800000"/>
            <a:headEnd/>
            <a:tailEnd/>
          </a:ln>
        </p:spPr>
        <p:txBody>
          <a:bodyPr wrap="none" anchor="ctr"/>
          <a:lstStyle/>
          <a:p>
            <a:endParaRPr lang="en-GB"/>
          </a:p>
        </p:txBody>
      </p:sp>
      <p:sp>
        <p:nvSpPr>
          <p:cNvPr id="15485" name="Rectangle 125"/>
          <p:cNvSpPr>
            <a:spLocks noChangeArrowheads="1"/>
          </p:cNvSpPr>
          <p:nvPr/>
        </p:nvSpPr>
        <p:spPr bwMode="auto">
          <a:xfrm>
            <a:off x="4605338" y="4446587"/>
            <a:ext cx="709612" cy="25400"/>
          </a:xfrm>
          <a:prstGeom prst="rect">
            <a:avLst/>
          </a:prstGeom>
          <a:solidFill>
            <a:srgbClr val="FFFFFF"/>
          </a:solidFill>
          <a:ln w="9525">
            <a:noFill/>
            <a:miter lim="800000"/>
            <a:headEnd/>
            <a:tailEnd/>
          </a:ln>
        </p:spPr>
        <p:txBody>
          <a:bodyPr wrap="none" anchor="ctr"/>
          <a:lstStyle/>
          <a:p>
            <a:endParaRPr lang="en-GB"/>
          </a:p>
        </p:txBody>
      </p:sp>
      <p:sp>
        <p:nvSpPr>
          <p:cNvPr id="15486" name="Rectangle 126"/>
          <p:cNvSpPr>
            <a:spLocks noChangeArrowheads="1"/>
          </p:cNvSpPr>
          <p:nvPr/>
        </p:nvSpPr>
        <p:spPr bwMode="auto">
          <a:xfrm>
            <a:off x="5314950" y="3863975"/>
            <a:ext cx="23813" cy="582612"/>
          </a:xfrm>
          <a:prstGeom prst="rect">
            <a:avLst/>
          </a:prstGeom>
          <a:solidFill>
            <a:srgbClr val="FFFFFF"/>
          </a:solidFill>
          <a:ln w="9525">
            <a:noFill/>
            <a:miter lim="800000"/>
            <a:headEnd/>
            <a:tailEnd/>
          </a:ln>
        </p:spPr>
        <p:txBody>
          <a:bodyPr wrap="none" anchor="ctr"/>
          <a:lstStyle/>
          <a:p>
            <a:endParaRPr lang="en-GB"/>
          </a:p>
        </p:txBody>
      </p:sp>
      <p:sp>
        <p:nvSpPr>
          <p:cNvPr id="15487" name="Rectangle 127"/>
          <p:cNvSpPr>
            <a:spLocks noChangeArrowheads="1"/>
          </p:cNvSpPr>
          <p:nvPr/>
        </p:nvSpPr>
        <p:spPr bwMode="auto">
          <a:xfrm>
            <a:off x="5314950" y="4446587"/>
            <a:ext cx="23813" cy="25400"/>
          </a:xfrm>
          <a:prstGeom prst="rect">
            <a:avLst/>
          </a:prstGeom>
          <a:solidFill>
            <a:srgbClr val="FFFFFF"/>
          </a:solidFill>
          <a:ln w="9525">
            <a:noFill/>
            <a:miter lim="800000"/>
            <a:headEnd/>
            <a:tailEnd/>
          </a:ln>
        </p:spPr>
        <p:txBody>
          <a:bodyPr wrap="none" anchor="ctr"/>
          <a:lstStyle/>
          <a:p>
            <a:endParaRPr lang="en-GB"/>
          </a:p>
        </p:txBody>
      </p:sp>
      <p:sp>
        <p:nvSpPr>
          <p:cNvPr id="15488" name="Rectangle 128"/>
          <p:cNvSpPr>
            <a:spLocks noChangeArrowheads="1"/>
          </p:cNvSpPr>
          <p:nvPr/>
        </p:nvSpPr>
        <p:spPr bwMode="auto">
          <a:xfrm>
            <a:off x="5314950" y="4446587"/>
            <a:ext cx="23813" cy="25400"/>
          </a:xfrm>
          <a:prstGeom prst="rect">
            <a:avLst/>
          </a:prstGeom>
          <a:solidFill>
            <a:srgbClr val="FFFFFF"/>
          </a:solidFill>
          <a:ln w="9525">
            <a:noFill/>
            <a:miter lim="800000"/>
            <a:headEnd/>
            <a:tailEnd/>
          </a:ln>
        </p:spPr>
        <p:txBody>
          <a:bodyPr wrap="none" anchor="ctr"/>
          <a:lstStyle/>
          <a:p>
            <a:endParaRPr lang="en-GB"/>
          </a:p>
        </p:txBody>
      </p:sp>
      <p:sp>
        <p:nvSpPr>
          <p:cNvPr id="15489" name="Rectangle 129"/>
          <p:cNvSpPr>
            <a:spLocks noChangeArrowheads="1"/>
          </p:cNvSpPr>
          <p:nvPr/>
        </p:nvSpPr>
        <p:spPr bwMode="auto">
          <a:xfrm>
            <a:off x="1382713" y="1660525"/>
            <a:ext cx="311150" cy="2563812"/>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1800" b="1">
                <a:solidFill>
                  <a:srgbClr val="008080"/>
                </a:solidFill>
                <a:latin typeface="Arial" charset="0"/>
              </a:rPr>
              <a:t>1</a:t>
            </a:r>
          </a:p>
          <a:p>
            <a:pPr eaLnBrk="0" hangingPunct="0">
              <a:spcBef>
                <a:spcPct val="0"/>
              </a:spcBef>
            </a:pPr>
            <a:endParaRPr lang="en-US" sz="1800" b="1">
              <a:solidFill>
                <a:srgbClr val="008080"/>
              </a:solidFill>
              <a:latin typeface="Arial" charset="0"/>
            </a:endParaRPr>
          </a:p>
          <a:p>
            <a:pPr eaLnBrk="0" hangingPunct="0">
              <a:spcBef>
                <a:spcPct val="0"/>
              </a:spcBef>
            </a:pPr>
            <a:r>
              <a:rPr lang="en-US" sz="1800" b="1">
                <a:solidFill>
                  <a:srgbClr val="008080"/>
                </a:solidFill>
                <a:latin typeface="Arial" charset="0"/>
              </a:rPr>
              <a:t>2</a:t>
            </a:r>
          </a:p>
          <a:p>
            <a:pPr eaLnBrk="0" hangingPunct="0">
              <a:spcBef>
                <a:spcPct val="0"/>
              </a:spcBef>
            </a:pPr>
            <a:endParaRPr lang="en-US" sz="1800" b="1">
              <a:solidFill>
                <a:srgbClr val="008080"/>
              </a:solidFill>
              <a:latin typeface="Arial" charset="0"/>
            </a:endParaRPr>
          </a:p>
          <a:p>
            <a:pPr eaLnBrk="0" hangingPunct="0">
              <a:spcBef>
                <a:spcPct val="0"/>
              </a:spcBef>
            </a:pPr>
            <a:r>
              <a:rPr lang="en-US" sz="1800" b="1">
                <a:solidFill>
                  <a:srgbClr val="008080"/>
                </a:solidFill>
                <a:latin typeface="Arial" charset="0"/>
              </a:rPr>
              <a:t>3</a:t>
            </a:r>
          </a:p>
          <a:p>
            <a:pPr eaLnBrk="0" hangingPunct="0">
              <a:spcBef>
                <a:spcPct val="0"/>
              </a:spcBef>
            </a:pPr>
            <a:endParaRPr lang="en-US" sz="1800" b="1">
              <a:solidFill>
                <a:srgbClr val="008080"/>
              </a:solidFill>
              <a:latin typeface="Arial" charset="0"/>
            </a:endParaRPr>
          </a:p>
          <a:p>
            <a:pPr eaLnBrk="0" hangingPunct="0">
              <a:spcBef>
                <a:spcPct val="0"/>
              </a:spcBef>
            </a:pPr>
            <a:r>
              <a:rPr lang="en-US" sz="1800" b="1">
                <a:solidFill>
                  <a:srgbClr val="008080"/>
                </a:solidFill>
                <a:latin typeface="Arial" charset="0"/>
              </a:rPr>
              <a:t>4</a:t>
            </a:r>
          </a:p>
          <a:p>
            <a:pPr eaLnBrk="0" hangingPunct="0">
              <a:spcBef>
                <a:spcPct val="0"/>
              </a:spcBef>
            </a:pPr>
            <a:endParaRPr lang="en-US" sz="1800" b="1">
              <a:solidFill>
                <a:srgbClr val="008080"/>
              </a:solidFill>
              <a:latin typeface="Arial" charset="0"/>
            </a:endParaRPr>
          </a:p>
          <a:p>
            <a:pPr eaLnBrk="0" hangingPunct="0">
              <a:spcBef>
                <a:spcPct val="0"/>
              </a:spcBef>
            </a:pPr>
            <a:r>
              <a:rPr lang="en-US" sz="1800" b="1">
                <a:solidFill>
                  <a:srgbClr val="008080"/>
                </a:solidFill>
                <a:latin typeface="Arial" charset="0"/>
              </a:rPr>
              <a:t>5</a:t>
            </a:r>
          </a:p>
        </p:txBody>
      </p:sp>
      <p:sp>
        <p:nvSpPr>
          <p:cNvPr id="15490" name="Rectangle 130"/>
          <p:cNvSpPr>
            <a:spLocks noChangeArrowheads="1"/>
          </p:cNvSpPr>
          <p:nvPr/>
        </p:nvSpPr>
        <p:spPr bwMode="auto">
          <a:xfrm>
            <a:off x="2143125" y="1127125"/>
            <a:ext cx="3170238" cy="366712"/>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1800" b="1">
                <a:solidFill>
                  <a:srgbClr val="008080"/>
                </a:solidFill>
                <a:latin typeface="Arial" charset="0"/>
              </a:rPr>
              <a:t>1         2         3          4         5</a:t>
            </a:r>
          </a:p>
        </p:txBody>
      </p:sp>
      <p:sp>
        <p:nvSpPr>
          <p:cNvPr id="15491" name="Rectangle 131"/>
          <p:cNvSpPr>
            <a:spLocks noChangeArrowheads="1"/>
          </p:cNvSpPr>
          <p:nvPr/>
        </p:nvSpPr>
        <p:spPr bwMode="auto">
          <a:xfrm>
            <a:off x="2205038" y="1471612"/>
            <a:ext cx="3182937" cy="2622550"/>
          </a:xfrm>
          <a:prstGeom prst="rect">
            <a:avLst/>
          </a:prstGeom>
          <a:noFill/>
          <a:ln w="9525">
            <a:noFill/>
            <a:miter lim="800000"/>
            <a:headEnd/>
            <a:tailEnd/>
          </a:ln>
        </p:spPr>
        <p:txBody>
          <a:bodyPr wrap="none" lIns="92075" tIns="46038" rIns="92075" bIns="46038">
            <a:spAutoFit/>
          </a:bodyPr>
          <a:lstStyle/>
          <a:p>
            <a:pPr eaLnBrk="0" hangingPunct="0">
              <a:spcBef>
                <a:spcPct val="0"/>
              </a:spcBef>
              <a:tabLst>
                <a:tab pos="688975" algn="l"/>
                <a:tab pos="739775" algn="l"/>
                <a:tab pos="1371600" algn="l"/>
                <a:tab pos="2117725" algn="l"/>
                <a:tab pos="2857500" algn="l"/>
              </a:tabLst>
            </a:pPr>
            <a:r>
              <a:rPr lang="en-US" sz="1000" b="1">
                <a:latin typeface="Arial" charset="0"/>
              </a:rPr>
              <a:t>1	6	11	16	21</a:t>
            </a: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r>
              <a:rPr lang="en-US" sz="1000" b="1">
                <a:latin typeface="Arial" charset="0"/>
              </a:rPr>
              <a:t>2	7	12	17	22</a:t>
            </a: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r>
              <a:rPr lang="en-US" sz="1000" b="1">
                <a:latin typeface="Arial" charset="0"/>
              </a:rPr>
              <a:t>3	8	13	18	23</a:t>
            </a: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r>
              <a:rPr lang="en-US" sz="1000" b="1">
                <a:latin typeface="Arial" charset="0"/>
              </a:rPr>
              <a:t>4	9	14	19	24</a:t>
            </a: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endParaRPr lang="en-US" sz="1000" b="1">
              <a:latin typeface="Arial" charset="0"/>
            </a:endParaRPr>
          </a:p>
          <a:p>
            <a:pPr eaLnBrk="0" hangingPunct="0">
              <a:lnSpc>
                <a:spcPct val="60000"/>
              </a:lnSpc>
              <a:spcBef>
                <a:spcPct val="0"/>
              </a:spcBef>
              <a:tabLst>
                <a:tab pos="688975" algn="l"/>
                <a:tab pos="739775" algn="l"/>
                <a:tab pos="1371600" algn="l"/>
                <a:tab pos="2117725" algn="l"/>
                <a:tab pos="2857500" algn="l"/>
              </a:tabLst>
            </a:pPr>
            <a:endParaRPr lang="en-US" sz="1000" b="1">
              <a:latin typeface="Arial" charset="0"/>
            </a:endParaRPr>
          </a:p>
          <a:p>
            <a:pPr eaLnBrk="0" hangingPunct="0">
              <a:spcBef>
                <a:spcPct val="0"/>
              </a:spcBef>
              <a:tabLst>
                <a:tab pos="688975" algn="l"/>
                <a:tab pos="739775" algn="l"/>
                <a:tab pos="1371600" algn="l"/>
                <a:tab pos="2117725" algn="l"/>
                <a:tab pos="2857500" algn="l"/>
              </a:tabLst>
            </a:pPr>
            <a:r>
              <a:rPr lang="en-US" sz="1000" b="1">
                <a:latin typeface="Arial" charset="0"/>
              </a:rPr>
              <a:t>5	10	15	20	25</a:t>
            </a:r>
          </a:p>
        </p:txBody>
      </p:sp>
      <p:sp>
        <p:nvSpPr>
          <p:cNvPr id="15492" name="Rectangle 132"/>
          <p:cNvSpPr>
            <a:spLocks noChangeArrowheads="1"/>
          </p:cNvSpPr>
          <p:nvPr/>
        </p:nvSpPr>
        <p:spPr bwMode="auto">
          <a:xfrm>
            <a:off x="762000" y="1417637"/>
            <a:ext cx="666750" cy="457200"/>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400" b="1">
                <a:latin typeface="Arial" charset="0"/>
              </a:rPr>
              <a:t>A =</a:t>
            </a:r>
          </a:p>
        </p:txBody>
      </p:sp>
      <p:sp>
        <p:nvSpPr>
          <p:cNvPr id="42117" name="Rectangle 133"/>
          <p:cNvSpPr>
            <a:spLocks noChangeArrowheads="1"/>
          </p:cNvSpPr>
          <p:nvPr/>
        </p:nvSpPr>
        <p:spPr bwMode="auto">
          <a:xfrm>
            <a:off x="4598988" y="1501775"/>
            <a:ext cx="730250" cy="2960687"/>
          </a:xfrm>
          <a:prstGeom prst="rect">
            <a:avLst/>
          </a:prstGeom>
          <a:noFill/>
          <a:ln w="50800">
            <a:solidFill>
              <a:srgbClr val="0033CC"/>
            </a:solidFill>
            <a:miter lim="800000"/>
            <a:headEnd/>
            <a:tailEnd/>
          </a:ln>
        </p:spPr>
        <p:txBody>
          <a:bodyPr wrap="none" anchor="ctr"/>
          <a:lstStyle/>
          <a:p>
            <a:endParaRPr lang="en-GB"/>
          </a:p>
        </p:txBody>
      </p:sp>
      <p:sp>
        <p:nvSpPr>
          <p:cNvPr id="42118" name="Rectangle 134"/>
          <p:cNvSpPr>
            <a:spLocks noChangeArrowheads="1"/>
          </p:cNvSpPr>
          <p:nvPr/>
        </p:nvSpPr>
        <p:spPr bwMode="auto">
          <a:xfrm>
            <a:off x="1697038" y="2695575"/>
            <a:ext cx="701675" cy="563562"/>
          </a:xfrm>
          <a:prstGeom prst="rect">
            <a:avLst/>
          </a:prstGeom>
          <a:noFill/>
          <a:ln w="50800">
            <a:solidFill>
              <a:srgbClr val="0033CC"/>
            </a:solidFill>
            <a:miter lim="800000"/>
            <a:headEnd/>
            <a:tailEnd/>
          </a:ln>
        </p:spPr>
        <p:txBody>
          <a:bodyPr wrap="none" anchor="ctr"/>
          <a:lstStyle/>
          <a:p>
            <a:endParaRPr lang="en-GB"/>
          </a:p>
        </p:txBody>
      </p:sp>
      <p:sp>
        <p:nvSpPr>
          <p:cNvPr id="42119" name="Rectangle 135"/>
          <p:cNvSpPr>
            <a:spLocks noChangeArrowheads="1"/>
          </p:cNvSpPr>
          <p:nvPr/>
        </p:nvSpPr>
        <p:spPr bwMode="auto">
          <a:xfrm>
            <a:off x="2416175" y="3290887"/>
            <a:ext cx="1450975" cy="1169988"/>
          </a:xfrm>
          <a:prstGeom prst="rect">
            <a:avLst/>
          </a:prstGeom>
          <a:noFill/>
          <a:ln w="50800">
            <a:solidFill>
              <a:srgbClr val="0033CC"/>
            </a:solidFill>
            <a:miter lim="800000"/>
            <a:headEnd/>
            <a:tailEnd/>
          </a:ln>
        </p:spPr>
        <p:txBody>
          <a:bodyPr wrap="none" anchor="ctr"/>
          <a:lstStyle/>
          <a:p>
            <a:endParaRPr lang="en-GB"/>
          </a:p>
        </p:txBody>
      </p:sp>
      <p:sp>
        <p:nvSpPr>
          <p:cNvPr id="42120" name="Line 136"/>
          <p:cNvSpPr>
            <a:spLocks noChangeShapeType="1"/>
          </p:cNvSpPr>
          <p:nvPr/>
        </p:nvSpPr>
        <p:spPr bwMode="auto">
          <a:xfrm flipV="1">
            <a:off x="1216025" y="3163887"/>
            <a:ext cx="438150" cy="309563"/>
          </a:xfrm>
          <a:prstGeom prst="line">
            <a:avLst/>
          </a:prstGeom>
          <a:noFill/>
          <a:ln w="25400">
            <a:solidFill>
              <a:srgbClr val="0033CC"/>
            </a:solidFill>
            <a:round/>
            <a:headEnd type="none" w="sm" len="sm"/>
            <a:tailEnd type="stealth" w="med" len="lg"/>
          </a:ln>
        </p:spPr>
        <p:txBody>
          <a:bodyPr wrap="none" anchor="ctr"/>
          <a:lstStyle/>
          <a:p>
            <a:endParaRPr lang="en-GB"/>
          </a:p>
        </p:txBody>
      </p:sp>
      <p:sp>
        <p:nvSpPr>
          <p:cNvPr id="42121" name="Rectangle 137"/>
          <p:cNvSpPr>
            <a:spLocks noChangeArrowheads="1"/>
          </p:cNvSpPr>
          <p:nvPr/>
        </p:nvSpPr>
        <p:spPr bwMode="auto">
          <a:xfrm>
            <a:off x="371475" y="3322637"/>
            <a:ext cx="890588" cy="701675"/>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000" b="1">
                <a:solidFill>
                  <a:srgbClr val="008080"/>
                </a:solidFill>
                <a:latin typeface="Arial" charset="0"/>
              </a:rPr>
              <a:t>A(3,1)</a:t>
            </a:r>
            <a:endParaRPr lang="en-US" sz="2000" b="1">
              <a:solidFill>
                <a:srgbClr val="FFFFFF"/>
              </a:solidFill>
              <a:latin typeface="Arial" charset="0"/>
            </a:endParaRPr>
          </a:p>
          <a:p>
            <a:pPr eaLnBrk="0" hangingPunct="0">
              <a:spcBef>
                <a:spcPct val="0"/>
              </a:spcBef>
            </a:pPr>
            <a:r>
              <a:rPr lang="en-US" sz="2000" b="1">
                <a:solidFill>
                  <a:srgbClr val="FF3300"/>
                </a:solidFill>
                <a:latin typeface="Arial" charset="0"/>
              </a:rPr>
              <a:t>A(3)</a:t>
            </a:r>
          </a:p>
        </p:txBody>
      </p:sp>
      <p:sp>
        <p:nvSpPr>
          <p:cNvPr id="42122" name="Line 138"/>
          <p:cNvSpPr>
            <a:spLocks noChangeShapeType="1"/>
          </p:cNvSpPr>
          <p:nvPr/>
        </p:nvSpPr>
        <p:spPr bwMode="auto">
          <a:xfrm flipH="1">
            <a:off x="5338763" y="2789237"/>
            <a:ext cx="606425" cy="0"/>
          </a:xfrm>
          <a:prstGeom prst="line">
            <a:avLst/>
          </a:prstGeom>
          <a:noFill/>
          <a:ln w="25400">
            <a:solidFill>
              <a:srgbClr val="0033CC"/>
            </a:solidFill>
            <a:round/>
            <a:headEnd type="none" w="sm" len="sm"/>
            <a:tailEnd type="stealth" w="med" len="lg"/>
          </a:ln>
        </p:spPr>
        <p:txBody>
          <a:bodyPr wrap="none" anchor="ctr"/>
          <a:lstStyle/>
          <a:p>
            <a:endParaRPr lang="en-GB"/>
          </a:p>
        </p:txBody>
      </p:sp>
      <p:sp>
        <p:nvSpPr>
          <p:cNvPr id="42123" name="Rectangle 139"/>
          <p:cNvSpPr>
            <a:spLocks noChangeArrowheads="1"/>
          </p:cNvSpPr>
          <p:nvPr/>
        </p:nvSpPr>
        <p:spPr bwMode="auto">
          <a:xfrm>
            <a:off x="5945188" y="2332037"/>
            <a:ext cx="1216025" cy="1006475"/>
          </a:xfrm>
          <a:prstGeom prst="rect">
            <a:avLst/>
          </a:prstGeom>
          <a:noFill/>
          <a:ln w="9525">
            <a:noFill/>
            <a:miter lim="800000"/>
            <a:headEnd/>
            <a:tailEnd/>
          </a:ln>
        </p:spPr>
        <p:txBody>
          <a:bodyPr lIns="92075" tIns="46038" rIns="92075" bIns="46038">
            <a:spAutoFit/>
          </a:bodyPr>
          <a:lstStyle/>
          <a:p>
            <a:pPr eaLnBrk="0" hangingPunct="0">
              <a:spcBef>
                <a:spcPct val="0"/>
              </a:spcBef>
              <a:tabLst>
                <a:tab pos="1255713" algn="l"/>
              </a:tabLst>
            </a:pPr>
            <a:r>
              <a:rPr lang="en-US" sz="2000" b="1">
                <a:solidFill>
                  <a:srgbClr val="008080"/>
                </a:solidFill>
                <a:latin typeface="Arial" charset="0"/>
              </a:rPr>
              <a:t>A(1:5,5)</a:t>
            </a:r>
          </a:p>
          <a:p>
            <a:pPr eaLnBrk="0" hangingPunct="0">
              <a:spcBef>
                <a:spcPct val="0"/>
              </a:spcBef>
              <a:tabLst>
                <a:tab pos="1255713" algn="l"/>
              </a:tabLst>
            </a:pPr>
            <a:r>
              <a:rPr lang="en-US" sz="2000" b="1">
                <a:solidFill>
                  <a:srgbClr val="008080"/>
                </a:solidFill>
                <a:latin typeface="Arial" charset="0"/>
              </a:rPr>
              <a:t>A(:,5) </a:t>
            </a:r>
          </a:p>
          <a:p>
            <a:pPr eaLnBrk="0" hangingPunct="0">
              <a:spcBef>
                <a:spcPct val="0"/>
              </a:spcBef>
              <a:tabLst>
                <a:tab pos="1255713" algn="l"/>
              </a:tabLst>
            </a:pPr>
            <a:r>
              <a:rPr lang="en-US" sz="2000" b="1">
                <a:solidFill>
                  <a:srgbClr val="FF3300"/>
                </a:solidFill>
                <a:latin typeface="Arial" charset="0"/>
              </a:rPr>
              <a:t>A(21:25)</a:t>
            </a:r>
          </a:p>
        </p:txBody>
      </p:sp>
      <p:sp>
        <p:nvSpPr>
          <p:cNvPr id="42124" name="Line 140"/>
          <p:cNvSpPr>
            <a:spLocks noChangeShapeType="1"/>
          </p:cNvSpPr>
          <p:nvPr/>
        </p:nvSpPr>
        <p:spPr bwMode="auto">
          <a:xfrm flipH="1" flipV="1">
            <a:off x="3881438" y="4265612"/>
            <a:ext cx="2060575" cy="122238"/>
          </a:xfrm>
          <a:prstGeom prst="line">
            <a:avLst/>
          </a:prstGeom>
          <a:noFill/>
          <a:ln w="25400">
            <a:solidFill>
              <a:srgbClr val="0033CC"/>
            </a:solidFill>
            <a:round/>
            <a:headEnd type="none" w="sm" len="sm"/>
            <a:tailEnd type="stealth" w="med" len="lg"/>
          </a:ln>
        </p:spPr>
        <p:txBody>
          <a:bodyPr wrap="none" anchor="ctr"/>
          <a:lstStyle/>
          <a:p>
            <a:endParaRPr lang="en-GB"/>
          </a:p>
        </p:txBody>
      </p:sp>
      <p:sp>
        <p:nvSpPr>
          <p:cNvPr id="42125" name="Rectangle 141"/>
          <p:cNvSpPr>
            <a:spLocks noChangeArrowheads="1"/>
          </p:cNvSpPr>
          <p:nvPr/>
        </p:nvSpPr>
        <p:spPr bwMode="auto">
          <a:xfrm>
            <a:off x="5945188" y="4084637"/>
            <a:ext cx="1916112" cy="701675"/>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2000" b="1">
                <a:solidFill>
                  <a:srgbClr val="008080"/>
                </a:solidFill>
                <a:latin typeface="Arial" charset="0"/>
              </a:rPr>
              <a:t>A(4:5,2:3)</a:t>
            </a:r>
          </a:p>
          <a:p>
            <a:pPr eaLnBrk="0" hangingPunct="0">
              <a:spcBef>
                <a:spcPct val="0"/>
              </a:spcBef>
            </a:pPr>
            <a:r>
              <a:rPr lang="en-US" sz="2000" b="1">
                <a:solidFill>
                  <a:srgbClr val="FF3300"/>
                </a:solidFill>
                <a:latin typeface="Arial" charset="0"/>
              </a:rPr>
              <a:t>A([9 14;10 15])</a:t>
            </a:r>
          </a:p>
        </p:txBody>
      </p:sp>
      <p:sp>
        <p:nvSpPr>
          <p:cNvPr id="15502" name="Rectangle 142"/>
          <p:cNvSpPr>
            <a:spLocks noChangeArrowheads="1"/>
          </p:cNvSpPr>
          <p:nvPr/>
        </p:nvSpPr>
        <p:spPr bwMode="auto">
          <a:xfrm>
            <a:off x="750888" y="4664075"/>
            <a:ext cx="4724400" cy="1200971"/>
          </a:xfrm>
          <a:prstGeom prst="rect">
            <a:avLst/>
          </a:prstGeom>
          <a:noFill/>
          <a:ln w="12700">
            <a:solidFill>
              <a:schemeClr val="tx1"/>
            </a:solidFill>
            <a:miter lim="800000"/>
            <a:headEnd/>
            <a:tailEnd/>
          </a:ln>
        </p:spPr>
        <p:txBody>
          <a:bodyPr lIns="92075" tIns="46038" rIns="92075" bIns="46038">
            <a:spAutoFit/>
          </a:bodyPr>
          <a:lstStyle/>
          <a:p>
            <a:pPr marL="227013" indent="-227013" eaLnBrk="0" hangingPunct="0">
              <a:spcBef>
                <a:spcPct val="0"/>
              </a:spcBef>
              <a:buFontTx/>
              <a:buChar char="•"/>
            </a:pPr>
            <a:r>
              <a:rPr lang="en-US" sz="1800" b="1" dirty="0">
                <a:latin typeface="Arial" charset="0"/>
              </a:rPr>
              <a:t>Use () parentheses to specify </a:t>
            </a:r>
            <a:r>
              <a:rPr lang="en-US" sz="1800" b="1" dirty="0" smtClean="0">
                <a:latin typeface="Arial" charset="0"/>
              </a:rPr>
              <a:t>index</a:t>
            </a:r>
            <a:endParaRPr lang="en-US" sz="1800" b="1" dirty="0">
              <a:latin typeface="Arial" charset="0"/>
            </a:endParaRPr>
          </a:p>
          <a:p>
            <a:pPr marL="227013" indent="-227013" eaLnBrk="0" hangingPunct="0">
              <a:spcBef>
                <a:spcPct val="0"/>
              </a:spcBef>
              <a:buFontTx/>
              <a:buChar char="•"/>
            </a:pPr>
            <a:r>
              <a:rPr lang="en-US" sz="1800" b="1" dirty="0">
                <a:latin typeface="Arial" charset="0"/>
              </a:rPr>
              <a:t>colon operator (:) specifies range / ALL</a:t>
            </a:r>
          </a:p>
          <a:p>
            <a:pPr marL="227013" indent="-227013" eaLnBrk="0" hangingPunct="0">
              <a:spcBef>
                <a:spcPct val="0"/>
              </a:spcBef>
              <a:buFontTx/>
              <a:buChar char="•"/>
            </a:pPr>
            <a:r>
              <a:rPr lang="en-US" sz="1800" b="1" dirty="0">
                <a:latin typeface="Arial" charset="0"/>
              </a:rPr>
              <a:t>[ ] to create matrix of index subscripts</a:t>
            </a:r>
          </a:p>
          <a:p>
            <a:pPr marL="227013" indent="-227013" eaLnBrk="0" hangingPunct="0">
              <a:spcBef>
                <a:spcPct val="0"/>
              </a:spcBef>
              <a:buFontTx/>
              <a:buChar char="•"/>
            </a:pPr>
            <a:r>
              <a:rPr lang="en-US" sz="1800" b="1" dirty="0">
                <a:latin typeface="Arial" charset="0"/>
              </a:rPr>
              <a:t>'</a:t>
            </a:r>
            <a:r>
              <a:rPr lang="en-US" sz="1800" b="1" dirty="0">
                <a:latin typeface="Courier New" pitchFamily="49" charset="0"/>
              </a:rPr>
              <a:t>end</a:t>
            </a:r>
            <a:r>
              <a:rPr lang="en-US" sz="1800" b="1" dirty="0">
                <a:latin typeface="Arial" charset="0"/>
              </a:rPr>
              <a:t>' specifies maximum index value</a:t>
            </a:r>
          </a:p>
        </p:txBody>
      </p:sp>
      <p:sp>
        <p:nvSpPr>
          <p:cNvPr id="42127" name="Rectangle 143"/>
          <p:cNvSpPr>
            <a:spLocks noChangeArrowheads="1"/>
          </p:cNvSpPr>
          <p:nvPr/>
        </p:nvSpPr>
        <p:spPr bwMode="auto">
          <a:xfrm>
            <a:off x="7161213" y="2332037"/>
            <a:ext cx="1830387" cy="1006475"/>
          </a:xfrm>
          <a:prstGeom prst="rect">
            <a:avLst/>
          </a:prstGeom>
          <a:noFill/>
          <a:ln w="9525">
            <a:noFill/>
            <a:miter lim="800000"/>
            <a:headEnd/>
            <a:tailEnd/>
          </a:ln>
        </p:spPr>
        <p:txBody>
          <a:bodyPr lIns="92075" tIns="46038" rIns="92075" bIns="46038">
            <a:spAutoFit/>
          </a:bodyPr>
          <a:lstStyle/>
          <a:p>
            <a:pPr eaLnBrk="0" hangingPunct="0">
              <a:spcBef>
                <a:spcPct val="0"/>
              </a:spcBef>
              <a:tabLst>
                <a:tab pos="1255713" algn="l"/>
              </a:tabLst>
            </a:pPr>
            <a:r>
              <a:rPr lang="en-US" sz="2000" b="1">
                <a:solidFill>
                  <a:srgbClr val="008080"/>
                </a:solidFill>
                <a:latin typeface="Arial" charset="0"/>
              </a:rPr>
              <a:t>A(1:end,end) </a:t>
            </a:r>
          </a:p>
          <a:p>
            <a:pPr eaLnBrk="0" hangingPunct="0">
              <a:spcBef>
                <a:spcPct val="0"/>
              </a:spcBef>
              <a:tabLst>
                <a:tab pos="1255713" algn="l"/>
              </a:tabLst>
            </a:pPr>
            <a:r>
              <a:rPr lang="en-US" sz="2000" b="1">
                <a:solidFill>
                  <a:srgbClr val="008080"/>
                </a:solidFill>
                <a:latin typeface="Arial" charset="0"/>
              </a:rPr>
              <a:t>A(:,end)</a:t>
            </a:r>
          </a:p>
          <a:p>
            <a:pPr eaLnBrk="0" hangingPunct="0">
              <a:spcBef>
                <a:spcPct val="0"/>
              </a:spcBef>
              <a:tabLst>
                <a:tab pos="1255713" algn="l"/>
              </a:tabLst>
            </a:pPr>
            <a:r>
              <a:rPr lang="en-US" sz="2000" b="1">
                <a:solidFill>
                  <a:srgbClr val="FF3300"/>
                </a:solidFill>
                <a:latin typeface="Arial" charset="0"/>
              </a:rPr>
              <a:t>A(21:end)</a:t>
            </a:r>
            <a:r>
              <a:rPr lang="en-US" sz="2000" b="1">
                <a:solidFill>
                  <a:srgbClr val="FFFFFF"/>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1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211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21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12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21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212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421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12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421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2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17" grpId="0" animBg="1"/>
      <p:bldP spid="42118" grpId="0" animBg="1"/>
      <p:bldP spid="42119" grpId="0" animBg="1"/>
      <p:bldP spid="42120" grpId="0" animBg="1"/>
      <p:bldP spid="42121" grpId="0" autoUpdateAnimBg="0"/>
      <p:bldP spid="42122" grpId="0" animBg="1"/>
      <p:bldP spid="42123" grpId="0" autoUpdateAnimBg="0"/>
      <p:bldP spid="42124" grpId="0" animBg="1"/>
      <p:bldP spid="42125" grpId="0" autoUpdateAnimBg="0"/>
      <p:bldP spid="421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t>THE COLON OPERATOR</a:t>
            </a:r>
            <a:endParaRPr lang="en-US"/>
          </a:p>
        </p:txBody>
      </p:sp>
      <p:sp>
        <p:nvSpPr>
          <p:cNvPr id="9219" name="Rectangle 3"/>
          <p:cNvSpPr>
            <a:spLocks noGrp="1" noChangeArrowheads="1"/>
          </p:cNvSpPr>
          <p:nvPr>
            <p:ph type="body" idx="1"/>
          </p:nvPr>
        </p:nvSpPr>
        <p:spPr/>
        <p:txBody>
          <a:bodyPr/>
          <a:lstStyle/>
          <a:p>
            <a:r>
              <a:rPr lang="en-GB"/>
              <a:t>Colon operator occurs in several forms</a:t>
            </a:r>
          </a:p>
          <a:p>
            <a:pPr lvl="1"/>
            <a:r>
              <a:rPr lang="en-GB"/>
              <a:t>To indicate a range (as above)</a:t>
            </a:r>
          </a:p>
          <a:p>
            <a:pPr lvl="1"/>
            <a:r>
              <a:rPr lang="en-GB"/>
              <a:t>To indicate a range with non-unit increment</a:t>
            </a:r>
          </a:p>
        </p:txBody>
      </p:sp>
      <p:sp>
        <p:nvSpPr>
          <p:cNvPr id="9220" name="Text Box 4"/>
          <p:cNvSpPr txBox="1">
            <a:spLocks noChangeArrowheads="1"/>
          </p:cNvSpPr>
          <p:nvPr/>
        </p:nvSpPr>
        <p:spPr bwMode="auto">
          <a:xfrm>
            <a:off x="971550" y="2781300"/>
            <a:ext cx="7272338" cy="2852738"/>
          </a:xfrm>
          <a:prstGeom prst="rect">
            <a:avLst/>
          </a:prstGeom>
          <a:solidFill>
            <a:srgbClr val="FFFFFF"/>
          </a:solidFill>
          <a:ln w="9525">
            <a:solidFill>
              <a:schemeClr val="tx1"/>
            </a:solidFill>
            <a:miter lim="800000"/>
            <a:headEnd/>
            <a:tailEnd/>
          </a:ln>
          <a:effectLst/>
        </p:spPr>
        <p:txBody>
          <a:bodyPr>
            <a:spAutoFit/>
          </a:bodyPr>
          <a:lstStyle/>
          <a:p>
            <a:pPr>
              <a:spcBef>
                <a:spcPct val="50000"/>
              </a:spcBef>
            </a:pPr>
            <a:r>
              <a:rPr lang="en-GB" b="1">
                <a:latin typeface="Courier New" pitchFamily="49" charset="0"/>
              </a:rPr>
              <a:t>&gt;&gt; N = 5:10:35</a:t>
            </a:r>
          </a:p>
          <a:p>
            <a:pPr>
              <a:spcBef>
                <a:spcPct val="50000"/>
              </a:spcBef>
            </a:pPr>
            <a:r>
              <a:rPr lang="en-GB" b="1">
                <a:latin typeface="Courier New" pitchFamily="49" charset="0"/>
              </a:rPr>
              <a:t>N =</a:t>
            </a:r>
          </a:p>
          <a:p>
            <a:pPr>
              <a:spcBef>
                <a:spcPct val="50000"/>
              </a:spcBef>
            </a:pPr>
            <a:r>
              <a:rPr lang="en-GB" b="1">
                <a:latin typeface="Courier New" pitchFamily="49" charset="0"/>
              </a:rPr>
              <a:t>	5	15	25	35</a:t>
            </a:r>
          </a:p>
          <a:p>
            <a:pPr>
              <a:spcBef>
                <a:spcPct val="50000"/>
              </a:spcBef>
            </a:pPr>
            <a:r>
              <a:rPr lang="en-GB" b="1">
                <a:latin typeface="Courier New" pitchFamily="49" charset="0"/>
              </a:rPr>
              <a:t>&gt;&gt; P = [1:3; 30:-10:10]</a:t>
            </a:r>
          </a:p>
          <a:p>
            <a:pPr>
              <a:spcBef>
                <a:spcPct val="50000"/>
              </a:spcBef>
            </a:pPr>
            <a:r>
              <a:rPr lang="en-GB" b="1">
                <a:latin typeface="Courier New" pitchFamily="49" charset="0"/>
              </a:rPr>
              <a:t>P =</a:t>
            </a:r>
          </a:p>
          <a:p>
            <a:pPr>
              <a:spcBef>
                <a:spcPct val="50000"/>
              </a:spcBef>
            </a:pPr>
            <a:r>
              <a:rPr lang="en-GB" b="1">
                <a:latin typeface="Courier New" pitchFamily="49" charset="0"/>
              </a:rPr>
              <a:t>	1	2	3</a:t>
            </a:r>
          </a:p>
          <a:p>
            <a:pPr>
              <a:spcBef>
                <a:spcPct val="50000"/>
              </a:spcBef>
            </a:pPr>
            <a:r>
              <a:rPr lang="en-GB" b="1">
                <a:latin typeface="Courier New" pitchFamily="49" charset="0"/>
              </a:rPr>
              <a:t>	30	20	10</a:t>
            </a:r>
            <a:endParaRPr lang="en-US" b="1">
              <a:latin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a:p>
        </p:txBody>
      </p:sp>
      <p:sp>
        <p:nvSpPr>
          <p:cNvPr id="44035" name="Rectangle 3"/>
          <p:cNvSpPr>
            <a:spLocks noGrp="1" noChangeArrowheads="1"/>
          </p:cNvSpPr>
          <p:nvPr>
            <p:ph type="body" idx="1"/>
          </p:nvPr>
        </p:nvSpPr>
        <p:spPr/>
        <p:txBody>
          <a:bodyPr/>
          <a:lstStyle/>
          <a:p>
            <a:r>
              <a:rPr lang="en-GB"/>
              <a:t>To extract ALL the elements of an array (extracts everything to a single column vector)</a:t>
            </a:r>
            <a:endParaRPr lang="en-US"/>
          </a:p>
        </p:txBody>
      </p:sp>
      <p:sp>
        <p:nvSpPr>
          <p:cNvPr id="44036" name="Text Box 4"/>
          <p:cNvSpPr txBox="1">
            <a:spLocks noChangeArrowheads="1"/>
          </p:cNvSpPr>
          <p:nvPr/>
        </p:nvSpPr>
        <p:spPr bwMode="auto">
          <a:xfrm>
            <a:off x="971550" y="2276475"/>
            <a:ext cx="3529013" cy="2522538"/>
          </a:xfrm>
          <a:prstGeom prst="rect">
            <a:avLst/>
          </a:prstGeom>
          <a:solidFill>
            <a:srgbClr val="FFFFFF"/>
          </a:solidFill>
          <a:ln w="9525">
            <a:solidFill>
              <a:schemeClr val="tx1"/>
            </a:solidFill>
            <a:miter lim="800000"/>
            <a:headEnd/>
            <a:tailEnd/>
          </a:ln>
          <a:effectLst/>
        </p:spPr>
        <p:txBody>
          <a:bodyPr>
            <a:spAutoFit/>
          </a:bodyPr>
          <a:lstStyle/>
          <a:p>
            <a:pPr>
              <a:spcBef>
                <a:spcPct val="50000"/>
              </a:spcBef>
            </a:pPr>
            <a:r>
              <a:rPr lang="en-GB" b="1">
                <a:latin typeface="Courier New" pitchFamily="49" charset="0"/>
              </a:rPr>
              <a:t>&gt;&gt; A = [1:3; 10:10:30; </a:t>
            </a:r>
          </a:p>
          <a:p>
            <a:pPr>
              <a:spcBef>
                <a:spcPct val="50000"/>
              </a:spcBef>
            </a:pPr>
            <a:r>
              <a:rPr lang="en-GB" b="1">
                <a:latin typeface="Courier New" pitchFamily="49" charset="0"/>
              </a:rPr>
              <a:t>	 100:100:300]</a:t>
            </a:r>
          </a:p>
          <a:p>
            <a:pPr>
              <a:spcBef>
                <a:spcPct val="50000"/>
              </a:spcBef>
            </a:pPr>
            <a:r>
              <a:rPr lang="en-GB" b="1">
                <a:latin typeface="Courier New" pitchFamily="49" charset="0"/>
              </a:rPr>
              <a:t>A =</a:t>
            </a:r>
          </a:p>
          <a:p>
            <a:pPr>
              <a:spcBef>
                <a:spcPct val="20000"/>
              </a:spcBef>
            </a:pPr>
            <a:r>
              <a:rPr lang="en-GB" b="1">
                <a:latin typeface="Courier New" pitchFamily="49" charset="0"/>
              </a:rPr>
              <a:t>	1	2	3</a:t>
            </a:r>
          </a:p>
          <a:p>
            <a:pPr>
              <a:spcBef>
                <a:spcPct val="20000"/>
              </a:spcBef>
            </a:pPr>
            <a:r>
              <a:rPr lang="en-GB" b="1">
                <a:latin typeface="Courier New" pitchFamily="49" charset="0"/>
              </a:rPr>
              <a:t>	10	20	30</a:t>
            </a:r>
          </a:p>
          <a:p>
            <a:pPr>
              <a:spcBef>
                <a:spcPct val="20000"/>
              </a:spcBef>
            </a:pPr>
            <a:r>
              <a:rPr lang="en-GB" b="1">
                <a:latin typeface="Courier New" pitchFamily="49" charset="0"/>
              </a:rPr>
              <a:t>	100	200	300</a:t>
            </a:r>
          </a:p>
          <a:p>
            <a:pPr>
              <a:spcBef>
                <a:spcPct val="20000"/>
              </a:spcBef>
            </a:pPr>
            <a:endParaRPr lang="en-GB" b="1">
              <a:latin typeface="Courier New" pitchFamily="49" charset="0"/>
            </a:endParaRPr>
          </a:p>
        </p:txBody>
      </p:sp>
      <p:sp>
        <p:nvSpPr>
          <p:cNvPr id="44039" name="Text Box 7"/>
          <p:cNvSpPr txBox="1">
            <a:spLocks noChangeArrowheads="1"/>
          </p:cNvSpPr>
          <p:nvPr/>
        </p:nvSpPr>
        <p:spPr bwMode="auto">
          <a:xfrm>
            <a:off x="4859338" y="2276475"/>
            <a:ext cx="3529012" cy="3452813"/>
          </a:xfrm>
          <a:prstGeom prst="rect">
            <a:avLst/>
          </a:prstGeom>
          <a:solidFill>
            <a:srgbClr val="FFFFFF"/>
          </a:solidFill>
          <a:ln w="9525">
            <a:solidFill>
              <a:schemeClr val="tx1"/>
            </a:solidFill>
            <a:miter lim="800000"/>
            <a:headEnd/>
            <a:tailEnd/>
          </a:ln>
          <a:effectLst/>
        </p:spPr>
        <p:txBody>
          <a:bodyPr>
            <a:spAutoFit/>
          </a:bodyPr>
          <a:lstStyle/>
          <a:p>
            <a:r>
              <a:rPr lang="en-GB" b="1">
                <a:latin typeface="Courier New" pitchFamily="49" charset="0"/>
              </a:rPr>
              <a:t>&gt;&gt; A(:)</a:t>
            </a:r>
          </a:p>
          <a:p>
            <a:r>
              <a:rPr lang="en-GB" b="1">
                <a:latin typeface="Courier New" pitchFamily="49" charset="0"/>
              </a:rPr>
              <a:t>ans =</a:t>
            </a:r>
          </a:p>
          <a:p>
            <a:r>
              <a:rPr lang="en-GB" b="1">
                <a:latin typeface="Courier New" pitchFamily="49" charset="0"/>
              </a:rPr>
              <a:t>	1</a:t>
            </a:r>
          </a:p>
          <a:p>
            <a:r>
              <a:rPr lang="en-GB" b="1">
                <a:latin typeface="Courier New" pitchFamily="49" charset="0"/>
              </a:rPr>
              <a:t>	10</a:t>
            </a:r>
          </a:p>
          <a:p>
            <a:r>
              <a:rPr lang="en-GB" b="1">
                <a:latin typeface="Courier New" pitchFamily="49" charset="0"/>
              </a:rPr>
              <a:t>	100</a:t>
            </a:r>
          </a:p>
          <a:p>
            <a:r>
              <a:rPr lang="en-GB" b="1">
                <a:latin typeface="Courier New" pitchFamily="49" charset="0"/>
              </a:rPr>
              <a:t>	2</a:t>
            </a:r>
          </a:p>
          <a:p>
            <a:r>
              <a:rPr lang="en-GB" b="1">
                <a:latin typeface="Courier New" pitchFamily="49" charset="0"/>
              </a:rPr>
              <a:t>	20</a:t>
            </a:r>
          </a:p>
          <a:p>
            <a:r>
              <a:rPr lang="en-GB" b="1">
                <a:latin typeface="Courier New" pitchFamily="49" charset="0"/>
              </a:rPr>
              <a:t>	200</a:t>
            </a:r>
          </a:p>
          <a:p>
            <a:r>
              <a:rPr lang="en-GB" b="1">
                <a:latin typeface="Courier New" pitchFamily="49" charset="0"/>
              </a:rPr>
              <a:t>	3</a:t>
            </a:r>
          </a:p>
          <a:p>
            <a:r>
              <a:rPr lang="en-GB" b="1">
                <a:latin typeface="Courier New" pitchFamily="49" charset="0"/>
              </a:rPr>
              <a:t>	30</a:t>
            </a:r>
          </a:p>
          <a:p>
            <a:r>
              <a:rPr lang="en-GB" b="1">
                <a:latin typeface="Courier New" pitchFamily="49" charset="0"/>
              </a:rPr>
              <a:t>	300</a:t>
            </a:r>
            <a:endParaRPr lang="en-US" b="1">
              <a:latin typeface="Courier New" pitchFamily="49" charset="0"/>
            </a:endParaRPr>
          </a:p>
          <a:p>
            <a:pPr>
              <a:spcBef>
                <a:spcPct val="20000"/>
              </a:spcBef>
            </a:pPr>
            <a:endParaRPr lang="en-GB" b="1">
              <a:latin typeface="Courier New" pitchFamily="49" charset="0"/>
            </a:endParaRPr>
          </a:p>
        </p:txBody>
      </p:sp>
      <p:sp>
        <p:nvSpPr>
          <p:cNvPr id="44040" name="AutoShape 8"/>
          <p:cNvSpPr>
            <a:spLocks noChangeArrowheads="1"/>
          </p:cNvSpPr>
          <p:nvPr/>
        </p:nvSpPr>
        <p:spPr bwMode="auto">
          <a:xfrm rot="501312">
            <a:off x="4140200" y="4724400"/>
            <a:ext cx="1041400" cy="358775"/>
          </a:xfrm>
          <a:prstGeom prst="curvedUpArrow">
            <a:avLst>
              <a:gd name="adj1" fmla="val 30882"/>
              <a:gd name="adj2" fmla="val 82919"/>
              <a:gd name="adj3" fmla="val 25368"/>
            </a:avLst>
          </a:prstGeom>
          <a:solidFill>
            <a:schemeClr val="accent1"/>
          </a:solidFill>
          <a:ln w="9525">
            <a:solidFill>
              <a:schemeClr val="tx1"/>
            </a:solidFill>
            <a:miter lim="800000"/>
            <a:headEnd/>
            <a:tailEnd/>
          </a:ln>
          <a:effectLst/>
        </p:spPr>
        <p:txBody>
          <a:bodyPr wrap="none" anchor="ctr"/>
          <a:lstStyle/>
          <a:p>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Numerical Array Concatenation  [ ]</a:t>
            </a:r>
          </a:p>
        </p:txBody>
      </p:sp>
      <p:sp>
        <p:nvSpPr>
          <p:cNvPr id="25604" name="Rectangle 4"/>
          <p:cNvSpPr>
            <a:spLocks noChangeArrowheads="1"/>
          </p:cNvSpPr>
          <p:nvPr/>
        </p:nvSpPr>
        <p:spPr bwMode="auto">
          <a:xfrm>
            <a:off x="3429000" y="1752600"/>
            <a:ext cx="4953000" cy="34290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a:latin typeface="Courier New" pitchFamily="49" charset="0"/>
              </a:rPr>
              <a:t>&gt;&gt; a=[1 2;3 4]</a:t>
            </a:r>
          </a:p>
          <a:p>
            <a:pPr marL="285750" indent="-285750" eaLnBrk="0" hangingPunct="0">
              <a:lnSpc>
                <a:spcPct val="90000"/>
              </a:lnSpc>
              <a:spcBef>
                <a:spcPct val="30000"/>
              </a:spcBef>
              <a:spcAft>
                <a:spcPct val="10000"/>
              </a:spcAft>
              <a:defRPr/>
            </a:pPr>
            <a:r>
              <a:rPr lang="en-US" sz="1600" b="1">
                <a:latin typeface="Courier New" pitchFamily="49" charset="0"/>
              </a:rPr>
              <a:t>a = </a:t>
            </a:r>
          </a:p>
          <a:p>
            <a:pPr marL="285750" indent="-285750" eaLnBrk="0" hangingPunct="0">
              <a:lnSpc>
                <a:spcPct val="90000"/>
              </a:lnSpc>
              <a:spcBef>
                <a:spcPct val="30000"/>
              </a:spcBef>
              <a:spcAft>
                <a:spcPct val="10000"/>
              </a:spcAft>
              <a:defRPr/>
            </a:pPr>
            <a:r>
              <a:rPr lang="en-US" sz="1600" b="1">
                <a:latin typeface="Courier New" pitchFamily="49" charset="0"/>
              </a:rPr>
              <a:t>     1     2</a:t>
            </a:r>
          </a:p>
          <a:p>
            <a:pPr marL="285750" indent="-285750" eaLnBrk="0" hangingPunct="0">
              <a:lnSpc>
                <a:spcPct val="90000"/>
              </a:lnSpc>
              <a:spcBef>
                <a:spcPct val="30000"/>
              </a:spcBef>
              <a:spcAft>
                <a:spcPct val="10000"/>
              </a:spcAft>
              <a:defRPr/>
            </a:pPr>
            <a:r>
              <a:rPr lang="en-US" sz="1600" b="1">
                <a:latin typeface="Courier New" pitchFamily="49" charset="0"/>
              </a:rPr>
              <a:t>     3     4</a:t>
            </a:r>
          </a:p>
          <a:p>
            <a:pPr marL="285750" indent="-285750" eaLnBrk="0" hangingPunct="0">
              <a:lnSpc>
                <a:spcPct val="90000"/>
              </a:lnSpc>
              <a:spcBef>
                <a:spcPct val="30000"/>
              </a:spcBef>
              <a:spcAft>
                <a:spcPct val="10000"/>
              </a:spcAft>
              <a:defRPr/>
            </a:pPr>
            <a:r>
              <a:rPr lang="en-US" sz="1600" b="1">
                <a:latin typeface="Courier New" pitchFamily="49" charset="0"/>
              </a:rPr>
              <a:t>&gt;&gt; cat_a=[a, 2*a; 3*a, 4*a; 5*a, 6*a]</a:t>
            </a:r>
          </a:p>
          <a:p>
            <a:pPr marL="285750" indent="-285750" eaLnBrk="0" hangingPunct="0">
              <a:spcBef>
                <a:spcPct val="0"/>
              </a:spcBef>
              <a:defRPr/>
            </a:pPr>
            <a:r>
              <a:rPr lang="en-US" sz="1600" b="1">
                <a:latin typeface="Courier New" pitchFamily="49" charset="0"/>
              </a:rPr>
              <a:t>cat_a =</a:t>
            </a:r>
          </a:p>
          <a:p>
            <a:pPr marL="285750" indent="-285750" eaLnBrk="0" hangingPunct="0">
              <a:spcBef>
                <a:spcPct val="0"/>
              </a:spcBef>
              <a:defRPr/>
            </a:pPr>
            <a:r>
              <a:rPr lang="en-US" sz="1600" b="1">
                <a:latin typeface="Courier New" pitchFamily="49" charset="0"/>
              </a:rPr>
              <a:t>     1     2     2     4</a:t>
            </a:r>
          </a:p>
          <a:p>
            <a:pPr marL="285750" indent="-285750" eaLnBrk="0" hangingPunct="0">
              <a:spcBef>
                <a:spcPct val="0"/>
              </a:spcBef>
              <a:defRPr/>
            </a:pPr>
            <a:r>
              <a:rPr lang="en-US" sz="1600" b="1">
                <a:latin typeface="Courier New" pitchFamily="49" charset="0"/>
              </a:rPr>
              <a:t>     3     4     6     8</a:t>
            </a:r>
          </a:p>
          <a:p>
            <a:pPr marL="285750" indent="-285750" eaLnBrk="0" hangingPunct="0">
              <a:spcBef>
                <a:spcPct val="0"/>
              </a:spcBef>
              <a:defRPr/>
            </a:pPr>
            <a:r>
              <a:rPr lang="en-US" sz="1600" b="1">
                <a:latin typeface="Courier New" pitchFamily="49" charset="0"/>
              </a:rPr>
              <a:t>     3     6     4     8</a:t>
            </a:r>
          </a:p>
          <a:p>
            <a:pPr marL="285750" indent="-285750" eaLnBrk="0" hangingPunct="0">
              <a:spcBef>
                <a:spcPct val="0"/>
              </a:spcBef>
              <a:defRPr/>
            </a:pPr>
            <a:r>
              <a:rPr lang="en-US" sz="1600" b="1">
                <a:latin typeface="Courier New" pitchFamily="49" charset="0"/>
              </a:rPr>
              <a:t>     9    12    12    16</a:t>
            </a:r>
          </a:p>
          <a:p>
            <a:pPr marL="285750" indent="-285750" eaLnBrk="0" hangingPunct="0">
              <a:spcBef>
                <a:spcPct val="0"/>
              </a:spcBef>
              <a:defRPr/>
            </a:pPr>
            <a:r>
              <a:rPr lang="en-US" sz="1600" b="1">
                <a:latin typeface="Courier New" pitchFamily="49" charset="0"/>
              </a:rPr>
              <a:t>     5    10     6    12</a:t>
            </a:r>
          </a:p>
          <a:p>
            <a:pPr marL="285750" indent="-285750" eaLnBrk="0" hangingPunct="0">
              <a:spcBef>
                <a:spcPct val="0"/>
              </a:spcBef>
              <a:defRPr/>
            </a:pPr>
            <a:r>
              <a:rPr lang="en-US" sz="1600" b="1">
                <a:latin typeface="Courier New" pitchFamily="49" charset="0"/>
              </a:rPr>
              <a:t>    15    20    18    24</a:t>
            </a:r>
            <a:endParaRPr lang="en-US" sz="1600" b="1">
              <a:solidFill>
                <a:schemeClr val="bg2"/>
              </a:solidFill>
              <a:latin typeface="Courier New" pitchFamily="49" charset="0"/>
            </a:endParaRPr>
          </a:p>
        </p:txBody>
      </p:sp>
      <p:sp>
        <p:nvSpPr>
          <p:cNvPr id="16388" name="Rectangle 5"/>
          <p:cNvSpPr>
            <a:spLocks noChangeArrowheads="1"/>
          </p:cNvSpPr>
          <p:nvPr/>
        </p:nvSpPr>
        <p:spPr bwMode="auto">
          <a:xfrm>
            <a:off x="531813" y="1676400"/>
            <a:ext cx="2516187" cy="10064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latin typeface="Arial" charset="0"/>
              </a:rPr>
              <a:t>Use [ ] to combine existing arrays as matrix “elements”</a:t>
            </a:r>
          </a:p>
        </p:txBody>
      </p:sp>
      <p:sp>
        <p:nvSpPr>
          <p:cNvPr id="16389" name="Rectangle 6"/>
          <p:cNvSpPr>
            <a:spLocks noChangeArrowheads="1"/>
          </p:cNvSpPr>
          <p:nvPr/>
        </p:nvSpPr>
        <p:spPr bwMode="auto">
          <a:xfrm>
            <a:off x="6629400" y="1955800"/>
            <a:ext cx="1600200" cy="7016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solidFill>
                  <a:srgbClr val="008080"/>
                </a:solidFill>
                <a:latin typeface="Arial" charset="0"/>
              </a:rPr>
              <a:t>Use square brackets [ ]</a:t>
            </a:r>
          </a:p>
        </p:txBody>
      </p:sp>
      <p:sp>
        <p:nvSpPr>
          <p:cNvPr id="16390" name="Line 7"/>
          <p:cNvSpPr>
            <a:spLocks noChangeShapeType="1"/>
          </p:cNvSpPr>
          <p:nvPr/>
        </p:nvSpPr>
        <p:spPr bwMode="auto">
          <a:xfrm flipH="1" flipV="1">
            <a:off x="5184775" y="1882775"/>
            <a:ext cx="1443038" cy="223838"/>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16391" name="Line 8"/>
          <p:cNvSpPr>
            <a:spLocks noChangeShapeType="1"/>
          </p:cNvSpPr>
          <p:nvPr/>
        </p:nvSpPr>
        <p:spPr bwMode="auto">
          <a:xfrm>
            <a:off x="7470775" y="2644775"/>
            <a:ext cx="411163" cy="403225"/>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16392" name="Rectangle 9"/>
          <p:cNvSpPr>
            <a:spLocks noChangeArrowheads="1"/>
          </p:cNvSpPr>
          <p:nvPr/>
        </p:nvSpPr>
        <p:spPr bwMode="auto">
          <a:xfrm>
            <a:off x="7467600" y="4038600"/>
            <a:ext cx="609600" cy="3968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solidFill>
                  <a:srgbClr val="008080"/>
                </a:solidFill>
                <a:latin typeface="Arial" charset="0"/>
              </a:rPr>
              <a:t>4*a</a:t>
            </a:r>
          </a:p>
        </p:txBody>
      </p:sp>
      <p:sp>
        <p:nvSpPr>
          <p:cNvPr id="16393" name="Line 10"/>
          <p:cNvSpPr>
            <a:spLocks noChangeShapeType="1"/>
          </p:cNvSpPr>
          <p:nvPr/>
        </p:nvSpPr>
        <p:spPr bwMode="auto">
          <a:xfrm flipH="1">
            <a:off x="6538913" y="4265613"/>
            <a:ext cx="928687" cy="0"/>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16394" name="Rectangle 11"/>
          <p:cNvSpPr>
            <a:spLocks noChangeArrowheads="1"/>
          </p:cNvSpPr>
          <p:nvPr/>
        </p:nvSpPr>
        <p:spPr bwMode="auto">
          <a:xfrm>
            <a:off x="5424488" y="4056063"/>
            <a:ext cx="1095375" cy="481012"/>
          </a:xfrm>
          <a:prstGeom prst="rect">
            <a:avLst/>
          </a:prstGeom>
          <a:noFill/>
          <a:ln w="12700">
            <a:solidFill>
              <a:srgbClr val="008080"/>
            </a:solidFill>
            <a:miter lim="800000"/>
            <a:headEnd/>
            <a:tailEnd/>
          </a:ln>
        </p:spPr>
        <p:txBody>
          <a:bodyPr wrap="none" anchor="ctr"/>
          <a:lstStyle/>
          <a:p>
            <a:endParaRPr lang="en-GB"/>
          </a:p>
        </p:txBody>
      </p:sp>
      <p:sp>
        <p:nvSpPr>
          <p:cNvPr id="16395" name="Line 12"/>
          <p:cNvSpPr>
            <a:spLocks noChangeShapeType="1"/>
          </p:cNvSpPr>
          <p:nvPr/>
        </p:nvSpPr>
        <p:spPr bwMode="auto">
          <a:xfrm>
            <a:off x="2819400" y="2057400"/>
            <a:ext cx="838200" cy="990600"/>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16396" name="Text Box 13"/>
          <p:cNvSpPr txBox="1">
            <a:spLocks noChangeArrowheads="1"/>
          </p:cNvSpPr>
          <p:nvPr/>
        </p:nvSpPr>
        <p:spPr bwMode="auto">
          <a:xfrm>
            <a:off x="531813" y="2955925"/>
            <a:ext cx="2443162" cy="1616075"/>
          </a:xfrm>
          <a:prstGeom prst="rect">
            <a:avLst/>
          </a:prstGeom>
          <a:noFill/>
          <a:ln w="12700">
            <a:noFill/>
            <a:miter lim="800000"/>
            <a:headEnd type="none" w="sm" len="sm"/>
            <a:tailEnd type="none" w="med" len="lg"/>
          </a:ln>
        </p:spPr>
        <p:txBody>
          <a:bodyPr wrap="none">
            <a:spAutoFit/>
          </a:bodyPr>
          <a:lstStyle/>
          <a:p>
            <a:pPr eaLnBrk="0" hangingPunct="0">
              <a:spcBef>
                <a:spcPct val="0"/>
              </a:spcBef>
            </a:pPr>
            <a:r>
              <a:rPr lang="en-US" sz="2000" b="1" u="sng">
                <a:latin typeface="Arial" charset="0"/>
              </a:rPr>
              <a:t>Row separator:</a:t>
            </a:r>
          </a:p>
          <a:p>
            <a:pPr eaLnBrk="0" hangingPunct="0">
              <a:spcBef>
                <a:spcPct val="0"/>
              </a:spcBef>
            </a:pPr>
            <a:r>
              <a:rPr lang="en-US" sz="2000" b="1">
                <a:latin typeface="Arial" charset="0"/>
              </a:rPr>
              <a:t>semicolon (;)</a:t>
            </a:r>
          </a:p>
          <a:p>
            <a:pPr eaLnBrk="0" hangingPunct="0">
              <a:spcBef>
                <a:spcPct val="0"/>
              </a:spcBef>
            </a:pPr>
            <a:endParaRPr lang="en-US" sz="2000" b="1">
              <a:latin typeface="Arial" charset="0"/>
            </a:endParaRPr>
          </a:p>
          <a:p>
            <a:pPr eaLnBrk="0" hangingPunct="0">
              <a:spcBef>
                <a:spcPct val="0"/>
              </a:spcBef>
            </a:pPr>
            <a:r>
              <a:rPr lang="en-US" sz="2000" b="1" u="sng">
                <a:latin typeface="Arial" charset="0"/>
              </a:rPr>
              <a:t>Column separator:</a:t>
            </a:r>
            <a:endParaRPr lang="en-US" sz="2000" b="1">
              <a:latin typeface="Arial" charset="0"/>
            </a:endParaRPr>
          </a:p>
          <a:p>
            <a:pPr eaLnBrk="0" hangingPunct="0">
              <a:spcBef>
                <a:spcPct val="0"/>
              </a:spcBef>
            </a:pPr>
            <a:r>
              <a:rPr lang="en-US" sz="2000" b="1">
                <a:latin typeface="Arial" charset="0"/>
              </a:rPr>
              <a:t>space / comma (,)</a:t>
            </a:r>
            <a:endParaRPr lang="en-US" sz="1600" b="1">
              <a:solidFill>
                <a:schemeClr val="bg2"/>
              </a:solidFill>
              <a:latin typeface="Courier New" pitchFamily="49" charset="0"/>
            </a:endParaRPr>
          </a:p>
        </p:txBody>
      </p:sp>
      <p:sp>
        <p:nvSpPr>
          <p:cNvPr id="16397" name="Rectangle 14"/>
          <p:cNvSpPr>
            <a:spLocks noChangeArrowheads="1"/>
          </p:cNvSpPr>
          <p:nvPr/>
        </p:nvSpPr>
        <p:spPr bwMode="auto">
          <a:xfrm>
            <a:off x="458788" y="5137150"/>
            <a:ext cx="2208212" cy="1016305"/>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0"/>
              </a:spcBef>
            </a:pPr>
            <a:r>
              <a:rPr lang="en-US" sz="2000" b="1" dirty="0" smtClean="0">
                <a:latin typeface="Arial" charset="0"/>
              </a:rPr>
              <a:t>N.B. Matrices MUST</a:t>
            </a:r>
            <a:endParaRPr lang="en-US" sz="2000" b="1" dirty="0">
              <a:latin typeface="Arial" charset="0"/>
            </a:endParaRPr>
          </a:p>
          <a:p>
            <a:pPr eaLnBrk="0" hangingPunct="0">
              <a:spcBef>
                <a:spcPct val="0"/>
              </a:spcBef>
            </a:pPr>
            <a:r>
              <a:rPr lang="en-US" sz="2000" b="1" dirty="0">
                <a:latin typeface="Arial" charset="0"/>
              </a:rPr>
              <a:t>be rectangular. </a:t>
            </a:r>
            <a:endParaRPr lang="en-US" sz="1600" b="1" dirty="0">
              <a:latin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Matrix and Array Operators</a:t>
            </a:r>
          </a:p>
        </p:txBody>
      </p:sp>
      <p:sp>
        <p:nvSpPr>
          <p:cNvPr id="17411" name="Rectangle 4"/>
          <p:cNvSpPr>
            <a:spLocks noChangeArrowheads="1"/>
          </p:cNvSpPr>
          <p:nvPr/>
        </p:nvSpPr>
        <p:spPr bwMode="auto">
          <a:xfrm>
            <a:off x="409575" y="1504950"/>
            <a:ext cx="4350961" cy="4556485"/>
          </a:xfrm>
          <a:prstGeom prst="rect">
            <a:avLst/>
          </a:prstGeom>
          <a:noFill/>
          <a:ln w="9525">
            <a:solidFill>
              <a:schemeClr val="tx1"/>
            </a:solidFill>
            <a:miter lim="800000"/>
            <a:headEnd/>
            <a:tailEnd/>
          </a:ln>
        </p:spPr>
        <p:txBody>
          <a:bodyPr wrap="none" anchor="ctr"/>
          <a:lstStyle/>
          <a:p>
            <a:endParaRPr lang="en-GB"/>
          </a:p>
        </p:txBody>
      </p:sp>
      <p:grpSp>
        <p:nvGrpSpPr>
          <p:cNvPr id="2" name="Group 212"/>
          <p:cNvGrpSpPr>
            <a:grpSpLocks/>
          </p:cNvGrpSpPr>
          <p:nvPr/>
        </p:nvGrpSpPr>
        <p:grpSpPr bwMode="auto">
          <a:xfrm>
            <a:off x="420688" y="1516063"/>
            <a:ext cx="4316412" cy="4538662"/>
            <a:chOff x="391" y="1320"/>
            <a:chExt cx="2666" cy="2160"/>
          </a:xfrm>
        </p:grpSpPr>
        <p:sp>
          <p:nvSpPr>
            <p:cNvPr id="17585" name="Rectangle 12"/>
            <p:cNvSpPr>
              <a:spLocks noChangeArrowheads="1"/>
            </p:cNvSpPr>
            <p:nvPr/>
          </p:nvSpPr>
          <p:spPr bwMode="auto">
            <a:xfrm>
              <a:off x="487" y="1343"/>
              <a:ext cx="1130" cy="130"/>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Arial" charset="0"/>
                </a:rPr>
                <a:t>Matrix Operators</a:t>
              </a:r>
              <a:endParaRPr lang="en-US" sz="1800" b="1">
                <a:latin typeface="Courier New" pitchFamily="49" charset="0"/>
              </a:endParaRPr>
            </a:p>
          </p:txBody>
        </p:sp>
        <p:sp>
          <p:nvSpPr>
            <p:cNvPr id="17586" name="Rectangle 13"/>
            <p:cNvSpPr>
              <a:spLocks noChangeArrowheads="1"/>
            </p:cNvSpPr>
            <p:nvPr/>
          </p:nvSpPr>
          <p:spPr bwMode="auto">
            <a:xfrm>
              <a:off x="1837" y="1343"/>
              <a:ext cx="1059" cy="130"/>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Arial" charset="0"/>
                </a:rPr>
                <a:t>Array operators</a:t>
              </a:r>
              <a:endParaRPr lang="en-US" sz="1800" b="1">
                <a:latin typeface="Courier New" pitchFamily="49" charset="0"/>
              </a:endParaRPr>
            </a:p>
          </p:txBody>
        </p:sp>
        <p:sp>
          <p:nvSpPr>
            <p:cNvPr id="17587" name="Rectangle 14"/>
            <p:cNvSpPr>
              <a:spLocks noChangeArrowheads="1"/>
            </p:cNvSpPr>
            <p:nvPr/>
          </p:nvSpPr>
          <p:spPr bwMode="auto">
            <a:xfrm>
              <a:off x="391" y="1320"/>
              <a:ext cx="17" cy="18"/>
            </a:xfrm>
            <a:prstGeom prst="rect">
              <a:avLst/>
            </a:prstGeom>
            <a:solidFill>
              <a:srgbClr val="FFFFFF"/>
            </a:solidFill>
            <a:ln w="9525">
              <a:noFill/>
              <a:miter lim="800000"/>
              <a:headEnd/>
              <a:tailEnd/>
            </a:ln>
          </p:spPr>
          <p:txBody>
            <a:bodyPr/>
            <a:lstStyle/>
            <a:p>
              <a:endParaRPr lang="en-GB"/>
            </a:p>
          </p:txBody>
        </p:sp>
        <p:sp>
          <p:nvSpPr>
            <p:cNvPr id="17588" name="Line 15"/>
            <p:cNvSpPr>
              <a:spLocks noChangeShapeType="1"/>
            </p:cNvSpPr>
            <p:nvPr/>
          </p:nvSpPr>
          <p:spPr bwMode="auto">
            <a:xfrm>
              <a:off x="391" y="1320"/>
              <a:ext cx="1" cy="18"/>
            </a:xfrm>
            <a:prstGeom prst="line">
              <a:avLst/>
            </a:prstGeom>
            <a:noFill/>
            <a:ln w="0">
              <a:solidFill>
                <a:srgbClr val="FFFFFF"/>
              </a:solidFill>
              <a:round/>
              <a:headEnd/>
              <a:tailEnd/>
            </a:ln>
          </p:spPr>
          <p:txBody>
            <a:bodyPr/>
            <a:lstStyle/>
            <a:p>
              <a:endParaRPr lang="en-GB"/>
            </a:p>
          </p:txBody>
        </p:sp>
        <p:sp>
          <p:nvSpPr>
            <p:cNvPr id="17589" name="Rectangle 16"/>
            <p:cNvSpPr>
              <a:spLocks noChangeArrowheads="1"/>
            </p:cNvSpPr>
            <p:nvPr/>
          </p:nvSpPr>
          <p:spPr bwMode="auto">
            <a:xfrm>
              <a:off x="391" y="1320"/>
              <a:ext cx="17" cy="17"/>
            </a:xfrm>
            <a:prstGeom prst="rect">
              <a:avLst/>
            </a:prstGeom>
            <a:solidFill>
              <a:srgbClr val="FFFFFF"/>
            </a:solidFill>
            <a:ln w="9525">
              <a:noFill/>
              <a:miter lim="800000"/>
              <a:headEnd/>
              <a:tailEnd/>
            </a:ln>
          </p:spPr>
          <p:txBody>
            <a:bodyPr/>
            <a:lstStyle/>
            <a:p>
              <a:endParaRPr lang="en-GB"/>
            </a:p>
          </p:txBody>
        </p:sp>
        <p:sp>
          <p:nvSpPr>
            <p:cNvPr id="17590" name="Line 17"/>
            <p:cNvSpPr>
              <a:spLocks noChangeShapeType="1"/>
            </p:cNvSpPr>
            <p:nvPr/>
          </p:nvSpPr>
          <p:spPr bwMode="auto">
            <a:xfrm>
              <a:off x="391" y="1320"/>
              <a:ext cx="17" cy="1"/>
            </a:xfrm>
            <a:prstGeom prst="line">
              <a:avLst/>
            </a:prstGeom>
            <a:noFill/>
            <a:ln w="0">
              <a:solidFill>
                <a:srgbClr val="FFFFFF"/>
              </a:solidFill>
              <a:round/>
              <a:headEnd/>
              <a:tailEnd/>
            </a:ln>
          </p:spPr>
          <p:txBody>
            <a:bodyPr/>
            <a:lstStyle/>
            <a:p>
              <a:endParaRPr lang="en-GB"/>
            </a:p>
          </p:txBody>
        </p:sp>
        <p:sp>
          <p:nvSpPr>
            <p:cNvPr id="17591" name="Line 18"/>
            <p:cNvSpPr>
              <a:spLocks noChangeShapeType="1"/>
            </p:cNvSpPr>
            <p:nvPr/>
          </p:nvSpPr>
          <p:spPr bwMode="auto">
            <a:xfrm>
              <a:off x="391" y="1320"/>
              <a:ext cx="1" cy="17"/>
            </a:xfrm>
            <a:prstGeom prst="line">
              <a:avLst/>
            </a:prstGeom>
            <a:noFill/>
            <a:ln w="0">
              <a:solidFill>
                <a:srgbClr val="FFFFFF"/>
              </a:solidFill>
              <a:round/>
              <a:headEnd/>
              <a:tailEnd/>
            </a:ln>
          </p:spPr>
          <p:txBody>
            <a:bodyPr/>
            <a:lstStyle/>
            <a:p>
              <a:endParaRPr lang="en-GB"/>
            </a:p>
          </p:txBody>
        </p:sp>
        <p:sp>
          <p:nvSpPr>
            <p:cNvPr id="17592" name="Rectangle 19"/>
            <p:cNvSpPr>
              <a:spLocks noChangeArrowheads="1"/>
            </p:cNvSpPr>
            <p:nvPr/>
          </p:nvSpPr>
          <p:spPr bwMode="auto">
            <a:xfrm>
              <a:off x="408" y="1320"/>
              <a:ext cx="1336" cy="17"/>
            </a:xfrm>
            <a:prstGeom prst="rect">
              <a:avLst/>
            </a:prstGeom>
            <a:solidFill>
              <a:srgbClr val="FFFFFF"/>
            </a:solidFill>
            <a:ln w="9525">
              <a:noFill/>
              <a:miter lim="800000"/>
              <a:headEnd/>
              <a:tailEnd/>
            </a:ln>
          </p:spPr>
          <p:txBody>
            <a:bodyPr/>
            <a:lstStyle/>
            <a:p>
              <a:endParaRPr lang="en-GB"/>
            </a:p>
          </p:txBody>
        </p:sp>
        <p:sp>
          <p:nvSpPr>
            <p:cNvPr id="17593" name="Line 20"/>
            <p:cNvSpPr>
              <a:spLocks noChangeShapeType="1"/>
            </p:cNvSpPr>
            <p:nvPr/>
          </p:nvSpPr>
          <p:spPr bwMode="auto">
            <a:xfrm>
              <a:off x="408" y="1320"/>
              <a:ext cx="1336" cy="1"/>
            </a:xfrm>
            <a:prstGeom prst="line">
              <a:avLst/>
            </a:prstGeom>
            <a:noFill/>
            <a:ln w="0">
              <a:solidFill>
                <a:srgbClr val="FFFFFF"/>
              </a:solidFill>
              <a:round/>
              <a:headEnd/>
              <a:tailEnd/>
            </a:ln>
          </p:spPr>
          <p:txBody>
            <a:bodyPr/>
            <a:lstStyle/>
            <a:p>
              <a:endParaRPr lang="en-GB"/>
            </a:p>
          </p:txBody>
        </p:sp>
        <p:sp>
          <p:nvSpPr>
            <p:cNvPr id="17594" name="Rectangle 21"/>
            <p:cNvSpPr>
              <a:spLocks noChangeArrowheads="1"/>
            </p:cNvSpPr>
            <p:nvPr/>
          </p:nvSpPr>
          <p:spPr bwMode="auto">
            <a:xfrm>
              <a:off x="1744" y="1337"/>
              <a:ext cx="17" cy="1"/>
            </a:xfrm>
            <a:prstGeom prst="rect">
              <a:avLst/>
            </a:prstGeom>
            <a:solidFill>
              <a:srgbClr val="FFFFFF"/>
            </a:solidFill>
            <a:ln w="9525">
              <a:noFill/>
              <a:miter lim="800000"/>
              <a:headEnd/>
              <a:tailEnd/>
            </a:ln>
          </p:spPr>
          <p:txBody>
            <a:bodyPr/>
            <a:lstStyle/>
            <a:p>
              <a:endParaRPr lang="en-GB"/>
            </a:p>
          </p:txBody>
        </p:sp>
        <p:sp>
          <p:nvSpPr>
            <p:cNvPr id="17595" name="Line 22"/>
            <p:cNvSpPr>
              <a:spLocks noChangeShapeType="1"/>
            </p:cNvSpPr>
            <p:nvPr/>
          </p:nvSpPr>
          <p:spPr bwMode="auto">
            <a:xfrm>
              <a:off x="1744" y="1337"/>
              <a:ext cx="17" cy="1"/>
            </a:xfrm>
            <a:prstGeom prst="line">
              <a:avLst/>
            </a:prstGeom>
            <a:noFill/>
            <a:ln w="0">
              <a:solidFill>
                <a:srgbClr val="FFFFFF"/>
              </a:solidFill>
              <a:round/>
              <a:headEnd/>
              <a:tailEnd/>
            </a:ln>
          </p:spPr>
          <p:txBody>
            <a:bodyPr/>
            <a:lstStyle/>
            <a:p>
              <a:endParaRPr lang="en-GB"/>
            </a:p>
          </p:txBody>
        </p:sp>
        <p:sp>
          <p:nvSpPr>
            <p:cNvPr id="17596" name="Rectangle 23"/>
            <p:cNvSpPr>
              <a:spLocks noChangeArrowheads="1"/>
            </p:cNvSpPr>
            <p:nvPr/>
          </p:nvSpPr>
          <p:spPr bwMode="auto">
            <a:xfrm>
              <a:off x="1744" y="1320"/>
              <a:ext cx="17" cy="17"/>
            </a:xfrm>
            <a:prstGeom prst="rect">
              <a:avLst/>
            </a:prstGeom>
            <a:solidFill>
              <a:srgbClr val="FFFFFF"/>
            </a:solidFill>
            <a:ln w="9525">
              <a:noFill/>
              <a:miter lim="800000"/>
              <a:headEnd/>
              <a:tailEnd/>
            </a:ln>
          </p:spPr>
          <p:txBody>
            <a:bodyPr/>
            <a:lstStyle/>
            <a:p>
              <a:endParaRPr lang="en-GB"/>
            </a:p>
          </p:txBody>
        </p:sp>
        <p:sp>
          <p:nvSpPr>
            <p:cNvPr id="17597" name="Line 24"/>
            <p:cNvSpPr>
              <a:spLocks noChangeShapeType="1"/>
            </p:cNvSpPr>
            <p:nvPr/>
          </p:nvSpPr>
          <p:spPr bwMode="auto">
            <a:xfrm>
              <a:off x="1744" y="1320"/>
              <a:ext cx="17" cy="1"/>
            </a:xfrm>
            <a:prstGeom prst="line">
              <a:avLst/>
            </a:prstGeom>
            <a:noFill/>
            <a:ln w="0">
              <a:solidFill>
                <a:srgbClr val="FFFFFF"/>
              </a:solidFill>
              <a:round/>
              <a:headEnd/>
              <a:tailEnd/>
            </a:ln>
          </p:spPr>
          <p:txBody>
            <a:bodyPr/>
            <a:lstStyle/>
            <a:p>
              <a:endParaRPr lang="en-GB"/>
            </a:p>
          </p:txBody>
        </p:sp>
        <p:sp>
          <p:nvSpPr>
            <p:cNvPr id="17598" name="Line 25"/>
            <p:cNvSpPr>
              <a:spLocks noChangeShapeType="1"/>
            </p:cNvSpPr>
            <p:nvPr/>
          </p:nvSpPr>
          <p:spPr bwMode="auto">
            <a:xfrm>
              <a:off x="1744" y="1320"/>
              <a:ext cx="1" cy="17"/>
            </a:xfrm>
            <a:prstGeom prst="line">
              <a:avLst/>
            </a:prstGeom>
            <a:noFill/>
            <a:ln w="0">
              <a:solidFill>
                <a:srgbClr val="FFFFFF"/>
              </a:solidFill>
              <a:round/>
              <a:headEnd/>
              <a:tailEnd/>
            </a:ln>
          </p:spPr>
          <p:txBody>
            <a:bodyPr/>
            <a:lstStyle/>
            <a:p>
              <a:endParaRPr lang="en-GB"/>
            </a:p>
          </p:txBody>
        </p:sp>
        <p:sp>
          <p:nvSpPr>
            <p:cNvPr id="17599" name="Rectangle 26"/>
            <p:cNvSpPr>
              <a:spLocks noChangeArrowheads="1"/>
            </p:cNvSpPr>
            <p:nvPr/>
          </p:nvSpPr>
          <p:spPr bwMode="auto">
            <a:xfrm>
              <a:off x="1761" y="1320"/>
              <a:ext cx="1279" cy="17"/>
            </a:xfrm>
            <a:prstGeom prst="rect">
              <a:avLst/>
            </a:prstGeom>
            <a:solidFill>
              <a:srgbClr val="FFFFFF"/>
            </a:solidFill>
            <a:ln w="9525">
              <a:noFill/>
              <a:miter lim="800000"/>
              <a:headEnd/>
              <a:tailEnd/>
            </a:ln>
          </p:spPr>
          <p:txBody>
            <a:bodyPr/>
            <a:lstStyle/>
            <a:p>
              <a:endParaRPr lang="en-GB"/>
            </a:p>
          </p:txBody>
        </p:sp>
        <p:sp>
          <p:nvSpPr>
            <p:cNvPr id="17600" name="Line 27"/>
            <p:cNvSpPr>
              <a:spLocks noChangeShapeType="1"/>
            </p:cNvSpPr>
            <p:nvPr/>
          </p:nvSpPr>
          <p:spPr bwMode="auto">
            <a:xfrm>
              <a:off x="1761" y="1320"/>
              <a:ext cx="1279" cy="1"/>
            </a:xfrm>
            <a:prstGeom prst="line">
              <a:avLst/>
            </a:prstGeom>
            <a:noFill/>
            <a:ln w="0">
              <a:solidFill>
                <a:srgbClr val="FFFFFF"/>
              </a:solidFill>
              <a:round/>
              <a:headEnd/>
              <a:tailEnd/>
            </a:ln>
          </p:spPr>
          <p:txBody>
            <a:bodyPr/>
            <a:lstStyle/>
            <a:p>
              <a:endParaRPr lang="en-GB"/>
            </a:p>
          </p:txBody>
        </p:sp>
        <p:sp>
          <p:nvSpPr>
            <p:cNvPr id="17601" name="Rectangle 28"/>
            <p:cNvSpPr>
              <a:spLocks noChangeArrowheads="1"/>
            </p:cNvSpPr>
            <p:nvPr/>
          </p:nvSpPr>
          <p:spPr bwMode="auto">
            <a:xfrm>
              <a:off x="3040" y="1320"/>
              <a:ext cx="17" cy="18"/>
            </a:xfrm>
            <a:prstGeom prst="rect">
              <a:avLst/>
            </a:prstGeom>
            <a:solidFill>
              <a:srgbClr val="FFFFFF"/>
            </a:solidFill>
            <a:ln w="9525">
              <a:noFill/>
              <a:miter lim="800000"/>
              <a:headEnd/>
              <a:tailEnd/>
            </a:ln>
          </p:spPr>
          <p:txBody>
            <a:bodyPr/>
            <a:lstStyle/>
            <a:p>
              <a:endParaRPr lang="en-GB"/>
            </a:p>
          </p:txBody>
        </p:sp>
        <p:sp>
          <p:nvSpPr>
            <p:cNvPr id="17602" name="Line 29"/>
            <p:cNvSpPr>
              <a:spLocks noChangeShapeType="1"/>
            </p:cNvSpPr>
            <p:nvPr/>
          </p:nvSpPr>
          <p:spPr bwMode="auto">
            <a:xfrm>
              <a:off x="3040" y="1320"/>
              <a:ext cx="1" cy="18"/>
            </a:xfrm>
            <a:prstGeom prst="line">
              <a:avLst/>
            </a:prstGeom>
            <a:noFill/>
            <a:ln w="0">
              <a:solidFill>
                <a:srgbClr val="FFFFFF"/>
              </a:solidFill>
              <a:round/>
              <a:headEnd/>
              <a:tailEnd/>
            </a:ln>
          </p:spPr>
          <p:txBody>
            <a:bodyPr/>
            <a:lstStyle/>
            <a:p>
              <a:endParaRPr lang="en-GB"/>
            </a:p>
          </p:txBody>
        </p:sp>
        <p:sp>
          <p:nvSpPr>
            <p:cNvPr id="17603" name="Rectangle 30"/>
            <p:cNvSpPr>
              <a:spLocks noChangeArrowheads="1"/>
            </p:cNvSpPr>
            <p:nvPr/>
          </p:nvSpPr>
          <p:spPr bwMode="auto">
            <a:xfrm>
              <a:off x="3040" y="1320"/>
              <a:ext cx="17" cy="17"/>
            </a:xfrm>
            <a:prstGeom prst="rect">
              <a:avLst/>
            </a:prstGeom>
            <a:solidFill>
              <a:srgbClr val="FFFFFF"/>
            </a:solidFill>
            <a:ln w="9525">
              <a:noFill/>
              <a:miter lim="800000"/>
              <a:headEnd/>
              <a:tailEnd/>
            </a:ln>
          </p:spPr>
          <p:txBody>
            <a:bodyPr/>
            <a:lstStyle/>
            <a:p>
              <a:endParaRPr lang="en-GB"/>
            </a:p>
          </p:txBody>
        </p:sp>
        <p:sp>
          <p:nvSpPr>
            <p:cNvPr id="17604" name="Line 31"/>
            <p:cNvSpPr>
              <a:spLocks noChangeShapeType="1"/>
            </p:cNvSpPr>
            <p:nvPr/>
          </p:nvSpPr>
          <p:spPr bwMode="auto">
            <a:xfrm>
              <a:off x="3040" y="1320"/>
              <a:ext cx="17" cy="1"/>
            </a:xfrm>
            <a:prstGeom prst="line">
              <a:avLst/>
            </a:prstGeom>
            <a:noFill/>
            <a:ln w="0">
              <a:solidFill>
                <a:srgbClr val="FFFFFF"/>
              </a:solidFill>
              <a:round/>
              <a:headEnd/>
              <a:tailEnd/>
            </a:ln>
          </p:spPr>
          <p:txBody>
            <a:bodyPr/>
            <a:lstStyle/>
            <a:p>
              <a:endParaRPr lang="en-GB"/>
            </a:p>
          </p:txBody>
        </p:sp>
        <p:sp>
          <p:nvSpPr>
            <p:cNvPr id="17605" name="Line 32"/>
            <p:cNvSpPr>
              <a:spLocks noChangeShapeType="1"/>
            </p:cNvSpPr>
            <p:nvPr/>
          </p:nvSpPr>
          <p:spPr bwMode="auto">
            <a:xfrm>
              <a:off x="3040" y="1320"/>
              <a:ext cx="1" cy="17"/>
            </a:xfrm>
            <a:prstGeom prst="line">
              <a:avLst/>
            </a:prstGeom>
            <a:noFill/>
            <a:ln w="0">
              <a:solidFill>
                <a:srgbClr val="FFFFFF"/>
              </a:solidFill>
              <a:round/>
              <a:headEnd/>
              <a:tailEnd/>
            </a:ln>
          </p:spPr>
          <p:txBody>
            <a:bodyPr/>
            <a:lstStyle/>
            <a:p>
              <a:endParaRPr lang="en-GB"/>
            </a:p>
          </p:txBody>
        </p:sp>
        <p:sp>
          <p:nvSpPr>
            <p:cNvPr id="17606" name="Rectangle 33"/>
            <p:cNvSpPr>
              <a:spLocks noChangeArrowheads="1"/>
            </p:cNvSpPr>
            <p:nvPr/>
          </p:nvSpPr>
          <p:spPr bwMode="auto">
            <a:xfrm>
              <a:off x="391" y="1338"/>
              <a:ext cx="17" cy="184"/>
            </a:xfrm>
            <a:prstGeom prst="rect">
              <a:avLst/>
            </a:prstGeom>
            <a:solidFill>
              <a:srgbClr val="FFFFFF"/>
            </a:solidFill>
            <a:ln w="9525">
              <a:noFill/>
              <a:miter lim="800000"/>
              <a:headEnd/>
              <a:tailEnd/>
            </a:ln>
          </p:spPr>
          <p:txBody>
            <a:bodyPr/>
            <a:lstStyle/>
            <a:p>
              <a:endParaRPr lang="en-GB"/>
            </a:p>
          </p:txBody>
        </p:sp>
        <p:sp>
          <p:nvSpPr>
            <p:cNvPr id="17607" name="Line 34"/>
            <p:cNvSpPr>
              <a:spLocks noChangeShapeType="1"/>
            </p:cNvSpPr>
            <p:nvPr/>
          </p:nvSpPr>
          <p:spPr bwMode="auto">
            <a:xfrm>
              <a:off x="391" y="1338"/>
              <a:ext cx="1" cy="184"/>
            </a:xfrm>
            <a:prstGeom prst="line">
              <a:avLst/>
            </a:prstGeom>
            <a:noFill/>
            <a:ln w="0">
              <a:solidFill>
                <a:srgbClr val="FFFFFF"/>
              </a:solidFill>
              <a:round/>
              <a:headEnd/>
              <a:tailEnd/>
            </a:ln>
          </p:spPr>
          <p:txBody>
            <a:bodyPr/>
            <a:lstStyle/>
            <a:p>
              <a:endParaRPr lang="en-GB"/>
            </a:p>
          </p:txBody>
        </p:sp>
        <p:sp>
          <p:nvSpPr>
            <p:cNvPr id="17608" name="Rectangle 35"/>
            <p:cNvSpPr>
              <a:spLocks noChangeArrowheads="1"/>
            </p:cNvSpPr>
            <p:nvPr/>
          </p:nvSpPr>
          <p:spPr bwMode="auto">
            <a:xfrm>
              <a:off x="1744" y="1338"/>
              <a:ext cx="17" cy="184"/>
            </a:xfrm>
            <a:prstGeom prst="rect">
              <a:avLst/>
            </a:prstGeom>
            <a:solidFill>
              <a:srgbClr val="FFFFFF"/>
            </a:solidFill>
            <a:ln w="9525">
              <a:noFill/>
              <a:miter lim="800000"/>
              <a:headEnd/>
              <a:tailEnd/>
            </a:ln>
          </p:spPr>
          <p:txBody>
            <a:bodyPr/>
            <a:lstStyle/>
            <a:p>
              <a:endParaRPr lang="en-GB"/>
            </a:p>
          </p:txBody>
        </p:sp>
        <p:sp>
          <p:nvSpPr>
            <p:cNvPr id="17609" name="Line 36"/>
            <p:cNvSpPr>
              <a:spLocks noChangeShapeType="1"/>
            </p:cNvSpPr>
            <p:nvPr/>
          </p:nvSpPr>
          <p:spPr bwMode="auto">
            <a:xfrm>
              <a:off x="1744" y="1338"/>
              <a:ext cx="1" cy="184"/>
            </a:xfrm>
            <a:prstGeom prst="line">
              <a:avLst/>
            </a:prstGeom>
            <a:noFill/>
            <a:ln w="0">
              <a:solidFill>
                <a:srgbClr val="FFFFFF"/>
              </a:solidFill>
              <a:round/>
              <a:headEnd/>
              <a:tailEnd/>
            </a:ln>
          </p:spPr>
          <p:txBody>
            <a:bodyPr/>
            <a:lstStyle/>
            <a:p>
              <a:endParaRPr lang="en-GB"/>
            </a:p>
          </p:txBody>
        </p:sp>
        <p:sp>
          <p:nvSpPr>
            <p:cNvPr id="17610" name="Rectangle 37"/>
            <p:cNvSpPr>
              <a:spLocks noChangeArrowheads="1"/>
            </p:cNvSpPr>
            <p:nvPr/>
          </p:nvSpPr>
          <p:spPr bwMode="auto">
            <a:xfrm>
              <a:off x="3040" y="1338"/>
              <a:ext cx="17" cy="184"/>
            </a:xfrm>
            <a:prstGeom prst="rect">
              <a:avLst/>
            </a:prstGeom>
            <a:solidFill>
              <a:srgbClr val="FFFFFF"/>
            </a:solidFill>
            <a:ln w="9525">
              <a:noFill/>
              <a:miter lim="800000"/>
              <a:headEnd/>
              <a:tailEnd/>
            </a:ln>
          </p:spPr>
          <p:txBody>
            <a:bodyPr/>
            <a:lstStyle/>
            <a:p>
              <a:endParaRPr lang="en-GB"/>
            </a:p>
          </p:txBody>
        </p:sp>
        <p:sp>
          <p:nvSpPr>
            <p:cNvPr id="17611" name="Line 38"/>
            <p:cNvSpPr>
              <a:spLocks noChangeShapeType="1"/>
            </p:cNvSpPr>
            <p:nvPr/>
          </p:nvSpPr>
          <p:spPr bwMode="auto">
            <a:xfrm>
              <a:off x="3040" y="1338"/>
              <a:ext cx="1" cy="184"/>
            </a:xfrm>
            <a:prstGeom prst="line">
              <a:avLst/>
            </a:prstGeom>
            <a:noFill/>
            <a:ln w="0">
              <a:solidFill>
                <a:srgbClr val="FFFFFF"/>
              </a:solidFill>
              <a:round/>
              <a:headEnd/>
              <a:tailEnd/>
            </a:ln>
          </p:spPr>
          <p:txBody>
            <a:bodyPr/>
            <a:lstStyle/>
            <a:p>
              <a:endParaRPr lang="en-GB"/>
            </a:p>
          </p:txBody>
        </p:sp>
        <p:sp>
          <p:nvSpPr>
            <p:cNvPr id="17612" name="Rectangle 39"/>
            <p:cNvSpPr>
              <a:spLocks noChangeArrowheads="1"/>
            </p:cNvSpPr>
            <p:nvPr/>
          </p:nvSpPr>
          <p:spPr bwMode="auto">
            <a:xfrm>
              <a:off x="481" y="1563"/>
              <a:ext cx="153"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13" name="Rectangle 40"/>
            <p:cNvSpPr>
              <a:spLocks noChangeArrowheads="1"/>
            </p:cNvSpPr>
            <p:nvPr/>
          </p:nvSpPr>
          <p:spPr bwMode="auto">
            <a:xfrm>
              <a:off x="633" y="1550"/>
              <a:ext cx="774"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parentheses</a:t>
              </a:r>
              <a:endParaRPr lang="en-US" sz="1800" b="1">
                <a:latin typeface="Courier New" pitchFamily="49" charset="0"/>
              </a:endParaRPr>
            </a:p>
          </p:txBody>
        </p:sp>
        <p:sp>
          <p:nvSpPr>
            <p:cNvPr id="17614" name="Rectangle 41"/>
            <p:cNvSpPr>
              <a:spLocks noChangeArrowheads="1"/>
            </p:cNvSpPr>
            <p:nvPr/>
          </p:nvSpPr>
          <p:spPr bwMode="auto">
            <a:xfrm>
              <a:off x="391" y="1522"/>
              <a:ext cx="17" cy="24"/>
            </a:xfrm>
            <a:prstGeom prst="rect">
              <a:avLst/>
            </a:prstGeom>
            <a:solidFill>
              <a:srgbClr val="FFFFFF"/>
            </a:solidFill>
            <a:ln w="9525">
              <a:noFill/>
              <a:miter lim="800000"/>
              <a:headEnd/>
              <a:tailEnd/>
            </a:ln>
          </p:spPr>
          <p:txBody>
            <a:bodyPr/>
            <a:lstStyle/>
            <a:p>
              <a:endParaRPr lang="en-GB"/>
            </a:p>
          </p:txBody>
        </p:sp>
        <p:sp>
          <p:nvSpPr>
            <p:cNvPr id="17615" name="Line 42"/>
            <p:cNvSpPr>
              <a:spLocks noChangeShapeType="1"/>
            </p:cNvSpPr>
            <p:nvPr/>
          </p:nvSpPr>
          <p:spPr bwMode="auto">
            <a:xfrm>
              <a:off x="391" y="1522"/>
              <a:ext cx="1" cy="24"/>
            </a:xfrm>
            <a:prstGeom prst="line">
              <a:avLst/>
            </a:prstGeom>
            <a:noFill/>
            <a:ln w="0">
              <a:solidFill>
                <a:srgbClr val="FFFFFF"/>
              </a:solidFill>
              <a:round/>
              <a:headEnd/>
              <a:tailEnd/>
            </a:ln>
          </p:spPr>
          <p:txBody>
            <a:bodyPr/>
            <a:lstStyle/>
            <a:p>
              <a:endParaRPr lang="en-GB"/>
            </a:p>
          </p:txBody>
        </p:sp>
        <p:sp>
          <p:nvSpPr>
            <p:cNvPr id="17616" name="Rectangle 43"/>
            <p:cNvSpPr>
              <a:spLocks noChangeArrowheads="1"/>
            </p:cNvSpPr>
            <p:nvPr/>
          </p:nvSpPr>
          <p:spPr bwMode="auto">
            <a:xfrm>
              <a:off x="408" y="1522"/>
              <a:ext cx="1336" cy="24"/>
            </a:xfrm>
            <a:prstGeom prst="rect">
              <a:avLst/>
            </a:prstGeom>
            <a:solidFill>
              <a:srgbClr val="FFFFFF"/>
            </a:solidFill>
            <a:ln w="9525">
              <a:noFill/>
              <a:miter lim="800000"/>
              <a:headEnd/>
              <a:tailEnd/>
            </a:ln>
          </p:spPr>
          <p:txBody>
            <a:bodyPr/>
            <a:lstStyle/>
            <a:p>
              <a:endParaRPr lang="en-GB"/>
            </a:p>
          </p:txBody>
        </p:sp>
        <p:sp>
          <p:nvSpPr>
            <p:cNvPr id="17617" name="Line 44"/>
            <p:cNvSpPr>
              <a:spLocks noChangeShapeType="1"/>
            </p:cNvSpPr>
            <p:nvPr/>
          </p:nvSpPr>
          <p:spPr bwMode="auto">
            <a:xfrm>
              <a:off x="408" y="1522"/>
              <a:ext cx="1336" cy="1"/>
            </a:xfrm>
            <a:prstGeom prst="line">
              <a:avLst/>
            </a:prstGeom>
            <a:noFill/>
            <a:ln w="0">
              <a:solidFill>
                <a:srgbClr val="FFFFFF"/>
              </a:solidFill>
              <a:round/>
              <a:headEnd/>
              <a:tailEnd/>
            </a:ln>
          </p:spPr>
          <p:txBody>
            <a:bodyPr/>
            <a:lstStyle/>
            <a:p>
              <a:endParaRPr lang="en-GB"/>
            </a:p>
          </p:txBody>
        </p:sp>
        <p:sp>
          <p:nvSpPr>
            <p:cNvPr id="17618" name="Rectangle 45"/>
            <p:cNvSpPr>
              <a:spLocks noChangeArrowheads="1"/>
            </p:cNvSpPr>
            <p:nvPr/>
          </p:nvSpPr>
          <p:spPr bwMode="auto">
            <a:xfrm>
              <a:off x="1744" y="1522"/>
              <a:ext cx="24" cy="24"/>
            </a:xfrm>
            <a:prstGeom prst="rect">
              <a:avLst/>
            </a:prstGeom>
            <a:solidFill>
              <a:srgbClr val="FFFFFF"/>
            </a:solidFill>
            <a:ln w="9525">
              <a:noFill/>
              <a:miter lim="800000"/>
              <a:headEnd/>
              <a:tailEnd/>
            </a:ln>
          </p:spPr>
          <p:txBody>
            <a:bodyPr/>
            <a:lstStyle/>
            <a:p>
              <a:endParaRPr lang="en-GB"/>
            </a:p>
          </p:txBody>
        </p:sp>
        <p:sp>
          <p:nvSpPr>
            <p:cNvPr id="17619" name="Line 46"/>
            <p:cNvSpPr>
              <a:spLocks noChangeShapeType="1"/>
            </p:cNvSpPr>
            <p:nvPr/>
          </p:nvSpPr>
          <p:spPr bwMode="auto">
            <a:xfrm>
              <a:off x="1744" y="1522"/>
              <a:ext cx="24" cy="1"/>
            </a:xfrm>
            <a:prstGeom prst="line">
              <a:avLst/>
            </a:prstGeom>
            <a:noFill/>
            <a:ln w="0">
              <a:solidFill>
                <a:srgbClr val="FFFFFF"/>
              </a:solidFill>
              <a:round/>
              <a:headEnd/>
              <a:tailEnd/>
            </a:ln>
          </p:spPr>
          <p:txBody>
            <a:bodyPr/>
            <a:lstStyle/>
            <a:p>
              <a:endParaRPr lang="en-GB"/>
            </a:p>
          </p:txBody>
        </p:sp>
        <p:sp>
          <p:nvSpPr>
            <p:cNvPr id="17620" name="Line 47"/>
            <p:cNvSpPr>
              <a:spLocks noChangeShapeType="1"/>
            </p:cNvSpPr>
            <p:nvPr/>
          </p:nvSpPr>
          <p:spPr bwMode="auto">
            <a:xfrm>
              <a:off x="1744" y="1522"/>
              <a:ext cx="1" cy="24"/>
            </a:xfrm>
            <a:prstGeom prst="line">
              <a:avLst/>
            </a:prstGeom>
            <a:noFill/>
            <a:ln w="0">
              <a:solidFill>
                <a:srgbClr val="FFFFFF"/>
              </a:solidFill>
              <a:round/>
              <a:headEnd/>
              <a:tailEnd/>
            </a:ln>
          </p:spPr>
          <p:txBody>
            <a:bodyPr/>
            <a:lstStyle/>
            <a:p>
              <a:endParaRPr lang="en-GB"/>
            </a:p>
          </p:txBody>
        </p:sp>
        <p:sp>
          <p:nvSpPr>
            <p:cNvPr id="17621" name="Rectangle 48"/>
            <p:cNvSpPr>
              <a:spLocks noChangeArrowheads="1"/>
            </p:cNvSpPr>
            <p:nvPr/>
          </p:nvSpPr>
          <p:spPr bwMode="auto">
            <a:xfrm>
              <a:off x="1768" y="1522"/>
              <a:ext cx="1272" cy="24"/>
            </a:xfrm>
            <a:prstGeom prst="rect">
              <a:avLst/>
            </a:prstGeom>
            <a:solidFill>
              <a:srgbClr val="FFFFFF"/>
            </a:solidFill>
            <a:ln w="9525">
              <a:noFill/>
              <a:miter lim="800000"/>
              <a:headEnd/>
              <a:tailEnd/>
            </a:ln>
          </p:spPr>
          <p:txBody>
            <a:bodyPr/>
            <a:lstStyle/>
            <a:p>
              <a:endParaRPr lang="en-GB"/>
            </a:p>
          </p:txBody>
        </p:sp>
        <p:sp>
          <p:nvSpPr>
            <p:cNvPr id="17622" name="Line 49"/>
            <p:cNvSpPr>
              <a:spLocks noChangeShapeType="1"/>
            </p:cNvSpPr>
            <p:nvPr/>
          </p:nvSpPr>
          <p:spPr bwMode="auto">
            <a:xfrm>
              <a:off x="1768" y="1522"/>
              <a:ext cx="1272" cy="1"/>
            </a:xfrm>
            <a:prstGeom prst="line">
              <a:avLst/>
            </a:prstGeom>
            <a:noFill/>
            <a:ln w="0">
              <a:solidFill>
                <a:srgbClr val="FFFFFF"/>
              </a:solidFill>
              <a:round/>
              <a:headEnd/>
              <a:tailEnd/>
            </a:ln>
          </p:spPr>
          <p:txBody>
            <a:bodyPr/>
            <a:lstStyle/>
            <a:p>
              <a:endParaRPr lang="en-GB"/>
            </a:p>
          </p:txBody>
        </p:sp>
        <p:sp>
          <p:nvSpPr>
            <p:cNvPr id="17623" name="Rectangle 50"/>
            <p:cNvSpPr>
              <a:spLocks noChangeArrowheads="1"/>
            </p:cNvSpPr>
            <p:nvPr/>
          </p:nvSpPr>
          <p:spPr bwMode="auto">
            <a:xfrm>
              <a:off x="3040" y="1522"/>
              <a:ext cx="17" cy="24"/>
            </a:xfrm>
            <a:prstGeom prst="rect">
              <a:avLst/>
            </a:prstGeom>
            <a:solidFill>
              <a:srgbClr val="FFFFFF"/>
            </a:solidFill>
            <a:ln w="9525">
              <a:noFill/>
              <a:miter lim="800000"/>
              <a:headEnd/>
              <a:tailEnd/>
            </a:ln>
          </p:spPr>
          <p:txBody>
            <a:bodyPr/>
            <a:lstStyle/>
            <a:p>
              <a:endParaRPr lang="en-GB"/>
            </a:p>
          </p:txBody>
        </p:sp>
        <p:sp>
          <p:nvSpPr>
            <p:cNvPr id="17624" name="Line 51"/>
            <p:cNvSpPr>
              <a:spLocks noChangeShapeType="1"/>
            </p:cNvSpPr>
            <p:nvPr/>
          </p:nvSpPr>
          <p:spPr bwMode="auto">
            <a:xfrm>
              <a:off x="3040" y="1522"/>
              <a:ext cx="1" cy="24"/>
            </a:xfrm>
            <a:prstGeom prst="line">
              <a:avLst/>
            </a:prstGeom>
            <a:noFill/>
            <a:ln w="0">
              <a:solidFill>
                <a:srgbClr val="FFFFFF"/>
              </a:solidFill>
              <a:round/>
              <a:headEnd/>
              <a:tailEnd/>
            </a:ln>
          </p:spPr>
          <p:txBody>
            <a:bodyPr/>
            <a:lstStyle/>
            <a:p>
              <a:endParaRPr lang="en-GB"/>
            </a:p>
          </p:txBody>
        </p:sp>
        <p:sp>
          <p:nvSpPr>
            <p:cNvPr id="17625" name="Rectangle 52"/>
            <p:cNvSpPr>
              <a:spLocks noChangeArrowheads="1"/>
            </p:cNvSpPr>
            <p:nvPr/>
          </p:nvSpPr>
          <p:spPr bwMode="auto">
            <a:xfrm>
              <a:off x="391" y="1546"/>
              <a:ext cx="17" cy="224"/>
            </a:xfrm>
            <a:prstGeom prst="rect">
              <a:avLst/>
            </a:prstGeom>
            <a:solidFill>
              <a:srgbClr val="FFFFFF"/>
            </a:solidFill>
            <a:ln w="9525">
              <a:noFill/>
              <a:miter lim="800000"/>
              <a:headEnd/>
              <a:tailEnd/>
            </a:ln>
          </p:spPr>
          <p:txBody>
            <a:bodyPr/>
            <a:lstStyle/>
            <a:p>
              <a:endParaRPr lang="en-GB"/>
            </a:p>
          </p:txBody>
        </p:sp>
        <p:sp>
          <p:nvSpPr>
            <p:cNvPr id="17626" name="Line 53"/>
            <p:cNvSpPr>
              <a:spLocks noChangeShapeType="1"/>
            </p:cNvSpPr>
            <p:nvPr/>
          </p:nvSpPr>
          <p:spPr bwMode="auto">
            <a:xfrm>
              <a:off x="391" y="1546"/>
              <a:ext cx="1" cy="224"/>
            </a:xfrm>
            <a:prstGeom prst="line">
              <a:avLst/>
            </a:prstGeom>
            <a:noFill/>
            <a:ln w="0">
              <a:solidFill>
                <a:srgbClr val="FFFFFF"/>
              </a:solidFill>
              <a:round/>
              <a:headEnd/>
              <a:tailEnd/>
            </a:ln>
          </p:spPr>
          <p:txBody>
            <a:bodyPr/>
            <a:lstStyle/>
            <a:p>
              <a:endParaRPr lang="en-GB"/>
            </a:p>
          </p:txBody>
        </p:sp>
        <p:sp>
          <p:nvSpPr>
            <p:cNvPr id="17627" name="Rectangle 54"/>
            <p:cNvSpPr>
              <a:spLocks noChangeArrowheads="1"/>
            </p:cNvSpPr>
            <p:nvPr/>
          </p:nvSpPr>
          <p:spPr bwMode="auto">
            <a:xfrm>
              <a:off x="1744" y="1546"/>
              <a:ext cx="17" cy="224"/>
            </a:xfrm>
            <a:prstGeom prst="rect">
              <a:avLst/>
            </a:prstGeom>
            <a:solidFill>
              <a:srgbClr val="FFFFFF"/>
            </a:solidFill>
            <a:ln w="9525">
              <a:noFill/>
              <a:miter lim="800000"/>
              <a:headEnd/>
              <a:tailEnd/>
            </a:ln>
          </p:spPr>
          <p:txBody>
            <a:bodyPr/>
            <a:lstStyle/>
            <a:p>
              <a:endParaRPr lang="en-GB"/>
            </a:p>
          </p:txBody>
        </p:sp>
        <p:sp>
          <p:nvSpPr>
            <p:cNvPr id="17628" name="Line 55"/>
            <p:cNvSpPr>
              <a:spLocks noChangeShapeType="1"/>
            </p:cNvSpPr>
            <p:nvPr/>
          </p:nvSpPr>
          <p:spPr bwMode="auto">
            <a:xfrm>
              <a:off x="1744" y="1546"/>
              <a:ext cx="1" cy="224"/>
            </a:xfrm>
            <a:prstGeom prst="line">
              <a:avLst/>
            </a:prstGeom>
            <a:noFill/>
            <a:ln w="0">
              <a:solidFill>
                <a:srgbClr val="FFFFFF"/>
              </a:solidFill>
              <a:round/>
              <a:headEnd/>
              <a:tailEnd/>
            </a:ln>
          </p:spPr>
          <p:txBody>
            <a:bodyPr/>
            <a:lstStyle/>
            <a:p>
              <a:endParaRPr lang="en-GB"/>
            </a:p>
          </p:txBody>
        </p:sp>
        <p:sp>
          <p:nvSpPr>
            <p:cNvPr id="17629" name="Rectangle 56"/>
            <p:cNvSpPr>
              <a:spLocks noChangeArrowheads="1"/>
            </p:cNvSpPr>
            <p:nvPr/>
          </p:nvSpPr>
          <p:spPr bwMode="auto">
            <a:xfrm>
              <a:off x="3040" y="1546"/>
              <a:ext cx="17" cy="224"/>
            </a:xfrm>
            <a:prstGeom prst="rect">
              <a:avLst/>
            </a:prstGeom>
            <a:solidFill>
              <a:srgbClr val="FFFFFF"/>
            </a:solidFill>
            <a:ln w="9525">
              <a:noFill/>
              <a:miter lim="800000"/>
              <a:headEnd/>
              <a:tailEnd/>
            </a:ln>
          </p:spPr>
          <p:txBody>
            <a:bodyPr/>
            <a:lstStyle/>
            <a:p>
              <a:endParaRPr lang="en-GB"/>
            </a:p>
          </p:txBody>
        </p:sp>
        <p:sp>
          <p:nvSpPr>
            <p:cNvPr id="17630" name="Line 57"/>
            <p:cNvSpPr>
              <a:spLocks noChangeShapeType="1"/>
            </p:cNvSpPr>
            <p:nvPr/>
          </p:nvSpPr>
          <p:spPr bwMode="auto">
            <a:xfrm>
              <a:off x="3040" y="1546"/>
              <a:ext cx="1" cy="224"/>
            </a:xfrm>
            <a:prstGeom prst="line">
              <a:avLst/>
            </a:prstGeom>
            <a:noFill/>
            <a:ln w="0">
              <a:solidFill>
                <a:srgbClr val="FFFFFF"/>
              </a:solidFill>
              <a:round/>
              <a:headEnd/>
              <a:tailEnd/>
            </a:ln>
          </p:spPr>
          <p:txBody>
            <a:bodyPr/>
            <a:lstStyle/>
            <a:p>
              <a:endParaRPr lang="en-GB"/>
            </a:p>
          </p:txBody>
        </p:sp>
        <p:sp>
          <p:nvSpPr>
            <p:cNvPr id="17631" name="Rectangle 58"/>
            <p:cNvSpPr>
              <a:spLocks noChangeArrowheads="1"/>
            </p:cNvSpPr>
            <p:nvPr/>
          </p:nvSpPr>
          <p:spPr bwMode="auto">
            <a:xfrm>
              <a:off x="480" y="1805"/>
              <a:ext cx="77"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32" name="Rectangle 59"/>
            <p:cNvSpPr>
              <a:spLocks noChangeArrowheads="1"/>
            </p:cNvSpPr>
            <p:nvPr/>
          </p:nvSpPr>
          <p:spPr bwMode="auto">
            <a:xfrm>
              <a:off x="549" y="1792"/>
              <a:ext cx="72"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a:t>
              </a:r>
              <a:endParaRPr lang="en-US" sz="1800" b="1">
                <a:latin typeface="Courier New" pitchFamily="49" charset="0"/>
              </a:endParaRPr>
            </a:p>
          </p:txBody>
        </p:sp>
        <p:sp>
          <p:nvSpPr>
            <p:cNvPr id="17633" name="Rectangle 60"/>
            <p:cNvSpPr>
              <a:spLocks noChangeArrowheads="1"/>
            </p:cNvSpPr>
            <p:nvPr/>
          </p:nvSpPr>
          <p:spPr bwMode="auto">
            <a:xfrm>
              <a:off x="537" y="1792"/>
              <a:ext cx="1242" cy="233"/>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b="1">
                  <a:solidFill>
                    <a:srgbClr val="000000"/>
                  </a:solidFill>
                  <a:latin typeface="Arial" charset="0"/>
                </a:rPr>
                <a:t>  complex conjugate </a:t>
              </a:r>
            </a:p>
            <a:p>
              <a:pPr eaLnBrk="0" hangingPunct="0">
                <a:spcBef>
                  <a:spcPct val="0"/>
                </a:spcBef>
              </a:pPr>
              <a:r>
                <a:rPr lang="en-US" sz="1600" b="1">
                  <a:solidFill>
                    <a:srgbClr val="000000"/>
                  </a:solidFill>
                  <a:latin typeface="Arial" charset="0"/>
                </a:rPr>
                <a:t>  transpose</a:t>
              </a:r>
              <a:endParaRPr lang="en-US" sz="1800" b="1">
                <a:latin typeface="Courier New" pitchFamily="49" charset="0"/>
              </a:endParaRPr>
            </a:p>
          </p:txBody>
        </p:sp>
        <p:sp>
          <p:nvSpPr>
            <p:cNvPr id="17634" name="Rectangle 61"/>
            <p:cNvSpPr>
              <a:spLocks noChangeArrowheads="1"/>
            </p:cNvSpPr>
            <p:nvPr/>
          </p:nvSpPr>
          <p:spPr bwMode="auto">
            <a:xfrm>
              <a:off x="1834" y="1805"/>
              <a:ext cx="153"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35" name="Rectangle 62"/>
            <p:cNvSpPr>
              <a:spLocks noChangeArrowheads="1"/>
            </p:cNvSpPr>
            <p:nvPr/>
          </p:nvSpPr>
          <p:spPr bwMode="auto">
            <a:xfrm>
              <a:off x="1986" y="1792"/>
              <a:ext cx="1012"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array transpose</a:t>
              </a:r>
              <a:endParaRPr lang="en-US" sz="1800" b="1">
                <a:latin typeface="Courier New" pitchFamily="49" charset="0"/>
              </a:endParaRPr>
            </a:p>
          </p:txBody>
        </p:sp>
        <p:sp>
          <p:nvSpPr>
            <p:cNvPr id="17636" name="Rectangle 63"/>
            <p:cNvSpPr>
              <a:spLocks noChangeArrowheads="1"/>
            </p:cNvSpPr>
            <p:nvPr/>
          </p:nvSpPr>
          <p:spPr bwMode="auto">
            <a:xfrm>
              <a:off x="391" y="1770"/>
              <a:ext cx="17" cy="18"/>
            </a:xfrm>
            <a:prstGeom prst="rect">
              <a:avLst/>
            </a:prstGeom>
            <a:solidFill>
              <a:srgbClr val="FFFFFF"/>
            </a:solidFill>
            <a:ln w="9525">
              <a:noFill/>
              <a:miter lim="800000"/>
              <a:headEnd/>
              <a:tailEnd/>
            </a:ln>
          </p:spPr>
          <p:txBody>
            <a:bodyPr/>
            <a:lstStyle/>
            <a:p>
              <a:endParaRPr lang="en-GB"/>
            </a:p>
          </p:txBody>
        </p:sp>
        <p:sp>
          <p:nvSpPr>
            <p:cNvPr id="17637" name="Line 64"/>
            <p:cNvSpPr>
              <a:spLocks noChangeShapeType="1"/>
            </p:cNvSpPr>
            <p:nvPr/>
          </p:nvSpPr>
          <p:spPr bwMode="auto">
            <a:xfrm>
              <a:off x="391" y="1770"/>
              <a:ext cx="1" cy="18"/>
            </a:xfrm>
            <a:prstGeom prst="line">
              <a:avLst/>
            </a:prstGeom>
            <a:noFill/>
            <a:ln w="0">
              <a:solidFill>
                <a:srgbClr val="FFFFFF"/>
              </a:solidFill>
              <a:round/>
              <a:headEnd/>
              <a:tailEnd/>
            </a:ln>
          </p:spPr>
          <p:txBody>
            <a:bodyPr/>
            <a:lstStyle/>
            <a:p>
              <a:endParaRPr lang="en-GB"/>
            </a:p>
          </p:txBody>
        </p:sp>
        <p:sp>
          <p:nvSpPr>
            <p:cNvPr id="17638" name="Rectangle 65"/>
            <p:cNvSpPr>
              <a:spLocks noChangeArrowheads="1"/>
            </p:cNvSpPr>
            <p:nvPr/>
          </p:nvSpPr>
          <p:spPr bwMode="auto">
            <a:xfrm>
              <a:off x="408" y="1770"/>
              <a:ext cx="1336" cy="17"/>
            </a:xfrm>
            <a:prstGeom prst="rect">
              <a:avLst/>
            </a:prstGeom>
            <a:solidFill>
              <a:srgbClr val="FFFFFF"/>
            </a:solidFill>
            <a:ln w="9525">
              <a:noFill/>
              <a:miter lim="800000"/>
              <a:headEnd/>
              <a:tailEnd/>
            </a:ln>
          </p:spPr>
          <p:txBody>
            <a:bodyPr/>
            <a:lstStyle/>
            <a:p>
              <a:endParaRPr lang="en-GB"/>
            </a:p>
          </p:txBody>
        </p:sp>
        <p:sp>
          <p:nvSpPr>
            <p:cNvPr id="17639" name="Line 66"/>
            <p:cNvSpPr>
              <a:spLocks noChangeShapeType="1"/>
            </p:cNvSpPr>
            <p:nvPr/>
          </p:nvSpPr>
          <p:spPr bwMode="auto">
            <a:xfrm>
              <a:off x="408" y="1770"/>
              <a:ext cx="1336" cy="1"/>
            </a:xfrm>
            <a:prstGeom prst="line">
              <a:avLst/>
            </a:prstGeom>
            <a:noFill/>
            <a:ln w="0">
              <a:solidFill>
                <a:srgbClr val="FFFFFF"/>
              </a:solidFill>
              <a:round/>
              <a:headEnd/>
              <a:tailEnd/>
            </a:ln>
          </p:spPr>
          <p:txBody>
            <a:bodyPr/>
            <a:lstStyle/>
            <a:p>
              <a:endParaRPr lang="en-GB"/>
            </a:p>
          </p:txBody>
        </p:sp>
        <p:sp>
          <p:nvSpPr>
            <p:cNvPr id="17640" name="Rectangle 67"/>
            <p:cNvSpPr>
              <a:spLocks noChangeArrowheads="1"/>
            </p:cNvSpPr>
            <p:nvPr/>
          </p:nvSpPr>
          <p:spPr bwMode="auto">
            <a:xfrm>
              <a:off x="1744" y="1770"/>
              <a:ext cx="17" cy="18"/>
            </a:xfrm>
            <a:prstGeom prst="rect">
              <a:avLst/>
            </a:prstGeom>
            <a:solidFill>
              <a:srgbClr val="FFFFFF"/>
            </a:solidFill>
            <a:ln w="9525">
              <a:noFill/>
              <a:miter lim="800000"/>
              <a:headEnd/>
              <a:tailEnd/>
            </a:ln>
          </p:spPr>
          <p:txBody>
            <a:bodyPr/>
            <a:lstStyle/>
            <a:p>
              <a:endParaRPr lang="en-GB"/>
            </a:p>
          </p:txBody>
        </p:sp>
        <p:sp>
          <p:nvSpPr>
            <p:cNvPr id="17641" name="Line 68"/>
            <p:cNvSpPr>
              <a:spLocks noChangeShapeType="1"/>
            </p:cNvSpPr>
            <p:nvPr/>
          </p:nvSpPr>
          <p:spPr bwMode="auto">
            <a:xfrm>
              <a:off x="1744" y="1770"/>
              <a:ext cx="1" cy="18"/>
            </a:xfrm>
            <a:prstGeom prst="line">
              <a:avLst/>
            </a:prstGeom>
            <a:noFill/>
            <a:ln w="0">
              <a:solidFill>
                <a:srgbClr val="FFFFFF"/>
              </a:solidFill>
              <a:round/>
              <a:headEnd/>
              <a:tailEnd/>
            </a:ln>
          </p:spPr>
          <p:txBody>
            <a:bodyPr/>
            <a:lstStyle/>
            <a:p>
              <a:endParaRPr lang="en-GB"/>
            </a:p>
          </p:txBody>
        </p:sp>
        <p:sp>
          <p:nvSpPr>
            <p:cNvPr id="17642" name="Rectangle 69"/>
            <p:cNvSpPr>
              <a:spLocks noChangeArrowheads="1"/>
            </p:cNvSpPr>
            <p:nvPr/>
          </p:nvSpPr>
          <p:spPr bwMode="auto">
            <a:xfrm>
              <a:off x="1761" y="1770"/>
              <a:ext cx="1279" cy="17"/>
            </a:xfrm>
            <a:prstGeom prst="rect">
              <a:avLst/>
            </a:prstGeom>
            <a:solidFill>
              <a:srgbClr val="FFFFFF"/>
            </a:solidFill>
            <a:ln w="9525">
              <a:noFill/>
              <a:miter lim="800000"/>
              <a:headEnd/>
              <a:tailEnd/>
            </a:ln>
          </p:spPr>
          <p:txBody>
            <a:bodyPr/>
            <a:lstStyle/>
            <a:p>
              <a:endParaRPr lang="en-GB"/>
            </a:p>
          </p:txBody>
        </p:sp>
        <p:sp>
          <p:nvSpPr>
            <p:cNvPr id="17643" name="Line 70"/>
            <p:cNvSpPr>
              <a:spLocks noChangeShapeType="1"/>
            </p:cNvSpPr>
            <p:nvPr/>
          </p:nvSpPr>
          <p:spPr bwMode="auto">
            <a:xfrm>
              <a:off x="1761" y="1770"/>
              <a:ext cx="1279" cy="1"/>
            </a:xfrm>
            <a:prstGeom prst="line">
              <a:avLst/>
            </a:prstGeom>
            <a:noFill/>
            <a:ln w="0">
              <a:solidFill>
                <a:srgbClr val="FFFFFF"/>
              </a:solidFill>
              <a:round/>
              <a:headEnd/>
              <a:tailEnd/>
            </a:ln>
          </p:spPr>
          <p:txBody>
            <a:bodyPr/>
            <a:lstStyle/>
            <a:p>
              <a:endParaRPr lang="en-GB"/>
            </a:p>
          </p:txBody>
        </p:sp>
        <p:sp>
          <p:nvSpPr>
            <p:cNvPr id="17644" name="Rectangle 71"/>
            <p:cNvSpPr>
              <a:spLocks noChangeArrowheads="1"/>
            </p:cNvSpPr>
            <p:nvPr/>
          </p:nvSpPr>
          <p:spPr bwMode="auto">
            <a:xfrm>
              <a:off x="3040" y="1770"/>
              <a:ext cx="17" cy="18"/>
            </a:xfrm>
            <a:prstGeom prst="rect">
              <a:avLst/>
            </a:prstGeom>
            <a:solidFill>
              <a:srgbClr val="FFFFFF"/>
            </a:solidFill>
            <a:ln w="9525">
              <a:noFill/>
              <a:miter lim="800000"/>
              <a:headEnd/>
              <a:tailEnd/>
            </a:ln>
          </p:spPr>
          <p:txBody>
            <a:bodyPr/>
            <a:lstStyle/>
            <a:p>
              <a:endParaRPr lang="en-GB"/>
            </a:p>
          </p:txBody>
        </p:sp>
        <p:sp>
          <p:nvSpPr>
            <p:cNvPr id="17645" name="Line 72"/>
            <p:cNvSpPr>
              <a:spLocks noChangeShapeType="1"/>
            </p:cNvSpPr>
            <p:nvPr/>
          </p:nvSpPr>
          <p:spPr bwMode="auto">
            <a:xfrm>
              <a:off x="3040" y="1770"/>
              <a:ext cx="1" cy="18"/>
            </a:xfrm>
            <a:prstGeom prst="line">
              <a:avLst/>
            </a:prstGeom>
            <a:noFill/>
            <a:ln w="0">
              <a:solidFill>
                <a:srgbClr val="FFFFFF"/>
              </a:solidFill>
              <a:round/>
              <a:headEnd/>
              <a:tailEnd/>
            </a:ln>
          </p:spPr>
          <p:txBody>
            <a:bodyPr/>
            <a:lstStyle/>
            <a:p>
              <a:endParaRPr lang="en-GB"/>
            </a:p>
          </p:txBody>
        </p:sp>
        <p:sp>
          <p:nvSpPr>
            <p:cNvPr id="17646" name="Rectangle 73"/>
            <p:cNvSpPr>
              <a:spLocks noChangeArrowheads="1"/>
            </p:cNvSpPr>
            <p:nvPr/>
          </p:nvSpPr>
          <p:spPr bwMode="auto">
            <a:xfrm>
              <a:off x="391" y="1788"/>
              <a:ext cx="17" cy="224"/>
            </a:xfrm>
            <a:prstGeom prst="rect">
              <a:avLst/>
            </a:prstGeom>
            <a:solidFill>
              <a:srgbClr val="FFFFFF"/>
            </a:solidFill>
            <a:ln w="9525">
              <a:noFill/>
              <a:miter lim="800000"/>
              <a:headEnd/>
              <a:tailEnd/>
            </a:ln>
          </p:spPr>
          <p:txBody>
            <a:bodyPr/>
            <a:lstStyle/>
            <a:p>
              <a:endParaRPr lang="en-GB"/>
            </a:p>
          </p:txBody>
        </p:sp>
        <p:sp>
          <p:nvSpPr>
            <p:cNvPr id="17647" name="Line 74"/>
            <p:cNvSpPr>
              <a:spLocks noChangeShapeType="1"/>
            </p:cNvSpPr>
            <p:nvPr/>
          </p:nvSpPr>
          <p:spPr bwMode="auto">
            <a:xfrm>
              <a:off x="391" y="1788"/>
              <a:ext cx="1" cy="224"/>
            </a:xfrm>
            <a:prstGeom prst="line">
              <a:avLst/>
            </a:prstGeom>
            <a:noFill/>
            <a:ln w="0">
              <a:solidFill>
                <a:srgbClr val="FFFFFF"/>
              </a:solidFill>
              <a:round/>
              <a:headEnd/>
              <a:tailEnd/>
            </a:ln>
          </p:spPr>
          <p:txBody>
            <a:bodyPr/>
            <a:lstStyle/>
            <a:p>
              <a:endParaRPr lang="en-GB"/>
            </a:p>
          </p:txBody>
        </p:sp>
        <p:sp>
          <p:nvSpPr>
            <p:cNvPr id="17648" name="Rectangle 75"/>
            <p:cNvSpPr>
              <a:spLocks noChangeArrowheads="1"/>
            </p:cNvSpPr>
            <p:nvPr/>
          </p:nvSpPr>
          <p:spPr bwMode="auto">
            <a:xfrm>
              <a:off x="1744" y="1788"/>
              <a:ext cx="17" cy="224"/>
            </a:xfrm>
            <a:prstGeom prst="rect">
              <a:avLst/>
            </a:prstGeom>
            <a:solidFill>
              <a:srgbClr val="FFFFFF"/>
            </a:solidFill>
            <a:ln w="9525">
              <a:noFill/>
              <a:miter lim="800000"/>
              <a:headEnd/>
              <a:tailEnd/>
            </a:ln>
          </p:spPr>
          <p:txBody>
            <a:bodyPr/>
            <a:lstStyle/>
            <a:p>
              <a:endParaRPr lang="en-GB"/>
            </a:p>
          </p:txBody>
        </p:sp>
        <p:sp>
          <p:nvSpPr>
            <p:cNvPr id="17649" name="Line 76"/>
            <p:cNvSpPr>
              <a:spLocks noChangeShapeType="1"/>
            </p:cNvSpPr>
            <p:nvPr/>
          </p:nvSpPr>
          <p:spPr bwMode="auto">
            <a:xfrm>
              <a:off x="1744" y="1788"/>
              <a:ext cx="1" cy="224"/>
            </a:xfrm>
            <a:prstGeom prst="line">
              <a:avLst/>
            </a:prstGeom>
            <a:noFill/>
            <a:ln w="0">
              <a:solidFill>
                <a:srgbClr val="FFFFFF"/>
              </a:solidFill>
              <a:round/>
              <a:headEnd/>
              <a:tailEnd/>
            </a:ln>
          </p:spPr>
          <p:txBody>
            <a:bodyPr/>
            <a:lstStyle/>
            <a:p>
              <a:endParaRPr lang="en-GB"/>
            </a:p>
          </p:txBody>
        </p:sp>
        <p:sp>
          <p:nvSpPr>
            <p:cNvPr id="17650" name="Rectangle 77"/>
            <p:cNvSpPr>
              <a:spLocks noChangeArrowheads="1"/>
            </p:cNvSpPr>
            <p:nvPr/>
          </p:nvSpPr>
          <p:spPr bwMode="auto">
            <a:xfrm>
              <a:off x="3040" y="1788"/>
              <a:ext cx="17" cy="224"/>
            </a:xfrm>
            <a:prstGeom prst="rect">
              <a:avLst/>
            </a:prstGeom>
            <a:solidFill>
              <a:srgbClr val="FFFFFF"/>
            </a:solidFill>
            <a:ln w="9525">
              <a:noFill/>
              <a:miter lim="800000"/>
              <a:headEnd/>
              <a:tailEnd/>
            </a:ln>
          </p:spPr>
          <p:txBody>
            <a:bodyPr/>
            <a:lstStyle/>
            <a:p>
              <a:endParaRPr lang="en-GB"/>
            </a:p>
          </p:txBody>
        </p:sp>
        <p:sp>
          <p:nvSpPr>
            <p:cNvPr id="17651" name="Line 78"/>
            <p:cNvSpPr>
              <a:spLocks noChangeShapeType="1"/>
            </p:cNvSpPr>
            <p:nvPr/>
          </p:nvSpPr>
          <p:spPr bwMode="auto">
            <a:xfrm>
              <a:off x="3040" y="1788"/>
              <a:ext cx="1" cy="224"/>
            </a:xfrm>
            <a:prstGeom prst="line">
              <a:avLst/>
            </a:prstGeom>
            <a:noFill/>
            <a:ln w="0">
              <a:solidFill>
                <a:srgbClr val="FFFFFF"/>
              </a:solidFill>
              <a:round/>
              <a:headEnd/>
              <a:tailEnd/>
            </a:ln>
          </p:spPr>
          <p:txBody>
            <a:bodyPr/>
            <a:lstStyle/>
            <a:p>
              <a:endParaRPr lang="en-GB"/>
            </a:p>
          </p:txBody>
        </p:sp>
        <p:sp>
          <p:nvSpPr>
            <p:cNvPr id="17652" name="Rectangle 79"/>
            <p:cNvSpPr>
              <a:spLocks noChangeArrowheads="1"/>
            </p:cNvSpPr>
            <p:nvPr/>
          </p:nvSpPr>
          <p:spPr bwMode="auto">
            <a:xfrm>
              <a:off x="480" y="2046"/>
              <a:ext cx="77"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53" name="Rectangle 80"/>
            <p:cNvSpPr>
              <a:spLocks noChangeArrowheads="1"/>
            </p:cNvSpPr>
            <p:nvPr/>
          </p:nvSpPr>
          <p:spPr bwMode="auto">
            <a:xfrm>
              <a:off x="537" y="2034"/>
              <a:ext cx="440"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power</a:t>
              </a:r>
              <a:endParaRPr lang="en-US" sz="1800" b="1">
                <a:latin typeface="Courier New" pitchFamily="49" charset="0"/>
              </a:endParaRPr>
            </a:p>
          </p:txBody>
        </p:sp>
        <p:sp>
          <p:nvSpPr>
            <p:cNvPr id="17654" name="Rectangle 81"/>
            <p:cNvSpPr>
              <a:spLocks noChangeArrowheads="1"/>
            </p:cNvSpPr>
            <p:nvPr/>
          </p:nvSpPr>
          <p:spPr bwMode="auto">
            <a:xfrm>
              <a:off x="1834" y="2046"/>
              <a:ext cx="153"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55" name="Rectangle 82"/>
            <p:cNvSpPr>
              <a:spLocks noChangeArrowheads="1"/>
            </p:cNvSpPr>
            <p:nvPr/>
          </p:nvSpPr>
          <p:spPr bwMode="auto">
            <a:xfrm>
              <a:off x="1987" y="2034"/>
              <a:ext cx="747"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array power</a:t>
              </a:r>
              <a:endParaRPr lang="en-US" sz="1800" b="1">
                <a:latin typeface="Courier New" pitchFamily="49" charset="0"/>
              </a:endParaRPr>
            </a:p>
          </p:txBody>
        </p:sp>
        <p:sp>
          <p:nvSpPr>
            <p:cNvPr id="17656" name="Rectangle 83"/>
            <p:cNvSpPr>
              <a:spLocks noChangeArrowheads="1"/>
            </p:cNvSpPr>
            <p:nvPr/>
          </p:nvSpPr>
          <p:spPr bwMode="auto">
            <a:xfrm>
              <a:off x="391" y="2012"/>
              <a:ext cx="17" cy="18"/>
            </a:xfrm>
            <a:prstGeom prst="rect">
              <a:avLst/>
            </a:prstGeom>
            <a:solidFill>
              <a:srgbClr val="FFFFFF"/>
            </a:solidFill>
            <a:ln w="9525">
              <a:noFill/>
              <a:miter lim="800000"/>
              <a:headEnd/>
              <a:tailEnd/>
            </a:ln>
          </p:spPr>
          <p:txBody>
            <a:bodyPr/>
            <a:lstStyle/>
            <a:p>
              <a:endParaRPr lang="en-GB"/>
            </a:p>
          </p:txBody>
        </p:sp>
        <p:sp>
          <p:nvSpPr>
            <p:cNvPr id="17657" name="Line 84"/>
            <p:cNvSpPr>
              <a:spLocks noChangeShapeType="1"/>
            </p:cNvSpPr>
            <p:nvPr/>
          </p:nvSpPr>
          <p:spPr bwMode="auto">
            <a:xfrm>
              <a:off x="391" y="2012"/>
              <a:ext cx="1" cy="18"/>
            </a:xfrm>
            <a:prstGeom prst="line">
              <a:avLst/>
            </a:prstGeom>
            <a:noFill/>
            <a:ln w="0">
              <a:solidFill>
                <a:srgbClr val="FFFFFF"/>
              </a:solidFill>
              <a:round/>
              <a:headEnd/>
              <a:tailEnd/>
            </a:ln>
          </p:spPr>
          <p:txBody>
            <a:bodyPr/>
            <a:lstStyle/>
            <a:p>
              <a:endParaRPr lang="en-GB"/>
            </a:p>
          </p:txBody>
        </p:sp>
        <p:sp>
          <p:nvSpPr>
            <p:cNvPr id="17658" name="Rectangle 85"/>
            <p:cNvSpPr>
              <a:spLocks noChangeArrowheads="1"/>
            </p:cNvSpPr>
            <p:nvPr/>
          </p:nvSpPr>
          <p:spPr bwMode="auto">
            <a:xfrm>
              <a:off x="408" y="2012"/>
              <a:ext cx="1336" cy="17"/>
            </a:xfrm>
            <a:prstGeom prst="rect">
              <a:avLst/>
            </a:prstGeom>
            <a:solidFill>
              <a:srgbClr val="FFFFFF"/>
            </a:solidFill>
            <a:ln w="9525">
              <a:noFill/>
              <a:miter lim="800000"/>
              <a:headEnd/>
              <a:tailEnd/>
            </a:ln>
          </p:spPr>
          <p:txBody>
            <a:bodyPr/>
            <a:lstStyle/>
            <a:p>
              <a:endParaRPr lang="en-GB"/>
            </a:p>
          </p:txBody>
        </p:sp>
        <p:sp>
          <p:nvSpPr>
            <p:cNvPr id="17659" name="Line 86"/>
            <p:cNvSpPr>
              <a:spLocks noChangeShapeType="1"/>
            </p:cNvSpPr>
            <p:nvPr/>
          </p:nvSpPr>
          <p:spPr bwMode="auto">
            <a:xfrm>
              <a:off x="408" y="2012"/>
              <a:ext cx="1336" cy="1"/>
            </a:xfrm>
            <a:prstGeom prst="line">
              <a:avLst/>
            </a:prstGeom>
            <a:noFill/>
            <a:ln w="0">
              <a:solidFill>
                <a:srgbClr val="FFFFFF"/>
              </a:solidFill>
              <a:round/>
              <a:headEnd/>
              <a:tailEnd/>
            </a:ln>
          </p:spPr>
          <p:txBody>
            <a:bodyPr/>
            <a:lstStyle/>
            <a:p>
              <a:endParaRPr lang="en-GB"/>
            </a:p>
          </p:txBody>
        </p:sp>
        <p:sp>
          <p:nvSpPr>
            <p:cNvPr id="17660" name="Rectangle 87"/>
            <p:cNvSpPr>
              <a:spLocks noChangeArrowheads="1"/>
            </p:cNvSpPr>
            <p:nvPr/>
          </p:nvSpPr>
          <p:spPr bwMode="auto">
            <a:xfrm>
              <a:off x="1744" y="2012"/>
              <a:ext cx="17" cy="18"/>
            </a:xfrm>
            <a:prstGeom prst="rect">
              <a:avLst/>
            </a:prstGeom>
            <a:solidFill>
              <a:srgbClr val="FFFFFF"/>
            </a:solidFill>
            <a:ln w="9525">
              <a:noFill/>
              <a:miter lim="800000"/>
              <a:headEnd/>
              <a:tailEnd/>
            </a:ln>
          </p:spPr>
          <p:txBody>
            <a:bodyPr/>
            <a:lstStyle/>
            <a:p>
              <a:endParaRPr lang="en-GB"/>
            </a:p>
          </p:txBody>
        </p:sp>
        <p:sp>
          <p:nvSpPr>
            <p:cNvPr id="17661" name="Line 88"/>
            <p:cNvSpPr>
              <a:spLocks noChangeShapeType="1"/>
            </p:cNvSpPr>
            <p:nvPr/>
          </p:nvSpPr>
          <p:spPr bwMode="auto">
            <a:xfrm>
              <a:off x="1744" y="2012"/>
              <a:ext cx="1" cy="18"/>
            </a:xfrm>
            <a:prstGeom prst="line">
              <a:avLst/>
            </a:prstGeom>
            <a:noFill/>
            <a:ln w="0">
              <a:solidFill>
                <a:srgbClr val="FFFFFF"/>
              </a:solidFill>
              <a:round/>
              <a:headEnd/>
              <a:tailEnd/>
            </a:ln>
          </p:spPr>
          <p:txBody>
            <a:bodyPr/>
            <a:lstStyle/>
            <a:p>
              <a:endParaRPr lang="en-GB"/>
            </a:p>
          </p:txBody>
        </p:sp>
        <p:sp>
          <p:nvSpPr>
            <p:cNvPr id="17662" name="Rectangle 89"/>
            <p:cNvSpPr>
              <a:spLocks noChangeArrowheads="1"/>
            </p:cNvSpPr>
            <p:nvPr/>
          </p:nvSpPr>
          <p:spPr bwMode="auto">
            <a:xfrm>
              <a:off x="1761" y="2012"/>
              <a:ext cx="1279" cy="17"/>
            </a:xfrm>
            <a:prstGeom prst="rect">
              <a:avLst/>
            </a:prstGeom>
            <a:solidFill>
              <a:srgbClr val="FFFFFF"/>
            </a:solidFill>
            <a:ln w="9525">
              <a:noFill/>
              <a:miter lim="800000"/>
              <a:headEnd/>
              <a:tailEnd/>
            </a:ln>
          </p:spPr>
          <p:txBody>
            <a:bodyPr/>
            <a:lstStyle/>
            <a:p>
              <a:endParaRPr lang="en-GB"/>
            </a:p>
          </p:txBody>
        </p:sp>
        <p:sp>
          <p:nvSpPr>
            <p:cNvPr id="17663" name="Line 90"/>
            <p:cNvSpPr>
              <a:spLocks noChangeShapeType="1"/>
            </p:cNvSpPr>
            <p:nvPr/>
          </p:nvSpPr>
          <p:spPr bwMode="auto">
            <a:xfrm>
              <a:off x="1761" y="2012"/>
              <a:ext cx="1279" cy="1"/>
            </a:xfrm>
            <a:prstGeom prst="line">
              <a:avLst/>
            </a:prstGeom>
            <a:noFill/>
            <a:ln w="0">
              <a:solidFill>
                <a:srgbClr val="FFFFFF"/>
              </a:solidFill>
              <a:round/>
              <a:headEnd/>
              <a:tailEnd/>
            </a:ln>
          </p:spPr>
          <p:txBody>
            <a:bodyPr/>
            <a:lstStyle/>
            <a:p>
              <a:endParaRPr lang="en-GB"/>
            </a:p>
          </p:txBody>
        </p:sp>
        <p:sp>
          <p:nvSpPr>
            <p:cNvPr id="17664" name="Rectangle 91"/>
            <p:cNvSpPr>
              <a:spLocks noChangeArrowheads="1"/>
            </p:cNvSpPr>
            <p:nvPr/>
          </p:nvSpPr>
          <p:spPr bwMode="auto">
            <a:xfrm>
              <a:off x="3040" y="2012"/>
              <a:ext cx="17" cy="18"/>
            </a:xfrm>
            <a:prstGeom prst="rect">
              <a:avLst/>
            </a:prstGeom>
            <a:solidFill>
              <a:srgbClr val="FFFFFF"/>
            </a:solidFill>
            <a:ln w="9525">
              <a:noFill/>
              <a:miter lim="800000"/>
              <a:headEnd/>
              <a:tailEnd/>
            </a:ln>
          </p:spPr>
          <p:txBody>
            <a:bodyPr/>
            <a:lstStyle/>
            <a:p>
              <a:endParaRPr lang="en-GB"/>
            </a:p>
          </p:txBody>
        </p:sp>
        <p:sp>
          <p:nvSpPr>
            <p:cNvPr id="17665" name="Line 92"/>
            <p:cNvSpPr>
              <a:spLocks noChangeShapeType="1"/>
            </p:cNvSpPr>
            <p:nvPr/>
          </p:nvSpPr>
          <p:spPr bwMode="auto">
            <a:xfrm>
              <a:off x="3040" y="2012"/>
              <a:ext cx="1" cy="18"/>
            </a:xfrm>
            <a:prstGeom prst="line">
              <a:avLst/>
            </a:prstGeom>
            <a:noFill/>
            <a:ln w="0">
              <a:solidFill>
                <a:srgbClr val="FFFFFF"/>
              </a:solidFill>
              <a:round/>
              <a:headEnd/>
              <a:tailEnd/>
            </a:ln>
          </p:spPr>
          <p:txBody>
            <a:bodyPr/>
            <a:lstStyle/>
            <a:p>
              <a:endParaRPr lang="en-GB"/>
            </a:p>
          </p:txBody>
        </p:sp>
        <p:sp>
          <p:nvSpPr>
            <p:cNvPr id="17666" name="Rectangle 93"/>
            <p:cNvSpPr>
              <a:spLocks noChangeArrowheads="1"/>
            </p:cNvSpPr>
            <p:nvPr/>
          </p:nvSpPr>
          <p:spPr bwMode="auto">
            <a:xfrm>
              <a:off x="391" y="2030"/>
              <a:ext cx="17" cy="224"/>
            </a:xfrm>
            <a:prstGeom prst="rect">
              <a:avLst/>
            </a:prstGeom>
            <a:solidFill>
              <a:srgbClr val="FFFFFF"/>
            </a:solidFill>
            <a:ln w="9525">
              <a:noFill/>
              <a:miter lim="800000"/>
              <a:headEnd/>
              <a:tailEnd/>
            </a:ln>
          </p:spPr>
          <p:txBody>
            <a:bodyPr/>
            <a:lstStyle/>
            <a:p>
              <a:endParaRPr lang="en-GB"/>
            </a:p>
          </p:txBody>
        </p:sp>
        <p:sp>
          <p:nvSpPr>
            <p:cNvPr id="17667" name="Line 94"/>
            <p:cNvSpPr>
              <a:spLocks noChangeShapeType="1"/>
            </p:cNvSpPr>
            <p:nvPr/>
          </p:nvSpPr>
          <p:spPr bwMode="auto">
            <a:xfrm>
              <a:off x="391" y="2030"/>
              <a:ext cx="1" cy="224"/>
            </a:xfrm>
            <a:prstGeom prst="line">
              <a:avLst/>
            </a:prstGeom>
            <a:noFill/>
            <a:ln w="0">
              <a:solidFill>
                <a:srgbClr val="FFFFFF"/>
              </a:solidFill>
              <a:round/>
              <a:headEnd/>
              <a:tailEnd/>
            </a:ln>
          </p:spPr>
          <p:txBody>
            <a:bodyPr/>
            <a:lstStyle/>
            <a:p>
              <a:endParaRPr lang="en-GB"/>
            </a:p>
          </p:txBody>
        </p:sp>
        <p:sp>
          <p:nvSpPr>
            <p:cNvPr id="17668" name="Rectangle 95"/>
            <p:cNvSpPr>
              <a:spLocks noChangeArrowheads="1"/>
            </p:cNvSpPr>
            <p:nvPr/>
          </p:nvSpPr>
          <p:spPr bwMode="auto">
            <a:xfrm>
              <a:off x="1744" y="2030"/>
              <a:ext cx="17" cy="224"/>
            </a:xfrm>
            <a:prstGeom prst="rect">
              <a:avLst/>
            </a:prstGeom>
            <a:solidFill>
              <a:srgbClr val="FFFFFF"/>
            </a:solidFill>
            <a:ln w="9525">
              <a:noFill/>
              <a:miter lim="800000"/>
              <a:headEnd/>
              <a:tailEnd/>
            </a:ln>
          </p:spPr>
          <p:txBody>
            <a:bodyPr/>
            <a:lstStyle/>
            <a:p>
              <a:endParaRPr lang="en-GB"/>
            </a:p>
          </p:txBody>
        </p:sp>
        <p:sp>
          <p:nvSpPr>
            <p:cNvPr id="17669" name="Line 96"/>
            <p:cNvSpPr>
              <a:spLocks noChangeShapeType="1"/>
            </p:cNvSpPr>
            <p:nvPr/>
          </p:nvSpPr>
          <p:spPr bwMode="auto">
            <a:xfrm>
              <a:off x="1744" y="2030"/>
              <a:ext cx="1" cy="224"/>
            </a:xfrm>
            <a:prstGeom prst="line">
              <a:avLst/>
            </a:prstGeom>
            <a:noFill/>
            <a:ln w="0">
              <a:solidFill>
                <a:srgbClr val="FFFFFF"/>
              </a:solidFill>
              <a:round/>
              <a:headEnd/>
              <a:tailEnd/>
            </a:ln>
          </p:spPr>
          <p:txBody>
            <a:bodyPr/>
            <a:lstStyle/>
            <a:p>
              <a:endParaRPr lang="en-GB"/>
            </a:p>
          </p:txBody>
        </p:sp>
        <p:sp>
          <p:nvSpPr>
            <p:cNvPr id="17670" name="Rectangle 97"/>
            <p:cNvSpPr>
              <a:spLocks noChangeArrowheads="1"/>
            </p:cNvSpPr>
            <p:nvPr/>
          </p:nvSpPr>
          <p:spPr bwMode="auto">
            <a:xfrm>
              <a:off x="3040" y="2030"/>
              <a:ext cx="17" cy="224"/>
            </a:xfrm>
            <a:prstGeom prst="rect">
              <a:avLst/>
            </a:prstGeom>
            <a:solidFill>
              <a:srgbClr val="FFFFFF"/>
            </a:solidFill>
            <a:ln w="9525">
              <a:noFill/>
              <a:miter lim="800000"/>
              <a:headEnd/>
              <a:tailEnd/>
            </a:ln>
          </p:spPr>
          <p:txBody>
            <a:bodyPr/>
            <a:lstStyle/>
            <a:p>
              <a:endParaRPr lang="en-GB"/>
            </a:p>
          </p:txBody>
        </p:sp>
        <p:sp>
          <p:nvSpPr>
            <p:cNvPr id="17671" name="Line 98"/>
            <p:cNvSpPr>
              <a:spLocks noChangeShapeType="1"/>
            </p:cNvSpPr>
            <p:nvPr/>
          </p:nvSpPr>
          <p:spPr bwMode="auto">
            <a:xfrm>
              <a:off x="3040" y="2030"/>
              <a:ext cx="1" cy="224"/>
            </a:xfrm>
            <a:prstGeom prst="line">
              <a:avLst/>
            </a:prstGeom>
            <a:noFill/>
            <a:ln w="0">
              <a:solidFill>
                <a:srgbClr val="FFFFFF"/>
              </a:solidFill>
              <a:round/>
              <a:headEnd/>
              <a:tailEnd/>
            </a:ln>
          </p:spPr>
          <p:txBody>
            <a:bodyPr/>
            <a:lstStyle/>
            <a:p>
              <a:endParaRPr lang="en-GB"/>
            </a:p>
          </p:txBody>
        </p:sp>
        <p:sp>
          <p:nvSpPr>
            <p:cNvPr id="17672" name="Rectangle 99"/>
            <p:cNvSpPr>
              <a:spLocks noChangeArrowheads="1"/>
            </p:cNvSpPr>
            <p:nvPr/>
          </p:nvSpPr>
          <p:spPr bwMode="auto">
            <a:xfrm>
              <a:off x="480" y="2288"/>
              <a:ext cx="77"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73" name="Rectangle 100"/>
            <p:cNvSpPr>
              <a:spLocks noChangeArrowheads="1"/>
            </p:cNvSpPr>
            <p:nvPr/>
          </p:nvSpPr>
          <p:spPr bwMode="auto">
            <a:xfrm>
              <a:off x="555" y="2276"/>
              <a:ext cx="888"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multiplication</a:t>
              </a:r>
              <a:endParaRPr lang="en-US" sz="1800" b="1">
                <a:latin typeface="Courier New" pitchFamily="49" charset="0"/>
              </a:endParaRPr>
            </a:p>
          </p:txBody>
        </p:sp>
        <p:sp>
          <p:nvSpPr>
            <p:cNvPr id="17674" name="Rectangle 101"/>
            <p:cNvSpPr>
              <a:spLocks noChangeArrowheads="1"/>
            </p:cNvSpPr>
            <p:nvPr/>
          </p:nvSpPr>
          <p:spPr bwMode="auto">
            <a:xfrm>
              <a:off x="1834" y="2288"/>
              <a:ext cx="153"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75" name="Rectangle 102"/>
            <p:cNvSpPr>
              <a:spLocks noChangeArrowheads="1"/>
            </p:cNvSpPr>
            <p:nvPr/>
          </p:nvSpPr>
          <p:spPr bwMode="auto">
            <a:xfrm>
              <a:off x="1981" y="2276"/>
              <a:ext cx="413"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array </a:t>
              </a:r>
              <a:endParaRPr lang="en-US" sz="1800" b="1">
                <a:latin typeface="Courier New" pitchFamily="49" charset="0"/>
              </a:endParaRPr>
            </a:p>
          </p:txBody>
        </p:sp>
        <p:sp>
          <p:nvSpPr>
            <p:cNvPr id="17676" name="Rectangle 103"/>
            <p:cNvSpPr>
              <a:spLocks noChangeArrowheads="1"/>
            </p:cNvSpPr>
            <p:nvPr/>
          </p:nvSpPr>
          <p:spPr bwMode="auto">
            <a:xfrm>
              <a:off x="2397" y="2276"/>
              <a:ext cx="301"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mult.</a:t>
              </a:r>
              <a:endParaRPr lang="en-US" sz="1800" b="1">
                <a:latin typeface="Courier New" pitchFamily="49" charset="0"/>
              </a:endParaRPr>
            </a:p>
          </p:txBody>
        </p:sp>
        <p:sp>
          <p:nvSpPr>
            <p:cNvPr id="17677" name="Rectangle 104"/>
            <p:cNvSpPr>
              <a:spLocks noChangeArrowheads="1"/>
            </p:cNvSpPr>
            <p:nvPr/>
          </p:nvSpPr>
          <p:spPr bwMode="auto">
            <a:xfrm>
              <a:off x="391" y="2254"/>
              <a:ext cx="17" cy="18"/>
            </a:xfrm>
            <a:prstGeom prst="rect">
              <a:avLst/>
            </a:prstGeom>
            <a:solidFill>
              <a:srgbClr val="FFFFFF"/>
            </a:solidFill>
            <a:ln w="9525">
              <a:noFill/>
              <a:miter lim="800000"/>
              <a:headEnd/>
              <a:tailEnd/>
            </a:ln>
          </p:spPr>
          <p:txBody>
            <a:bodyPr/>
            <a:lstStyle/>
            <a:p>
              <a:endParaRPr lang="en-GB"/>
            </a:p>
          </p:txBody>
        </p:sp>
        <p:sp>
          <p:nvSpPr>
            <p:cNvPr id="17678" name="Line 105"/>
            <p:cNvSpPr>
              <a:spLocks noChangeShapeType="1"/>
            </p:cNvSpPr>
            <p:nvPr/>
          </p:nvSpPr>
          <p:spPr bwMode="auto">
            <a:xfrm>
              <a:off x="391" y="2254"/>
              <a:ext cx="1" cy="18"/>
            </a:xfrm>
            <a:prstGeom prst="line">
              <a:avLst/>
            </a:prstGeom>
            <a:noFill/>
            <a:ln w="0">
              <a:solidFill>
                <a:srgbClr val="FFFFFF"/>
              </a:solidFill>
              <a:round/>
              <a:headEnd/>
              <a:tailEnd/>
            </a:ln>
          </p:spPr>
          <p:txBody>
            <a:bodyPr/>
            <a:lstStyle/>
            <a:p>
              <a:endParaRPr lang="en-GB"/>
            </a:p>
          </p:txBody>
        </p:sp>
        <p:sp>
          <p:nvSpPr>
            <p:cNvPr id="17679" name="Rectangle 106"/>
            <p:cNvSpPr>
              <a:spLocks noChangeArrowheads="1"/>
            </p:cNvSpPr>
            <p:nvPr/>
          </p:nvSpPr>
          <p:spPr bwMode="auto">
            <a:xfrm>
              <a:off x="408" y="2254"/>
              <a:ext cx="1336" cy="17"/>
            </a:xfrm>
            <a:prstGeom prst="rect">
              <a:avLst/>
            </a:prstGeom>
            <a:solidFill>
              <a:srgbClr val="FFFFFF"/>
            </a:solidFill>
            <a:ln w="9525">
              <a:noFill/>
              <a:miter lim="800000"/>
              <a:headEnd/>
              <a:tailEnd/>
            </a:ln>
          </p:spPr>
          <p:txBody>
            <a:bodyPr/>
            <a:lstStyle/>
            <a:p>
              <a:endParaRPr lang="en-GB"/>
            </a:p>
          </p:txBody>
        </p:sp>
        <p:sp>
          <p:nvSpPr>
            <p:cNvPr id="17680" name="Line 107"/>
            <p:cNvSpPr>
              <a:spLocks noChangeShapeType="1"/>
            </p:cNvSpPr>
            <p:nvPr/>
          </p:nvSpPr>
          <p:spPr bwMode="auto">
            <a:xfrm>
              <a:off x="408" y="2254"/>
              <a:ext cx="1336" cy="1"/>
            </a:xfrm>
            <a:prstGeom prst="line">
              <a:avLst/>
            </a:prstGeom>
            <a:noFill/>
            <a:ln w="0">
              <a:solidFill>
                <a:srgbClr val="FFFFFF"/>
              </a:solidFill>
              <a:round/>
              <a:headEnd/>
              <a:tailEnd/>
            </a:ln>
          </p:spPr>
          <p:txBody>
            <a:bodyPr/>
            <a:lstStyle/>
            <a:p>
              <a:endParaRPr lang="en-GB"/>
            </a:p>
          </p:txBody>
        </p:sp>
        <p:sp>
          <p:nvSpPr>
            <p:cNvPr id="17681" name="Rectangle 108"/>
            <p:cNvSpPr>
              <a:spLocks noChangeArrowheads="1"/>
            </p:cNvSpPr>
            <p:nvPr/>
          </p:nvSpPr>
          <p:spPr bwMode="auto">
            <a:xfrm>
              <a:off x="1744" y="2254"/>
              <a:ext cx="17" cy="18"/>
            </a:xfrm>
            <a:prstGeom prst="rect">
              <a:avLst/>
            </a:prstGeom>
            <a:solidFill>
              <a:srgbClr val="FFFFFF"/>
            </a:solidFill>
            <a:ln w="9525">
              <a:noFill/>
              <a:miter lim="800000"/>
              <a:headEnd/>
              <a:tailEnd/>
            </a:ln>
          </p:spPr>
          <p:txBody>
            <a:bodyPr/>
            <a:lstStyle/>
            <a:p>
              <a:endParaRPr lang="en-GB"/>
            </a:p>
          </p:txBody>
        </p:sp>
        <p:sp>
          <p:nvSpPr>
            <p:cNvPr id="17682" name="Line 109"/>
            <p:cNvSpPr>
              <a:spLocks noChangeShapeType="1"/>
            </p:cNvSpPr>
            <p:nvPr/>
          </p:nvSpPr>
          <p:spPr bwMode="auto">
            <a:xfrm>
              <a:off x="1744" y="2254"/>
              <a:ext cx="1" cy="18"/>
            </a:xfrm>
            <a:prstGeom prst="line">
              <a:avLst/>
            </a:prstGeom>
            <a:noFill/>
            <a:ln w="0">
              <a:solidFill>
                <a:srgbClr val="FFFFFF"/>
              </a:solidFill>
              <a:round/>
              <a:headEnd/>
              <a:tailEnd/>
            </a:ln>
          </p:spPr>
          <p:txBody>
            <a:bodyPr/>
            <a:lstStyle/>
            <a:p>
              <a:endParaRPr lang="en-GB"/>
            </a:p>
          </p:txBody>
        </p:sp>
        <p:sp>
          <p:nvSpPr>
            <p:cNvPr id="17683" name="Rectangle 110"/>
            <p:cNvSpPr>
              <a:spLocks noChangeArrowheads="1"/>
            </p:cNvSpPr>
            <p:nvPr/>
          </p:nvSpPr>
          <p:spPr bwMode="auto">
            <a:xfrm>
              <a:off x="1761" y="2254"/>
              <a:ext cx="1279" cy="17"/>
            </a:xfrm>
            <a:prstGeom prst="rect">
              <a:avLst/>
            </a:prstGeom>
            <a:solidFill>
              <a:srgbClr val="FFFFFF"/>
            </a:solidFill>
            <a:ln w="9525">
              <a:noFill/>
              <a:miter lim="800000"/>
              <a:headEnd/>
              <a:tailEnd/>
            </a:ln>
          </p:spPr>
          <p:txBody>
            <a:bodyPr/>
            <a:lstStyle/>
            <a:p>
              <a:endParaRPr lang="en-GB"/>
            </a:p>
          </p:txBody>
        </p:sp>
        <p:sp>
          <p:nvSpPr>
            <p:cNvPr id="17684" name="Line 111"/>
            <p:cNvSpPr>
              <a:spLocks noChangeShapeType="1"/>
            </p:cNvSpPr>
            <p:nvPr/>
          </p:nvSpPr>
          <p:spPr bwMode="auto">
            <a:xfrm>
              <a:off x="1761" y="2254"/>
              <a:ext cx="1279" cy="1"/>
            </a:xfrm>
            <a:prstGeom prst="line">
              <a:avLst/>
            </a:prstGeom>
            <a:noFill/>
            <a:ln w="0">
              <a:solidFill>
                <a:srgbClr val="FFFFFF"/>
              </a:solidFill>
              <a:round/>
              <a:headEnd/>
              <a:tailEnd/>
            </a:ln>
          </p:spPr>
          <p:txBody>
            <a:bodyPr/>
            <a:lstStyle/>
            <a:p>
              <a:endParaRPr lang="en-GB"/>
            </a:p>
          </p:txBody>
        </p:sp>
        <p:sp>
          <p:nvSpPr>
            <p:cNvPr id="17685" name="Rectangle 112"/>
            <p:cNvSpPr>
              <a:spLocks noChangeArrowheads="1"/>
            </p:cNvSpPr>
            <p:nvPr/>
          </p:nvSpPr>
          <p:spPr bwMode="auto">
            <a:xfrm>
              <a:off x="3040" y="2254"/>
              <a:ext cx="17" cy="18"/>
            </a:xfrm>
            <a:prstGeom prst="rect">
              <a:avLst/>
            </a:prstGeom>
            <a:solidFill>
              <a:srgbClr val="FFFFFF"/>
            </a:solidFill>
            <a:ln w="9525">
              <a:noFill/>
              <a:miter lim="800000"/>
              <a:headEnd/>
              <a:tailEnd/>
            </a:ln>
          </p:spPr>
          <p:txBody>
            <a:bodyPr/>
            <a:lstStyle/>
            <a:p>
              <a:endParaRPr lang="en-GB"/>
            </a:p>
          </p:txBody>
        </p:sp>
        <p:sp>
          <p:nvSpPr>
            <p:cNvPr id="17686" name="Line 113"/>
            <p:cNvSpPr>
              <a:spLocks noChangeShapeType="1"/>
            </p:cNvSpPr>
            <p:nvPr/>
          </p:nvSpPr>
          <p:spPr bwMode="auto">
            <a:xfrm>
              <a:off x="3040" y="2254"/>
              <a:ext cx="1" cy="18"/>
            </a:xfrm>
            <a:prstGeom prst="line">
              <a:avLst/>
            </a:prstGeom>
            <a:noFill/>
            <a:ln w="0">
              <a:solidFill>
                <a:srgbClr val="FFFFFF"/>
              </a:solidFill>
              <a:round/>
              <a:headEnd/>
              <a:tailEnd/>
            </a:ln>
          </p:spPr>
          <p:txBody>
            <a:bodyPr/>
            <a:lstStyle/>
            <a:p>
              <a:endParaRPr lang="en-GB"/>
            </a:p>
          </p:txBody>
        </p:sp>
        <p:sp>
          <p:nvSpPr>
            <p:cNvPr id="17687" name="Rectangle 114"/>
            <p:cNvSpPr>
              <a:spLocks noChangeArrowheads="1"/>
            </p:cNvSpPr>
            <p:nvPr/>
          </p:nvSpPr>
          <p:spPr bwMode="auto">
            <a:xfrm>
              <a:off x="391" y="2272"/>
              <a:ext cx="17" cy="224"/>
            </a:xfrm>
            <a:prstGeom prst="rect">
              <a:avLst/>
            </a:prstGeom>
            <a:solidFill>
              <a:srgbClr val="FFFFFF"/>
            </a:solidFill>
            <a:ln w="9525">
              <a:noFill/>
              <a:miter lim="800000"/>
              <a:headEnd/>
              <a:tailEnd/>
            </a:ln>
          </p:spPr>
          <p:txBody>
            <a:bodyPr/>
            <a:lstStyle/>
            <a:p>
              <a:endParaRPr lang="en-GB"/>
            </a:p>
          </p:txBody>
        </p:sp>
        <p:sp>
          <p:nvSpPr>
            <p:cNvPr id="17688" name="Line 115"/>
            <p:cNvSpPr>
              <a:spLocks noChangeShapeType="1"/>
            </p:cNvSpPr>
            <p:nvPr/>
          </p:nvSpPr>
          <p:spPr bwMode="auto">
            <a:xfrm>
              <a:off x="391" y="2272"/>
              <a:ext cx="1" cy="224"/>
            </a:xfrm>
            <a:prstGeom prst="line">
              <a:avLst/>
            </a:prstGeom>
            <a:noFill/>
            <a:ln w="0">
              <a:solidFill>
                <a:srgbClr val="FFFFFF"/>
              </a:solidFill>
              <a:round/>
              <a:headEnd/>
              <a:tailEnd/>
            </a:ln>
          </p:spPr>
          <p:txBody>
            <a:bodyPr/>
            <a:lstStyle/>
            <a:p>
              <a:endParaRPr lang="en-GB"/>
            </a:p>
          </p:txBody>
        </p:sp>
        <p:sp>
          <p:nvSpPr>
            <p:cNvPr id="17689" name="Rectangle 116"/>
            <p:cNvSpPr>
              <a:spLocks noChangeArrowheads="1"/>
            </p:cNvSpPr>
            <p:nvPr/>
          </p:nvSpPr>
          <p:spPr bwMode="auto">
            <a:xfrm>
              <a:off x="1744" y="2272"/>
              <a:ext cx="17" cy="224"/>
            </a:xfrm>
            <a:prstGeom prst="rect">
              <a:avLst/>
            </a:prstGeom>
            <a:solidFill>
              <a:srgbClr val="FFFFFF"/>
            </a:solidFill>
            <a:ln w="9525">
              <a:noFill/>
              <a:miter lim="800000"/>
              <a:headEnd/>
              <a:tailEnd/>
            </a:ln>
          </p:spPr>
          <p:txBody>
            <a:bodyPr/>
            <a:lstStyle/>
            <a:p>
              <a:endParaRPr lang="en-GB"/>
            </a:p>
          </p:txBody>
        </p:sp>
        <p:sp>
          <p:nvSpPr>
            <p:cNvPr id="17690" name="Line 117"/>
            <p:cNvSpPr>
              <a:spLocks noChangeShapeType="1"/>
            </p:cNvSpPr>
            <p:nvPr/>
          </p:nvSpPr>
          <p:spPr bwMode="auto">
            <a:xfrm>
              <a:off x="1744" y="2272"/>
              <a:ext cx="1" cy="224"/>
            </a:xfrm>
            <a:prstGeom prst="line">
              <a:avLst/>
            </a:prstGeom>
            <a:noFill/>
            <a:ln w="0">
              <a:solidFill>
                <a:srgbClr val="FFFFFF"/>
              </a:solidFill>
              <a:round/>
              <a:headEnd/>
              <a:tailEnd/>
            </a:ln>
          </p:spPr>
          <p:txBody>
            <a:bodyPr/>
            <a:lstStyle/>
            <a:p>
              <a:endParaRPr lang="en-GB"/>
            </a:p>
          </p:txBody>
        </p:sp>
        <p:sp>
          <p:nvSpPr>
            <p:cNvPr id="17691" name="Rectangle 118"/>
            <p:cNvSpPr>
              <a:spLocks noChangeArrowheads="1"/>
            </p:cNvSpPr>
            <p:nvPr/>
          </p:nvSpPr>
          <p:spPr bwMode="auto">
            <a:xfrm>
              <a:off x="3040" y="2272"/>
              <a:ext cx="17" cy="224"/>
            </a:xfrm>
            <a:prstGeom prst="rect">
              <a:avLst/>
            </a:prstGeom>
            <a:solidFill>
              <a:srgbClr val="FFFFFF"/>
            </a:solidFill>
            <a:ln w="9525">
              <a:noFill/>
              <a:miter lim="800000"/>
              <a:headEnd/>
              <a:tailEnd/>
            </a:ln>
          </p:spPr>
          <p:txBody>
            <a:bodyPr/>
            <a:lstStyle/>
            <a:p>
              <a:endParaRPr lang="en-GB"/>
            </a:p>
          </p:txBody>
        </p:sp>
        <p:sp>
          <p:nvSpPr>
            <p:cNvPr id="17692" name="Line 119"/>
            <p:cNvSpPr>
              <a:spLocks noChangeShapeType="1"/>
            </p:cNvSpPr>
            <p:nvPr/>
          </p:nvSpPr>
          <p:spPr bwMode="auto">
            <a:xfrm>
              <a:off x="3040" y="2272"/>
              <a:ext cx="1" cy="224"/>
            </a:xfrm>
            <a:prstGeom prst="line">
              <a:avLst/>
            </a:prstGeom>
            <a:noFill/>
            <a:ln w="0">
              <a:solidFill>
                <a:srgbClr val="FFFFFF"/>
              </a:solidFill>
              <a:round/>
              <a:headEnd/>
              <a:tailEnd/>
            </a:ln>
          </p:spPr>
          <p:txBody>
            <a:bodyPr/>
            <a:lstStyle/>
            <a:p>
              <a:endParaRPr lang="en-GB"/>
            </a:p>
          </p:txBody>
        </p:sp>
        <p:sp>
          <p:nvSpPr>
            <p:cNvPr id="17693" name="Rectangle 120"/>
            <p:cNvSpPr>
              <a:spLocks noChangeArrowheads="1"/>
            </p:cNvSpPr>
            <p:nvPr/>
          </p:nvSpPr>
          <p:spPr bwMode="auto">
            <a:xfrm>
              <a:off x="480" y="2530"/>
              <a:ext cx="77"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94" name="Rectangle 121"/>
            <p:cNvSpPr>
              <a:spLocks noChangeArrowheads="1"/>
            </p:cNvSpPr>
            <p:nvPr/>
          </p:nvSpPr>
          <p:spPr bwMode="auto">
            <a:xfrm>
              <a:off x="550" y="2518"/>
              <a:ext cx="545"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division</a:t>
              </a:r>
              <a:endParaRPr lang="en-US" sz="1800" b="1">
                <a:latin typeface="Courier New" pitchFamily="49" charset="0"/>
              </a:endParaRPr>
            </a:p>
          </p:txBody>
        </p:sp>
        <p:sp>
          <p:nvSpPr>
            <p:cNvPr id="17695" name="Rectangle 122"/>
            <p:cNvSpPr>
              <a:spLocks noChangeArrowheads="1"/>
            </p:cNvSpPr>
            <p:nvPr/>
          </p:nvSpPr>
          <p:spPr bwMode="auto">
            <a:xfrm>
              <a:off x="1834" y="2530"/>
              <a:ext cx="153"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696" name="Rectangle 123"/>
            <p:cNvSpPr>
              <a:spLocks noChangeArrowheads="1"/>
            </p:cNvSpPr>
            <p:nvPr/>
          </p:nvSpPr>
          <p:spPr bwMode="auto">
            <a:xfrm>
              <a:off x="1982" y="2518"/>
              <a:ext cx="888"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array division</a:t>
              </a:r>
              <a:endParaRPr lang="en-US" sz="1800" b="1">
                <a:latin typeface="Courier New" pitchFamily="49" charset="0"/>
              </a:endParaRPr>
            </a:p>
          </p:txBody>
        </p:sp>
        <p:sp>
          <p:nvSpPr>
            <p:cNvPr id="17697" name="Rectangle 124"/>
            <p:cNvSpPr>
              <a:spLocks noChangeArrowheads="1"/>
            </p:cNvSpPr>
            <p:nvPr/>
          </p:nvSpPr>
          <p:spPr bwMode="auto">
            <a:xfrm>
              <a:off x="391" y="2496"/>
              <a:ext cx="17" cy="18"/>
            </a:xfrm>
            <a:prstGeom prst="rect">
              <a:avLst/>
            </a:prstGeom>
            <a:solidFill>
              <a:srgbClr val="FFFFFF"/>
            </a:solidFill>
            <a:ln w="9525">
              <a:noFill/>
              <a:miter lim="800000"/>
              <a:headEnd/>
              <a:tailEnd/>
            </a:ln>
          </p:spPr>
          <p:txBody>
            <a:bodyPr/>
            <a:lstStyle/>
            <a:p>
              <a:endParaRPr lang="en-GB"/>
            </a:p>
          </p:txBody>
        </p:sp>
        <p:sp>
          <p:nvSpPr>
            <p:cNvPr id="17698" name="Line 125"/>
            <p:cNvSpPr>
              <a:spLocks noChangeShapeType="1"/>
            </p:cNvSpPr>
            <p:nvPr/>
          </p:nvSpPr>
          <p:spPr bwMode="auto">
            <a:xfrm>
              <a:off x="391" y="2496"/>
              <a:ext cx="1" cy="18"/>
            </a:xfrm>
            <a:prstGeom prst="line">
              <a:avLst/>
            </a:prstGeom>
            <a:noFill/>
            <a:ln w="0">
              <a:solidFill>
                <a:srgbClr val="FFFFFF"/>
              </a:solidFill>
              <a:round/>
              <a:headEnd/>
              <a:tailEnd/>
            </a:ln>
          </p:spPr>
          <p:txBody>
            <a:bodyPr/>
            <a:lstStyle/>
            <a:p>
              <a:endParaRPr lang="en-GB"/>
            </a:p>
          </p:txBody>
        </p:sp>
        <p:sp>
          <p:nvSpPr>
            <p:cNvPr id="17699" name="Rectangle 126"/>
            <p:cNvSpPr>
              <a:spLocks noChangeArrowheads="1"/>
            </p:cNvSpPr>
            <p:nvPr/>
          </p:nvSpPr>
          <p:spPr bwMode="auto">
            <a:xfrm>
              <a:off x="408" y="2496"/>
              <a:ext cx="1336" cy="17"/>
            </a:xfrm>
            <a:prstGeom prst="rect">
              <a:avLst/>
            </a:prstGeom>
            <a:solidFill>
              <a:srgbClr val="FFFFFF"/>
            </a:solidFill>
            <a:ln w="9525">
              <a:noFill/>
              <a:miter lim="800000"/>
              <a:headEnd/>
              <a:tailEnd/>
            </a:ln>
          </p:spPr>
          <p:txBody>
            <a:bodyPr/>
            <a:lstStyle/>
            <a:p>
              <a:endParaRPr lang="en-GB"/>
            </a:p>
          </p:txBody>
        </p:sp>
        <p:sp>
          <p:nvSpPr>
            <p:cNvPr id="17700" name="Line 127"/>
            <p:cNvSpPr>
              <a:spLocks noChangeShapeType="1"/>
            </p:cNvSpPr>
            <p:nvPr/>
          </p:nvSpPr>
          <p:spPr bwMode="auto">
            <a:xfrm>
              <a:off x="408" y="2496"/>
              <a:ext cx="1336" cy="1"/>
            </a:xfrm>
            <a:prstGeom prst="line">
              <a:avLst/>
            </a:prstGeom>
            <a:noFill/>
            <a:ln w="0">
              <a:solidFill>
                <a:srgbClr val="FFFFFF"/>
              </a:solidFill>
              <a:round/>
              <a:headEnd/>
              <a:tailEnd/>
            </a:ln>
          </p:spPr>
          <p:txBody>
            <a:bodyPr/>
            <a:lstStyle/>
            <a:p>
              <a:endParaRPr lang="en-GB"/>
            </a:p>
          </p:txBody>
        </p:sp>
        <p:sp>
          <p:nvSpPr>
            <p:cNvPr id="17701" name="Rectangle 128"/>
            <p:cNvSpPr>
              <a:spLocks noChangeArrowheads="1"/>
            </p:cNvSpPr>
            <p:nvPr/>
          </p:nvSpPr>
          <p:spPr bwMode="auto">
            <a:xfrm>
              <a:off x="1744" y="2496"/>
              <a:ext cx="17" cy="18"/>
            </a:xfrm>
            <a:prstGeom prst="rect">
              <a:avLst/>
            </a:prstGeom>
            <a:solidFill>
              <a:srgbClr val="FFFFFF"/>
            </a:solidFill>
            <a:ln w="9525">
              <a:noFill/>
              <a:miter lim="800000"/>
              <a:headEnd/>
              <a:tailEnd/>
            </a:ln>
          </p:spPr>
          <p:txBody>
            <a:bodyPr/>
            <a:lstStyle/>
            <a:p>
              <a:endParaRPr lang="en-GB"/>
            </a:p>
          </p:txBody>
        </p:sp>
        <p:sp>
          <p:nvSpPr>
            <p:cNvPr id="17702" name="Line 129"/>
            <p:cNvSpPr>
              <a:spLocks noChangeShapeType="1"/>
            </p:cNvSpPr>
            <p:nvPr/>
          </p:nvSpPr>
          <p:spPr bwMode="auto">
            <a:xfrm>
              <a:off x="1744" y="2496"/>
              <a:ext cx="1" cy="18"/>
            </a:xfrm>
            <a:prstGeom prst="line">
              <a:avLst/>
            </a:prstGeom>
            <a:noFill/>
            <a:ln w="0">
              <a:solidFill>
                <a:srgbClr val="FFFFFF"/>
              </a:solidFill>
              <a:round/>
              <a:headEnd/>
              <a:tailEnd/>
            </a:ln>
          </p:spPr>
          <p:txBody>
            <a:bodyPr/>
            <a:lstStyle/>
            <a:p>
              <a:endParaRPr lang="en-GB"/>
            </a:p>
          </p:txBody>
        </p:sp>
        <p:sp>
          <p:nvSpPr>
            <p:cNvPr id="17703" name="Rectangle 130"/>
            <p:cNvSpPr>
              <a:spLocks noChangeArrowheads="1"/>
            </p:cNvSpPr>
            <p:nvPr/>
          </p:nvSpPr>
          <p:spPr bwMode="auto">
            <a:xfrm>
              <a:off x="1761" y="2496"/>
              <a:ext cx="1279" cy="17"/>
            </a:xfrm>
            <a:prstGeom prst="rect">
              <a:avLst/>
            </a:prstGeom>
            <a:solidFill>
              <a:srgbClr val="FFFFFF"/>
            </a:solidFill>
            <a:ln w="9525">
              <a:noFill/>
              <a:miter lim="800000"/>
              <a:headEnd/>
              <a:tailEnd/>
            </a:ln>
          </p:spPr>
          <p:txBody>
            <a:bodyPr/>
            <a:lstStyle/>
            <a:p>
              <a:endParaRPr lang="en-GB"/>
            </a:p>
          </p:txBody>
        </p:sp>
        <p:sp>
          <p:nvSpPr>
            <p:cNvPr id="17704" name="Line 131"/>
            <p:cNvSpPr>
              <a:spLocks noChangeShapeType="1"/>
            </p:cNvSpPr>
            <p:nvPr/>
          </p:nvSpPr>
          <p:spPr bwMode="auto">
            <a:xfrm>
              <a:off x="1761" y="2496"/>
              <a:ext cx="1279" cy="1"/>
            </a:xfrm>
            <a:prstGeom prst="line">
              <a:avLst/>
            </a:prstGeom>
            <a:noFill/>
            <a:ln w="0">
              <a:solidFill>
                <a:srgbClr val="FFFFFF"/>
              </a:solidFill>
              <a:round/>
              <a:headEnd/>
              <a:tailEnd/>
            </a:ln>
          </p:spPr>
          <p:txBody>
            <a:bodyPr/>
            <a:lstStyle/>
            <a:p>
              <a:endParaRPr lang="en-GB"/>
            </a:p>
          </p:txBody>
        </p:sp>
        <p:sp>
          <p:nvSpPr>
            <p:cNvPr id="17705" name="Rectangle 132"/>
            <p:cNvSpPr>
              <a:spLocks noChangeArrowheads="1"/>
            </p:cNvSpPr>
            <p:nvPr/>
          </p:nvSpPr>
          <p:spPr bwMode="auto">
            <a:xfrm>
              <a:off x="3040" y="2496"/>
              <a:ext cx="17" cy="18"/>
            </a:xfrm>
            <a:prstGeom prst="rect">
              <a:avLst/>
            </a:prstGeom>
            <a:solidFill>
              <a:srgbClr val="FFFFFF"/>
            </a:solidFill>
            <a:ln w="9525">
              <a:noFill/>
              <a:miter lim="800000"/>
              <a:headEnd/>
              <a:tailEnd/>
            </a:ln>
          </p:spPr>
          <p:txBody>
            <a:bodyPr/>
            <a:lstStyle/>
            <a:p>
              <a:endParaRPr lang="en-GB"/>
            </a:p>
          </p:txBody>
        </p:sp>
        <p:sp>
          <p:nvSpPr>
            <p:cNvPr id="17706" name="Line 133"/>
            <p:cNvSpPr>
              <a:spLocks noChangeShapeType="1"/>
            </p:cNvSpPr>
            <p:nvPr/>
          </p:nvSpPr>
          <p:spPr bwMode="auto">
            <a:xfrm>
              <a:off x="3040" y="2496"/>
              <a:ext cx="1" cy="18"/>
            </a:xfrm>
            <a:prstGeom prst="line">
              <a:avLst/>
            </a:prstGeom>
            <a:noFill/>
            <a:ln w="0">
              <a:solidFill>
                <a:srgbClr val="FFFFFF"/>
              </a:solidFill>
              <a:round/>
              <a:headEnd/>
              <a:tailEnd/>
            </a:ln>
          </p:spPr>
          <p:txBody>
            <a:bodyPr/>
            <a:lstStyle/>
            <a:p>
              <a:endParaRPr lang="en-GB"/>
            </a:p>
          </p:txBody>
        </p:sp>
        <p:sp>
          <p:nvSpPr>
            <p:cNvPr id="17707" name="Rectangle 134"/>
            <p:cNvSpPr>
              <a:spLocks noChangeArrowheads="1"/>
            </p:cNvSpPr>
            <p:nvPr/>
          </p:nvSpPr>
          <p:spPr bwMode="auto">
            <a:xfrm>
              <a:off x="391" y="2514"/>
              <a:ext cx="17" cy="223"/>
            </a:xfrm>
            <a:prstGeom prst="rect">
              <a:avLst/>
            </a:prstGeom>
            <a:solidFill>
              <a:srgbClr val="FFFFFF"/>
            </a:solidFill>
            <a:ln w="9525">
              <a:noFill/>
              <a:miter lim="800000"/>
              <a:headEnd/>
              <a:tailEnd/>
            </a:ln>
          </p:spPr>
          <p:txBody>
            <a:bodyPr/>
            <a:lstStyle/>
            <a:p>
              <a:endParaRPr lang="en-GB"/>
            </a:p>
          </p:txBody>
        </p:sp>
        <p:sp>
          <p:nvSpPr>
            <p:cNvPr id="17708" name="Line 135"/>
            <p:cNvSpPr>
              <a:spLocks noChangeShapeType="1"/>
            </p:cNvSpPr>
            <p:nvPr/>
          </p:nvSpPr>
          <p:spPr bwMode="auto">
            <a:xfrm>
              <a:off x="391" y="2514"/>
              <a:ext cx="1" cy="223"/>
            </a:xfrm>
            <a:prstGeom prst="line">
              <a:avLst/>
            </a:prstGeom>
            <a:noFill/>
            <a:ln w="0">
              <a:solidFill>
                <a:srgbClr val="FFFFFF"/>
              </a:solidFill>
              <a:round/>
              <a:headEnd/>
              <a:tailEnd/>
            </a:ln>
          </p:spPr>
          <p:txBody>
            <a:bodyPr/>
            <a:lstStyle/>
            <a:p>
              <a:endParaRPr lang="en-GB"/>
            </a:p>
          </p:txBody>
        </p:sp>
        <p:sp>
          <p:nvSpPr>
            <p:cNvPr id="17709" name="Rectangle 136"/>
            <p:cNvSpPr>
              <a:spLocks noChangeArrowheads="1"/>
            </p:cNvSpPr>
            <p:nvPr/>
          </p:nvSpPr>
          <p:spPr bwMode="auto">
            <a:xfrm>
              <a:off x="1744" y="2514"/>
              <a:ext cx="17" cy="223"/>
            </a:xfrm>
            <a:prstGeom prst="rect">
              <a:avLst/>
            </a:prstGeom>
            <a:solidFill>
              <a:srgbClr val="FFFFFF"/>
            </a:solidFill>
            <a:ln w="9525">
              <a:noFill/>
              <a:miter lim="800000"/>
              <a:headEnd/>
              <a:tailEnd/>
            </a:ln>
          </p:spPr>
          <p:txBody>
            <a:bodyPr/>
            <a:lstStyle/>
            <a:p>
              <a:endParaRPr lang="en-GB"/>
            </a:p>
          </p:txBody>
        </p:sp>
        <p:sp>
          <p:nvSpPr>
            <p:cNvPr id="17710" name="Line 137"/>
            <p:cNvSpPr>
              <a:spLocks noChangeShapeType="1"/>
            </p:cNvSpPr>
            <p:nvPr/>
          </p:nvSpPr>
          <p:spPr bwMode="auto">
            <a:xfrm>
              <a:off x="1744" y="2514"/>
              <a:ext cx="1" cy="223"/>
            </a:xfrm>
            <a:prstGeom prst="line">
              <a:avLst/>
            </a:prstGeom>
            <a:noFill/>
            <a:ln w="0">
              <a:solidFill>
                <a:srgbClr val="FFFFFF"/>
              </a:solidFill>
              <a:round/>
              <a:headEnd/>
              <a:tailEnd/>
            </a:ln>
          </p:spPr>
          <p:txBody>
            <a:bodyPr/>
            <a:lstStyle/>
            <a:p>
              <a:endParaRPr lang="en-GB"/>
            </a:p>
          </p:txBody>
        </p:sp>
        <p:sp>
          <p:nvSpPr>
            <p:cNvPr id="17711" name="Rectangle 138"/>
            <p:cNvSpPr>
              <a:spLocks noChangeArrowheads="1"/>
            </p:cNvSpPr>
            <p:nvPr/>
          </p:nvSpPr>
          <p:spPr bwMode="auto">
            <a:xfrm>
              <a:off x="3040" y="2514"/>
              <a:ext cx="17" cy="223"/>
            </a:xfrm>
            <a:prstGeom prst="rect">
              <a:avLst/>
            </a:prstGeom>
            <a:solidFill>
              <a:srgbClr val="FFFFFF"/>
            </a:solidFill>
            <a:ln w="9525">
              <a:noFill/>
              <a:miter lim="800000"/>
              <a:headEnd/>
              <a:tailEnd/>
            </a:ln>
          </p:spPr>
          <p:txBody>
            <a:bodyPr/>
            <a:lstStyle/>
            <a:p>
              <a:endParaRPr lang="en-GB"/>
            </a:p>
          </p:txBody>
        </p:sp>
        <p:sp>
          <p:nvSpPr>
            <p:cNvPr id="17712" name="Line 139"/>
            <p:cNvSpPr>
              <a:spLocks noChangeShapeType="1"/>
            </p:cNvSpPr>
            <p:nvPr/>
          </p:nvSpPr>
          <p:spPr bwMode="auto">
            <a:xfrm>
              <a:off x="3040" y="2514"/>
              <a:ext cx="1" cy="223"/>
            </a:xfrm>
            <a:prstGeom prst="line">
              <a:avLst/>
            </a:prstGeom>
            <a:noFill/>
            <a:ln w="0">
              <a:solidFill>
                <a:srgbClr val="FFFFFF"/>
              </a:solidFill>
              <a:round/>
              <a:headEnd/>
              <a:tailEnd/>
            </a:ln>
          </p:spPr>
          <p:txBody>
            <a:bodyPr/>
            <a:lstStyle/>
            <a:p>
              <a:endParaRPr lang="en-GB"/>
            </a:p>
          </p:txBody>
        </p:sp>
        <p:sp>
          <p:nvSpPr>
            <p:cNvPr id="17713" name="Rectangle 140"/>
            <p:cNvSpPr>
              <a:spLocks noChangeArrowheads="1"/>
            </p:cNvSpPr>
            <p:nvPr/>
          </p:nvSpPr>
          <p:spPr bwMode="auto">
            <a:xfrm>
              <a:off x="480" y="2772"/>
              <a:ext cx="77"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714" name="Rectangle 141"/>
            <p:cNvSpPr>
              <a:spLocks noChangeArrowheads="1"/>
            </p:cNvSpPr>
            <p:nvPr/>
          </p:nvSpPr>
          <p:spPr bwMode="auto">
            <a:xfrm>
              <a:off x="552" y="2759"/>
              <a:ext cx="770"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left division</a:t>
              </a:r>
              <a:endParaRPr lang="en-US" sz="1800" b="1">
                <a:latin typeface="Courier New" pitchFamily="49" charset="0"/>
              </a:endParaRPr>
            </a:p>
          </p:txBody>
        </p:sp>
        <p:sp>
          <p:nvSpPr>
            <p:cNvPr id="17715" name="Rectangle 142"/>
            <p:cNvSpPr>
              <a:spLocks noChangeArrowheads="1"/>
            </p:cNvSpPr>
            <p:nvPr/>
          </p:nvSpPr>
          <p:spPr bwMode="auto">
            <a:xfrm>
              <a:off x="391" y="2737"/>
              <a:ext cx="17" cy="19"/>
            </a:xfrm>
            <a:prstGeom prst="rect">
              <a:avLst/>
            </a:prstGeom>
            <a:solidFill>
              <a:srgbClr val="FFFFFF"/>
            </a:solidFill>
            <a:ln w="9525">
              <a:noFill/>
              <a:miter lim="800000"/>
              <a:headEnd/>
              <a:tailEnd/>
            </a:ln>
          </p:spPr>
          <p:txBody>
            <a:bodyPr/>
            <a:lstStyle/>
            <a:p>
              <a:endParaRPr lang="en-GB"/>
            </a:p>
          </p:txBody>
        </p:sp>
        <p:sp>
          <p:nvSpPr>
            <p:cNvPr id="17716" name="Line 143"/>
            <p:cNvSpPr>
              <a:spLocks noChangeShapeType="1"/>
            </p:cNvSpPr>
            <p:nvPr/>
          </p:nvSpPr>
          <p:spPr bwMode="auto">
            <a:xfrm>
              <a:off x="391" y="2737"/>
              <a:ext cx="1" cy="19"/>
            </a:xfrm>
            <a:prstGeom prst="line">
              <a:avLst/>
            </a:prstGeom>
            <a:noFill/>
            <a:ln w="0">
              <a:solidFill>
                <a:srgbClr val="FFFFFF"/>
              </a:solidFill>
              <a:round/>
              <a:headEnd/>
              <a:tailEnd/>
            </a:ln>
          </p:spPr>
          <p:txBody>
            <a:bodyPr/>
            <a:lstStyle/>
            <a:p>
              <a:endParaRPr lang="en-GB"/>
            </a:p>
          </p:txBody>
        </p:sp>
        <p:sp>
          <p:nvSpPr>
            <p:cNvPr id="17717" name="Rectangle 144"/>
            <p:cNvSpPr>
              <a:spLocks noChangeArrowheads="1"/>
            </p:cNvSpPr>
            <p:nvPr/>
          </p:nvSpPr>
          <p:spPr bwMode="auto">
            <a:xfrm>
              <a:off x="408" y="2737"/>
              <a:ext cx="1336" cy="18"/>
            </a:xfrm>
            <a:prstGeom prst="rect">
              <a:avLst/>
            </a:prstGeom>
            <a:solidFill>
              <a:srgbClr val="FFFFFF"/>
            </a:solidFill>
            <a:ln w="9525">
              <a:noFill/>
              <a:miter lim="800000"/>
              <a:headEnd/>
              <a:tailEnd/>
            </a:ln>
          </p:spPr>
          <p:txBody>
            <a:bodyPr/>
            <a:lstStyle/>
            <a:p>
              <a:endParaRPr lang="en-GB"/>
            </a:p>
          </p:txBody>
        </p:sp>
        <p:sp>
          <p:nvSpPr>
            <p:cNvPr id="17718" name="Line 145"/>
            <p:cNvSpPr>
              <a:spLocks noChangeShapeType="1"/>
            </p:cNvSpPr>
            <p:nvPr/>
          </p:nvSpPr>
          <p:spPr bwMode="auto">
            <a:xfrm>
              <a:off x="408" y="2737"/>
              <a:ext cx="1336" cy="1"/>
            </a:xfrm>
            <a:prstGeom prst="line">
              <a:avLst/>
            </a:prstGeom>
            <a:noFill/>
            <a:ln w="0">
              <a:solidFill>
                <a:srgbClr val="FFFFFF"/>
              </a:solidFill>
              <a:round/>
              <a:headEnd/>
              <a:tailEnd/>
            </a:ln>
          </p:spPr>
          <p:txBody>
            <a:bodyPr/>
            <a:lstStyle/>
            <a:p>
              <a:endParaRPr lang="en-GB"/>
            </a:p>
          </p:txBody>
        </p:sp>
        <p:sp>
          <p:nvSpPr>
            <p:cNvPr id="17719" name="Rectangle 146"/>
            <p:cNvSpPr>
              <a:spLocks noChangeArrowheads="1"/>
            </p:cNvSpPr>
            <p:nvPr/>
          </p:nvSpPr>
          <p:spPr bwMode="auto">
            <a:xfrm>
              <a:off x="1744" y="2737"/>
              <a:ext cx="17" cy="19"/>
            </a:xfrm>
            <a:prstGeom prst="rect">
              <a:avLst/>
            </a:prstGeom>
            <a:solidFill>
              <a:srgbClr val="FFFFFF"/>
            </a:solidFill>
            <a:ln w="9525">
              <a:noFill/>
              <a:miter lim="800000"/>
              <a:headEnd/>
              <a:tailEnd/>
            </a:ln>
          </p:spPr>
          <p:txBody>
            <a:bodyPr/>
            <a:lstStyle/>
            <a:p>
              <a:endParaRPr lang="en-GB"/>
            </a:p>
          </p:txBody>
        </p:sp>
        <p:sp>
          <p:nvSpPr>
            <p:cNvPr id="17720" name="Line 147"/>
            <p:cNvSpPr>
              <a:spLocks noChangeShapeType="1"/>
            </p:cNvSpPr>
            <p:nvPr/>
          </p:nvSpPr>
          <p:spPr bwMode="auto">
            <a:xfrm>
              <a:off x="1744" y="2737"/>
              <a:ext cx="1" cy="19"/>
            </a:xfrm>
            <a:prstGeom prst="line">
              <a:avLst/>
            </a:prstGeom>
            <a:noFill/>
            <a:ln w="0">
              <a:solidFill>
                <a:srgbClr val="FFFFFF"/>
              </a:solidFill>
              <a:round/>
              <a:headEnd/>
              <a:tailEnd/>
            </a:ln>
          </p:spPr>
          <p:txBody>
            <a:bodyPr/>
            <a:lstStyle/>
            <a:p>
              <a:endParaRPr lang="en-GB"/>
            </a:p>
          </p:txBody>
        </p:sp>
        <p:sp>
          <p:nvSpPr>
            <p:cNvPr id="17721" name="Rectangle 148"/>
            <p:cNvSpPr>
              <a:spLocks noChangeArrowheads="1"/>
            </p:cNvSpPr>
            <p:nvPr/>
          </p:nvSpPr>
          <p:spPr bwMode="auto">
            <a:xfrm>
              <a:off x="1761" y="2737"/>
              <a:ext cx="1279" cy="18"/>
            </a:xfrm>
            <a:prstGeom prst="rect">
              <a:avLst/>
            </a:prstGeom>
            <a:solidFill>
              <a:srgbClr val="FFFFFF"/>
            </a:solidFill>
            <a:ln w="9525">
              <a:noFill/>
              <a:miter lim="800000"/>
              <a:headEnd/>
              <a:tailEnd/>
            </a:ln>
          </p:spPr>
          <p:txBody>
            <a:bodyPr/>
            <a:lstStyle/>
            <a:p>
              <a:endParaRPr lang="en-GB"/>
            </a:p>
          </p:txBody>
        </p:sp>
        <p:sp>
          <p:nvSpPr>
            <p:cNvPr id="17722" name="Line 149"/>
            <p:cNvSpPr>
              <a:spLocks noChangeShapeType="1"/>
            </p:cNvSpPr>
            <p:nvPr/>
          </p:nvSpPr>
          <p:spPr bwMode="auto">
            <a:xfrm>
              <a:off x="1761" y="2737"/>
              <a:ext cx="1279" cy="1"/>
            </a:xfrm>
            <a:prstGeom prst="line">
              <a:avLst/>
            </a:prstGeom>
            <a:noFill/>
            <a:ln w="0">
              <a:solidFill>
                <a:srgbClr val="FFFFFF"/>
              </a:solidFill>
              <a:round/>
              <a:headEnd/>
              <a:tailEnd/>
            </a:ln>
          </p:spPr>
          <p:txBody>
            <a:bodyPr/>
            <a:lstStyle/>
            <a:p>
              <a:endParaRPr lang="en-GB"/>
            </a:p>
          </p:txBody>
        </p:sp>
        <p:sp>
          <p:nvSpPr>
            <p:cNvPr id="17723" name="Rectangle 150"/>
            <p:cNvSpPr>
              <a:spLocks noChangeArrowheads="1"/>
            </p:cNvSpPr>
            <p:nvPr/>
          </p:nvSpPr>
          <p:spPr bwMode="auto">
            <a:xfrm>
              <a:off x="3040" y="2737"/>
              <a:ext cx="17" cy="19"/>
            </a:xfrm>
            <a:prstGeom prst="rect">
              <a:avLst/>
            </a:prstGeom>
            <a:solidFill>
              <a:srgbClr val="FFFFFF"/>
            </a:solidFill>
            <a:ln w="9525">
              <a:noFill/>
              <a:miter lim="800000"/>
              <a:headEnd/>
              <a:tailEnd/>
            </a:ln>
          </p:spPr>
          <p:txBody>
            <a:bodyPr/>
            <a:lstStyle/>
            <a:p>
              <a:endParaRPr lang="en-GB"/>
            </a:p>
          </p:txBody>
        </p:sp>
        <p:sp>
          <p:nvSpPr>
            <p:cNvPr id="17724" name="Line 151"/>
            <p:cNvSpPr>
              <a:spLocks noChangeShapeType="1"/>
            </p:cNvSpPr>
            <p:nvPr/>
          </p:nvSpPr>
          <p:spPr bwMode="auto">
            <a:xfrm>
              <a:off x="3040" y="2737"/>
              <a:ext cx="1" cy="19"/>
            </a:xfrm>
            <a:prstGeom prst="line">
              <a:avLst/>
            </a:prstGeom>
            <a:noFill/>
            <a:ln w="0">
              <a:solidFill>
                <a:srgbClr val="FFFFFF"/>
              </a:solidFill>
              <a:round/>
              <a:headEnd/>
              <a:tailEnd/>
            </a:ln>
          </p:spPr>
          <p:txBody>
            <a:bodyPr/>
            <a:lstStyle/>
            <a:p>
              <a:endParaRPr lang="en-GB"/>
            </a:p>
          </p:txBody>
        </p:sp>
        <p:sp>
          <p:nvSpPr>
            <p:cNvPr id="17725" name="Rectangle 152"/>
            <p:cNvSpPr>
              <a:spLocks noChangeArrowheads="1"/>
            </p:cNvSpPr>
            <p:nvPr/>
          </p:nvSpPr>
          <p:spPr bwMode="auto">
            <a:xfrm>
              <a:off x="391" y="2756"/>
              <a:ext cx="17" cy="223"/>
            </a:xfrm>
            <a:prstGeom prst="rect">
              <a:avLst/>
            </a:prstGeom>
            <a:solidFill>
              <a:srgbClr val="FFFFFF"/>
            </a:solidFill>
            <a:ln w="9525">
              <a:noFill/>
              <a:miter lim="800000"/>
              <a:headEnd/>
              <a:tailEnd/>
            </a:ln>
          </p:spPr>
          <p:txBody>
            <a:bodyPr/>
            <a:lstStyle/>
            <a:p>
              <a:endParaRPr lang="en-GB"/>
            </a:p>
          </p:txBody>
        </p:sp>
        <p:sp>
          <p:nvSpPr>
            <p:cNvPr id="17726" name="Line 153"/>
            <p:cNvSpPr>
              <a:spLocks noChangeShapeType="1"/>
            </p:cNvSpPr>
            <p:nvPr/>
          </p:nvSpPr>
          <p:spPr bwMode="auto">
            <a:xfrm>
              <a:off x="391" y="2756"/>
              <a:ext cx="1" cy="223"/>
            </a:xfrm>
            <a:prstGeom prst="line">
              <a:avLst/>
            </a:prstGeom>
            <a:noFill/>
            <a:ln w="0">
              <a:solidFill>
                <a:srgbClr val="FFFFFF"/>
              </a:solidFill>
              <a:round/>
              <a:headEnd/>
              <a:tailEnd/>
            </a:ln>
          </p:spPr>
          <p:txBody>
            <a:bodyPr/>
            <a:lstStyle/>
            <a:p>
              <a:endParaRPr lang="en-GB"/>
            </a:p>
          </p:txBody>
        </p:sp>
        <p:sp>
          <p:nvSpPr>
            <p:cNvPr id="17727" name="Rectangle 154"/>
            <p:cNvSpPr>
              <a:spLocks noChangeArrowheads="1"/>
            </p:cNvSpPr>
            <p:nvPr/>
          </p:nvSpPr>
          <p:spPr bwMode="auto">
            <a:xfrm>
              <a:off x="1744" y="2756"/>
              <a:ext cx="17" cy="223"/>
            </a:xfrm>
            <a:prstGeom prst="rect">
              <a:avLst/>
            </a:prstGeom>
            <a:solidFill>
              <a:srgbClr val="FFFFFF"/>
            </a:solidFill>
            <a:ln w="9525">
              <a:noFill/>
              <a:miter lim="800000"/>
              <a:headEnd/>
              <a:tailEnd/>
            </a:ln>
          </p:spPr>
          <p:txBody>
            <a:bodyPr/>
            <a:lstStyle/>
            <a:p>
              <a:endParaRPr lang="en-GB"/>
            </a:p>
          </p:txBody>
        </p:sp>
        <p:sp>
          <p:nvSpPr>
            <p:cNvPr id="17728" name="Line 155"/>
            <p:cNvSpPr>
              <a:spLocks noChangeShapeType="1"/>
            </p:cNvSpPr>
            <p:nvPr/>
          </p:nvSpPr>
          <p:spPr bwMode="auto">
            <a:xfrm>
              <a:off x="1744" y="2756"/>
              <a:ext cx="1" cy="223"/>
            </a:xfrm>
            <a:prstGeom prst="line">
              <a:avLst/>
            </a:prstGeom>
            <a:noFill/>
            <a:ln w="0">
              <a:solidFill>
                <a:srgbClr val="FFFFFF"/>
              </a:solidFill>
              <a:round/>
              <a:headEnd/>
              <a:tailEnd/>
            </a:ln>
          </p:spPr>
          <p:txBody>
            <a:bodyPr/>
            <a:lstStyle/>
            <a:p>
              <a:endParaRPr lang="en-GB"/>
            </a:p>
          </p:txBody>
        </p:sp>
        <p:sp>
          <p:nvSpPr>
            <p:cNvPr id="17729" name="Rectangle 156"/>
            <p:cNvSpPr>
              <a:spLocks noChangeArrowheads="1"/>
            </p:cNvSpPr>
            <p:nvPr/>
          </p:nvSpPr>
          <p:spPr bwMode="auto">
            <a:xfrm>
              <a:off x="3040" y="2756"/>
              <a:ext cx="17" cy="223"/>
            </a:xfrm>
            <a:prstGeom prst="rect">
              <a:avLst/>
            </a:prstGeom>
            <a:solidFill>
              <a:srgbClr val="FFFFFF"/>
            </a:solidFill>
            <a:ln w="9525">
              <a:noFill/>
              <a:miter lim="800000"/>
              <a:headEnd/>
              <a:tailEnd/>
            </a:ln>
          </p:spPr>
          <p:txBody>
            <a:bodyPr/>
            <a:lstStyle/>
            <a:p>
              <a:endParaRPr lang="en-GB"/>
            </a:p>
          </p:txBody>
        </p:sp>
        <p:sp>
          <p:nvSpPr>
            <p:cNvPr id="17730" name="Line 157"/>
            <p:cNvSpPr>
              <a:spLocks noChangeShapeType="1"/>
            </p:cNvSpPr>
            <p:nvPr/>
          </p:nvSpPr>
          <p:spPr bwMode="auto">
            <a:xfrm>
              <a:off x="3040" y="2756"/>
              <a:ext cx="1" cy="223"/>
            </a:xfrm>
            <a:prstGeom prst="line">
              <a:avLst/>
            </a:prstGeom>
            <a:noFill/>
            <a:ln w="0">
              <a:solidFill>
                <a:srgbClr val="FFFFFF"/>
              </a:solidFill>
              <a:round/>
              <a:headEnd/>
              <a:tailEnd/>
            </a:ln>
          </p:spPr>
          <p:txBody>
            <a:bodyPr/>
            <a:lstStyle/>
            <a:p>
              <a:endParaRPr lang="en-GB"/>
            </a:p>
          </p:txBody>
        </p:sp>
        <p:sp>
          <p:nvSpPr>
            <p:cNvPr id="17731" name="Rectangle 158"/>
            <p:cNvSpPr>
              <a:spLocks noChangeArrowheads="1"/>
            </p:cNvSpPr>
            <p:nvPr/>
          </p:nvSpPr>
          <p:spPr bwMode="auto">
            <a:xfrm>
              <a:off x="480" y="3014"/>
              <a:ext cx="77"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732" name="Rectangle 159"/>
            <p:cNvSpPr>
              <a:spLocks noChangeArrowheads="1"/>
            </p:cNvSpPr>
            <p:nvPr/>
          </p:nvSpPr>
          <p:spPr bwMode="auto">
            <a:xfrm>
              <a:off x="553" y="3001"/>
              <a:ext cx="523"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addition</a:t>
              </a:r>
              <a:endParaRPr lang="en-US" sz="1800" b="1">
                <a:latin typeface="Courier New" pitchFamily="49" charset="0"/>
              </a:endParaRPr>
            </a:p>
          </p:txBody>
        </p:sp>
        <p:sp>
          <p:nvSpPr>
            <p:cNvPr id="17733" name="Rectangle 160"/>
            <p:cNvSpPr>
              <a:spLocks noChangeArrowheads="1"/>
            </p:cNvSpPr>
            <p:nvPr/>
          </p:nvSpPr>
          <p:spPr bwMode="auto">
            <a:xfrm>
              <a:off x="391" y="2979"/>
              <a:ext cx="17" cy="18"/>
            </a:xfrm>
            <a:prstGeom prst="rect">
              <a:avLst/>
            </a:prstGeom>
            <a:solidFill>
              <a:srgbClr val="FFFFFF"/>
            </a:solidFill>
            <a:ln w="9525">
              <a:noFill/>
              <a:miter lim="800000"/>
              <a:headEnd/>
              <a:tailEnd/>
            </a:ln>
          </p:spPr>
          <p:txBody>
            <a:bodyPr/>
            <a:lstStyle/>
            <a:p>
              <a:endParaRPr lang="en-GB"/>
            </a:p>
          </p:txBody>
        </p:sp>
        <p:sp>
          <p:nvSpPr>
            <p:cNvPr id="17734" name="Line 161"/>
            <p:cNvSpPr>
              <a:spLocks noChangeShapeType="1"/>
            </p:cNvSpPr>
            <p:nvPr/>
          </p:nvSpPr>
          <p:spPr bwMode="auto">
            <a:xfrm>
              <a:off x="391" y="2979"/>
              <a:ext cx="1" cy="18"/>
            </a:xfrm>
            <a:prstGeom prst="line">
              <a:avLst/>
            </a:prstGeom>
            <a:noFill/>
            <a:ln w="0">
              <a:solidFill>
                <a:srgbClr val="FFFFFF"/>
              </a:solidFill>
              <a:round/>
              <a:headEnd/>
              <a:tailEnd/>
            </a:ln>
          </p:spPr>
          <p:txBody>
            <a:bodyPr/>
            <a:lstStyle/>
            <a:p>
              <a:endParaRPr lang="en-GB"/>
            </a:p>
          </p:txBody>
        </p:sp>
        <p:sp>
          <p:nvSpPr>
            <p:cNvPr id="17735" name="Rectangle 162"/>
            <p:cNvSpPr>
              <a:spLocks noChangeArrowheads="1"/>
            </p:cNvSpPr>
            <p:nvPr/>
          </p:nvSpPr>
          <p:spPr bwMode="auto">
            <a:xfrm>
              <a:off x="408" y="2979"/>
              <a:ext cx="1336" cy="17"/>
            </a:xfrm>
            <a:prstGeom prst="rect">
              <a:avLst/>
            </a:prstGeom>
            <a:solidFill>
              <a:srgbClr val="FFFFFF"/>
            </a:solidFill>
            <a:ln w="9525">
              <a:noFill/>
              <a:miter lim="800000"/>
              <a:headEnd/>
              <a:tailEnd/>
            </a:ln>
          </p:spPr>
          <p:txBody>
            <a:bodyPr/>
            <a:lstStyle/>
            <a:p>
              <a:endParaRPr lang="en-GB"/>
            </a:p>
          </p:txBody>
        </p:sp>
        <p:sp>
          <p:nvSpPr>
            <p:cNvPr id="17736" name="Line 163"/>
            <p:cNvSpPr>
              <a:spLocks noChangeShapeType="1"/>
            </p:cNvSpPr>
            <p:nvPr/>
          </p:nvSpPr>
          <p:spPr bwMode="auto">
            <a:xfrm>
              <a:off x="408" y="2979"/>
              <a:ext cx="1336" cy="1"/>
            </a:xfrm>
            <a:prstGeom prst="line">
              <a:avLst/>
            </a:prstGeom>
            <a:noFill/>
            <a:ln w="0">
              <a:solidFill>
                <a:srgbClr val="FFFFFF"/>
              </a:solidFill>
              <a:round/>
              <a:headEnd/>
              <a:tailEnd/>
            </a:ln>
          </p:spPr>
          <p:txBody>
            <a:bodyPr/>
            <a:lstStyle/>
            <a:p>
              <a:endParaRPr lang="en-GB"/>
            </a:p>
          </p:txBody>
        </p:sp>
        <p:sp>
          <p:nvSpPr>
            <p:cNvPr id="17737" name="Rectangle 164"/>
            <p:cNvSpPr>
              <a:spLocks noChangeArrowheads="1"/>
            </p:cNvSpPr>
            <p:nvPr/>
          </p:nvSpPr>
          <p:spPr bwMode="auto">
            <a:xfrm>
              <a:off x="1744" y="2979"/>
              <a:ext cx="17" cy="18"/>
            </a:xfrm>
            <a:prstGeom prst="rect">
              <a:avLst/>
            </a:prstGeom>
            <a:solidFill>
              <a:srgbClr val="FFFFFF"/>
            </a:solidFill>
            <a:ln w="9525">
              <a:noFill/>
              <a:miter lim="800000"/>
              <a:headEnd/>
              <a:tailEnd/>
            </a:ln>
          </p:spPr>
          <p:txBody>
            <a:bodyPr/>
            <a:lstStyle/>
            <a:p>
              <a:endParaRPr lang="en-GB"/>
            </a:p>
          </p:txBody>
        </p:sp>
        <p:sp>
          <p:nvSpPr>
            <p:cNvPr id="17738" name="Line 165"/>
            <p:cNvSpPr>
              <a:spLocks noChangeShapeType="1"/>
            </p:cNvSpPr>
            <p:nvPr/>
          </p:nvSpPr>
          <p:spPr bwMode="auto">
            <a:xfrm>
              <a:off x="1744" y="2979"/>
              <a:ext cx="1" cy="18"/>
            </a:xfrm>
            <a:prstGeom prst="line">
              <a:avLst/>
            </a:prstGeom>
            <a:noFill/>
            <a:ln w="0">
              <a:solidFill>
                <a:srgbClr val="FFFFFF"/>
              </a:solidFill>
              <a:round/>
              <a:headEnd/>
              <a:tailEnd/>
            </a:ln>
          </p:spPr>
          <p:txBody>
            <a:bodyPr/>
            <a:lstStyle/>
            <a:p>
              <a:endParaRPr lang="en-GB"/>
            </a:p>
          </p:txBody>
        </p:sp>
        <p:sp>
          <p:nvSpPr>
            <p:cNvPr id="17739" name="Rectangle 166"/>
            <p:cNvSpPr>
              <a:spLocks noChangeArrowheads="1"/>
            </p:cNvSpPr>
            <p:nvPr/>
          </p:nvSpPr>
          <p:spPr bwMode="auto">
            <a:xfrm>
              <a:off x="1761" y="2979"/>
              <a:ext cx="1279" cy="17"/>
            </a:xfrm>
            <a:prstGeom prst="rect">
              <a:avLst/>
            </a:prstGeom>
            <a:solidFill>
              <a:srgbClr val="FFFFFF"/>
            </a:solidFill>
            <a:ln w="9525">
              <a:noFill/>
              <a:miter lim="800000"/>
              <a:headEnd/>
              <a:tailEnd/>
            </a:ln>
          </p:spPr>
          <p:txBody>
            <a:bodyPr/>
            <a:lstStyle/>
            <a:p>
              <a:endParaRPr lang="en-GB"/>
            </a:p>
          </p:txBody>
        </p:sp>
        <p:sp>
          <p:nvSpPr>
            <p:cNvPr id="17740" name="Line 167"/>
            <p:cNvSpPr>
              <a:spLocks noChangeShapeType="1"/>
            </p:cNvSpPr>
            <p:nvPr/>
          </p:nvSpPr>
          <p:spPr bwMode="auto">
            <a:xfrm>
              <a:off x="1761" y="2979"/>
              <a:ext cx="1279" cy="1"/>
            </a:xfrm>
            <a:prstGeom prst="line">
              <a:avLst/>
            </a:prstGeom>
            <a:noFill/>
            <a:ln w="0">
              <a:solidFill>
                <a:srgbClr val="FFFFFF"/>
              </a:solidFill>
              <a:round/>
              <a:headEnd/>
              <a:tailEnd/>
            </a:ln>
          </p:spPr>
          <p:txBody>
            <a:bodyPr/>
            <a:lstStyle/>
            <a:p>
              <a:endParaRPr lang="en-GB"/>
            </a:p>
          </p:txBody>
        </p:sp>
        <p:sp>
          <p:nvSpPr>
            <p:cNvPr id="17741" name="Rectangle 168"/>
            <p:cNvSpPr>
              <a:spLocks noChangeArrowheads="1"/>
            </p:cNvSpPr>
            <p:nvPr/>
          </p:nvSpPr>
          <p:spPr bwMode="auto">
            <a:xfrm>
              <a:off x="3040" y="2979"/>
              <a:ext cx="17" cy="18"/>
            </a:xfrm>
            <a:prstGeom prst="rect">
              <a:avLst/>
            </a:prstGeom>
            <a:solidFill>
              <a:srgbClr val="FFFFFF"/>
            </a:solidFill>
            <a:ln w="9525">
              <a:noFill/>
              <a:miter lim="800000"/>
              <a:headEnd/>
              <a:tailEnd/>
            </a:ln>
          </p:spPr>
          <p:txBody>
            <a:bodyPr/>
            <a:lstStyle/>
            <a:p>
              <a:endParaRPr lang="en-GB"/>
            </a:p>
          </p:txBody>
        </p:sp>
        <p:sp>
          <p:nvSpPr>
            <p:cNvPr id="17742" name="Line 169"/>
            <p:cNvSpPr>
              <a:spLocks noChangeShapeType="1"/>
            </p:cNvSpPr>
            <p:nvPr/>
          </p:nvSpPr>
          <p:spPr bwMode="auto">
            <a:xfrm>
              <a:off x="3040" y="2979"/>
              <a:ext cx="1" cy="18"/>
            </a:xfrm>
            <a:prstGeom prst="line">
              <a:avLst/>
            </a:prstGeom>
            <a:noFill/>
            <a:ln w="0">
              <a:solidFill>
                <a:srgbClr val="FFFFFF"/>
              </a:solidFill>
              <a:round/>
              <a:headEnd/>
              <a:tailEnd/>
            </a:ln>
          </p:spPr>
          <p:txBody>
            <a:bodyPr/>
            <a:lstStyle/>
            <a:p>
              <a:endParaRPr lang="en-GB"/>
            </a:p>
          </p:txBody>
        </p:sp>
        <p:sp>
          <p:nvSpPr>
            <p:cNvPr id="17743" name="Rectangle 170"/>
            <p:cNvSpPr>
              <a:spLocks noChangeArrowheads="1"/>
            </p:cNvSpPr>
            <p:nvPr/>
          </p:nvSpPr>
          <p:spPr bwMode="auto">
            <a:xfrm>
              <a:off x="391" y="2997"/>
              <a:ext cx="17" cy="224"/>
            </a:xfrm>
            <a:prstGeom prst="rect">
              <a:avLst/>
            </a:prstGeom>
            <a:solidFill>
              <a:srgbClr val="FFFFFF"/>
            </a:solidFill>
            <a:ln w="9525">
              <a:noFill/>
              <a:miter lim="800000"/>
              <a:headEnd/>
              <a:tailEnd/>
            </a:ln>
          </p:spPr>
          <p:txBody>
            <a:bodyPr/>
            <a:lstStyle/>
            <a:p>
              <a:endParaRPr lang="en-GB"/>
            </a:p>
          </p:txBody>
        </p:sp>
        <p:sp>
          <p:nvSpPr>
            <p:cNvPr id="17744" name="Line 171"/>
            <p:cNvSpPr>
              <a:spLocks noChangeShapeType="1"/>
            </p:cNvSpPr>
            <p:nvPr/>
          </p:nvSpPr>
          <p:spPr bwMode="auto">
            <a:xfrm>
              <a:off x="391" y="2997"/>
              <a:ext cx="1" cy="224"/>
            </a:xfrm>
            <a:prstGeom prst="line">
              <a:avLst/>
            </a:prstGeom>
            <a:noFill/>
            <a:ln w="0">
              <a:solidFill>
                <a:srgbClr val="FFFFFF"/>
              </a:solidFill>
              <a:round/>
              <a:headEnd/>
              <a:tailEnd/>
            </a:ln>
          </p:spPr>
          <p:txBody>
            <a:bodyPr/>
            <a:lstStyle/>
            <a:p>
              <a:endParaRPr lang="en-GB"/>
            </a:p>
          </p:txBody>
        </p:sp>
        <p:sp>
          <p:nvSpPr>
            <p:cNvPr id="17745" name="Rectangle 172"/>
            <p:cNvSpPr>
              <a:spLocks noChangeArrowheads="1"/>
            </p:cNvSpPr>
            <p:nvPr/>
          </p:nvSpPr>
          <p:spPr bwMode="auto">
            <a:xfrm>
              <a:off x="1744" y="2997"/>
              <a:ext cx="17" cy="224"/>
            </a:xfrm>
            <a:prstGeom prst="rect">
              <a:avLst/>
            </a:prstGeom>
            <a:solidFill>
              <a:srgbClr val="FFFFFF"/>
            </a:solidFill>
            <a:ln w="9525">
              <a:noFill/>
              <a:miter lim="800000"/>
              <a:headEnd/>
              <a:tailEnd/>
            </a:ln>
          </p:spPr>
          <p:txBody>
            <a:bodyPr/>
            <a:lstStyle/>
            <a:p>
              <a:endParaRPr lang="en-GB"/>
            </a:p>
          </p:txBody>
        </p:sp>
        <p:sp>
          <p:nvSpPr>
            <p:cNvPr id="17746" name="Line 173"/>
            <p:cNvSpPr>
              <a:spLocks noChangeShapeType="1"/>
            </p:cNvSpPr>
            <p:nvPr/>
          </p:nvSpPr>
          <p:spPr bwMode="auto">
            <a:xfrm>
              <a:off x="1744" y="2997"/>
              <a:ext cx="1" cy="224"/>
            </a:xfrm>
            <a:prstGeom prst="line">
              <a:avLst/>
            </a:prstGeom>
            <a:noFill/>
            <a:ln w="0">
              <a:solidFill>
                <a:srgbClr val="FFFFFF"/>
              </a:solidFill>
              <a:round/>
              <a:headEnd/>
              <a:tailEnd/>
            </a:ln>
          </p:spPr>
          <p:txBody>
            <a:bodyPr/>
            <a:lstStyle/>
            <a:p>
              <a:endParaRPr lang="en-GB"/>
            </a:p>
          </p:txBody>
        </p:sp>
        <p:sp>
          <p:nvSpPr>
            <p:cNvPr id="17747" name="Rectangle 174"/>
            <p:cNvSpPr>
              <a:spLocks noChangeArrowheads="1"/>
            </p:cNvSpPr>
            <p:nvPr/>
          </p:nvSpPr>
          <p:spPr bwMode="auto">
            <a:xfrm>
              <a:off x="3040" y="2997"/>
              <a:ext cx="17" cy="224"/>
            </a:xfrm>
            <a:prstGeom prst="rect">
              <a:avLst/>
            </a:prstGeom>
            <a:solidFill>
              <a:srgbClr val="FFFFFF"/>
            </a:solidFill>
            <a:ln w="9525">
              <a:noFill/>
              <a:miter lim="800000"/>
              <a:headEnd/>
              <a:tailEnd/>
            </a:ln>
          </p:spPr>
          <p:txBody>
            <a:bodyPr/>
            <a:lstStyle/>
            <a:p>
              <a:endParaRPr lang="en-GB"/>
            </a:p>
          </p:txBody>
        </p:sp>
        <p:sp>
          <p:nvSpPr>
            <p:cNvPr id="17748" name="Line 175"/>
            <p:cNvSpPr>
              <a:spLocks noChangeShapeType="1"/>
            </p:cNvSpPr>
            <p:nvPr/>
          </p:nvSpPr>
          <p:spPr bwMode="auto">
            <a:xfrm>
              <a:off x="3040" y="2997"/>
              <a:ext cx="1" cy="224"/>
            </a:xfrm>
            <a:prstGeom prst="line">
              <a:avLst/>
            </a:prstGeom>
            <a:noFill/>
            <a:ln w="0">
              <a:solidFill>
                <a:srgbClr val="FFFFFF"/>
              </a:solidFill>
              <a:round/>
              <a:headEnd/>
              <a:tailEnd/>
            </a:ln>
          </p:spPr>
          <p:txBody>
            <a:bodyPr/>
            <a:lstStyle/>
            <a:p>
              <a:endParaRPr lang="en-GB"/>
            </a:p>
          </p:txBody>
        </p:sp>
        <p:sp>
          <p:nvSpPr>
            <p:cNvPr id="17749" name="Rectangle 176"/>
            <p:cNvSpPr>
              <a:spLocks noChangeArrowheads="1"/>
            </p:cNvSpPr>
            <p:nvPr/>
          </p:nvSpPr>
          <p:spPr bwMode="auto">
            <a:xfrm>
              <a:off x="480" y="3256"/>
              <a:ext cx="77" cy="11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Courier New" pitchFamily="49" charset="0"/>
                </a:rPr>
                <a:t>-</a:t>
              </a:r>
              <a:endParaRPr lang="en-US" sz="1800" b="1">
                <a:latin typeface="Courier New" pitchFamily="49" charset="0"/>
              </a:endParaRPr>
            </a:p>
          </p:txBody>
        </p:sp>
        <p:sp>
          <p:nvSpPr>
            <p:cNvPr id="17750" name="Rectangle 177"/>
            <p:cNvSpPr>
              <a:spLocks noChangeArrowheads="1"/>
            </p:cNvSpPr>
            <p:nvPr/>
          </p:nvSpPr>
          <p:spPr bwMode="auto">
            <a:xfrm>
              <a:off x="554" y="3243"/>
              <a:ext cx="754" cy="11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600" b="1">
                  <a:solidFill>
                    <a:srgbClr val="000000"/>
                  </a:solidFill>
                  <a:latin typeface="Arial" charset="0"/>
                </a:rPr>
                <a:t>  subtraction</a:t>
              </a:r>
              <a:endParaRPr lang="en-US" sz="1800" b="1">
                <a:latin typeface="Courier New" pitchFamily="49" charset="0"/>
              </a:endParaRPr>
            </a:p>
          </p:txBody>
        </p:sp>
        <p:sp>
          <p:nvSpPr>
            <p:cNvPr id="17751" name="Rectangle 178"/>
            <p:cNvSpPr>
              <a:spLocks noChangeArrowheads="1"/>
            </p:cNvSpPr>
            <p:nvPr/>
          </p:nvSpPr>
          <p:spPr bwMode="auto">
            <a:xfrm>
              <a:off x="391" y="3221"/>
              <a:ext cx="17" cy="18"/>
            </a:xfrm>
            <a:prstGeom prst="rect">
              <a:avLst/>
            </a:prstGeom>
            <a:solidFill>
              <a:srgbClr val="FFFFFF"/>
            </a:solidFill>
            <a:ln w="9525">
              <a:noFill/>
              <a:miter lim="800000"/>
              <a:headEnd/>
              <a:tailEnd/>
            </a:ln>
          </p:spPr>
          <p:txBody>
            <a:bodyPr/>
            <a:lstStyle/>
            <a:p>
              <a:endParaRPr lang="en-GB"/>
            </a:p>
          </p:txBody>
        </p:sp>
        <p:sp>
          <p:nvSpPr>
            <p:cNvPr id="17752" name="Line 179"/>
            <p:cNvSpPr>
              <a:spLocks noChangeShapeType="1"/>
            </p:cNvSpPr>
            <p:nvPr/>
          </p:nvSpPr>
          <p:spPr bwMode="auto">
            <a:xfrm>
              <a:off x="391" y="3221"/>
              <a:ext cx="1" cy="18"/>
            </a:xfrm>
            <a:prstGeom prst="line">
              <a:avLst/>
            </a:prstGeom>
            <a:noFill/>
            <a:ln w="0">
              <a:solidFill>
                <a:srgbClr val="FFFFFF"/>
              </a:solidFill>
              <a:round/>
              <a:headEnd/>
              <a:tailEnd/>
            </a:ln>
          </p:spPr>
          <p:txBody>
            <a:bodyPr/>
            <a:lstStyle/>
            <a:p>
              <a:endParaRPr lang="en-GB"/>
            </a:p>
          </p:txBody>
        </p:sp>
        <p:sp>
          <p:nvSpPr>
            <p:cNvPr id="17753" name="Rectangle 180"/>
            <p:cNvSpPr>
              <a:spLocks noChangeArrowheads="1"/>
            </p:cNvSpPr>
            <p:nvPr/>
          </p:nvSpPr>
          <p:spPr bwMode="auto">
            <a:xfrm>
              <a:off x="408" y="3221"/>
              <a:ext cx="1336" cy="17"/>
            </a:xfrm>
            <a:prstGeom prst="rect">
              <a:avLst/>
            </a:prstGeom>
            <a:solidFill>
              <a:srgbClr val="FFFFFF"/>
            </a:solidFill>
            <a:ln w="9525">
              <a:noFill/>
              <a:miter lim="800000"/>
              <a:headEnd/>
              <a:tailEnd/>
            </a:ln>
          </p:spPr>
          <p:txBody>
            <a:bodyPr/>
            <a:lstStyle/>
            <a:p>
              <a:endParaRPr lang="en-GB"/>
            </a:p>
          </p:txBody>
        </p:sp>
        <p:sp>
          <p:nvSpPr>
            <p:cNvPr id="17754" name="Line 181"/>
            <p:cNvSpPr>
              <a:spLocks noChangeShapeType="1"/>
            </p:cNvSpPr>
            <p:nvPr/>
          </p:nvSpPr>
          <p:spPr bwMode="auto">
            <a:xfrm>
              <a:off x="408" y="3221"/>
              <a:ext cx="1336" cy="1"/>
            </a:xfrm>
            <a:prstGeom prst="line">
              <a:avLst/>
            </a:prstGeom>
            <a:noFill/>
            <a:ln w="0">
              <a:solidFill>
                <a:srgbClr val="FFFFFF"/>
              </a:solidFill>
              <a:round/>
              <a:headEnd/>
              <a:tailEnd/>
            </a:ln>
          </p:spPr>
          <p:txBody>
            <a:bodyPr/>
            <a:lstStyle/>
            <a:p>
              <a:endParaRPr lang="en-GB"/>
            </a:p>
          </p:txBody>
        </p:sp>
        <p:sp>
          <p:nvSpPr>
            <p:cNvPr id="17755" name="Rectangle 182"/>
            <p:cNvSpPr>
              <a:spLocks noChangeArrowheads="1"/>
            </p:cNvSpPr>
            <p:nvPr/>
          </p:nvSpPr>
          <p:spPr bwMode="auto">
            <a:xfrm>
              <a:off x="1744" y="3221"/>
              <a:ext cx="17" cy="18"/>
            </a:xfrm>
            <a:prstGeom prst="rect">
              <a:avLst/>
            </a:prstGeom>
            <a:solidFill>
              <a:srgbClr val="FFFFFF"/>
            </a:solidFill>
            <a:ln w="9525">
              <a:noFill/>
              <a:miter lim="800000"/>
              <a:headEnd/>
              <a:tailEnd/>
            </a:ln>
          </p:spPr>
          <p:txBody>
            <a:bodyPr/>
            <a:lstStyle/>
            <a:p>
              <a:endParaRPr lang="en-GB"/>
            </a:p>
          </p:txBody>
        </p:sp>
        <p:sp>
          <p:nvSpPr>
            <p:cNvPr id="17756" name="Line 183"/>
            <p:cNvSpPr>
              <a:spLocks noChangeShapeType="1"/>
            </p:cNvSpPr>
            <p:nvPr/>
          </p:nvSpPr>
          <p:spPr bwMode="auto">
            <a:xfrm>
              <a:off x="1744" y="3221"/>
              <a:ext cx="1" cy="18"/>
            </a:xfrm>
            <a:prstGeom prst="line">
              <a:avLst/>
            </a:prstGeom>
            <a:noFill/>
            <a:ln w="0">
              <a:solidFill>
                <a:srgbClr val="FFFFFF"/>
              </a:solidFill>
              <a:round/>
              <a:headEnd/>
              <a:tailEnd/>
            </a:ln>
          </p:spPr>
          <p:txBody>
            <a:bodyPr/>
            <a:lstStyle/>
            <a:p>
              <a:endParaRPr lang="en-GB"/>
            </a:p>
          </p:txBody>
        </p:sp>
        <p:sp>
          <p:nvSpPr>
            <p:cNvPr id="17757" name="Rectangle 184"/>
            <p:cNvSpPr>
              <a:spLocks noChangeArrowheads="1"/>
            </p:cNvSpPr>
            <p:nvPr/>
          </p:nvSpPr>
          <p:spPr bwMode="auto">
            <a:xfrm>
              <a:off x="1761" y="3221"/>
              <a:ext cx="1279" cy="17"/>
            </a:xfrm>
            <a:prstGeom prst="rect">
              <a:avLst/>
            </a:prstGeom>
            <a:solidFill>
              <a:srgbClr val="FFFFFF"/>
            </a:solidFill>
            <a:ln w="9525">
              <a:noFill/>
              <a:miter lim="800000"/>
              <a:headEnd/>
              <a:tailEnd/>
            </a:ln>
          </p:spPr>
          <p:txBody>
            <a:bodyPr/>
            <a:lstStyle/>
            <a:p>
              <a:endParaRPr lang="en-GB"/>
            </a:p>
          </p:txBody>
        </p:sp>
        <p:sp>
          <p:nvSpPr>
            <p:cNvPr id="17758" name="Line 185"/>
            <p:cNvSpPr>
              <a:spLocks noChangeShapeType="1"/>
            </p:cNvSpPr>
            <p:nvPr/>
          </p:nvSpPr>
          <p:spPr bwMode="auto">
            <a:xfrm>
              <a:off x="1761" y="3221"/>
              <a:ext cx="1279" cy="1"/>
            </a:xfrm>
            <a:prstGeom prst="line">
              <a:avLst/>
            </a:prstGeom>
            <a:noFill/>
            <a:ln w="0">
              <a:solidFill>
                <a:srgbClr val="FFFFFF"/>
              </a:solidFill>
              <a:round/>
              <a:headEnd/>
              <a:tailEnd/>
            </a:ln>
          </p:spPr>
          <p:txBody>
            <a:bodyPr/>
            <a:lstStyle/>
            <a:p>
              <a:endParaRPr lang="en-GB"/>
            </a:p>
          </p:txBody>
        </p:sp>
        <p:sp>
          <p:nvSpPr>
            <p:cNvPr id="17759" name="Rectangle 186"/>
            <p:cNvSpPr>
              <a:spLocks noChangeArrowheads="1"/>
            </p:cNvSpPr>
            <p:nvPr/>
          </p:nvSpPr>
          <p:spPr bwMode="auto">
            <a:xfrm>
              <a:off x="3040" y="3221"/>
              <a:ext cx="17" cy="18"/>
            </a:xfrm>
            <a:prstGeom prst="rect">
              <a:avLst/>
            </a:prstGeom>
            <a:solidFill>
              <a:srgbClr val="FFFFFF"/>
            </a:solidFill>
            <a:ln w="9525">
              <a:noFill/>
              <a:miter lim="800000"/>
              <a:headEnd/>
              <a:tailEnd/>
            </a:ln>
          </p:spPr>
          <p:txBody>
            <a:bodyPr/>
            <a:lstStyle/>
            <a:p>
              <a:endParaRPr lang="en-GB"/>
            </a:p>
          </p:txBody>
        </p:sp>
        <p:sp>
          <p:nvSpPr>
            <p:cNvPr id="17760" name="Line 187"/>
            <p:cNvSpPr>
              <a:spLocks noChangeShapeType="1"/>
            </p:cNvSpPr>
            <p:nvPr/>
          </p:nvSpPr>
          <p:spPr bwMode="auto">
            <a:xfrm>
              <a:off x="3040" y="3221"/>
              <a:ext cx="1" cy="18"/>
            </a:xfrm>
            <a:prstGeom prst="line">
              <a:avLst/>
            </a:prstGeom>
            <a:noFill/>
            <a:ln w="0">
              <a:solidFill>
                <a:srgbClr val="FFFFFF"/>
              </a:solidFill>
              <a:round/>
              <a:headEnd/>
              <a:tailEnd/>
            </a:ln>
          </p:spPr>
          <p:txBody>
            <a:bodyPr/>
            <a:lstStyle/>
            <a:p>
              <a:endParaRPr lang="en-GB"/>
            </a:p>
          </p:txBody>
        </p:sp>
        <p:sp>
          <p:nvSpPr>
            <p:cNvPr id="17761" name="Rectangle 188"/>
            <p:cNvSpPr>
              <a:spLocks noChangeArrowheads="1"/>
            </p:cNvSpPr>
            <p:nvPr/>
          </p:nvSpPr>
          <p:spPr bwMode="auto">
            <a:xfrm>
              <a:off x="391" y="3239"/>
              <a:ext cx="17" cy="224"/>
            </a:xfrm>
            <a:prstGeom prst="rect">
              <a:avLst/>
            </a:prstGeom>
            <a:solidFill>
              <a:srgbClr val="FFFFFF"/>
            </a:solidFill>
            <a:ln w="9525">
              <a:noFill/>
              <a:miter lim="800000"/>
              <a:headEnd/>
              <a:tailEnd/>
            </a:ln>
          </p:spPr>
          <p:txBody>
            <a:bodyPr/>
            <a:lstStyle/>
            <a:p>
              <a:endParaRPr lang="en-GB"/>
            </a:p>
          </p:txBody>
        </p:sp>
        <p:sp>
          <p:nvSpPr>
            <p:cNvPr id="17762" name="Line 189"/>
            <p:cNvSpPr>
              <a:spLocks noChangeShapeType="1"/>
            </p:cNvSpPr>
            <p:nvPr/>
          </p:nvSpPr>
          <p:spPr bwMode="auto">
            <a:xfrm>
              <a:off x="391" y="3239"/>
              <a:ext cx="1" cy="224"/>
            </a:xfrm>
            <a:prstGeom prst="line">
              <a:avLst/>
            </a:prstGeom>
            <a:noFill/>
            <a:ln w="0">
              <a:solidFill>
                <a:srgbClr val="FFFFFF"/>
              </a:solidFill>
              <a:round/>
              <a:headEnd/>
              <a:tailEnd/>
            </a:ln>
          </p:spPr>
          <p:txBody>
            <a:bodyPr/>
            <a:lstStyle/>
            <a:p>
              <a:endParaRPr lang="en-GB"/>
            </a:p>
          </p:txBody>
        </p:sp>
        <p:sp>
          <p:nvSpPr>
            <p:cNvPr id="17763" name="Rectangle 190"/>
            <p:cNvSpPr>
              <a:spLocks noChangeArrowheads="1"/>
            </p:cNvSpPr>
            <p:nvPr/>
          </p:nvSpPr>
          <p:spPr bwMode="auto">
            <a:xfrm>
              <a:off x="391" y="3463"/>
              <a:ext cx="17" cy="17"/>
            </a:xfrm>
            <a:prstGeom prst="rect">
              <a:avLst/>
            </a:prstGeom>
            <a:solidFill>
              <a:srgbClr val="FFFFFF"/>
            </a:solidFill>
            <a:ln w="9525">
              <a:noFill/>
              <a:miter lim="800000"/>
              <a:headEnd/>
              <a:tailEnd/>
            </a:ln>
          </p:spPr>
          <p:txBody>
            <a:bodyPr/>
            <a:lstStyle/>
            <a:p>
              <a:endParaRPr lang="en-GB"/>
            </a:p>
          </p:txBody>
        </p:sp>
        <p:sp>
          <p:nvSpPr>
            <p:cNvPr id="17764" name="Line 191"/>
            <p:cNvSpPr>
              <a:spLocks noChangeShapeType="1"/>
            </p:cNvSpPr>
            <p:nvPr/>
          </p:nvSpPr>
          <p:spPr bwMode="auto">
            <a:xfrm>
              <a:off x="391" y="3463"/>
              <a:ext cx="17" cy="1"/>
            </a:xfrm>
            <a:prstGeom prst="line">
              <a:avLst/>
            </a:prstGeom>
            <a:noFill/>
            <a:ln w="0">
              <a:solidFill>
                <a:srgbClr val="FFFFFF"/>
              </a:solidFill>
              <a:round/>
              <a:headEnd/>
              <a:tailEnd/>
            </a:ln>
          </p:spPr>
          <p:txBody>
            <a:bodyPr/>
            <a:lstStyle/>
            <a:p>
              <a:endParaRPr lang="en-GB"/>
            </a:p>
          </p:txBody>
        </p:sp>
        <p:sp>
          <p:nvSpPr>
            <p:cNvPr id="17765" name="Line 192"/>
            <p:cNvSpPr>
              <a:spLocks noChangeShapeType="1"/>
            </p:cNvSpPr>
            <p:nvPr/>
          </p:nvSpPr>
          <p:spPr bwMode="auto">
            <a:xfrm>
              <a:off x="391" y="3463"/>
              <a:ext cx="1" cy="17"/>
            </a:xfrm>
            <a:prstGeom prst="line">
              <a:avLst/>
            </a:prstGeom>
            <a:noFill/>
            <a:ln w="0">
              <a:solidFill>
                <a:srgbClr val="FFFFFF"/>
              </a:solidFill>
              <a:round/>
              <a:headEnd/>
              <a:tailEnd/>
            </a:ln>
          </p:spPr>
          <p:txBody>
            <a:bodyPr/>
            <a:lstStyle/>
            <a:p>
              <a:endParaRPr lang="en-GB"/>
            </a:p>
          </p:txBody>
        </p:sp>
        <p:sp>
          <p:nvSpPr>
            <p:cNvPr id="17766" name="Rectangle 193"/>
            <p:cNvSpPr>
              <a:spLocks noChangeArrowheads="1"/>
            </p:cNvSpPr>
            <p:nvPr/>
          </p:nvSpPr>
          <p:spPr bwMode="auto">
            <a:xfrm>
              <a:off x="391" y="3463"/>
              <a:ext cx="17" cy="17"/>
            </a:xfrm>
            <a:prstGeom prst="rect">
              <a:avLst/>
            </a:prstGeom>
            <a:solidFill>
              <a:srgbClr val="FFFFFF"/>
            </a:solidFill>
            <a:ln w="9525">
              <a:noFill/>
              <a:miter lim="800000"/>
              <a:headEnd/>
              <a:tailEnd/>
            </a:ln>
          </p:spPr>
          <p:txBody>
            <a:bodyPr/>
            <a:lstStyle/>
            <a:p>
              <a:endParaRPr lang="en-GB"/>
            </a:p>
          </p:txBody>
        </p:sp>
        <p:sp>
          <p:nvSpPr>
            <p:cNvPr id="17767" name="Line 194"/>
            <p:cNvSpPr>
              <a:spLocks noChangeShapeType="1"/>
            </p:cNvSpPr>
            <p:nvPr/>
          </p:nvSpPr>
          <p:spPr bwMode="auto">
            <a:xfrm>
              <a:off x="391" y="3463"/>
              <a:ext cx="17" cy="1"/>
            </a:xfrm>
            <a:prstGeom prst="line">
              <a:avLst/>
            </a:prstGeom>
            <a:noFill/>
            <a:ln w="0">
              <a:solidFill>
                <a:srgbClr val="FFFFFF"/>
              </a:solidFill>
              <a:round/>
              <a:headEnd/>
              <a:tailEnd/>
            </a:ln>
          </p:spPr>
          <p:txBody>
            <a:bodyPr/>
            <a:lstStyle/>
            <a:p>
              <a:endParaRPr lang="en-GB"/>
            </a:p>
          </p:txBody>
        </p:sp>
        <p:sp>
          <p:nvSpPr>
            <p:cNvPr id="17768" name="Line 195"/>
            <p:cNvSpPr>
              <a:spLocks noChangeShapeType="1"/>
            </p:cNvSpPr>
            <p:nvPr/>
          </p:nvSpPr>
          <p:spPr bwMode="auto">
            <a:xfrm>
              <a:off x="391" y="3463"/>
              <a:ext cx="1" cy="17"/>
            </a:xfrm>
            <a:prstGeom prst="line">
              <a:avLst/>
            </a:prstGeom>
            <a:noFill/>
            <a:ln w="0">
              <a:solidFill>
                <a:srgbClr val="FFFFFF"/>
              </a:solidFill>
              <a:round/>
              <a:headEnd/>
              <a:tailEnd/>
            </a:ln>
          </p:spPr>
          <p:txBody>
            <a:bodyPr/>
            <a:lstStyle/>
            <a:p>
              <a:endParaRPr lang="en-GB"/>
            </a:p>
          </p:txBody>
        </p:sp>
        <p:sp>
          <p:nvSpPr>
            <p:cNvPr id="17769" name="Rectangle 196"/>
            <p:cNvSpPr>
              <a:spLocks noChangeArrowheads="1"/>
            </p:cNvSpPr>
            <p:nvPr/>
          </p:nvSpPr>
          <p:spPr bwMode="auto">
            <a:xfrm>
              <a:off x="408" y="3463"/>
              <a:ext cx="1336" cy="17"/>
            </a:xfrm>
            <a:prstGeom prst="rect">
              <a:avLst/>
            </a:prstGeom>
            <a:solidFill>
              <a:srgbClr val="FFFFFF"/>
            </a:solidFill>
            <a:ln w="9525">
              <a:noFill/>
              <a:miter lim="800000"/>
              <a:headEnd/>
              <a:tailEnd/>
            </a:ln>
          </p:spPr>
          <p:txBody>
            <a:bodyPr/>
            <a:lstStyle/>
            <a:p>
              <a:endParaRPr lang="en-GB"/>
            </a:p>
          </p:txBody>
        </p:sp>
        <p:sp>
          <p:nvSpPr>
            <p:cNvPr id="17770" name="Line 197"/>
            <p:cNvSpPr>
              <a:spLocks noChangeShapeType="1"/>
            </p:cNvSpPr>
            <p:nvPr/>
          </p:nvSpPr>
          <p:spPr bwMode="auto">
            <a:xfrm>
              <a:off x="408" y="3463"/>
              <a:ext cx="1336" cy="1"/>
            </a:xfrm>
            <a:prstGeom prst="line">
              <a:avLst/>
            </a:prstGeom>
            <a:noFill/>
            <a:ln w="0">
              <a:solidFill>
                <a:srgbClr val="FFFFFF"/>
              </a:solidFill>
              <a:round/>
              <a:headEnd/>
              <a:tailEnd/>
            </a:ln>
          </p:spPr>
          <p:txBody>
            <a:bodyPr/>
            <a:lstStyle/>
            <a:p>
              <a:endParaRPr lang="en-GB"/>
            </a:p>
          </p:txBody>
        </p:sp>
        <p:sp>
          <p:nvSpPr>
            <p:cNvPr id="17771" name="Rectangle 198"/>
            <p:cNvSpPr>
              <a:spLocks noChangeArrowheads="1"/>
            </p:cNvSpPr>
            <p:nvPr/>
          </p:nvSpPr>
          <p:spPr bwMode="auto">
            <a:xfrm>
              <a:off x="1744" y="3239"/>
              <a:ext cx="17" cy="224"/>
            </a:xfrm>
            <a:prstGeom prst="rect">
              <a:avLst/>
            </a:prstGeom>
            <a:solidFill>
              <a:srgbClr val="FFFFFF"/>
            </a:solidFill>
            <a:ln w="9525">
              <a:noFill/>
              <a:miter lim="800000"/>
              <a:headEnd/>
              <a:tailEnd/>
            </a:ln>
          </p:spPr>
          <p:txBody>
            <a:bodyPr/>
            <a:lstStyle/>
            <a:p>
              <a:endParaRPr lang="en-GB"/>
            </a:p>
          </p:txBody>
        </p:sp>
        <p:sp>
          <p:nvSpPr>
            <p:cNvPr id="17772" name="Line 199"/>
            <p:cNvSpPr>
              <a:spLocks noChangeShapeType="1"/>
            </p:cNvSpPr>
            <p:nvPr/>
          </p:nvSpPr>
          <p:spPr bwMode="auto">
            <a:xfrm>
              <a:off x="1744" y="3239"/>
              <a:ext cx="1" cy="224"/>
            </a:xfrm>
            <a:prstGeom prst="line">
              <a:avLst/>
            </a:prstGeom>
            <a:noFill/>
            <a:ln w="0">
              <a:solidFill>
                <a:srgbClr val="FFFFFF"/>
              </a:solidFill>
              <a:round/>
              <a:headEnd/>
              <a:tailEnd/>
            </a:ln>
          </p:spPr>
          <p:txBody>
            <a:bodyPr/>
            <a:lstStyle/>
            <a:p>
              <a:endParaRPr lang="en-GB"/>
            </a:p>
          </p:txBody>
        </p:sp>
        <p:sp>
          <p:nvSpPr>
            <p:cNvPr id="17773" name="Rectangle 200"/>
            <p:cNvSpPr>
              <a:spLocks noChangeArrowheads="1"/>
            </p:cNvSpPr>
            <p:nvPr/>
          </p:nvSpPr>
          <p:spPr bwMode="auto">
            <a:xfrm>
              <a:off x="1744" y="3463"/>
              <a:ext cx="17" cy="17"/>
            </a:xfrm>
            <a:prstGeom prst="rect">
              <a:avLst/>
            </a:prstGeom>
            <a:solidFill>
              <a:srgbClr val="FFFFFF"/>
            </a:solidFill>
            <a:ln w="9525">
              <a:noFill/>
              <a:miter lim="800000"/>
              <a:headEnd/>
              <a:tailEnd/>
            </a:ln>
          </p:spPr>
          <p:txBody>
            <a:bodyPr/>
            <a:lstStyle/>
            <a:p>
              <a:endParaRPr lang="en-GB"/>
            </a:p>
          </p:txBody>
        </p:sp>
        <p:sp>
          <p:nvSpPr>
            <p:cNvPr id="17774" name="Line 201"/>
            <p:cNvSpPr>
              <a:spLocks noChangeShapeType="1"/>
            </p:cNvSpPr>
            <p:nvPr/>
          </p:nvSpPr>
          <p:spPr bwMode="auto">
            <a:xfrm>
              <a:off x="1744" y="3463"/>
              <a:ext cx="17" cy="1"/>
            </a:xfrm>
            <a:prstGeom prst="line">
              <a:avLst/>
            </a:prstGeom>
            <a:noFill/>
            <a:ln w="0">
              <a:solidFill>
                <a:srgbClr val="FFFFFF"/>
              </a:solidFill>
              <a:round/>
              <a:headEnd/>
              <a:tailEnd/>
            </a:ln>
          </p:spPr>
          <p:txBody>
            <a:bodyPr/>
            <a:lstStyle/>
            <a:p>
              <a:endParaRPr lang="en-GB"/>
            </a:p>
          </p:txBody>
        </p:sp>
        <p:sp>
          <p:nvSpPr>
            <p:cNvPr id="17775" name="Line 202"/>
            <p:cNvSpPr>
              <a:spLocks noChangeShapeType="1"/>
            </p:cNvSpPr>
            <p:nvPr/>
          </p:nvSpPr>
          <p:spPr bwMode="auto">
            <a:xfrm>
              <a:off x="1744" y="3463"/>
              <a:ext cx="1" cy="17"/>
            </a:xfrm>
            <a:prstGeom prst="line">
              <a:avLst/>
            </a:prstGeom>
            <a:noFill/>
            <a:ln w="0">
              <a:solidFill>
                <a:srgbClr val="FFFFFF"/>
              </a:solidFill>
              <a:round/>
              <a:headEnd/>
              <a:tailEnd/>
            </a:ln>
          </p:spPr>
          <p:txBody>
            <a:bodyPr/>
            <a:lstStyle/>
            <a:p>
              <a:endParaRPr lang="en-GB"/>
            </a:p>
          </p:txBody>
        </p:sp>
        <p:sp>
          <p:nvSpPr>
            <p:cNvPr id="17776" name="Rectangle 203"/>
            <p:cNvSpPr>
              <a:spLocks noChangeArrowheads="1"/>
            </p:cNvSpPr>
            <p:nvPr/>
          </p:nvSpPr>
          <p:spPr bwMode="auto">
            <a:xfrm>
              <a:off x="1761" y="3463"/>
              <a:ext cx="1279" cy="17"/>
            </a:xfrm>
            <a:prstGeom prst="rect">
              <a:avLst/>
            </a:prstGeom>
            <a:solidFill>
              <a:srgbClr val="FFFFFF"/>
            </a:solidFill>
            <a:ln w="9525">
              <a:noFill/>
              <a:miter lim="800000"/>
              <a:headEnd/>
              <a:tailEnd/>
            </a:ln>
          </p:spPr>
          <p:txBody>
            <a:bodyPr/>
            <a:lstStyle/>
            <a:p>
              <a:endParaRPr lang="en-GB"/>
            </a:p>
          </p:txBody>
        </p:sp>
        <p:sp>
          <p:nvSpPr>
            <p:cNvPr id="17777" name="Line 204"/>
            <p:cNvSpPr>
              <a:spLocks noChangeShapeType="1"/>
            </p:cNvSpPr>
            <p:nvPr/>
          </p:nvSpPr>
          <p:spPr bwMode="auto">
            <a:xfrm>
              <a:off x="1761" y="3463"/>
              <a:ext cx="1279" cy="1"/>
            </a:xfrm>
            <a:prstGeom prst="line">
              <a:avLst/>
            </a:prstGeom>
            <a:noFill/>
            <a:ln w="0">
              <a:solidFill>
                <a:srgbClr val="FFFFFF"/>
              </a:solidFill>
              <a:round/>
              <a:headEnd/>
              <a:tailEnd/>
            </a:ln>
          </p:spPr>
          <p:txBody>
            <a:bodyPr/>
            <a:lstStyle/>
            <a:p>
              <a:endParaRPr lang="en-GB"/>
            </a:p>
          </p:txBody>
        </p:sp>
        <p:sp>
          <p:nvSpPr>
            <p:cNvPr id="17778" name="Rectangle 205"/>
            <p:cNvSpPr>
              <a:spLocks noChangeArrowheads="1"/>
            </p:cNvSpPr>
            <p:nvPr/>
          </p:nvSpPr>
          <p:spPr bwMode="auto">
            <a:xfrm>
              <a:off x="3040" y="3239"/>
              <a:ext cx="17" cy="224"/>
            </a:xfrm>
            <a:prstGeom prst="rect">
              <a:avLst/>
            </a:prstGeom>
            <a:solidFill>
              <a:srgbClr val="FFFFFF"/>
            </a:solidFill>
            <a:ln w="9525">
              <a:noFill/>
              <a:miter lim="800000"/>
              <a:headEnd/>
              <a:tailEnd/>
            </a:ln>
          </p:spPr>
          <p:txBody>
            <a:bodyPr/>
            <a:lstStyle/>
            <a:p>
              <a:endParaRPr lang="en-GB"/>
            </a:p>
          </p:txBody>
        </p:sp>
        <p:sp>
          <p:nvSpPr>
            <p:cNvPr id="17779" name="Line 206"/>
            <p:cNvSpPr>
              <a:spLocks noChangeShapeType="1"/>
            </p:cNvSpPr>
            <p:nvPr/>
          </p:nvSpPr>
          <p:spPr bwMode="auto">
            <a:xfrm>
              <a:off x="3040" y="3239"/>
              <a:ext cx="1" cy="224"/>
            </a:xfrm>
            <a:prstGeom prst="line">
              <a:avLst/>
            </a:prstGeom>
            <a:noFill/>
            <a:ln w="0">
              <a:solidFill>
                <a:srgbClr val="FFFFFF"/>
              </a:solidFill>
              <a:round/>
              <a:headEnd/>
              <a:tailEnd/>
            </a:ln>
          </p:spPr>
          <p:txBody>
            <a:bodyPr/>
            <a:lstStyle/>
            <a:p>
              <a:endParaRPr lang="en-GB"/>
            </a:p>
          </p:txBody>
        </p:sp>
        <p:sp>
          <p:nvSpPr>
            <p:cNvPr id="17780" name="Rectangle 207"/>
            <p:cNvSpPr>
              <a:spLocks noChangeArrowheads="1"/>
            </p:cNvSpPr>
            <p:nvPr/>
          </p:nvSpPr>
          <p:spPr bwMode="auto">
            <a:xfrm>
              <a:off x="3040" y="3463"/>
              <a:ext cx="17" cy="17"/>
            </a:xfrm>
            <a:prstGeom prst="rect">
              <a:avLst/>
            </a:prstGeom>
            <a:solidFill>
              <a:srgbClr val="FFFFFF"/>
            </a:solidFill>
            <a:ln w="9525">
              <a:noFill/>
              <a:miter lim="800000"/>
              <a:headEnd/>
              <a:tailEnd/>
            </a:ln>
          </p:spPr>
          <p:txBody>
            <a:bodyPr/>
            <a:lstStyle/>
            <a:p>
              <a:endParaRPr lang="en-GB"/>
            </a:p>
          </p:txBody>
        </p:sp>
        <p:sp>
          <p:nvSpPr>
            <p:cNvPr id="17781" name="Line 208"/>
            <p:cNvSpPr>
              <a:spLocks noChangeShapeType="1"/>
            </p:cNvSpPr>
            <p:nvPr/>
          </p:nvSpPr>
          <p:spPr bwMode="auto">
            <a:xfrm>
              <a:off x="3040" y="3463"/>
              <a:ext cx="17" cy="1"/>
            </a:xfrm>
            <a:prstGeom prst="line">
              <a:avLst/>
            </a:prstGeom>
            <a:noFill/>
            <a:ln w="0">
              <a:solidFill>
                <a:srgbClr val="FFFFFF"/>
              </a:solidFill>
              <a:round/>
              <a:headEnd/>
              <a:tailEnd/>
            </a:ln>
          </p:spPr>
          <p:txBody>
            <a:bodyPr/>
            <a:lstStyle/>
            <a:p>
              <a:endParaRPr lang="en-GB"/>
            </a:p>
          </p:txBody>
        </p:sp>
        <p:sp>
          <p:nvSpPr>
            <p:cNvPr id="17782" name="Line 209"/>
            <p:cNvSpPr>
              <a:spLocks noChangeShapeType="1"/>
            </p:cNvSpPr>
            <p:nvPr/>
          </p:nvSpPr>
          <p:spPr bwMode="auto">
            <a:xfrm>
              <a:off x="3040" y="3463"/>
              <a:ext cx="1" cy="17"/>
            </a:xfrm>
            <a:prstGeom prst="line">
              <a:avLst/>
            </a:prstGeom>
            <a:noFill/>
            <a:ln w="0">
              <a:solidFill>
                <a:srgbClr val="FFFFFF"/>
              </a:solidFill>
              <a:round/>
              <a:headEnd/>
              <a:tailEnd/>
            </a:ln>
          </p:spPr>
          <p:txBody>
            <a:bodyPr/>
            <a:lstStyle/>
            <a:p>
              <a:endParaRPr lang="en-GB"/>
            </a:p>
          </p:txBody>
        </p:sp>
        <p:sp>
          <p:nvSpPr>
            <p:cNvPr id="17783" name="Rectangle 210"/>
            <p:cNvSpPr>
              <a:spLocks noChangeArrowheads="1"/>
            </p:cNvSpPr>
            <p:nvPr/>
          </p:nvSpPr>
          <p:spPr bwMode="auto">
            <a:xfrm>
              <a:off x="3040" y="3463"/>
              <a:ext cx="17" cy="17"/>
            </a:xfrm>
            <a:prstGeom prst="rect">
              <a:avLst/>
            </a:prstGeom>
            <a:solidFill>
              <a:srgbClr val="FFFFFF"/>
            </a:solidFill>
            <a:ln w="9525">
              <a:noFill/>
              <a:miter lim="800000"/>
              <a:headEnd/>
              <a:tailEnd/>
            </a:ln>
          </p:spPr>
          <p:txBody>
            <a:bodyPr/>
            <a:lstStyle/>
            <a:p>
              <a:endParaRPr lang="en-GB"/>
            </a:p>
          </p:txBody>
        </p:sp>
        <p:sp>
          <p:nvSpPr>
            <p:cNvPr id="17784" name="Line 211"/>
            <p:cNvSpPr>
              <a:spLocks noChangeShapeType="1"/>
            </p:cNvSpPr>
            <p:nvPr/>
          </p:nvSpPr>
          <p:spPr bwMode="auto">
            <a:xfrm>
              <a:off x="3040" y="3463"/>
              <a:ext cx="17" cy="1"/>
            </a:xfrm>
            <a:prstGeom prst="line">
              <a:avLst/>
            </a:prstGeom>
            <a:noFill/>
            <a:ln w="0">
              <a:solidFill>
                <a:srgbClr val="FFFFFF"/>
              </a:solidFill>
              <a:round/>
              <a:headEnd/>
              <a:tailEnd/>
            </a:ln>
          </p:spPr>
          <p:txBody>
            <a:bodyPr/>
            <a:lstStyle/>
            <a:p>
              <a:endParaRPr lang="en-GB"/>
            </a:p>
          </p:txBody>
        </p:sp>
      </p:grpSp>
      <p:sp>
        <p:nvSpPr>
          <p:cNvPr id="17413" name="Line 213"/>
          <p:cNvSpPr>
            <a:spLocks noChangeShapeType="1"/>
          </p:cNvSpPr>
          <p:nvPr/>
        </p:nvSpPr>
        <p:spPr bwMode="auto">
          <a:xfrm>
            <a:off x="4826000" y="5497513"/>
            <a:ext cx="1588" cy="26987"/>
          </a:xfrm>
          <a:prstGeom prst="line">
            <a:avLst/>
          </a:prstGeom>
          <a:noFill/>
          <a:ln w="0">
            <a:solidFill>
              <a:srgbClr val="FFFFFF"/>
            </a:solidFill>
            <a:round/>
            <a:headEnd/>
            <a:tailEnd/>
          </a:ln>
        </p:spPr>
        <p:txBody>
          <a:bodyPr/>
          <a:lstStyle/>
          <a:p>
            <a:endParaRPr lang="en-GB"/>
          </a:p>
        </p:txBody>
      </p:sp>
      <p:sp>
        <p:nvSpPr>
          <p:cNvPr id="17414" name="Rectangle 6"/>
          <p:cNvSpPr>
            <a:spLocks noChangeArrowheads="1"/>
          </p:cNvSpPr>
          <p:nvPr/>
        </p:nvSpPr>
        <p:spPr bwMode="auto">
          <a:xfrm>
            <a:off x="533400" y="6324600"/>
            <a:ext cx="1685925" cy="366713"/>
          </a:xfrm>
          <a:prstGeom prst="rect">
            <a:avLst/>
          </a:prstGeom>
          <a:noFill/>
          <a:ln w="9525">
            <a:noFill/>
            <a:miter lim="800000"/>
            <a:headEnd/>
            <a:tailEnd/>
          </a:ln>
        </p:spPr>
        <p:txBody>
          <a:bodyPr wrap="none" lIns="92075" tIns="46038" rIns="92075" bIns="46038">
            <a:spAutoFit/>
          </a:bodyPr>
          <a:lstStyle/>
          <a:p>
            <a:pPr eaLnBrk="0" hangingPunct="0">
              <a:spcBef>
                <a:spcPct val="0"/>
              </a:spcBef>
            </a:pPr>
            <a:r>
              <a:rPr lang="en-US" sz="1800" b="1">
                <a:solidFill>
                  <a:srgbClr val="0033CC"/>
                </a:solidFill>
                <a:latin typeface="Courier New" pitchFamily="49" charset="0"/>
              </a:rPr>
              <a:t>&gt;&gt; help ops</a:t>
            </a:r>
          </a:p>
        </p:txBody>
      </p:sp>
      <p:sp>
        <p:nvSpPr>
          <p:cNvPr id="17415" name="Rectangle 7"/>
          <p:cNvSpPr>
            <a:spLocks noChangeArrowheads="1"/>
          </p:cNvSpPr>
          <p:nvPr/>
        </p:nvSpPr>
        <p:spPr bwMode="auto">
          <a:xfrm>
            <a:off x="5030788" y="6273800"/>
            <a:ext cx="3581400" cy="366713"/>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1800" b="1">
                <a:solidFill>
                  <a:srgbClr val="0033CC"/>
                </a:solidFill>
                <a:latin typeface="Courier New" pitchFamily="49" charset="0"/>
              </a:rPr>
              <a:t>&gt;&gt; help matfun</a:t>
            </a:r>
          </a:p>
        </p:txBody>
      </p:sp>
      <p:sp>
        <p:nvSpPr>
          <p:cNvPr id="17416" name="Rectangle 9"/>
          <p:cNvSpPr>
            <a:spLocks noChangeArrowheads="1"/>
          </p:cNvSpPr>
          <p:nvPr/>
        </p:nvSpPr>
        <p:spPr bwMode="auto">
          <a:xfrm>
            <a:off x="5122863" y="2065338"/>
            <a:ext cx="3306762" cy="2820987"/>
          </a:xfrm>
          <a:prstGeom prst="rect">
            <a:avLst/>
          </a:prstGeom>
          <a:noFill/>
          <a:ln w="9525">
            <a:solidFill>
              <a:schemeClr val="tx1"/>
            </a:solidFill>
            <a:miter lim="800000"/>
            <a:headEnd/>
            <a:tailEnd/>
          </a:ln>
        </p:spPr>
        <p:txBody>
          <a:bodyPr wrap="none" anchor="ctr"/>
          <a:lstStyle/>
          <a:p>
            <a:endParaRPr lang="en-GB"/>
          </a:p>
        </p:txBody>
      </p:sp>
      <p:sp>
        <p:nvSpPr>
          <p:cNvPr id="17417" name="Rectangle 214"/>
          <p:cNvSpPr>
            <a:spLocks noChangeArrowheads="1"/>
          </p:cNvSpPr>
          <p:nvPr/>
        </p:nvSpPr>
        <p:spPr bwMode="auto">
          <a:xfrm>
            <a:off x="5200650" y="2095500"/>
            <a:ext cx="3051175" cy="32702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800" b="1">
                <a:solidFill>
                  <a:srgbClr val="000000"/>
                </a:solidFill>
                <a:latin typeface="Arial" charset="0"/>
              </a:rPr>
              <a:t>Common Matrix Functions</a:t>
            </a:r>
            <a:endParaRPr lang="en-GB" sz="1400"/>
          </a:p>
        </p:txBody>
      </p:sp>
      <p:sp>
        <p:nvSpPr>
          <p:cNvPr id="17418" name="Rectangle 215"/>
          <p:cNvSpPr>
            <a:spLocks noChangeArrowheads="1"/>
          </p:cNvSpPr>
          <p:nvPr/>
        </p:nvSpPr>
        <p:spPr bwMode="auto">
          <a:xfrm>
            <a:off x="8043863" y="2105025"/>
            <a:ext cx="166687" cy="31432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700" b="1">
                <a:solidFill>
                  <a:srgbClr val="000000"/>
                </a:solidFill>
                <a:latin typeface="Arial" charset="0"/>
              </a:rPr>
              <a:t> </a:t>
            </a:r>
            <a:endParaRPr lang="en-GB" sz="1400"/>
          </a:p>
        </p:txBody>
      </p:sp>
      <p:sp>
        <p:nvSpPr>
          <p:cNvPr id="17419" name="Rectangle 216"/>
          <p:cNvSpPr>
            <a:spLocks noChangeArrowheads="1"/>
          </p:cNvSpPr>
          <p:nvPr/>
        </p:nvSpPr>
        <p:spPr bwMode="auto">
          <a:xfrm>
            <a:off x="5119688" y="2057400"/>
            <a:ext cx="26987" cy="30163"/>
          </a:xfrm>
          <a:prstGeom prst="rect">
            <a:avLst/>
          </a:prstGeom>
          <a:solidFill>
            <a:srgbClr val="FFFFFF"/>
          </a:solidFill>
          <a:ln w="9525">
            <a:noFill/>
            <a:miter lim="800000"/>
            <a:headEnd/>
            <a:tailEnd/>
          </a:ln>
        </p:spPr>
        <p:txBody>
          <a:bodyPr/>
          <a:lstStyle/>
          <a:p>
            <a:endParaRPr lang="en-GB"/>
          </a:p>
        </p:txBody>
      </p:sp>
      <p:sp>
        <p:nvSpPr>
          <p:cNvPr id="17420" name="Line 217"/>
          <p:cNvSpPr>
            <a:spLocks noChangeShapeType="1"/>
          </p:cNvSpPr>
          <p:nvPr/>
        </p:nvSpPr>
        <p:spPr bwMode="auto">
          <a:xfrm>
            <a:off x="5119688" y="2057400"/>
            <a:ext cx="1587" cy="30163"/>
          </a:xfrm>
          <a:prstGeom prst="line">
            <a:avLst/>
          </a:prstGeom>
          <a:noFill/>
          <a:ln w="0">
            <a:solidFill>
              <a:srgbClr val="FFFFFF"/>
            </a:solidFill>
            <a:round/>
            <a:headEnd/>
            <a:tailEnd/>
          </a:ln>
        </p:spPr>
        <p:txBody>
          <a:bodyPr/>
          <a:lstStyle/>
          <a:p>
            <a:endParaRPr lang="en-GB"/>
          </a:p>
        </p:txBody>
      </p:sp>
      <p:sp>
        <p:nvSpPr>
          <p:cNvPr id="17421" name="Rectangle 218"/>
          <p:cNvSpPr>
            <a:spLocks noChangeArrowheads="1"/>
          </p:cNvSpPr>
          <p:nvPr/>
        </p:nvSpPr>
        <p:spPr bwMode="auto">
          <a:xfrm>
            <a:off x="5119688" y="2057400"/>
            <a:ext cx="26987" cy="28575"/>
          </a:xfrm>
          <a:prstGeom prst="rect">
            <a:avLst/>
          </a:prstGeom>
          <a:solidFill>
            <a:srgbClr val="FFFFFF"/>
          </a:solidFill>
          <a:ln w="9525">
            <a:noFill/>
            <a:miter lim="800000"/>
            <a:headEnd/>
            <a:tailEnd/>
          </a:ln>
        </p:spPr>
        <p:txBody>
          <a:bodyPr/>
          <a:lstStyle/>
          <a:p>
            <a:endParaRPr lang="en-GB"/>
          </a:p>
        </p:txBody>
      </p:sp>
      <p:sp>
        <p:nvSpPr>
          <p:cNvPr id="17422" name="Line 219"/>
          <p:cNvSpPr>
            <a:spLocks noChangeShapeType="1"/>
          </p:cNvSpPr>
          <p:nvPr/>
        </p:nvSpPr>
        <p:spPr bwMode="auto">
          <a:xfrm>
            <a:off x="5119688" y="2057400"/>
            <a:ext cx="26987" cy="1588"/>
          </a:xfrm>
          <a:prstGeom prst="line">
            <a:avLst/>
          </a:prstGeom>
          <a:noFill/>
          <a:ln w="0">
            <a:solidFill>
              <a:srgbClr val="FFFFFF"/>
            </a:solidFill>
            <a:round/>
            <a:headEnd/>
            <a:tailEnd/>
          </a:ln>
        </p:spPr>
        <p:txBody>
          <a:bodyPr/>
          <a:lstStyle/>
          <a:p>
            <a:endParaRPr lang="en-GB"/>
          </a:p>
        </p:txBody>
      </p:sp>
      <p:sp>
        <p:nvSpPr>
          <p:cNvPr id="17423" name="Line 220"/>
          <p:cNvSpPr>
            <a:spLocks noChangeShapeType="1"/>
          </p:cNvSpPr>
          <p:nvPr/>
        </p:nvSpPr>
        <p:spPr bwMode="auto">
          <a:xfrm>
            <a:off x="5119688" y="2057400"/>
            <a:ext cx="1587" cy="28575"/>
          </a:xfrm>
          <a:prstGeom prst="line">
            <a:avLst/>
          </a:prstGeom>
          <a:noFill/>
          <a:ln w="0">
            <a:solidFill>
              <a:srgbClr val="FFFFFF"/>
            </a:solidFill>
            <a:round/>
            <a:headEnd/>
            <a:tailEnd/>
          </a:ln>
        </p:spPr>
        <p:txBody>
          <a:bodyPr/>
          <a:lstStyle/>
          <a:p>
            <a:endParaRPr lang="en-GB"/>
          </a:p>
        </p:txBody>
      </p:sp>
      <p:sp>
        <p:nvSpPr>
          <p:cNvPr id="17424" name="Rectangle 221"/>
          <p:cNvSpPr>
            <a:spLocks noChangeArrowheads="1"/>
          </p:cNvSpPr>
          <p:nvPr/>
        </p:nvSpPr>
        <p:spPr bwMode="auto">
          <a:xfrm>
            <a:off x="5146675" y="2057400"/>
            <a:ext cx="3216275" cy="28575"/>
          </a:xfrm>
          <a:prstGeom prst="rect">
            <a:avLst/>
          </a:prstGeom>
          <a:solidFill>
            <a:srgbClr val="FFFFFF"/>
          </a:solidFill>
          <a:ln w="9525">
            <a:noFill/>
            <a:miter lim="800000"/>
            <a:headEnd/>
            <a:tailEnd/>
          </a:ln>
        </p:spPr>
        <p:txBody>
          <a:bodyPr/>
          <a:lstStyle/>
          <a:p>
            <a:endParaRPr lang="en-GB"/>
          </a:p>
        </p:txBody>
      </p:sp>
      <p:sp>
        <p:nvSpPr>
          <p:cNvPr id="17425" name="Line 222"/>
          <p:cNvSpPr>
            <a:spLocks noChangeShapeType="1"/>
          </p:cNvSpPr>
          <p:nvPr/>
        </p:nvSpPr>
        <p:spPr bwMode="auto">
          <a:xfrm>
            <a:off x="5146675" y="2057400"/>
            <a:ext cx="3216275" cy="1588"/>
          </a:xfrm>
          <a:prstGeom prst="line">
            <a:avLst/>
          </a:prstGeom>
          <a:noFill/>
          <a:ln w="0">
            <a:solidFill>
              <a:srgbClr val="FFFFFF"/>
            </a:solidFill>
            <a:round/>
            <a:headEnd/>
            <a:tailEnd/>
          </a:ln>
        </p:spPr>
        <p:txBody>
          <a:bodyPr/>
          <a:lstStyle/>
          <a:p>
            <a:endParaRPr lang="en-GB"/>
          </a:p>
        </p:txBody>
      </p:sp>
      <p:sp>
        <p:nvSpPr>
          <p:cNvPr id="17426" name="Rectangle 223"/>
          <p:cNvSpPr>
            <a:spLocks noChangeArrowheads="1"/>
          </p:cNvSpPr>
          <p:nvPr/>
        </p:nvSpPr>
        <p:spPr bwMode="auto">
          <a:xfrm>
            <a:off x="8362950" y="2057400"/>
            <a:ext cx="26988" cy="30163"/>
          </a:xfrm>
          <a:prstGeom prst="rect">
            <a:avLst/>
          </a:prstGeom>
          <a:solidFill>
            <a:srgbClr val="FFFFFF"/>
          </a:solidFill>
          <a:ln w="9525">
            <a:noFill/>
            <a:miter lim="800000"/>
            <a:headEnd/>
            <a:tailEnd/>
          </a:ln>
        </p:spPr>
        <p:txBody>
          <a:bodyPr/>
          <a:lstStyle/>
          <a:p>
            <a:endParaRPr lang="en-GB"/>
          </a:p>
        </p:txBody>
      </p:sp>
      <p:sp>
        <p:nvSpPr>
          <p:cNvPr id="17427" name="Line 224"/>
          <p:cNvSpPr>
            <a:spLocks noChangeShapeType="1"/>
          </p:cNvSpPr>
          <p:nvPr/>
        </p:nvSpPr>
        <p:spPr bwMode="auto">
          <a:xfrm>
            <a:off x="8362950" y="2057400"/>
            <a:ext cx="1588" cy="30163"/>
          </a:xfrm>
          <a:prstGeom prst="line">
            <a:avLst/>
          </a:prstGeom>
          <a:noFill/>
          <a:ln w="0">
            <a:solidFill>
              <a:srgbClr val="FFFFFF"/>
            </a:solidFill>
            <a:round/>
            <a:headEnd/>
            <a:tailEnd/>
          </a:ln>
        </p:spPr>
        <p:txBody>
          <a:bodyPr/>
          <a:lstStyle/>
          <a:p>
            <a:endParaRPr lang="en-GB"/>
          </a:p>
        </p:txBody>
      </p:sp>
      <p:sp>
        <p:nvSpPr>
          <p:cNvPr id="17428" name="Rectangle 225"/>
          <p:cNvSpPr>
            <a:spLocks noChangeArrowheads="1"/>
          </p:cNvSpPr>
          <p:nvPr/>
        </p:nvSpPr>
        <p:spPr bwMode="auto">
          <a:xfrm>
            <a:off x="8362950" y="2057400"/>
            <a:ext cx="26988" cy="28575"/>
          </a:xfrm>
          <a:prstGeom prst="rect">
            <a:avLst/>
          </a:prstGeom>
          <a:solidFill>
            <a:srgbClr val="FFFFFF"/>
          </a:solidFill>
          <a:ln w="9525">
            <a:noFill/>
            <a:miter lim="800000"/>
            <a:headEnd/>
            <a:tailEnd/>
          </a:ln>
        </p:spPr>
        <p:txBody>
          <a:bodyPr/>
          <a:lstStyle/>
          <a:p>
            <a:endParaRPr lang="en-GB"/>
          </a:p>
        </p:txBody>
      </p:sp>
      <p:sp>
        <p:nvSpPr>
          <p:cNvPr id="17429" name="Line 226"/>
          <p:cNvSpPr>
            <a:spLocks noChangeShapeType="1"/>
          </p:cNvSpPr>
          <p:nvPr/>
        </p:nvSpPr>
        <p:spPr bwMode="auto">
          <a:xfrm>
            <a:off x="8362950" y="2057400"/>
            <a:ext cx="26988" cy="1588"/>
          </a:xfrm>
          <a:prstGeom prst="line">
            <a:avLst/>
          </a:prstGeom>
          <a:noFill/>
          <a:ln w="0">
            <a:solidFill>
              <a:srgbClr val="FFFFFF"/>
            </a:solidFill>
            <a:round/>
            <a:headEnd/>
            <a:tailEnd/>
          </a:ln>
        </p:spPr>
        <p:txBody>
          <a:bodyPr/>
          <a:lstStyle/>
          <a:p>
            <a:endParaRPr lang="en-GB"/>
          </a:p>
        </p:txBody>
      </p:sp>
      <p:sp>
        <p:nvSpPr>
          <p:cNvPr id="17430" name="Line 227"/>
          <p:cNvSpPr>
            <a:spLocks noChangeShapeType="1"/>
          </p:cNvSpPr>
          <p:nvPr/>
        </p:nvSpPr>
        <p:spPr bwMode="auto">
          <a:xfrm>
            <a:off x="8362950" y="2057400"/>
            <a:ext cx="1588" cy="28575"/>
          </a:xfrm>
          <a:prstGeom prst="line">
            <a:avLst/>
          </a:prstGeom>
          <a:noFill/>
          <a:ln w="0">
            <a:solidFill>
              <a:srgbClr val="FFFFFF"/>
            </a:solidFill>
            <a:round/>
            <a:headEnd/>
            <a:tailEnd/>
          </a:ln>
        </p:spPr>
        <p:txBody>
          <a:bodyPr/>
          <a:lstStyle/>
          <a:p>
            <a:endParaRPr lang="en-GB"/>
          </a:p>
        </p:txBody>
      </p:sp>
      <p:sp>
        <p:nvSpPr>
          <p:cNvPr id="17431" name="Rectangle 228"/>
          <p:cNvSpPr>
            <a:spLocks noChangeArrowheads="1"/>
          </p:cNvSpPr>
          <p:nvPr/>
        </p:nvSpPr>
        <p:spPr bwMode="auto">
          <a:xfrm>
            <a:off x="5119688" y="2087563"/>
            <a:ext cx="26987" cy="298450"/>
          </a:xfrm>
          <a:prstGeom prst="rect">
            <a:avLst/>
          </a:prstGeom>
          <a:solidFill>
            <a:srgbClr val="FFFFFF"/>
          </a:solidFill>
          <a:ln w="9525">
            <a:noFill/>
            <a:miter lim="800000"/>
            <a:headEnd/>
            <a:tailEnd/>
          </a:ln>
        </p:spPr>
        <p:txBody>
          <a:bodyPr/>
          <a:lstStyle/>
          <a:p>
            <a:endParaRPr lang="en-GB"/>
          </a:p>
        </p:txBody>
      </p:sp>
      <p:sp>
        <p:nvSpPr>
          <p:cNvPr id="17432" name="Line 229"/>
          <p:cNvSpPr>
            <a:spLocks noChangeShapeType="1"/>
          </p:cNvSpPr>
          <p:nvPr/>
        </p:nvSpPr>
        <p:spPr bwMode="auto">
          <a:xfrm>
            <a:off x="5119688" y="2087563"/>
            <a:ext cx="1587" cy="298450"/>
          </a:xfrm>
          <a:prstGeom prst="line">
            <a:avLst/>
          </a:prstGeom>
          <a:noFill/>
          <a:ln w="0">
            <a:solidFill>
              <a:srgbClr val="FFFFFF"/>
            </a:solidFill>
            <a:round/>
            <a:headEnd/>
            <a:tailEnd/>
          </a:ln>
        </p:spPr>
        <p:txBody>
          <a:bodyPr/>
          <a:lstStyle/>
          <a:p>
            <a:endParaRPr lang="en-GB"/>
          </a:p>
        </p:txBody>
      </p:sp>
      <p:sp>
        <p:nvSpPr>
          <p:cNvPr id="17433" name="Rectangle 232"/>
          <p:cNvSpPr>
            <a:spLocks noChangeArrowheads="1"/>
          </p:cNvSpPr>
          <p:nvPr/>
        </p:nvSpPr>
        <p:spPr bwMode="auto">
          <a:xfrm>
            <a:off x="5200650" y="2424113"/>
            <a:ext cx="498475" cy="31273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Courier New" pitchFamily="49" charset="0"/>
              </a:rPr>
              <a:t>inv</a:t>
            </a:r>
            <a:endParaRPr lang="en-GB" sz="1400"/>
          </a:p>
        </p:txBody>
      </p:sp>
      <p:sp>
        <p:nvSpPr>
          <p:cNvPr id="17434" name="Rectangle 233"/>
          <p:cNvSpPr>
            <a:spLocks noChangeArrowheads="1"/>
          </p:cNvSpPr>
          <p:nvPr/>
        </p:nvSpPr>
        <p:spPr bwMode="auto">
          <a:xfrm>
            <a:off x="5561013" y="2424113"/>
            <a:ext cx="249237" cy="31273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Courier New" pitchFamily="49" charset="0"/>
              </a:rPr>
              <a:t> </a:t>
            </a:r>
            <a:endParaRPr lang="en-GB" sz="1400"/>
          </a:p>
        </p:txBody>
      </p:sp>
      <p:sp>
        <p:nvSpPr>
          <p:cNvPr id="17435" name="Rectangle 234"/>
          <p:cNvSpPr>
            <a:spLocks noChangeArrowheads="1"/>
          </p:cNvSpPr>
          <p:nvPr/>
        </p:nvSpPr>
        <p:spPr bwMode="auto">
          <a:xfrm>
            <a:off x="6078538" y="2430463"/>
            <a:ext cx="151130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matrix inverse</a:t>
            </a:r>
            <a:endParaRPr lang="en-GB" sz="1400"/>
          </a:p>
        </p:txBody>
      </p:sp>
      <p:sp>
        <p:nvSpPr>
          <p:cNvPr id="17436" name="Rectangle 235"/>
          <p:cNvSpPr>
            <a:spLocks noChangeArrowheads="1"/>
          </p:cNvSpPr>
          <p:nvPr/>
        </p:nvSpPr>
        <p:spPr bwMode="auto">
          <a:xfrm>
            <a:off x="7429500" y="2430463"/>
            <a:ext cx="15875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437" name="Rectangle 236"/>
          <p:cNvSpPr>
            <a:spLocks noChangeArrowheads="1"/>
          </p:cNvSpPr>
          <p:nvPr/>
        </p:nvSpPr>
        <p:spPr bwMode="auto">
          <a:xfrm>
            <a:off x="5119688" y="2386013"/>
            <a:ext cx="26987" cy="38100"/>
          </a:xfrm>
          <a:prstGeom prst="rect">
            <a:avLst/>
          </a:prstGeom>
          <a:solidFill>
            <a:srgbClr val="FFFFFF"/>
          </a:solidFill>
          <a:ln w="9525">
            <a:noFill/>
            <a:miter lim="800000"/>
            <a:headEnd/>
            <a:tailEnd/>
          </a:ln>
        </p:spPr>
        <p:txBody>
          <a:bodyPr/>
          <a:lstStyle/>
          <a:p>
            <a:endParaRPr lang="en-GB"/>
          </a:p>
        </p:txBody>
      </p:sp>
      <p:sp>
        <p:nvSpPr>
          <p:cNvPr id="17438" name="Line 237"/>
          <p:cNvSpPr>
            <a:spLocks noChangeShapeType="1"/>
          </p:cNvSpPr>
          <p:nvPr/>
        </p:nvSpPr>
        <p:spPr bwMode="auto">
          <a:xfrm>
            <a:off x="5119688" y="2386013"/>
            <a:ext cx="1587" cy="38100"/>
          </a:xfrm>
          <a:prstGeom prst="line">
            <a:avLst/>
          </a:prstGeom>
          <a:noFill/>
          <a:ln w="0">
            <a:solidFill>
              <a:srgbClr val="FFFFFF"/>
            </a:solidFill>
            <a:round/>
            <a:headEnd/>
            <a:tailEnd/>
          </a:ln>
        </p:spPr>
        <p:txBody>
          <a:bodyPr/>
          <a:lstStyle/>
          <a:p>
            <a:endParaRPr lang="en-GB"/>
          </a:p>
        </p:txBody>
      </p:sp>
      <p:sp>
        <p:nvSpPr>
          <p:cNvPr id="17439" name="Rectangle 238"/>
          <p:cNvSpPr>
            <a:spLocks noChangeArrowheads="1"/>
          </p:cNvSpPr>
          <p:nvPr/>
        </p:nvSpPr>
        <p:spPr bwMode="auto">
          <a:xfrm>
            <a:off x="5146675" y="2386013"/>
            <a:ext cx="850900" cy="38100"/>
          </a:xfrm>
          <a:prstGeom prst="rect">
            <a:avLst/>
          </a:prstGeom>
          <a:solidFill>
            <a:srgbClr val="FFFFFF"/>
          </a:solidFill>
          <a:ln w="9525">
            <a:noFill/>
            <a:miter lim="800000"/>
            <a:headEnd/>
            <a:tailEnd/>
          </a:ln>
        </p:spPr>
        <p:txBody>
          <a:bodyPr/>
          <a:lstStyle/>
          <a:p>
            <a:endParaRPr lang="en-GB"/>
          </a:p>
        </p:txBody>
      </p:sp>
      <p:sp>
        <p:nvSpPr>
          <p:cNvPr id="17440" name="Line 239"/>
          <p:cNvSpPr>
            <a:spLocks noChangeShapeType="1"/>
          </p:cNvSpPr>
          <p:nvPr/>
        </p:nvSpPr>
        <p:spPr bwMode="auto">
          <a:xfrm>
            <a:off x="5146675" y="2386013"/>
            <a:ext cx="850900" cy="1587"/>
          </a:xfrm>
          <a:prstGeom prst="line">
            <a:avLst/>
          </a:prstGeom>
          <a:noFill/>
          <a:ln w="0">
            <a:solidFill>
              <a:srgbClr val="FFFFFF"/>
            </a:solidFill>
            <a:round/>
            <a:headEnd/>
            <a:tailEnd/>
          </a:ln>
        </p:spPr>
        <p:txBody>
          <a:bodyPr/>
          <a:lstStyle/>
          <a:p>
            <a:endParaRPr lang="en-GB"/>
          </a:p>
        </p:txBody>
      </p:sp>
      <p:sp>
        <p:nvSpPr>
          <p:cNvPr id="17441" name="Rectangle 240"/>
          <p:cNvSpPr>
            <a:spLocks noChangeArrowheads="1"/>
          </p:cNvSpPr>
          <p:nvPr/>
        </p:nvSpPr>
        <p:spPr bwMode="auto">
          <a:xfrm>
            <a:off x="5997575" y="2386013"/>
            <a:ext cx="38100" cy="38100"/>
          </a:xfrm>
          <a:prstGeom prst="rect">
            <a:avLst/>
          </a:prstGeom>
          <a:solidFill>
            <a:srgbClr val="FFFFFF"/>
          </a:solidFill>
          <a:ln w="9525">
            <a:noFill/>
            <a:miter lim="800000"/>
            <a:headEnd/>
            <a:tailEnd/>
          </a:ln>
        </p:spPr>
        <p:txBody>
          <a:bodyPr/>
          <a:lstStyle/>
          <a:p>
            <a:endParaRPr lang="en-GB"/>
          </a:p>
        </p:txBody>
      </p:sp>
      <p:sp>
        <p:nvSpPr>
          <p:cNvPr id="17442" name="Line 241"/>
          <p:cNvSpPr>
            <a:spLocks noChangeShapeType="1"/>
          </p:cNvSpPr>
          <p:nvPr/>
        </p:nvSpPr>
        <p:spPr bwMode="auto">
          <a:xfrm>
            <a:off x="5997575" y="2386013"/>
            <a:ext cx="38100" cy="1587"/>
          </a:xfrm>
          <a:prstGeom prst="line">
            <a:avLst/>
          </a:prstGeom>
          <a:noFill/>
          <a:ln w="0">
            <a:solidFill>
              <a:srgbClr val="FFFFFF"/>
            </a:solidFill>
            <a:round/>
            <a:headEnd/>
            <a:tailEnd/>
          </a:ln>
        </p:spPr>
        <p:txBody>
          <a:bodyPr/>
          <a:lstStyle/>
          <a:p>
            <a:endParaRPr lang="en-GB"/>
          </a:p>
        </p:txBody>
      </p:sp>
      <p:sp>
        <p:nvSpPr>
          <p:cNvPr id="17443" name="Line 242"/>
          <p:cNvSpPr>
            <a:spLocks noChangeShapeType="1"/>
          </p:cNvSpPr>
          <p:nvPr/>
        </p:nvSpPr>
        <p:spPr bwMode="auto">
          <a:xfrm>
            <a:off x="5997575" y="2386013"/>
            <a:ext cx="1588" cy="38100"/>
          </a:xfrm>
          <a:prstGeom prst="line">
            <a:avLst/>
          </a:prstGeom>
          <a:noFill/>
          <a:ln w="0">
            <a:solidFill>
              <a:srgbClr val="FFFFFF"/>
            </a:solidFill>
            <a:round/>
            <a:headEnd/>
            <a:tailEnd/>
          </a:ln>
        </p:spPr>
        <p:txBody>
          <a:bodyPr/>
          <a:lstStyle/>
          <a:p>
            <a:endParaRPr lang="en-GB"/>
          </a:p>
        </p:txBody>
      </p:sp>
      <p:sp>
        <p:nvSpPr>
          <p:cNvPr id="17444" name="Rectangle 243"/>
          <p:cNvSpPr>
            <a:spLocks noChangeArrowheads="1"/>
          </p:cNvSpPr>
          <p:nvPr/>
        </p:nvSpPr>
        <p:spPr bwMode="auto">
          <a:xfrm>
            <a:off x="6035675" y="2386013"/>
            <a:ext cx="2327275" cy="38100"/>
          </a:xfrm>
          <a:prstGeom prst="rect">
            <a:avLst/>
          </a:prstGeom>
          <a:solidFill>
            <a:srgbClr val="FFFFFF"/>
          </a:solidFill>
          <a:ln w="9525">
            <a:noFill/>
            <a:miter lim="800000"/>
            <a:headEnd/>
            <a:tailEnd/>
          </a:ln>
        </p:spPr>
        <p:txBody>
          <a:bodyPr/>
          <a:lstStyle/>
          <a:p>
            <a:endParaRPr lang="en-GB"/>
          </a:p>
        </p:txBody>
      </p:sp>
      <p:sp>
        <p:nvSpPr>
          <p:cNvPr id="17445" name="Line 244"/>
          <p:cNvSpPr>
            <a:spLocks noChangeShapeType="1"/>
          </p:cNvSpPr>
          <p:nvPr/>
        </p:nvSpPr>
        <p:spPr bwMode="auto">
          <a:xfrm>
            <a:off x="6035675" y="2386013"/>
            <a:ext cx="2327275" cy="1587"/>
          </a:xfrm>
          <a:prstGeom prst="line">
            <a:avLst/>
          </a:prstGeom>
          <a:noFill/>
          <a:ln w="0">
            <a:solidFill>
              <a:srgbClr val="FFFFFF"/>
            </a:solidFill>
            <a:round/>
            <a:headEnd/>
            <a:tailEnd/>
          </a:ln>
        </p:spPr>
        <p:txBody>
          <a:bodyPr/>
          <a:lstStyle/>
          <a:p>
            <a:endParaRPr lang="en-GB"/>
          </a:p>
        </p:txBody>
      </p:sp>
      <p:sp>
        <p:nvSpPr>
          <p:cNvPr id="17446" name="Rectangle 245"/>
          <p:cNvSpPr>
            <a:spLocks noChangeArrowheads="1"/>
          </p:cNvSpPr>
          <p:nvPr/>
        </p:nvSpPr>
        <p:spPr bwMode="auto">
          <a:xfrm>
            <a:off x="8362950" y="2386013"/>
            <a:ext cx="26988" cy="38100"/>
          </a:xfrm>
          <a:prstGeom prst="rect">
            <a:avLst/>
          </a:prstGeom>
          <a:solidFill>
            <a:srgbClr val="FFFFFF"/>
          </a:solidFill>
          <a:ln w="9525">
            <a:noFill/>
            <a:miter lim="800000"/>
            <a:headEnd/>
            <a:tailEnd/>
          </a:ln>
        </p:spPr>
        <p:txBody>
          <a:bodyPr/>
          <a:lstStyle/>
          <a:p>
            <a:endParaRPr lang="en-GB"/>
          </a:p>
        </p:txBody>
      </p:sp>
      <p:sp>
        <p:nvSpPr>
          <p:cNvPr id="17447" name="Line 246"/>
          <p:cNvSpPr>
            <a:spLocks noChangeShapeType="1"/>
          </p:cNvSpPr>
          <p:nvPr/>
        </p:nvSpPr>
        <p:spPr bwMode="auto">
          <a:xfrm>
            <a:off x="8362950" y="2386013"/>
            <a:ext cx="1588" cy="38100"/>
          </a:xfrm>
          <a:prstGeom prst="line">
            <a:avLst/>
          </a:prstGeom>
          <a:noFill/>
          <a:ln w="0">
            <a:solidFill>
              <a:srgbClr val="FFFFFF"/>
            </a:solidFill>
            <a:round/>
            <a:headEnd/>
            <a:tailEnd/>
          </a:ln>
        </p:spPr>
        <p:txBody>
          <a:bodyPr/>
          <a:lstStyle/>
          <a:p>
            <a:endParaRPr lang="en-GB"/>
          </a:p>
        </p:txBody>
      </p:sp>
      <p:sp>
        <p:nvSpPr>
          <p:cNvPr id="17448" name="Rectangle 247"/>
          <p:cNvSpPr>
            <a:spLocks noChangeArrowheads="1"/>
          </p:cNvSpPr>
          <p:nvPr/>
        </p:nvSpPr>
        <p:spPr bwMode="auto">
          <a:xfrm>
            <a:off x="8420100" y="2386013"/>
            <a:ext cx="26988" cy="38100"/>
          </a:xfrm>
          <a:prstGeom prst="rect">
            <a:avLst/>
          </a:prstGeom>
          <a:solidFill>
            <a:srgbClr val="FFFFFF"/>
          </a:solidFill>
          <a:ln w="9525">
            <a:noFill/>
            <a:miter lim="800000"/>
            <a:headEnd/>
            <a:tailEnd/>
          </a:ln>
        </p:spPr>
        <p:txBody>
          <a:bodyPr/>
          <a:lstStyle/>
          <a:p>
            <a:endParaRPr lang="en-GB"/>
          </a:p>
        </p:txBody>
      </p:sp>
      <p:sp>
        <p:nvSpPr>
          <p:cNvPr id="17449" name="Line 248"/>
          <p:cNvSpPr>
            <a:spLocks noChangeShapeType="1"/>
          </p:cNvSpPr>
          <p:nvPr/>
        </p:nvSpPr>
        <p:spPr bwMode="auto">
          <a:xfrm>
            <a:off x="8420100" y="2386013"/>
            <a:ext cx="1588" cy="38100"/>
          </a:xfrm>
          <a:prstGeom prst="line">
            <a:avLst/>
          </a:prstGeom>
          <a:noFill/>
          <a:ln w="0">
            <a:solidFill>
              <a:srgbClr val="FFFFFF"/>
            </a:solidFill>
            <a:round/>
            <a:headEnd/>
            <a:tailEnd/>
          </a:ln>
        </p:spPr>
        <p:txBody>
          <a:bodyPr/>
          <a:lstStyle/>
          <a:p>
            <a:endParaRPr lang="en-GB"/>
          </a:p>
        </p:txBody>
      </p:sp>
      <p:sp>
        <p:nvSpPr>
          <p:cNvPr id="17450" name="Rectangle 249"/>
          <p:cNvSpPr>
            <a:spLocks noChangeArrowheads="1"/>
          </p:cNvSpPr>
          <p:nvPr/>
        </p:nvSpPr>
        <p:spPr bwMode="auto">
          <a:xfrm>
            <a:off x="5119688" y="2424113"/>
            <a:ext cx="26987" cy="363537"/>
          </a:xfrm>
          <a:prstGeom prst="rect">
            <a:avLst/>
          </a:prstGeom>
          <a:solidFill>
            <a:srgbClr val="FFFFFF"/>
          </a:solidFill>
          <a:ln w="9525">
            <a:noFill/>
            <a:miter lim="800000"/>
            <a:headEnd/>
            <a:tailEnd/>
          </a:ln>
        </p:spPr>
        <p:txBody>
          <a:bodyPr/>
          <a:lstStyle/>
          <a:p>
            <a:endParaRPr lang="en-GB"/>
          </a:p>
        </p:txBody>
      </p:sp>
      <p:sp>
        <p:nvSpPr>
          <p:cNvPr id="17451" name="Line 250"/>
          <p:cNvSpPr>
            <a:spLocks noChangeShapeType="1"/>
          </p:cNvSpPr>
          <p:nvPr/>
        </p:nvSpPr>
        <p:spPr bwMode="auto">
          <a:xfrm>
            <a:off x="5119688" y="2424113"/>
            <a:ext cx="1587" cy="363537"/>
          </a:xfrm>
          <a:prstGeom prst="line">
            <a:avLst/>
          </a:prstGeom>
          <a:noFill/>
          <a:ln w="0">
            <a:solidFill>
              <a:srgbClr val="FFFFFF"/>
            </a:solidFill>
            <a:round/>
            <a:headEnd/>
            <a:tailEnd/>
          </a:ln>
        </p:spPr>
        <p:txBody>
          <a:bodyPr/>
          <a:lstStyle/>
          <a:p>
            <a:endParaRPr lang="en-GB"/>
          </a:p>
        </p:txBody>
      </p:sp>
      <p:sp>
        <p:nvSpPr>
          <p:cNvPr id="17452" name="Rectangle 251"/>
          <p:cNvSpPr>
            <a:spLocks noChangeArrowheads="1"/>
          </p:cNvSpPr>
          <p:nvPr/>
        </p:nvSpPr>
        <p:spPr bwMode="auto">
          <a:xfrm>
            <a:off x="5997575" y="2424113"/>
            <a:ext cx="26988" cy="363537"/>
          </a:xfrm>
          <a:prstGeom prst="rect">
            <a:avLst/>
          </a:prstGeom>
          <a:solidFill>
            <a:srgbClr val="FFFFFF"/>
          </a:solidFill>
          <a:ln w="9525">
            <a:noFill/>
            <a:miter lim="800000"/>
            <a:headEnd/>
            <a:tailEnd/>
          </a:ln>
        </p:spPr>
        <p:txBody>
          <a:bodyPr/>
          <a:lstStyle/>
          <a:p>
            <a:endParaRPr lang="en-GB"/>
          </a:p>
        </p:txBody>
      </p:sp>
      <p:sp>
        <p:nvSpPr>
          <p:cNvPr id="17453" name="Line 252"/>
          <p:cNvSpPr>
            <a:spLocks noChangeShapeType="1"/>
          </p:cNvSpPr>
          <p:nvPr/>
        </p:nvSpPr>
        <p:spPr bwMode="auto">
          <a:xfrm>
            <a:off x="5997575" y="2424113"/>
            <a:ext cx="1588" cy="363537"/>
          </a:xfrm>
          <a:prstGeom prst="line">
            <a:avLst/>
          </a:prstGeom>
          <a:noFill/>
          <a:ln w="0">
            <a:solidFill>
              <a:srgbClr val="FFFFFF"/>
            </a:solidFill>
            <a:round/>
            <a:headEnd/>
            <a:tailEnd/>
          </a:ln>
        </p:spPr>
        <p:txBody>
          <a:bodyPr/>
          <a:lstStyle/>
          <a:p>
            <a:endParaRPr lang="en-GB"/>
          </a:p>
        </p:txBody>
      </p:sp>
      <p:sp>
        <p:nvSpPr>
          <p:cNvPr id="17454" name="Rectangle 253"/>
          <p:cNvSpPr>
            <a:spLocks noChangeArrowheads="1"/>
          </p:cNvSpPr>
          <p:nvPr/>
        </p:nvSpPr>
        <p:spPr bwMode="auto">
          <a:xfrm>
            <a:off x="8420100" y="2424113"/>
            <a:ext cx="26988" cy="363537"/>
          </a:xfrm>
          <a:prstGeom prst="rect">
            <a:avLst/>
          </a:prstGeom>
          <a:solidFill>
            <a:srgbClr val="FFFFFF"/>
          </a:solidFill>
          <a:ln w="9525">
            <a:noFill/>
            <a:miter lim="800000"/>
            <a:headEnd/>
            <a:tailEnd/>
          </a:ln>
        </p:spPr>
        <p:txBody>
          <a:bodyPr/>
          <a:lstStyle/>
          <a:p>
            <a:endParaRPr lang="en-GB"/>
          </a:p>
        </p:txBody>
      </p:sp>
      <p:sp>
        <p:nvSpPr>
          <p:cNvPr id="17455" name="Line 254"/>
          <p:cNvSpPr>
            <a:spLocks noChangeShapeType="1"/>
          </p:cNvSpPr>
          <p:nvPr/>
        </p:nvSpPr>
        <p:spPr bwMode="auto">
          <a:xfrm>
            <a:off x="8420100" y="2424113"/>
            <a:ext cx="1588" cy="363537"/>
          </a:xfrm>
          <a:prstGeom prst="line">
            <a:avLst/>
          </a:prstGeom>
          <a:noFill/>
          <a:ln w="0">
            <a:solidFill>
              <a:srgbClr val="FFFFFF"/>
            </a:solidFill>
            <a:round/>
            <a:headEnd/>
            <a:tailEnd/>
          </a:ln>
        </p:spPr>
        <p:txBody>
          <a:bodyPr/>
          <a:lstStyle/>
          <a:p>
            <a:endParaRPr lang="en-GB"/>
          </a:p>
        </p:txBody>
      </p:sp>
      <p:sp>
        <p:nvSpPr>
          <p:cNvPr id="17456" name="Rectangle 255"/>
          <p:cNvSpPr>
            <a:spLocks noChangeArrowheads="1"/>
          </p:cNvSpPr>
          <p:nvPr/>
        </p:nvSpPr>
        <p:spPr bwMode="auto">
          <a:xfrm>
            <a:off x="5265738" y="2817813"/>
            <a:ext cx="366712" cy="24447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Courier New" pitchFamily="49" charset="0"/>
              </a:rPr>
              <a:t>det</a:t>
            </a:r>
            <a:endParaRPr lang="en-GB" sz="1400"/>
          </a:p>
        </p:txBody>
      </p:sp>
      <p:sp>
        <p:nvSpPr>
          <p:cNvPr id="17457" name="Rectangle 256"/>
          <p:cNvSpPr>
            <a:spLocks noChangeArrowheads="1"/>
          </p:cNvSpPr>
          <p:nvPr/>
        </p:nvSpPr>
        <p:spPr bwMode="auto">
          <a:xfrm>
            <a:off x="5561013" y="2797175"/>
            <a:ext cx="452437"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458" name="Rectangle 257"/>
          <p:cNvSpPr>
            <a:spLocks noChangeArrowheads="1"/>
          </p:cNvSpPr>
          <p:nvPr/>
        </p:nvSpPr>
        <p:spPr bwMode="auto">
          <a:xfrm>
            <a:off x="5894388" y="2797175"/>
            <a:ext cx="158750"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459" name="Rectangle 258"/>
          <p:cNvSpPr>
            <a:spLocks noChangeArrowheads="1"/>
          </p:cNvSpPr>
          <p:nvPr/>
        </p:nvSpPr>
        <p:spPr bwMode="auto">
          <a:xfrm>
            <a:off x="6078538" y="2824163"/>
            <a:ext cx="129540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determinant</a:t>
            </a:r>
            <a:endParaRPr lang="en-GB" sz="1400"/>
          </a:p>
        </p:txBody>
      </p:sp>
      <p:sp>
        <p:nvSpPr>
          <p:cNvPr id="17460" name="Rectangle 259"/>
          <p:cNvSpPr>
            <a:spLocks noChangeArrowheads="1"/>
          </p:cNvSpPr>
          <p:nvPr/>
        </p:nvSpPr>
        <p:spPr bwMode="auto">
          <a:xfrm>
            <a:off x="7219950" y="2824163"/>
            <a:ext cx="15875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461" name="Rectangle 260"/>
          <p:cNvSpPr>
            <a:spLocks noChangeArrowheads="1"/>
          </p:cNvSpPr>
          <p:nvPr/>
        </p:nvSpPr>
        <p:spPr bwMode="auto">
          <a:xfrm>
            <a:off x="5119688" y="2787650"/>
            <a:ext cx="26987" cy="30163"/>
          </a:xfrm>
          <a:prstGeom prst="rect">
            <a:avLst/>
          </a:prstGeom>
          <a:solidFill>
            <a:srgbClr val="FFFFFF"/>
          </a:solidFill>
          <a:ln w="9525">
            <a:noFill/>
            <a:miter lim="800000"/>
            <a:headEnd/>
            <a:tailEnd/>
          </a:ln>
        </p:spPr>
        <p:txBody>
          <a:bodyPr/>
          <a:lstStyle/>
          <a:p>
            <a:endParaRPr lang="en-GB"/>
          </a:p>
        </p:txBody>
      </p:sp>
      <p:sp>
        <p:nvSpPr>
          <p:cNvPr id="17462" name="Line 261"/>
          <p:cNvSpPr>
            <a:spLocks noChangeShapeType="1"/>
          </p:cNvSpPr>
          <p:nvPr/>
        </p:nvSpPr>
        <p:spPr bwMode="auto">
          <a:xfrm>
            <a:off x="5119688" y="2787650"/>
            <a:ext cx="1587" cy="30163"/>
          </a:xfrm>
          <a:prstGeom prst="line">
            <a:avLst/>
          </a:prstGeom>
          <a:noFill/>
          <a:ln w="0">
            <a:solidFill>
              <a:srgbClr val="FFFFFF"/>
            </a:solidFill>
            <a:round/>
            <a:headEnd/>
            <a:tailEnd/>
          </a:ln>
        </p:spPr>
        <p:txBody>
          <a:bodyPr/>
          <a:lstStyle/>
          <a:p>
            <a:endParaRPr lang="en-GB"/>
          </a:p>
        </p:txBody>
      </p:sp>
      <p:sp>
        <p:nvSpPr>
          <p:cNvPr id="17463" name="Rectangle 262"/>
          <p:cNvSpPr>
            <a:spLocks noChangeArrowheads="1"/>
          </p:cNvSpPr>
          <p:nvPr/>
        </p:nvSpPr>
        <p:spPr bwMode="auto">
          <a:xfrm>
            <a:off x="5146675" y="2787650"/>
            <a:ext cx="850900" cy="28575"/>
          </a:xfrm>
          <a:prstGeom prst="rect">
            <a:avLst/>
          </a:prstGeom>
          <a:solidFill>
            <a:srgbClr val="FFFFFF"/>
          </a:solidFill>
          <a:ln w="9525">
            <a:noFill/>
            <a:miter lim="800000"/>
            <a:headEnd/>
            <a:tailEnd/>
          </a:ln>
        </p:spPr>
        <p:txBody>
          <a:bodyPr/>
          <a:lstStyle/>
          <a:p>
            <a:endParaRPr lang="en-GB"/>
          </a:p>
        </p:txBody>
      </p:sp>
      <p:sp>
        <p:nvSpPr>
          <p:cNvPr id="17464" name="Line 263"/>
          <p:cNvSpPr>
            <a:spLocks noChangeShapeType="1"/>
          </p:cNvSpPr>
          <p:nvPr/>
        </p:nvSpPr>
        <p:spPr bwMode="auto">
          <a:xfrm>
            <a:off x="5146675" y="2787650"/>
            <a:ext cx="850900" cy="1588"/>
          </a:xfrm>
          <a:prstGeom prst="line">
            <a:avLst/>
          </a:prstGeom>
          <a:noFill/>
          <a:ln w="0">
            <a:solidFill>
              <a:srgbClr val="FFFFFF"/>
            </a:solidFill>
            <a:round/>
            <a:headEnd/>
            <a:tailEnd/>
          </a:ln>
        </p:spPr>
        <p:txBody>
          <a:bodyPr/>
          <a:lstStyle/>
          <a:p>
            <a:endParaRPr lang="en-GB"/>
          </a:p>
        </p:txBody>
      </p:sp>
      <p:sp>
        <p:nvSpPr>
          <p:cNvPr id="17465" name="Rectangle 264"/>
          <p:cNvSpPr>
            <a:spLocks noChangeArrowheads="1"/>
          </p:cNvSpPr>
          <p:nvPr/>
        </p:nvSpPr>
        <p:spPr bwMode="auto">
          <a:xfrm>
            <a:off x="5997575" y="2787650"/>
            <a:ext cx="26988" cy="30163"/>
          </a:xfrm>
          <a:prstGeom prst="rect">
            <a:avLst/>
          </a:prstGeom>
          <a:solidFill>
            <a:srgbClr val="FFFFFF"/>
          </a:solidFill>
          <a:ln w="9525">
            <a:noFill/>
            <a:miter lim="800000"/>
            <a:headEnd/>
            <a:tailEnd/>
          </a:ln>
        </p:spPr>
        <p:txBody>
          <a:bodyPr/>
          <a:lstStyle/>
          <a:p>
            <a:endParaRPr lang="en-GB"/>
          </a:p>
        </p:txBody>
      </p:sp>
      <p:sp>
        <p:nvSpPr>
          <p:cNvPr id="17466" name="Line 265"/>
          <p:cNvSpPr>
            <a:spLocks noChangeShapeType="1"/>
          </p:cNvSpPr>
          <p:nvPr/>
        </p:nvSpPr>
        <p:spPr bwMode="auto">
          <a:xfrm>
            <a:off x="5997575" y="2787650"/>
            <a:ext cx="1588" cy="30163"/>
          </a:xfrm>
          <a:prstGeom prst="line">
            <a:avLst/>
          </a:prstGeom>
          <a:noFill/>
          <a:ln w="0">
            <a:solidFill>
              <a:srgbClr val="FFFFFF"/>
            </a:solidFill>
            <a:round/>
            <a:headEnd/>
            <a:tailEnd/>
          </a:ln>
        </p:spPr>
        <p:txBody>
          <a:bodyPr/>
          <a:lstStyle/>
          <a:p>
            <a:endParaRPr lang="en-GB"/>
          </a:p>
        </p:txBody>
      </p:sp>
      <p:sp>
        <p:nvSpPr>
          <p:cNvPr id="17467" name="Rectangle 266"/>
          <p:cNvSpPr>
            <a:spLocks noChangeArrowheads="1"/>
          </p:cNvSpPr>
          <p:nvPr/>
        </p:nvSpPr>
        <p:spPr bwMode="auto">
          <a:xfrm>
            <a:off x="6024563" y="2787650"/>
            <a:ext cx="2395537" cy="28575"/>
          </a:xfrm>
          <a:prstGeom prst="rect">
            <a:avLst/>
          </a:prstGeom>
          <a:solidFill>
            <a:srgbClr val="FFFFFF"/>
          </a:solidFill>
          <a:ln w="9525">
            <a:noFill/>
            <a:miter lim="800000"/>
            <a:headEnd/>
            <a:tailEnd/>
          </a:ln>
        </p:spPr>
        <p:txBody>
          <a:bodyPr/>
          <a:lstStyle/>
          <a:p>
            <a:endParaRPr lang="en-GB"/>
          </a:p>
        </p:txBody>
      </p:sp>
      <p:sp>
        <p:nvSpPr>
          <p:cNvPr id="17468" name="Line 267"/>
          <p:cNvSpPr>
            <a:spLocks noChangeShapeType="1"/>
          </p:cNvSpPr>
          <p:nvPr/>
        </p:nvSpPr>
        <p:spPr bwMode="auto">
          <a:xfrm>
            <a:off x="6024563" y="2787650"/>
            <a:ext cx="2395537" cy="1588"/>
          </a:xfrm>
          <a:prstGeom prst="line">
            <a:avLst/>
          </a:prstGeom>
          <a:noFill/>
          <a:ln w="0">
            <a:solidFill>
              <a:srgbClr val="FFFFFF"/>
            </a:solidFill>
            <a:round/>
            <a:headEnd/>
            <a:tailEnd/>
          </a:ln>
        </p:spPr>
        <p:txBody>
          <a:bodyPr/>
          <a:lstStyle/>
          <a:p>
            <a:endParaRPr lang="en-GB"/>
          </a:p>
        </p:txBody>
      </p:sp>
      <p:sp>
        <p:nvSpPr>
          <p:cNvPr id="17469" name="Rectangle 268"/>
          <p:cNvSpPr>
            <a:spLocks noChangeArrowheads="1"/>
          </p:cNvSpPr>
          <p:nvPr/>
        </p:nvSpPr>
        <p:spPr bwMode="auto">
          <a:xfrm>
            <a:off x="8420100" y="2787650"/>
            <a:ext cx="26988" cy="30163"/>
          </a:xfrm>
          <a:prstGeom prst="rect">
            <a:avLst/>
          </a:prstGeom>
          <a:solidFill>
            <a:srgbClr val="FFFFFF"/>
          </a:solidFill>
          <a:ln w="9525">
            <a:noFill/>
            <a:miter lim="800000"/>
            <a:headEnd/>
            <a:tailEnd/>
          </a:ln>
        </p:spPr>
        <p:txBody>
          <a:bodyPr/>
          <a:lstStyle/>
          <a:p>
            <a:endParaRPr lang="en-GB"/>
          </a:p>
        </p:txBody>
      </p:sp>
      <p:sp>
        <p:nvSpPr>
          <p:cNvPr id="17470" name="Line 269"/>
          <p:cNvSpPr>
            <a:spLocks noChangeShapeType="1"/>
          </p:cNvSpPr>
          <p:nvPr/>
        </p:nvSpPr>
        <p:spPr bwMode="auto">
          <a:xfrm>
            <a:off x="8420100" y="2787650"/>
            <a:ext cx="1588" cy="30163"/>
          </a:xfrm>
          <a:prstGeom prst="line">
            <a:avLst/>
          </a:prstGeom>
          <a:noFill/>
          <a:ln w="0">
            <a:solidFill>
              <a:srgbClr val="FFFFFF"/>
            </a:solidFill>
            <a:round/>
            <a:headEnd/>
            <a:tailEnd/>
          </a:ln>
        </p:spPr>
        <p:txBody>
          <a:bodyPr/>
          <a:lstStyle/>
          <a:p>
            <a:endParaRPr lang="en-GB"/>
          </a:p>
        </p:txBody>
      </p:sp>
      <p:sp>
        <p:nvSpPr>
          <p:cNvPr id="17471" name="Rectangle 270"/>
          <p:cNvSpPr>
            <a:spLocks noChangeArrowheads="1"/>
          </p:cNvSpPr>
          <p:nvPr/>
        </p:nvSpPr>
        <p:spPr bwMode="auto">
          <a:xfrm>
            <a:off x="5119688" y="2817813"/>
            <a:ext cx="26987" cy="363537"/>
          </a:xfrm>
          <a:prstGeom prst="rect">
            <a:avLst/>
          </a:prstGeom>
          <a:solidFill>
            <a:srgbClr val="FFFFFF"/>
          </a:solidFill>
          <a:ln w="9525">
            <a:noFill/>
            <a:miter lim="800000"/>
            <a:headEnd/>
            <a:tailEnd/>
          </a:ln>
        </p:spPr>
        <p:txBody>
          <a:bodyPr/>
          <a:lstStyle/>
          <a:p>
            <a:endParaRPr lang="en-GB"/>
          </a:p>
        </p:txBody>
      </p:sp>
      <p:sp>
        <p:nvSpPr>
          <p:cNvPr id="17472" name="Line 271"/>
          <p:cNvSpPr>
            <a:spLocks noChangeShapeType="1"/>
          </p:cNvSpPr>
          <p:nvPr/>
        </p:nvSpPr>
        <p:spPr bwMode="auto">
          <a:xfrm>
            <a:off x="5119688" y="2817813"/>
            <a:ext cx="1587" cy="363537"/>
          </a:xfrm>
          <a:prstGeom prst="line">
            <a:avLst/>
          </a:prstGeom>
          <a:noFill/>
          <a:ln w="0">
            <a:solidFill>
              <a:srgbClr val="FFFFFF"/>
            </a:solidFill>
            <a:round/>
            <a:headEnd/>
            <a:tailEnd/>
          </a:ln>
        </p:spPr>
        <p:txBody>
          <a:bodyPr/>
          <a:lstStyle/>
          <a:p>
            <a:endParaRPr lang="en-GB"/>
          </a:p>
        </p:txBody>
      </p:sp>
      <p:sp>
        <p:nvSpPr>
          <p:cNvPr id="17473" name="Rectangle 272"/>
          <p:cNvSpPr>
            <a:spLocks noChangeArrowheads="1"/>
          </p:cNvSpPr>
          <p:nvPr/>
        </p:nvSpPr>
        <p:spPr bwMode="auto">
          <a:xfrm>
            <a:off x="5997575" y="2817813"/>
            <a:ext cx="26988" cy="363537"/>
          </a:xfrm>
          <a:prstGeom prst="rect">
            <a:avLst/>
          </a:prstGeom>
          <a:solidFill>
            <a:srgbClr val="FFFFFF"/>
          </a:solidFill>
          <a:ln w="9525">
            <a:noFill/>
            <a:miter lim="800000"/>
            <a:headEnd/>
            <a:tailEnd/>
          </a:ln>
        </p:spPr>
        <p:txBody>
          <a:bodyPr/>
          <a:lstStyle/>
          <a:p>
            <a:endParaRPr lang="en-GB"/>
          </a:p>
        </p:txBody>
      </p:sp>
      <p:sp>
        <p:nvSpPr>
          <p:cNvPr id="17474" name="Line 273"/>
          <p:cNvSpPr>
            <a:spLocks noChangeShapeType="1"/>
          </p:cNvSpPr>
          <p:nvPr/>
        </p:nvSpPr>
        <p:spPr bwMode="auto">
          <a:xfrm>
            <a:off x="5997575" y="2817813"/>
            <a:ext cx="1588" cy="363537"/>
          </a:xfrm>
          <a:prstGeom prst="line">
            <a:avLst/>
          </a:prstGeom>
          <a:noFill/>
          <a:ln w="0">
            <a:solidFill>
              <a:srgbClr val="FFFFFF"/>
            </a:solidFill>
            <a:round/>
            <a:headEnd/>
            <a:tailEnd/>
          </a:ln>
        </p:spPr>
        <p:txBody>
          <a:bodyPr/>
          <a:lstStyle/>
          <a:p>
            <a:endParaRPr lang="en-GB"/>
          </a:p>
        </p:txBody>
      </p:sp>
      <p:sp>
        <p:nvSpPr>
          <p:cNvPr id="17475" name="Rectangle 274"/>
          <p:cNvSpPr>
            <a:spLocks noChangeArrowheads="1"/>
          </p:cNvSpPr>
          <p:nvPr/>
        </p:nvSpPr>
        <p:spPr bwMode="auto">
          <a:xfrm>
            <a:off x="8420100" y="2817813"/>
            <a:ext cx="26988" cy="363537"/>
          </a:xfrm>
          <a:prstGeom prst="rect">
            <a:avLst/>
          </a:prstGeom>
          <a:solidFill>
            <a:srgbClr val="FFFFFF"/>
          </a:solidFill>
          <a:ln w="9525">
            <a:noFill/>
            <a:miter lim="800000"/>
            <a:headEnd/>
            <a:tailEnd/>
          </a:ln>
        </p:spPr>
        <p:txBody>
          <a:bodyPr/>
          <a:lstStyle/>
          <a:p>
            <a:endParaRPr lang="en-GB"/>
          </a:p>
        </p:txBody>
      </p:sp>
      <p:sp>
        <p:nvSpPr>
          <p:cNvPr id="17476" name="Line 275"/>
          <p:cNvSpPr>
            <a:spLocks noChangeShapeType="1"/>
          </p:cNvSpPr>
          <p:nvPr/>
        </p:nvSpPr>
        <p:spPr bwMode="auto">
          <a:xfrm>
            <a:off x="8420100" y="2817813"/>
            <a:ext cx="1588" cy="363537"/>
          </a:xfrm>
          <a:prstGeom prst="line">
            <a:avLst/>
          </a:prstGeom>
          <a:noFill/>
          <a:ln w="0">
            <a:solidFill>
              <a:srgbClr val="FFFFFF"/>
            </a:solidFill>
            <a:round/>
            <a:headEnd/>
            <a:tailEnd/>
          </a:ln>
        </p:spPr>
        <p:txBody>
          <a:bodyPr/>
          <a:lstStyle/>
          <a:p>
            <a:endParaRPr lang="en-GB"/>
          </a:p>
        </p:txBody>
      </p:sp>
      <p:sp>
        <p:nvSpPr>
          <p:cNvPr id="17477" name="Rectangle 276"/>
          <p:cNvSpPr>
            <a:spLocks noChangeArrowheads="1"/>
          </p:cNvSpPr>
          <p:nvPr/>
        </p:nvSpPr>
        <p:spPr bwMode="auto">
          <a:xfrm>
            <a:off x="5200650" y="3211513"/>
            <a:ext cx="623888" cy="312737"/>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Courier New" pitchFamily="49" charset="0"/>
              </a:rPr>
              <a:t>rank</a:t>
            </a:r>
            <a:endParaRPr lang="en-GB" sz="1400"/>
          </a:p>
        </p:txBody>
      </p:sp>
      <p:sp>
        <p:nvSpPr>
          <p:cNvPr id="17478" name="Rectangle 277"/>
          <p:cNvSpPr>
            <a:spLocks noChangeArrowheads="1"/>
          </p:cNvSpPr>
          <p:nvPr/>
        </p:nvSpPr>
        <p:spPr bwMode="auto">
          <a:xfrm>
            <a:off x="5681663" y="3190875"/>
            <a:ext cx="334962"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479" name="Rectangle 278"/>
          <p:cNvSpPr>
            <a:spLocks noChangeArrowheads="1"/>
          </p:cNvSpPr>
          <p:nvPr/>
        </p:nvSpPr>
        <p:spPr bwMode="auto">
          <a:xfrm>
            <a:off x="5903913" y="3190875"/>
            <a:ext cx="158750"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480" name="Rectangle 279"/>
          <p:cNvSpPr>
            <a:spLocks noChangeArrowheads="1"/>
          </p:cNvSpPr>
          <p:nvPr/>
        </p:nvSpPr>
        <p:spPr bwMode="auto">
          <a:xfrm>
            <a:off x="6078538" y="3217863"/>
            <a:ext cx="122555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matrix rank</a:t>
            </a:r>
            <a:endParaRPr lang="en-GB" sz="1400"/>
          </a:p>
        </p:txBody>
      </p:sp>
      <p:sp>
        <p:nvSpPr>
          <p:cNvPr id="17481" name="Rectangle 280"/>
          <p:cNvSpPr>
            <a:spLocks noChangeArrowheads="1"/>
          </p:cNvSpPr>
          <p:nvPr/>
        </p:nvSpPr>
        <p:spPr bwMode="auto">
          <a:xfrm>
            <a:off x="7156450" y="3217863"/>
            <a:ext cx="15875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482" name="Rectangle 281"/>
          <p:cNvSpPr>
            <a:spLocks noChangeArrowheads="1"/>
          </p:cNvSpPr>
          <p:nvPr/>
        </p:nvSpPr>
        <p:spPr bwMode="auto">
          <a:xfrm>
            <a:off x="5119688" y="3181350"/>
            <a:ext cx="26987" cy="30163"/>
          </a:xfrm>
          <a:prstGeom prst="rect">
            <a:avLst/>
          </a:prstGeom>
          <a:solidFill>
            <a:srgbClr val="FFFFFF"/>
          </a:solidFill>
          <a:ln w="9525">
            <a:noFill/>
            <a:miter lim="800000"/>
            <a:headEnd/>
            <a:tailEnd/>
          </a:ln>
        </p:spPr>
        <p:txBody>
          <a:bodyPr/>
          <a:lstStyle/>
          <a:p>
            <a:endParaRPr lang="en-GB"/>
          </a:p>
        </p:txBody>
      </p:sp>
      <p:sp>
        <p:nvSpPr>
          <p:cNvPr id="17483" name="Line 282"/>
          <p:cNvSpPr>
            <a:spLocks noChangeShapeType="1"/>
          </p:cNvSpPr>
          <p:nvPr/>
        </p:nvSpPr>
        <p:spPr bwMode="auto">
          <a:xfrm>
            <a:off x="5119688" y="3181350"/>
            <a:ext cx="1587" cy="30163"/>
          </a:xfrm>
          <a:prstGeom prst="line">
            <a:avLst/>
          </a:prstGeom>
          <a:noFill/>
          <a:ln w="0">
            <a:solidFill>
              <a:srgbClr val="FFFFFF"/>
            </a:solidFill>
            <a:round/>
            <a:headEnd/>
            <a:tailEnd/>
          </a:ln>
        </p:spPr>
        <p:txBody>
          <a:bodyPr/>
          <a:lstStyle/>
          <a:p>
            <a:endParaRPr lang="en-GB"/>
          </a:p>
        </p:txBody>
      </p:sp>
      <p:sp>
        <p:nvSpPr>
          <p:cNvPr id="17484" name="Rectangle 283"/>
          <p:cNvSpPr>
            <a:spLocks noChangeArrowheads="1"/>
          </p:cNvSpPr>
          <p:nvPr/>
        </p:nvSpPr>
        <p:spPr bwMode="auto">
          <a:xfrm>
            <a:off x="5146675" y="3181350"/>
            <a:ext cx="850900" cy="28575"/>
          </a:xfrm>
          <a:prstGeom prst="rect">
            <a:avLst/>
          </a:prstGeom>
          <a:solidFill>
            <a:srgbClr val="FFFFFF"/>
          </a:solidFill>
          <a:ln w="9525">
            <a:noFill/>
            <a:miter lim="800000"/>
            <a:headEnd/>
            <a:tailEnd/>
          </a:ln>
        </p:spPr>
        <p:txBody>
          <a:bodyPr/>
          <a:lstStyle/>
          <a:p>
            <a:endParaRPr lang="en-GB"/>
          </a:p>
        </p:txBody>
      </p:sp>
      <p:sp>
        <p:nvSpPr>
          <p:cNvPr id="17485" name="Line 284"/>
          <p:cNvSpPr>
            <a:spLocks noChangeShapeType="1"/>
          </p:cNvSpPr>
          <p:nvPr/>
        </p:nvSpPr>
        <p:spPr bwMode="auto">
          <a:xfrm>
            <a:off x="5146675" y="3181350"/>
            <a:ext cx="850900" cy="1588"/>
          </a:xfrm>
          <a:prstGeom prst="line">
            <a:avLst/>
          </a:prstGeom>
          <a:noFill/>
          <a:ln w="0">
            <a:solidFill>
              <a:srgbClr val="FFFFFF"/>
            </a:solidFill>
            <a:round/>
            <a:headEnd/>
            <a:tailEnd/>
          </a:ln>
        </p:spPr>
        <p:txBody>
          <a:bodyPr/>
          <a:lstStyle/>
          <a:p>
            <a:endParaRPr lang="en-GB"/>
          </a:p>
        </p:txBody>
      </p:sp>
      <p:sp>
        <p:nvSpPr>
          <p:cNvPr id="17486" name="Rectangle 285"/>
          <p:cNvSpPr>
            <a:spLocks noChangeArrowheads="1"/>
          </p:cNvSpPr>
          <p:nvPr/>
        </p:nvSpPr>
        <p:spPr bwMode="auto">
          <a:xfrm>
            <a:off x="5997575" y="3181350"/>
            <a:ext cx="26988" cy="30163"/>
          </a:xfrm>
          <a:prstGeom prst="rect">
            <a:avLst/>
          </a:prstGeom>
          <a:solidFill>
            <a:srgbClr val="FFFFFF"/>
          </a:solidFill>
          <a:ln w="9525">
            <a:noFill/>
            <a:miter lim="800000"/>
            <a:headEnd/>
            <a:tailEnd/>
          </a:ln>
        </p:spPr>
        <p:txBody>
          <a:bodyPr/>
          <a:lstStyle/>
          <a:p>
            <a:endParaRPr lang="en-GB"/>
          </a:p>
        </p:txBody>
      </p:sp>
      <p:sp>
        <p:nvSpPr>
          <p:cNvPr id="17487" name="Line 286"/>
          <p:cNvSpPr>
            <a:spLocks noChangeShapeType="1"/>
          </p:cNvSpPr>
          <p:nvPr/>
        </p:nvSpPr>
        <p:spPr bwMode="auto">
          <a:xfrm>
            <a:off x="5997575" y="3181350"/>
            <a:ext cx="1588" cy="30163"/>
          </a:xfrm>
          <a:prstGeom prst="line">
            <a:avLst/>
          </a:prstGeom>
          <a:noFill/>
          <a:ln w="0">
            <a:solidFill>
              <a:srgbClr val="FFFFFF"/>
            </a:solidFill>
            <a:round/>
            <a:headEnd/>
            <a:tailEnd/>
          </a:ln>
        </p:spPr>
        <p:txBody>
          <a:bodyPr/>
          <a:lstStyle/>
          <a:p>
            <a:endParaRPr lang="en-GB"/>
          </a:p>
        </p:txBody>
      </p:sp>
      <p:sp>
        <p:nvSpPr>
          <p:cNvPr id="17488" name="Rectangle 287"/>
          <p:cNvSpPr>
            <a:spLocks noChangeArrowheads="1"/>
          </p:cNvSpPr>
          <p:nvPr/>
        </p:nvSpPr>
        <p:spPr bwMode="auto">
          <a:xfrm>
            <a:off x="6024563" y="3181350"/>
            <a:ext cx="2395537" cy="28575"/>
          </a:xfrm>
          <a:prstGeom prst="rect">
            <a:avLst/>
          </a:prstGeom>
          <a:solidFill>
            <a:srgbClr val="FFFFFF"/>
          </a:solidFill>
          <a:ln w="9525">
            <a:noFill/>
            <a:miter lim="800000"/>
            <a:headEnd/>
            <a:tailEnd/>
          </a:ln>
        </p:spPr>
        <p:txBody>
          <a:bodyPr/>
          <a:lstStyle/>
          <a:p>
            <a:endParaRPr lang="en-GB"/>
          </a:p>
        </p:txBody>
      </p:sp>
      <p:sp>
        <p:nvSpPr>
          <p:cNvPr id="17489" name="Line 288"/>
          <p:cNvSpPr>
            <a:spLocks noChangeShapeType="1"/>
          </p:cNvSpPr>
          <p:nvPr/>
        </p:nvSpPr>
        <p:spPr bwMode="auto">
          <a:xfrm>
            <a:off x="6024563" y="3181350"/>
            <a:ext cx="2395537" cy="1588"/>
          </a:xfrm>
          <a:prstGeom prst="line">
            <a:avLst/>
          </a:prstGeom>
          <a:noFill/>
          <a:ln w="0">
            <a:solidFill>
              <a:srgbClr val="FFFFFF"/>
            </a:solidFill>
            <a:round/>
            <a:headEnd/>
            <a:tailEnd/>
          </a:ln>
        </p:spPr>
        <p:txBody>
          <a:bodyPr/>
          <a:lstStyle/>
          <a:p>
            <a:endParaRPr lang="en-GB"/>
          </a:p>
        </p:txBody>
      </p:sp>
      <p:sp>
        <p:nvSpPr>
          <p:cNvPr id="17490" name="Rectangle 289"/>
          <p:cNvSpPr>
            <a:spLocks noChangeArrowheads="1"/>
          </p:cNvSpPr>
          <p:nvPr/>
        </p:nvSpPr>
        <p:spPr bwMode="auto">
          <a:xfrm>
            <a:off x="8420100" y="3181350"/>
            <a:ext cx="26988" cy="30163"/>
          </a:xfrm>
          <a:prstGeom prst="rect">
            <a:avLst/>
          </a:prstGeom>
          <a:solidFill>
            <a:srgbClr val="FFFFFF"/>
          </a:solidFill>
          <a:ln w="9525">
            <a:noFill/>
            <a:miter lim="800000"/>
            <a:headEnd/>
            <a:tailEnd/>
          </a:ln>
        </p:spPr>
        <p:txBody>
          <a:bodyPr/>
          <a:lstStyle/>
          <a:p>
            <a:endParaRPr lang="en-GB"/>
          </a:p>
        </p:txBody>
      </p:sp>
      <p:sp>
        <p:nvSpPr>
          <p:cNvPr id="17491" name="Line 290"/>
          <p:cNvSpPr>
            <a:spLocks noChangeShapeType="1"/>
          </p:cNvSpPr>
          <p:nvPr/>
        </p:nvSpPr>
        <p:spPr bwMode="auto">
          <a:xfrm>
            <a:off x="8420100" y="3181350"/>
            <a:ext cx="1588" cy="30163"/>
          </a:xfrm>
          <a:prstGeom prst="line">
            <a:avLst/>
          </a:prstGeom>
          <a:noFill/>
          <a:ln w="0">
            <a:solidFill>
              <a:srgbClr val="FFFFFF"/>
            </a:solidFill>
            <a:round/>
            <a:headEnd/>
            <a:tailEnd/>
          </a:ln>
        </p:spPr>
        <p:txBody>
          <a:bodyPr/>
          <a:lstStyle/>
          <a:p>
            <a:endParaRPr lang="en-GB"/>
          </a:p>
        </p:txBody>
      </p:sp>
      <p:sp>
        <p:nvSpPr>
          <p:cNvPr id="17492" name="Rectangle 291"/>
          <p:cNvSpPr>
            <a:spLocks noChangeArrowheads="1"/>
          </p:cNvSpPr>
          <p:nvPr/>
        </p:nvSpPr>
        <p:spPr bwMode="auto">
          <a:xfrm>
            <a:off x="5119688" y="3211513"/>
            <a:ext cx="26987" cy="363537"/>
          </a:xfrm>
          <a:prstGeom prst="rect">
            <a:avLst/>
          </a:prstGeom>
          <a:solidFill>
            <a:srgbClr val="FFFFFF"/>
          </a:solidFill>
          <a:ln w="9525">
            <a:noFill/>
            <a:miter lim="800000"/>
            <a:headEnd/>
            <a:tailEnd/>
          </a:ln>
        </p:spPr>
        <p:txBody>
          <a:bodyPr/>
          <a:lstStyle/>
          <a:p>
            <a:endParaRPr lang="en-GB"/>
          </a:p>
        </p:txBody>
      </p:sp>
      <p:sp>
        <p:nvSpPr>
          <p:cNvPr id="17493" name="Line 292"/>
          <p:cNvSpPr>
            <a:spLocks noChangeShapeType="1"/>
          </p:cNvSpPr>
          <p:nvPr/>
        </p:nvSpPr>
        <p:spPr bwMode="auto">
          <a:xfrm>
            <a:off x="5119688" y="3211513"/>
            <a:ext cx="1587" cy="363537"/>
          </a:xfrm>
          <a:prstGeom prst="line">
            <a:avLst/>
          </a:prstGeom>
          <a:noFill/>
          <a:ln w="0">
            <a:solidFill>
              <a:srgbClr val="FFFFFF"/>
            </a:solidFill>
            <a:round/>
            <a:headEnd/>
            <a:tailEnd/>
          </a:ln>
        </p:spPr>
        <p:txBody>
          <a:bodyPr/>
          <a:lstStyle/>
          <a:p>
            <a:endParaRPr lang="en-GB"/>
          </a:p>
        </p:txBody>
      </p:sp>
      <p:sp>
        <p:nvSpPr>
          <p:cNvPr id="17494" name="Rectangle 293"/>
          <p:cNvSpPr>
            <a:spLocks noChangeArrowheads="1"/>
          </p:cNvSpPr>
          <p:nvPr/>
        </p:nvSpPr>
        <p:spPr bwMode="auto">
          <a:xfrm>
            <a:off x="5997575" y="3211513"/>
            <a:ext cx="26988" cy="363537"/>
          </a:xfrm>
          <a:prstGeom prst="rect">
            <a:avLst/>
          </a:prstGeom>
          <a:solidFill>
            <a:srgbClr val="FFFFFF"/>
          </a:solidFill>
          <a:ln w="9525">
            <a:noFill/>
            <a:miter lim="800000"/>
            <a:headEnd/>
            <a:tailEnd/>
          </a:ln>
        </p:spPr>
        <p:txBody>
          <a:bodyPr/>
          <a:lstStyle/>
          <a:p>
            <a:endParaRPr lang="en-GB"/>
          </a:p>
        </p:txBody>
      </p:sp>
      <p:sp>
        <p:nvSpPr>
          <p:cNvPr id="17495" name="Line 294"/>
          <p:cNvSpPr>
            <a:spLocks noChangeShapeType="1"/>
          </p:cNvSpPr>
          <p:nvPr/>
        </p:nvSpPr>
        <p:spPr bwMode="auto">
          <a:xfrm>
            <a:off x="5997575" y="3211513"/>
            <a:ext cx="1588" cy="363537"/>
          </a:xfrm>
          <a:prstGeom prst="line">
            <a:avLst/>
          </a:prstGeom>
          <a:noFill/>
          <a:ln w="0">
            <a:solidFill>
              <a:srgbClr val="FFFFFF"/>
            </a:solidFill>
            <a:round/>
            <a:headEnd/>
            <a:tailEnd/>
          </a:ln>
        </p:spPr>
        <p:txBody>
          <a:bodyPr/>
          <a:lstStyle/>
          <a:p>
            <a:endParaRPr lang="en-GB"/>
          </a:p>
        </p:txBody>
      </p:sp>
      <p:sp>
        <p:nvSpPr>
          <p:cNvPr id="17496" name="Rectangle 295"/>
          <p:cNvSpPr>
            <a:spLocks noChangeArrowheads="1"/>
          </p:cNvSpPr>
          <p:nvPr/>
        </p:nvSpPr>
        <p:spPr bwMode="auto">
          <a:xfrm>
            <a:off x="8420100" y="3211513"/>
            <a:ext cx="26988" cy="363537"/>
          </a:xfrm>
          <a:prstGeom prst="rect">
            <a:avLst/>
          </a:prstGeom>
          <a:solidFill>
            <a:srgbClr val="FFFFFF"/>
          </a:solidFill>
          <a:ln w="9525">
            <a:noFill/>
            <a:miter lim="800000"/>
            <a:headEnd/>
            <a:tailEnd/>
          </a:ln>
        </p:spPr>
        <p:txBody>
          <a:bodyPr/>
          <a:lstStyle/>
          <a:p>
            <a:endParaRPr lang="en-GB"/>
          </a:p>
        </p:txBody>
      </p:sp>
      <p:sp>
        <p:nvSpPr>
          <p:cNvPr id="17497" name="Line 296"/>
          <p:cNvSpPr>
            <a:spLocks noChangeShapeType="1"/>
          </p:cNvSpPr>
          <p:nvPr/>
        </p:nvSpPr>
        <p:spPr bwMode="auto">
          <a:xfrm>
            <a:off x="8420100" y="3211513"/>
            <a:ext cx="1588" cy="363537"/>
          </a:xfrm>
          <a:prstGeom prst="line">
            <a:avLst/>
          </a:prstGeom>
          <a:noFill/>
          <a:ln w="0">
            <a:solidFill>
              <a:srgbClr val="FFFFFF"/>
            </a:solidFill>
            <a:round/>
            <a:headEnd/>
            <a:tailEnd/>
          </a:ln>
        </p:spPr>
        <p:txBody>
          <a:bodyPr/>
          <a:lstStyle/>
          <a:p>
            <a:endParaRPr lang="en-GB"/>
          </a:p>
        </p:txBody>
      </p:sp>
      <p:sp>
        <p:nvSpPr>
          <p:cNvPr id="17498" name="Rectangle 297"/>
          <p:cNvSpPr>
            <a:spLocks noChangeArrowheads="1"/>
          </p:cNvSpPr>
          <p:nvPr/>
        </p:nvSpPr>
        <p:spPr bwMode="auto">
          <a:xfrm>
            <a:off x="5265738" y="3605213"/>
            <a:ext cx="366712" cy="24447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Courier New" pitchFamily="49" charset="0"/>
              </a:rPr>
              <a:t>eig</a:t>
            </a:r>
            <a:endParaRPr lang="en-GB" sz="1400"/>
          </a:p>
        </p:txBody>
      </p:sp>
      <p:sp>
        <p:nvSpPr>
          <p:cNvPr id="17499" name="Rectangle 298"/>
          <p:cNvSpPr>
            <a:spLocks noChangeArrowheads="1"/>
          </p:cNvSpPr>
          <p:nvPr/>
        </p:nvSpPr>
        <p:spPr bwMode="auto">
          <a:xfrm>
            <a:off x="5561013" y="3584575"/>
            <a:ext cx="158750"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00" name="Rectangle 299"/>
          <p:cNvSpPr>
            <a:spLocks noChangeArrowheads="1"/>
          </p:cNvSpPr>
          <p:nvPr/>
        </p:nvSpPr>
        <p:spPr bwMode="auto">
          <a:xfrm>
            <a:off x="6078538" y="3611563"/>
            <a:ext cx="1870075"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eigenvectors and </a:t>
            </a:r>
            <a:endParaRPr lang="en-GB" sz="1400"/>
          </a:p>
        </p:txBody>
      </p:sp>
      <p:sp>
        <p:nvSpPr>
          <p:cNvPr id="17501" name="Rectangle 300"/>
          <p:cNvSpPr>
            <a:spLocks noChangeArrowheads="1"/>
          </p:cNvSpPr>
          <p:nvPr/>
        </p:nvSpPr>
        <p:spPr bwMode="auto">
          <a:xfrm>
            <a:off x="6142038" y="3854450"/>
            <a:ext cx="1162050" cy="24447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eigenvalues</a:t>
            </a:r>
            <a:endParaRPr lang="en-GB" sz="1400"/>
          </a:p>
        </p:txBody>
      </p:sp>
      <p:sp>
        <p:nvSpPr>
          <p:cNvPr id="17502" name="Rectangle 301"/>
          <p:cNvSpPr>
            <a:spLocks noChangeArrowheads="1"/>
          </p:cNvSpPr>
          <p:nvPr/>
        </p:nvSpPr>
        <p:spPr bwMode="auto">
          <a:xfrm>
            <a:off x="7218363" y="3854450"/>
            <a:ext cx="158750"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03" name="Rectangle 302"/>
          <p:cNvSpPr>
            <a:spLocks noChangeArrowheads="1"/>
          </p:cNvSpPr>
          <p:nvPr/>
        </p:nvSpPr>
        <p:spPr bwMode="auto">
          <a:xfrm>
            <a:off x="5119688" y="3575050"/>
            <a:ext cx="26987" cy="30163"/>
          </a:xfrm>
          <a:prstGeom prst="rect">
            <a:avLst/>
          </a:prstGeom>
          <a:solidFill>
            <a:srgbClr val="FFFFFF"/>
          </a:solidFill>
          <a:ln w="9525">
            <a:noFill/>
            <a:miter lim="800000"/>
            <a:headEnd/>
            <a:tailEnd/>
          </a:ln>
        </p:spPr>
        <p:txBody>
          <a:bodyPr/>
          <a:lstStyle/>
          <a:p>
            <a:endParaRPr lang="en-GB"/>
          </a:p>
        </p:txBody>
      </p:sp>
      <p:sp>
        <p:nvSpPr>
          <p:cNvPr id="17504" name="Line 303"/>
          <p:cNvSpPr>
            <a:spLocks noChangeShapeType="1"/>
          </p:cNvSpPr>
          <p:nvPr/>
        </p:nvSpPr>
        <p:spPr bwMode="auto">
          <a:xfrm>
            <a:off x="5119688" y="3575050"/>
            <a:ext cx="1587" cy="30163"/>
          </a:xfrm>
          <a:prstGeom prst="line">
            <a:avLst/>
          </a:prstGeom>
          <a:noFill/>
          <a:ln w="0">
            <a:solidFill>
              <a:srgbClr val="FFFFFF"/>
            </a:solidFill>
            <a:round/>
            <a:headEnd/>
            <a:tailEnd/>
          </a:ln>
        </p:spPr>
        <p:txBody>
          <a:bodyPr/>
          <a:lstStyle/>
          <a:p>
            <a:endParaRPr lang="en-GB"/>
          </a:p>
        </p:txBody>
      </p:sp>
      <p:sp>
        <p:nvSpPr>
          <p:cNvPr id="17505" name="Rectangle 304"/>
          <p:cNvSpPr>
            <a:spLocks noChangeArrowheads="1"/>
          </p:cNvSpPr>
          <p:nvPr/>
        </p:nvSpPr>
        <p:spPr bwMode="auto">
          <a:xfrm>
            <a:off x="5146675" y="3575050"/>
            <a:ext cx="850900" cy="28575"/>
          </a:xfrm>
          <a:prstGeom prst="rect">
            <a:avLst/>
          </a:prstGeom>
          <a:solidFill>
            <a:srgbClr val="FFFFFF"/>
          </a:solidFill>
          <a:ln w="9525">
            <a:noFill/>
            <a:miter lim="800000"/>
            <a:headEnd/>
            <a:tailEnd/>
          </a:ln>
        </p:spPr>
        <p:txBody>
          <a:bodyPr/>
          <a:lstStyle/>
          <a:p>
            <a:endParaRPr lang="en-GB"/>
          </a:p>
        </p:txBody>
      </p:sp>
      <p:sp>
        <p:nvSpPr>
          <p:cNvPr id="17506" name="Line 305"/>
          <p:cNvSpPr>
            <a:spLocks noChangeShapeType="1"/>
          </p:cNvSpPr>
          <p:nvPr/>
        </p:nvSpPr>
        <p:spPr bwMode="auto">
          <a:xfrm>
            <a:off x="5146675" y="3575050"/>
            <a:ext cx="850900" cy="1588"/>
          </a:xfrm>
          <a:prstGeom prst="line">
            <a:avLst/>
          </a:prstGeom>
          <a:noFill/>
          <a:ln w="0">
            <a:solidFill>
              <a:srgbClr val="FFFFFF"/>
            </a:solidFill>
            <a:round/>
            <a:headEnd/>
            <a:tailEnd/>
          </a:ln>
        </p:spPr>
        <p:txBody>
          <a:bodyPr/>
          <a:lstStyle/>
          <a:p>
            <a:endParaRPr lang="en-GB"/>
          </a:p>
        </p:txBody>
      </p:sp>
      <p:sp>
        <p:nvSpPr>
          <p:cNvPr id="17507" name="Rectangle 306"/>
          <p:cNvSpPr>
            <a:spLocks noChangeArrowheads="1"/>
          </p:cNvSpPr>
          <p:nvPr/>
        </p:nvSpPr>
        <p:spPr bwMode="auto">
          <a:xfrm>
            <a:off x="5997575" y="3575050"/>
            <a:ext cx="26988" cy="30163"/>
          </a:xfrm>
          <a:prstGeom prst="rect">
            <a:avLst/>
          </a:prstGeom>
          <a:solidFill>
            <a:srgbClr val="FFFFFF"/>
          </a:solidFill>
          <a:ln w="9525">
            <a:noFill/>
            <a:miter lim="800000"/>
            <a:headEnd/>
            <a:tailEnd/>
          </a:ln>
        </p:spPr>
        <p:txBody>
          <a:bodyPr/>
          <a:lstStyle/>
          <a:p>
            <a:endParaRPr lang="en-GB"/>
          </a:p>
        </p:txBody>
      </p:sp>
      <p:sp>
        <p:nvSpPr>
          <p:cNvPr id="17508" name="Line 307"/>
          <p:cNvSpPr>
            <a:spLocks noChangeShapeType="1"/>
          </p:cNvSpPr>
          <p:nvPr/>
        </p:nvSpPr>
        <p:spPr bwMode="auto">
          <a:xfrm>
            <a:off x="5997575" y="3575050"/>
            <a:ext cx="1588" cy="30163"/>
          </a:xfrm>
          <a:prstGeom prst="line">
            <a:avLst/>
          </a:prstGeom>
          <a:noFill/>
          <a:ln w="0">
            <a:solidFill>
              <a:srgbClr val="FFFFFF"/>
            </a:solidFill>
            <a:round/>
            <a:headEnd/>
            <a:tailEnd/>
          </a:ln>
        </p:spPr>
        <p:txBody>
          <a:bodyPr/>
          <a:lstStyle/>
          <a:p>
            <a:endParaRPr lang="en-GB"/>
          </a:p>
        </p:txBody>
      </p:sp>
      <p:sp>
        <p:nvSpPr>
          <p:cNvPr id="17509" name="Rectangle 308"/>
          <p:cNvSpPr>
            <a:spLocks noChangeArrowheads="1"/>
          </p:cNvSpPr>
          <p:nvPr/>
        </p:nvSpPr>
        <p:spPr bwMode="auto">
          <a:xfrm>
            <a:off x="6024563" y="3575050"/>
            <a:ext cx="2395537" cy="28575"/>
          </a:xfrm>
          <a:prstGeom prst="rect">
            <a:avLst/>
          </a:prstGeom>
          <a:solidFill>
            <a:srgbClr val="FFFFFF"/>
          </a:solidFill>
          <a:ln w="9525">
            <a:noFill/>
            <a:miter lim="800000"/>
            <a:headEnd/>
            <a:tailEnd/>
          </a:ln>
        </p:spPr>
        <p:txBody>
          <a:bodyPr/>
          <a:lstStyle/>
          <a:p>
            <a:endParaRPr lang="en-GB"/>
          </a:p>
        </p:txBody>
      </p:sp>
      <p:sp>
        <p:nvSpPr>
          <p:cNvPr id="17510" name="Line 309"/>
          <p:cNvSpPr>
            <a:spLocks noChangeShapeType="1"/>
          </p:cNvSpPr>
          <p:nvPr/>
        </p:nvSpPr>
        <p:spPr bwMode="auto">
          <a:xfrm>
            <a:off x="6024563" y="3575050"/>
            <a:ext cx="2395537" cy="1588"/>
          </a:xfrm>
          <a:prstGeom prst="line">
            <a:avLst/>
          </a:prstGeom>
          <a:noFill/>
          <a:ln w="0">
            <a:solidFill>
              <a:srgbClr val="FFFFFF"/>
            </a:solidFill>
            <a:round/>
            <a:headEnd/>
            <a:tailEnd/>
          </a:ln>
        </p:spPr>
        <p:txBody>
          <a:bodyPr/>
          <a:lstStyle/>
          <a:p>
            <a:endParaRPr lang="en-GB"/>
          </a:p>
        </p:txBody>
      </p:sp>
      <p:sp>
        <p:nvSpPr>
          <p:cNvPr id="17511" name="Rectangle 310"/>
          <p:cNvSpPr>
            <a:spLocks noChangeArrowheads="1"/>
          </p:cNvSpPr>
          <p:nvPr/>
        </p:nvSpPr>
        <p:spPr bwMode="auto">
          <a:xfrm>
            <a:off x="8420100" y="3575050"/>
            <a:ext cx="26988" cy="30163"/>
          </a:xfrm>
          <a:prstGeom prst="rect">
            <a:avLst/>
          </a:prstGeom>
          <a:solidFill>
            <a:srgbClr val="FFFFFF"/>
          </a:solidFill>
          <a:ln w="9525">
            <a:noFill/>
            <a:miter lim="800000"/>
            <a:headEnd/>
            <a:tailEnd/>
          </a:ln>
        </p:spPr>
        <p:txBody>
          <a:bodyPr/>
          <a:lstStyle/>
          <a:p>
            <a:endParaRPr lang="en-GB"/>
          </a:p>
        </p:txBody>
      </p:sp>
      <p:sp>
        <p:nvSpPr>
          <p:cNvPr id="17512" name="Line 311"/>
          <p:cNvSpPr>
            <a:spLocks noChangeShapeType="1"/>
          </p:cNvSpPr>
          <p:nvPr/>
        </p:nvSpPr>
        <p:spPr bwMode="auto">
          <a:xfrm>
            <a:off x="8420100" y="3575050"/>
            <a:ext cx="1588" cy="30163"/>
          </a:xfrm>
          <a:prstGeom prst="line">
            <a:avLst/>
          </a:prstGeom>
          <a:noFill/>
          <a:ln w="0">
            <a:solidFill>
              <a:srgbClr val="FFFFFF"/>
            </a:solidFill>
            <a:round/>
            <a:headEnd/>
            <a:tailEnd/>
          </a:ln>
        </p:spPr>
        <p:txBody>
          <a:bodyPr/>
          <a:lstStyle/>
          <a:p>
            <a:endParaRPr lang="en-GB"/>
          </a:p>
        </p:txBody>
      </p:sp>
      <p:sp>
        <p:nvSpPr>
          <p:cNvPr id="17513" name="Rectangle 312"/>
          <p:cNvSpPr>
            <a:spLocks noChangeArrowheads="1"/>
          </p:cNvSpPr>
          <p:nvPr/>
        </p:nvSpPr>
        <p:spPr bwMode="auto">
          <a:xfrm>
            <a:off x="5119688" y="3605213"/>
            <a:ext cx="26987" cy="488950"/>
          </a:xfrm>
          <a:prstGeom prst="rect">
            <a:avLst/>
          </a:prstGeom>
          <a:solidFill>
            <a:srgbClr val="FFFFFF"/>
          </a:solidFill>
          <a:ln w="9525">
            <a:noFill/>
            <a:miter lim="800000"/>
            <a:headEnd/>
            <a:tailEnd/>
          </a:ln>
        </p:spPr>
        <p:txBody>
          <a:bodyPr/>
          <a:lstStyle/>
          <a:p>
            <a:endParaRPr lang="en-GB"/>
          </a:p>
        </p:txBody>
      </p:sp>
      <p:sp>
        <p:nvSpPr>
          <p:cNvPr id="17514" name="Line 313"/>
          <p:cNvSpPr>
            <a:spLocks noChangeShapeType="1"/>
          </p:cNvSpPr>
          <p:nvPr/>
        </p:nvSpPr>
        <p:spPr bwMode="auto">
          <a:xfrm>
            <a:off x="5119688" y="3605213"/>
            <a:ext cx="1587" cy="488950"/>
          </a:xfrm>
          <a:prstGeom prst="line">
            <a:avLst/>
          </a:prstGeom>
          <a:noFill/>
          <a:ln w="0">
            <a:solidFill>
              <a:srgbClr val="FFFFFF"/>
            </a:solidFill>
            <a:round/>
            <a:headEnd/>
            <a:tailEnd/>
          </a:ln>
        </p:spPr>
        <p:txBody>
          <a:bodyPr/>
          <a:lstStyle/>
          <a:p>
            <a:endParaRPr lang="en-GB"/>
          </a:p>
        </p:txBody>
      </p:sp>
      <p:sp>
        <p:nvSpPr>
          <p:cNvPr id="17515" name="Rectangle 314"/>
          <p:cNvSpPr>
            <a:spLocks noChangeArrowheads="1"/>
          </p:cNvSpPr>
          <p:nvPr/>
        </p:nvSpPr>
        <p:spPr bwMode="auto">
          <a:xfrm>
            <a:off x="5997575" y="3605213"/>
            <a:ext cx="26988" cy="488950"/>
          </a:xfrm>
          <a:prstGeom prst="rect">
            <a:avLst/>
          </a:prstGeom>
          <a:solidFill>
            <a:srgbClr val="FFFFFF"/>
          </a:solidFill>
          <a:ln w="9525">
            <a:noFill/>
            <a:miter lim="800000"/>
            <a:headEnd/>
            <a:tailEnd/>
          </a:ln>
        </p:spPr>
        <p:txBody>
          <a:bodyPr/>
          <a:lstStyle/>
          <a:p>
            <a:endParaRPr lang="en-GB"/>
          </a:p>
        </p:txBody>
      </p:sp>
      <p:sp>
        <p:nvSpPr>
          <p:cNvPr id="17516" name="Line 315"/>
          <p:cNvSpPr>
            <a:spLocks noChangeShapeType="1"/>
          </p:cNvSpPr>
          <p:nvPr/>
        </p:nvSpPr>
        <p:spPr bwMode="auto">
          <a:xfrm>
            <a:off x="5997575" y="3605213"/>
            <a:ext cx="1588" cy="488950"/>
          </a:xfrm>
          <a:prstGeom prst="line">
            <a:avLst/>
          </a:prstGeom>
          <a:noFill/>
          <a:ln w="0">
            <a:solidFill>
              <a:srgbClr val="FFFFFF"/>
            </a:solidFill>
            <a:round/>
            <a:headEnd/>
            <a:tailEnd/>
          </a:ln>
        </p:spPr>
        <p:txBody>
          <a:bodyPr/>
          <a:lstStyle/>
          <a:p>
            <a:endParaRPr lang="en-GB"/>
          </a:p>
        </p:txBody>
      </p:sp>
      <p:sp>
        <p:nvSpPr>
          <p:cNvPr id="17517" name="Rectangle 316"/>
          <p:cNvSpPr>
            <a:spLocks noChangeArrowheads="1"/>
          </p:cNvSpPr>
          <p:nvPr/>
        </p:nvSpPr>
        <p:spPr bwMode="auto">
          <a:xfrm>
            <a:off x="8420100" y="3605213"/>
            <a:ext cx="26988" cy="488950"/>
          </a:xfrm>
          <a:prstGeom prst="rect">
            <a:avLst/>
          </a:prstGeom>
          <a:solidFill>
            <a:srgbClr val="FFFFFF"/>
          </a:solidFill>
          <a:ln w="9525">
            <a:noFill/>
            <a:miter lim="800000"/>
            <a:headEnd/>
            <a:tailEnd/>
          </a:ln>
        </p:spPr>
        <p:txBody>
          <a:bodyPr/>
          <a:lstStyle/>
          <a:p>
            <a:endParaRPr lang="en-GB"/>
          </a:p>
        </p:txBody>
      </p:sp>
      <p:sp>
        <p:nvSpPr>
          <p:cNvPr id="17518" name="Line 317"/>
          <p:cNvSpPr>
            <a:spLocks noChangeShapeType="1"/>
          </p:cNvSpPr>
          <p:nvPr/>
        </p:nvSpPr>
        <p:spPr bwMode="auto">
          <a:xfrm>
            <a:off x="8420100" y="3605213"/>
            <a:ext cx="1588" cy="488950"/>
          </a:xfrm>
          <a:prstGeom prst="line">
            <a:avLst/>
          </a:prstGeom>
          <a:noFill/>
          <a:ln w="0">
            <a:solidFill>
              <a:srgbClr val="FFFFFF"/>
            </a:solidFill>
            <a:round/>
            <a:headEnd/>
            <a:tailEnd/>
          </a:ln>
        </p:spPr>
        <p:txBody>
          <a:bodyPr/>
          <a:lstStyle/>
          <a:p>
            <a:endParaRPr lang="en-GB"/>
          </a:p>
        </p:txBody>
      </p:sp>
      <p:sp>
        <p:nvSpPr>
          <p:cNvPr id="17519" name="Rectangle 318"/>
          <p:cNvSpPr>
            <a:spLocks noChangeArrowheads="1"/>
          </p:cNvSpPr>
          <p:nvPr/>
        </p:nvSpPr>
        <p:spPr bwMode="auto">
          <a:xfrm>
            <a:off x="5265738" y="4124325"/>
            <a:ext cx="366712" cy="24447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Courier New" pitchFamily="49" charset="0"/>
              </a:rPr>
              <a:t>svd</a:t>
            </a:r>
            <a:endParaRPr lang="en-GB" sz="1400"/>
          </a:p>
        </p:txBody>
      </p:sp>
      <p:sp>
        <p:nvSpPr>
          <p:cNvPr id="17520" name="Rectangle 319"/>
          <p:cNvSpPr>
            <a:spLocks noChangeArrowheads="1"/>
          </p:cNvSpPr>
          <p:nvPr/>
        </p:nvSpPr>
        <p:spPr bwMode="auto">
          <a:xfrm>
            <a:off x="5561013" y="4103688"/>
            <a:ext cx="334962"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21" name="Rectangle 320"/>
          <p:cNvSpPr>
            <a:spLocks noChangeArrowheads="1"/>
          </p:cNvSpPr>
          <p:nvPr/>
        </p:nvSpPr>
        <p:spPr bwMode="auto">
          <a:xfrm>
            <a:off x="5783263" y="4103688"/>
            <a:ext cx="15875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22" name="Rectangle 321"/>
          <p:cNvSpPr>
            <a:spLocks noChangeArrowheads="1"/>
          </p:cNvSpPr>
          <p:nvPr/>
        </p:nvSpPr>
        <p:spPr bwMode="auto">
          <a:xfrm>
            <a:off x="6151563" y="4130675"/>
            <a:ext cx="1830387" cy="24447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singular value dec.</a:t>
            </a:r>
            <a:endParaRPr lang="en-GB" sz="1400"/>
          </a:p>
        </p:txBody>
      </p:sp>
      <p:sp>
        <p:nvSpPr>
          <p:cNvPr id="17523" name="Rectangle 322"/>
          <p:cNvSpPr>
            <a:spLocks noChangeArrowheads="1"/>
          </p:cNvSpPr>
          <p:nvPr/>
        </p:nvSpPr>
        <p:spPr bwMode="auto">
          <a:xfrm>
            <a:off x="7872413" y="4130675"/>
            <a:ext cx="158750"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24" name="Rectangle 323"/>
          <p:cNvSpPr>
            <a:spLocks noChangeArrowheads="1"/>
          </p:cNvSpPr>
          <p:nvPr/>
        </p:nvSpPr>
        <p:spPr bwMode="auto">
          <a:xfrm>
            <a:off x="5119688" y="4094163"/>
            <a:ext cx="26987" cy="30162"/>
          </a:xfrm>
          <a:prstGeom prst="rect">
            <a:avLst/>
          </a:prstGeom>
          <a:solidFill>
            <a:srgbClr val="FFFFFF"/>
          </a:solidFill>
          <a:ln w="9525">
            <a:noFill/>
            <a:miter lim="800000"/>
            <a:headEnd/>
            <a:tailEnd/>
          </a:ln>
        </p:spPr>
        <p:txBody>
          <a:bodyPr/>
          <a:lstStyle/>
          <a:p>
            <a:endParaRPr lang="en-GB"/>
          </a:p>
        </p:txBody>
      </p:sp>
      <p:sp>
        <p:nvSpPr>
          <p:cNvPr id="17525" name="Line 324"/>
          <p:cNvSpPr>
            <a:spLocks noChangeShapeType="1"/>
          </p:cNvSpPr>
          <p:nvPr/>
        </p:nvSpPr>
        <p:spPr bwMode="auto">
          <a:xfrm>
            <a:off x="5119688" y="4094163"/>
            <a:ext cx="1587" cy="30162"/>
          </a:xfrm>
          <a:prstGeom prst="line">
            <a:avLst/>
          </a:prstGeom>
          <a:noFill/>
          <a:ln w="0">
            <a:solidFill>
              <a:srgbClr val="FFFFFF"/>
            </a:solidFill>
            <a:round/>
            <a:headEnd/>
            <a:tailEnd/>
          </a:ln>
        </p:spPr>
        <p:txBody>
          <a:bodyPr/>
          <a:lstStyle/>
          <a:p>
            <a:endParaRPr lang="en-GB"/>
          </a:p>
        </p:txBody>
      </p:sp>
      <p:sp>
        <p:nvSpPr>
          <p:cNvPr id="17526" name="Rectangle 325"/>
          <p:cNvSpPr>
            <a:spLocks noChangeArrowheads="1"/>
          </p:cNvSpPr>
          <p:nvPr/>
        </p:nvSpPr>
        <p:spPr bwMode="auto">
          <a:xfrm>
            <a:off x="5146675" y="4094163"/>
            <a:ext cx="850900" cy="28575"/>
          </a:xfrm>
          <a:prstGeom prst="rect">
            <a:avLst/>
          </a:prstGeom>
          <a:solidFill>
            <a:srgbClr val="FFFFFF"/>
          </a:solidFill>
          <a:ln w="9525">
            <a:noFill/>
            <a:miter lim="800000"/>
            <a:headEnd/>
            <a:tailEnd/>
          </a:ln>
        </p:spPr>
        <p:txBody>
          <a:bodyPr/>
          <a:lstStyle/>
          <a:p>
            <a:endParaRPr lang="en-GB"/>
          </a:p>
        </p:txBody>
      </p:sp>
      <p:sp>
        <p:nvSpPr>
          <p:cNvPr id="17527" name="Line 326"/>
          <p:cNvSpPr>
            <a:spLocks noChangeShapeType="1"/>
          </p:cNvSpPr>
          <p:nvPr/>
        </p:nvSpPr>
        <p:spPr bwMode="auto">
          <a:xfrm>
            <a:off x="5146675" y="4094163"/>
            <a:ext cx="850900" cy="1587"/>
          </a:xfrm>
          <a:prstGeom prst="line">
            <a:avLst/>
          </a:prstGeom>
          <a:noFill/>
          <a:ln w="0">
            <a:solidFill>
              <a:srgbClr val="FFFFFF"/>
            </a:solidFill>
            <a:round/>
            <a:headEnd/>
            <a:tailEnd/>
          </a:ln>
        </p:spPr>
        <p:txBody>
          <a:bodyPr/>
          <a:lstStyle/>
          <a:p>
            <a:endParaRPr lang="en-GB"/>
          </a:p>
        </p:txBody>
      </p:sp>
      <p:sp>
        <p:nvSpPr>
          <p:cNvPr id="17528" name="Rectangle 327"/>
          <p:cNvSpPr>
            <a:spLocks noChangeArrowheads="1"/>
          </p:cNvSpPr>
          <p:nvPr/>
        </p:nvSpPr>
        <p:spPr bwMode="auto">
          <a:xfrm>
            <a:off x="5997575" y="4094163"/>
            <a:ext cx="26988" cy="30162"/>
          </a:xfrm>
          <a:prstGeom prst="rect">
            <a:avLst/>
          </a:prstGeom>
          <a:solidFill>
            <a:srgbClr val="FFFFFF"/>
          </a:solidFill>
          <a:ln w="9525">
            <a:noFill/>
            <a:miter lim="800000"/>
            <a:headEnd/>
            <a:tailEnd/>
          </a:ln>
        </p:spPr>
        <p:txBody>
          <a:bodyPr/>
          <a:lstStyle/>
          <a:p>
            <a:endParaRPr lang="en-GB"/>
          </a:p>
        </p:txBody>
      </p:sp>
      <p:sp>
        <p:nvSpPr>
          <p:cNvPr id="17529" name="Line 328"/>
          <p:cNvSpPr>
            <a:spLocks noChangeShapeType="1"/>
          </p:cNvSpPr>
          <p:nvPr/>
        </p:nvSpPr>
        <p:spPr bwMode="auto">
          <a:xfrm>
            <a:off x="5997575" y="4094163"/>
            <a:ext cx="1588" cy="30162"/>
          </a:xfrm>
          <a:prstGeom prst="line">
            <a:avLst/>
          </a:prstGeom>
          <a:noFill/>
          <a:ln w="0">
            <a:solidFill>
              <a:srgbClr val="FFFFFF"/>
            </a:solidFill>
            <a:round/>
            <a:headEnd/>
            <a:tailEnd/>
          </a:ln>
        </p:spPr>
        <p:txBody>
          <a:bodyPr/>
          <a:lstStyle/>
          <a:p>
            <a:endParaRPr lang="en-GB"/>
          </a:p>
        </p:txBody>
      </p:sp>
      <p:sp>
        <p:nvSpPr>
          <p:cNvPr id="17530" name="Rectangle 329"/>
          <p:cNvSpPr>
            <a:spLocks noChangeArrowheads="1"/>
          </p:cNvSpPr>
          <p:nvPr/>
        </p:nvSpPr>
        <p:spPr bwMode="auto">
          <a:xfrm>
            <a:off x="6024563" y="4094163"/>
            <a:ext cx="2395537" cy="28575"/>
          </a:xfrm>
          <a:prstGeom prst="rect">
            <a:avLst/>
          </a:prstGeom>
          <a:solidFill>
            <a:srgbClr val="FFFFFF"/>
          </a:solidFill>
          <a:ln w="9525">
            <a:noFill/>
            <a:miter lim="800000"/>
            <a:headEnd/>
            <a:tailEnd/>
          </a:ln>
        </p:spPr>
        <p:txBody>
          <a:bodyPr/>
          <a:lstStyle/>
          <a:p>
            <a:endParaRPr lang="en-GB"/>
          </a:p>
        </p:txBody>
      </p:sp>
      <p:sp>
        <p:nvSpPr>
          <p:cNvPr id="17531" name="Line 330"/>
          <p:cNvSpPr>
            <a:spLocks noChangeShapeType="1"/>
          </p:cNvSpPr>
          <p:nvPr/>
        </p:nvSpPr>
        <p:spPr bwMode="auto">
          <a:xfrm>
            <a:off x="6024563" y="4094163"/>
            <a:ext cx="2395537" cy="1587"/>
          </a:xfrm>
          <a:prstGeom prst="line">
            <a:avLst/>
          </a:prstGeom>
          <a:noFill/>
          <a:ln w="0">
            <a:solidFill>
              <a:srgbClr val="FFFFFF"/>
            </a:solidFill>
            <a:round/>
            <a:headEnd/>
            <a:tailEnd/>
          </a:ln>
        </p:spPr>
        <p:txBody>
          <a:bodyPr/>
          <a:lstStyle/>
          <a:p>
            <a:endParaRPr lang="en-GB"/>
          </a:p>
        </p:txBody>
      </p:sp>
      <p:sp>
        <p:nvSpPr>
          <p:cNvPr id="17532" name="Rectangle 331"/>
          <p:cNvSpPr>
            <a:spLocks noChangeArrowheads="1"/>
          </p:cNvSpPr>
          <p:nvPr/>
        </p:nvSpPr>
        <p:spPr bwMode="auto">
          <a:xfrm>
            <a:off x="8420100" y="4094163"/>
            <a:ext cx="26988" cy="30162"/>
          </a:xfrm>
          <a:prstGeom prst="rect">
            <a:avLst/>
          </a:prstGeom>
          <a:solidFill>
            <a:srgbClr val="FFFFFF"/>
          </a:solidFill>
          <a:ln w="9525">
            <a:noFill/>
            <a:miter lim="800000"/>
            <a:headEnd/>
            <a:tailEnd/>
          </a:ln>
        </p:spPr>
        <p:txBody>
          <a:bodyPr/>
          <a:lstStyle/>
          <a:p>
            <a:endParaRPr lang="en-GB"/>
          </a:p>
        </p:txBody>
      </p:sp>
      <p:sp>
        <p:nvSpPr>
          <p:cNvPr id="17533" name="Line 332"/>
          <p:cNvSpPr>
            <a:spLocks noChangeShapeType="1"/>
          </p:cNvSpPr>
          <p:nvPr/>
        </p:nvSpPr>
        <p:spPr bwMode="auto">
          <a:xfrm>
            <a:off x="8420100" y="4094163"/>
            <a:ext cx="1588" cy="30162"/>
          </a:xfrm>
          <a:prstGeom prst="line">
            <a:avLst/>
          </a:prstGeom>
          <a:noFill/>
          <a:ln w="0">
            <a:solidFill>
              <a:srgbClr val="FFFFFF"/>
            </a:solidFill>
            <a:round/>
            <a:headEnd/>
            <a:tailEnd/>
          </a:ln>
        </p:spPr>
        <p:txBody>
          <a:bodyPr/>
          <a:lstStyle/>
          <a:p>
            <a:endParaRPr lang="en-GB"/>
          </a:p>
        </p:txBody>
      </p:sp>
      <p:sp>
        <p:nvSpPr>
          <p:cNvPr id="17534" name="Rectangle 333"/>
          <p:cNvSpPr>
            <a:spLocks noChangeArrowheads="1"/>
          </p:cNvSpPr>
          <p:nvPr/>
        </p:nvSpPr>
        <p:spPr bwMode="auto">
          <a:xfrm>
            <a:off x="5119688" y="4124325"/>
            <a:ext cx="26987" cy="363538"/>
          </a:xfrm>
          <a:prstGeom prst="rect">
            <a:avLst/>
          </a:prstGeom>
          <a:solidFill>
            <a:srgbClr val="FFFFFF"/>
          </a:solidFill>
          <a:ln w="9525">
            <a:noFill/>
            <a:miter lim="800000"/>
            <a:headEnd/>
            <a:tailEnd/>
          </a:ln>
        </p:spPr>
        <p:txBody>
          <a:bodyPr/>
          <a:lstStyle/>
          <a:p>
            <a:endParaRPr lang="en-GB"/>
          </a:p>
        </p:txBody>
      </p:sp>
      <p:sp>
        <p:nvSpPr>
          <p:cNvPr id="17535" name="Line 334"/>
          <p:cNvSpPr>
            <a:spLocks noChangeShapeType="1"/>
          </p:cNvSpPr>
          <p:nvPr/>
        </p:nvSpPr>
        <p:spPr bwMode="auto">
          <a:xfrm>
            <a:off x="5119688" y="4124325"/>
            <a:ext cx="1587" cy="363538"/>
          </a:xfrm>
          <a:prstGeom prst="line">
            <a:avLst/>
          </a:prstGeom>
          <a:noFill/>
          <a:ln w="0">
            <a:solidFill>
              <a:srgbClr val="FFFFFF"/>
            </a:solidFill>
            <a:round/>
            <a:headEnd/>
            <a:tailEnd/>
          </a:ln>
        </p:spPr>
        <p:txBody>
          <a:bodyPr/>
          <a:lstStyle/>
          <a:p>
            <a:endParaRPr lang="en-GB"/>
          </a:p>
        </p:txBody>
      </p:sp>
      <p:sp>
        <p:nvSpPr>
          <p:cNvPr id="17536" name="Rectangle 335"/>
          <p:cNvSpPr>
            <a:spLocks noChangeArrowheads="1"/>
          </p:cNvSpPr>
          <p:nvPr/>
        </p:nvSpPr>
        <p:spPr bwMode="auto">
          <a:xfrm>
            <a:off x="5997575" y="4124325"/>
            <a:ext cx="26988" cy="363538"/>
          </a:xfrm>
          <a:prstGeom prst="rect">
            <a:avLst/>
          </a:prstGeom>
          <a:solidFill>
            <a:srgbClr val="FFFFFF"/>
          </a:solidFill>
          <a:ln w="9525">
            <a:noFill/>
            <a:miter lim="800000"/>
            <a:headEnd/>
            <a:tailEnd/>
          </a:ln>
        </p:spPr>
        <p:txBody>
          <a:bodyPr/>
          <a:lstStyle/>
          <a:p>
            <a:endParaRPr lang="en-GB"/>
          </a:p>
        </p:txBody>
      </p:sp>
      <p:sp>
        <p:nvSpPr>
          <p:cNvPr id="17537" name="Line 336"/>
          <p:cNvSpPr>
            <a:spLocks noChangeShapeType="1"/>
          </p:cNvSpPr>
          <p:nvPr/>
        </p:nvSpPr>
        <p:spPr bwMode="auto">
          <a:xfrm>
            <a:off x="5997575" y="4124325"/>
            <a:ext cx="1588" cy="363538"/>
          </a:xfrm>
          <a:prstGeom prst="line">
            <a:avLst/>
          </a:prstGeom>
          <a:noFill/>
          <a:ln w="0">
            <a:solidFill>
              <a:srgbClr val="FFFFFF"/>
            </a:solidFill>
            <a:round/>
            <a:headEnd/>
            <a:tailEnd/>
          </a:ln>
        </p:spPr>
        <p:txBody>
          <a:bodyPr/>
          <a:lstStyle/>
          <a:p>
            <a:endParaRPr lang="en-GB"/>
          </a:p>
        </p:txBody>
      </p:sp>
      <p:sp>
        <p:nvSpPr>
          <p:cNvPr id="17538" name="Rectangle 337"/>
          <p:cNvSpPr>
            <a:spLocks noChangeArrowheads="1"/>
          </p:cNvSpPr>
          <p:nvPr/>
        </p:nvSpPr>
        <p:spPr bwMode="auto">
          <a:xfrm>
            <a:off x="8420100" y="4124325"/>
            <a:ext cx="26988" cy="363538"/>
          </a:xfrm>
          <a:prstGeom prst="rect">
            <a:avLst/>
          </a:prstGeom>
          <a:solidFill>
            <a:srgbClr val="FFFFFF"/>
          </a:solidFill>
          <a:ln w="9525">
            <a:noFill/>
            <a:miter lim="800000"/>
            <a:headEnd/>
            <a:tailEnd/>
          </a:ln>
        </p:spPr>
        <p:txBody>
          <a:bodyPr/>
          <a:lstStyle/>
          <a:p>
            <a:endParaRPr lang="en-GB"/>
          </a:p>
        </p:txBody>
      </p:sp>
      <p:sp>
        <p:nvSpPr>
          <p:cNvPr id="17539" name="Line 338"/>
          <p:cNvSpPr>
            <a:spLocks noChangeShapeType="1"/>
          </p:cNvSpPr>
          <p:nvPr/>
        </p:nvSpPr>
        <p:spPr bwMode="auto">
          <a:xfrm>
            <a:off x="8420100" y="4124325"/>
            <a:ext cx="1588" cy="363538"/>
          </a:xfrm>
          <a:prstGeom prst="line">
            <a:avLst/>
          </a:prstGeom>
          <a:noFill/>
          <a:ln w="0">
            <a:solidFill>
              <a:srgbClr val="FFFFFF"/>
            </a:solidFill>
            <a:round/>
            <a:headEnd/>
            <a:tailEnd/>
          </a:ln>
        </p:spPr>
        <p:txBody>
          <a:bodyPr/>
          <a:lstStyle/>
          <a:p>
            <a:endParaRPr lang="en-GB"/>
          </a:p>
        </p:txBody>
      </p:sp>
      <p:sp>
        <p:nvSpPr>
          <p:cNvPr id="17540" name="Rectangle 339"/>
          <p:cNvSpPr>
            <a:spLocks noChangeArrowheads="1"/>
          </p:cNvSpPr>
          <p:nvPr/>
        </p:nvSpPr>
        <p:spPr bwMode="auto">
          <a:xfrm>
            <a:off x="5200650" y="4518025"/>
            <a:ext cx="623888" cy="312738"/>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Courier New" pitchFamily="49" charset="0"/>
              </a:rPr>
              <a:t>norm</a:t>
            </a:r>
            <a:endParaRPr lang="en-GB" sz="1400"/>
          </a:p>
        </p:txBody>
      </p:sp>
      <p:sp>
        <p:nvSpPr>
          <p:cNvPr id="17541" name="Rectangle 340"/>
          <p:cNvSpPr>
            <a:spLocks noChangeArrowheads="1"/>
          </p:cNvSpPr>
          <p:nvPr/>
        </p:nvSpPr>
        <p:spPr bwMode="auto">
          <a:xfrm>
            <a:off x="5681663" y="4497388"/>
            <a:ext cx="334962"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42" name="Rectangle 341"/>
          <p:cNvSpPr>
            <a:spLocks noChangeArrowheads="1"/>
          </p:cNvSpPr>
          <p:nvPr/>
        </p:nvSpPr>
        <p:spPr bwMode="auto">
          <a:xfrm>
            <a:off x="5903913" y="4497388"/>
            <a:ext cx="158750" cy="296862"/>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43" name="Rectangle 342"/>
          <p:cNvSpPr>
            <a:spLocks noChangeArrowheads="1"/>
          </p:cNvSpPr>
          <p:nvPr/>
        </p:nvSpPr>
        <p:spPr bwMode="auto">
          <a:xfrm>
            <a:off x="6078538" y="4524375"/>
            <a:ext cx="2105025"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matrix / vector norm</a:t>
            </a:r>
            <a:endParaRPr lang="en-GB" sz="1400"/>
          </a:p>
        </p:txBody>
      </p:sp>
      <p:sp>
        <p:nvSpPr>
          <p:cNvPr id="17544" name="Rectangle 343"/>
          <p:cNvSpPr>
            <a:spLocks noChangeArrowheads="1"/>
          </p:cNvSpPr>
          <p:nvPr/>
        </p:nvSpPr>
        <p:spPr bwMode="auto">
          <a:xfrm>
            <a:off x="7994650" y="4524375"/>
            <a:ext cx="158750" cy="29686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600" b="1">
                <a:solidFill>
                  <a:srgbClr val="000000"/>
                </a:solidFill>
                <a:latin typeface="Arial" charset="0"/>
              </a:rPr>
              <a:t> </a:t>
            </a:r>
            <a:endParaRPr lang="en-GB" sz="1400"/>
          </a:p>
        </p:txBody>
      </p:sp>
      <p:sp>
        <p:nvSpPr>
          <p:cNvPr id="17545" name="Rectangle 344"/>
          <p:cNvSpPr>
            <a:spLocks noChangeArrowheads="1"/>
          </p:cNvSpPr>
          <p:nvPr/>
        </p:nvSpPr>
        <p:spPr bwMode="auto">
          <a:xfrm>
            <a:off x="5119688" y="4487863"/>
            <a:ext cx="26987" cy="30162"/>
          </a:xfrm>
          <a:prstGeom prst="rect">
            <a:avLst/>
          </a:prstGeom>
          <a:solidFill>
            <a:srgbClr val="FFFFFF"/>
          </a:solidFill>
          <a:ln w="9525">
            <a:noFill/>
            <a:miter lim="800000"/>
            <a:headEnd/>
            <a:tailEnd/>
          </a:ln>
        </p:spPr>
        <p:txBody>
          <a:bodyPr/>
          <a:lstStyle/>
          <a:p>
            <a:endParaRPr lang="en-GB"/>
          </a:p>
        </p:txBody>
      </p:sp>
      <p:sp>
        <p:nvSpPr>
          <p:cNvPr id="17546" name="Line 345"/>
          <p:cNvSpPr>
            <a:spLocks noChangeShapeType="1"/>
          </p:cNvSpPr>
          <p:nvPr/>
        </p:nvSpPr>
        <p:spPr bwMode="auto">
          <a:xfrm>
            <a:off x="5119688" y="4487863"/>
            <a:ext cx="1587" cy="30162"/>
          </a:xfrm>
          <a:prstGeom prst="line">
            <a:avLst/>
          </a:prstGeom>
          <a:noFill/>
          <a:ln w="0">
            <a:solidFill>
              <a:srgbClr val="FFFFFF"/>
            </a:solidFill>
            <a:round/>
            <a:headEnd/>
            <a:tailEnd/>
          </a:ln>
        </p:spPr>
        <p:txBody>
          <a:bodyPr/>
          <a:lstStyle/>
          <a:p>
            <a:endParaRPr lang="en-GB"/>
          </a:p>
        </p:txBody>
      </p:sp>
      <p:sp>
        <p:nvSpPr>
          <p:cNvPr id="17547" name="Rectangle 346"/>
          <p:cNvSpPr>
            <a:spLocks noChangeArrowheads="1"/>
          </p:cNvSpPr>
          <p:nvPr/>
        </p:nvSpPr>
        <p:spPr bwMode="auto">
          <a:xfrm>
            <a:off x="5146675" y="4487863"/>
            <a:ext cx="850900" cy="28575"/>
          </a:xfrm>
          <a:prstGeom prst="rect">
            <a:avLst/>
          </a:prstGeom>
          <a:solidFill>
            <a:srgbClr val="FFFFFF"/>
          </a:solidFill>
          <a:ln w="9525">
            <a:noFill/>
            <a:miter lim="800000"/>
            <a:headEnd/>
            <a:tailEnd/>
          </a:ln>
        </p:spPr>
        <p:txBody>
          <a:bodyPr/>
          <a:lstStyle/>
          <a:p>
            <a:endParaRPr lang="en-GB"/>
          </a:p>
        </p:txBody>
      </p:sp>
      <p:sp>
        <p:nvSpPr>
          <p:cNvPr id="17548" name="Line 347"/>
          <p:cNvSpPr>
            <a:spLocks noChangeShapeType="1"/>
          </p:cNvSpPr>
          <p:nvPr/>
        </p:nvSpPr>
        <p:spPr bwMode="auto">
          <a:xfrm>
            <a:off x="5146675" y="4487863"/>
            <a:ext cx="850900" cy="1587"/>
          </a:xfrm>
          <a:prstGeom prst="line">
            <a:avLst/>
          </a:prstGeom>
          <a:noFill/>
          <a:ln w="0">
            <a:solidFill>
              <a:srgbClr val="FFFFFF"/>
            </a:solidFill>
            <a:round/>
            <a:headEnd/>
            <a:tailEnd/>
          </a:ln>
        </p:spPr>
        <p:txBody>
          <a:bodyPr/>
          <a:lstStyle/>
          <a:p>
            <a:endParaRPr lang="en-GB"/>
          </a:p>
        </p:txBody>
      </p:sp>
      <p:sp>
        <p:nvSpPr>
          <p:cNvPr id="17549" name="Rectangle 348"/>
          <p:cNvSpPr>
            <a:spLocks noChangeArrowheads="1"/>
          </p:cNvSpPr>
          <p:nvPr/>
        </p:nvSpPr>
        <p:spPr bwMode="auto">
          <a:xfrm>
            <a:off x="5997575" y="4487863"/>
            <a:ext cx="26988" cy="30162"/>
          </a:xfrm>
          <a:prstGeom prst="rect">
            <a:avLst/>
          </a:prstGeom>
          <a:solidFill>
            <a:srgbClr val="FFFFFF"/>
          </a:solidFill>
          <a:ln w="9525">
            <a:noFill/>
            <a:miter lim="800000"/>
            <a:headEnd/>
            <a:tailEnd/>
          </a:ln>
        </p:spPr>
        <p:txBody>
          <a:bodyPr/>
          <a:lstStyle/>
          <a:p>
            <a:endParaRPr lang="en-GB"/>
          </a:p>
        </p:txBody>
      </p:sp>
      <p:sp>
        <p:nvSpPr>
          <p:cNvPr id="17550" name="Line 349"/>
          <p:cNvSpPr>
            <a:spLocks noChangeShapeType="1"/>
          </p:cNvSpPr>
          <p:nvPr/>
        </p:nvSpPr>
        <p:spPr bwMode="auto">
          <a:xfrm>
            <a:off x="5997575" y="4487863"/>
            <a:ext cx="1588" cy="30162"/>
          </a:xfrm>
          <a:prstGeom prst="line">
            <a:avLst/>
          </a:prstGeom>
          <a:noFill/>
          <a:ln w="0">
            <a:solidFill>
              <a:srgbClr val="FFFFFF"/>
            </a:solidFill>
            <a:round/>
            <a:headEnd/>
            <a:tailEnd/>
          </a:ln>
        </p:spPr>
        <p:txBody>
          <a:bodyPr/>
          <a:lstStyle/>
          <a:p>
            <a:endParaRPr lang="en-GB"/>
          </a:p>
        </p:txBody>
      </p:sp>
      <p:sp>
        <p:nvSpPr>
          <p:cNvPr id="17551" name="Rectangle 350"/>
          <p:cNvSpPr>
            <a:spLocks noChangeArrowheads="1"/>
          </p:cNvSpPr>
          <p:nvPr/>
        </p:nvSpPr>
        <p:spPr bwMode="auto">
          <a:xfrm>
            <a:off x="6024563" y="4487863"/>
            <a:ext cx="2395537" cy="28575"/>
          </a:xfrm>
          <a:prstGeom prst="rect">
            <a:avLst/>
          </a:prstGeom>
          <a:solidFill>
            <a:srgbClr val="FFFFFF"/>
          </a:solidFill>
          <a:ln w="9525">
            <a:noFill/>
            <a:miter lim="800000"/>
            <a:headEnd/>
            <a:tailEnd/>
          </a:ln>
        </p:spPr>
        <p:txBody>
          <a:bodyPr/>
          <a:lstStyle/>
          <a:p>
            <a:endParaRPr lang="en-GB"/>
          </a:p>
        </p:txBody>
      </p:sp>
      <p:sp>
        <p:nvSpPr>
          <p:cNvPr id="17552" name="Line 351"/>
          <p:cNvSpPr>
            <a:spLocks noChangeShapeType="1"/>
          </p:cNvSpPr>
          <p:nvPr/>
        </p:nvSpPr>
        <p:spPr bwMode="auto">
          <a:xfrm>
            <a:off x="6024563" y="4487863"/>
            <a:ext cx="2395537" cy="1587"/>
          </a:xfrm>
          <a:prstGeom prst="line">
            <a:avLst/>
          </a:prstGeom>
          <a:noFill/>
          <a:ln w="0">
            <a:solidFill>
              <a:srgbClr val="FFFFFF"/>
            </a:solidFill>
            <a:round/>
            <a:headEnd/>
            <a:tailEnd/>
          </a:ln>
        </p:spPr>
        <p:txBody>
          <a:bodyPr/>
          <a:lstStyle/>
          <a:p>
            <a:endParaRPr lang="en-GB"/>
          </a:p>
        </p:txBody>
      </p:sp>
      <p:sp>
        <p:nvSpPr>
          <p:cNvPr id="17553" name="Rectangle 352"/>
          <p:cNvSpPr>
            <a:spLocks noChangeArrowheads="1"/>
          </p:cNvSpPr>
          <p:nvPr/>
        </p:nvSpPr>
        <p:spPr bwMode="auto">
          <a:xfrm>
            <a:off x="8420100" y="4487863"/>
            <a:ext cx="26988" cy="30162"/>
          </a:xfrm>
          <a:prstGeom prst="rect">
            <a:avLst/>
          </a:prstGeom>
          <a:solidFill>
            <a:srgbClr val="FFFFFF"/>
          </a:solidFill>
          <a:ln w="9525">
            <a:noFill/>
            <a:miter lim="800000"/>
            <a:headEnd/>
            <a:tailEnd/>
          </a:ln>
        </p:spPr>
        <p:txBody>
          <a:bodyPr/>
          <a:lstStyle/>
          <a:p>
            <a:endParaRPr lang="en-GB"/>
          </a:p>
        </p:txBody>
      </p:sp>
      <p:sp>
        <p:nvSpPr>
          <p:cNvPr id="17554" name="Line 353"/>
          <p:cNvSpPr>
            <a:spLocks noChangeShapeType="1"/>
          </p:cNvSpPr>
          <p:nvPr/>
        </p:nvSpPr>
        <p:spPr bwMode="auto">
          <a:xfrm>
            <a:off x="8420100" y="4487863"/>
            <a:ext cx="1588" cy="30162"/>
          </a:xfrm>
          <a:prstGeom prst="line">
            <a:avLst/>
          </a:prstGeom>
          <a:noFill/>
          <a:ln w="0">
            <a:solidFill>
              <a:srgbClr val="FFFFFF"/>
            </a:solidFill>
            <a:round/>
            <a:headEnd/>
            <a:tailEnd/>
          </a:ln>
        </p:spPr>
        <p:txBody>
          <a:bodyPr/>
          <a:lstStyle/>
          <a:p>
            <a:endParaRPr lang="en-GB"/>
          </a:p>
        </p:txBody>
      </p:sp>
      <p:sp>
        <p:nvSpPr>
          <p:cNvPr id="17555" name="Rectangle 354"/>
          <p:cNvSpPr>
            <a:spLocks noChangeArrowheads="1"/>
          </p:cNvSpPr>
          <p:nvPr/>
        </p:nvSpPr>
        <p:spPr bwMode="auto">
          <a:xfrm>
            <a:off x="5119688" y="4518025"/>
            <a:ext cx="26987" cy="363538"/>
          </a:xfrm>
          <a:prstGeom prst="rect">
            <a:avLst/>
          </a:prstGeom>
          <a:solidFill>
            <a:srgbClr val="FFFFFF"/>
          </a:solidFill>
          <a:ln w="9525">
            <a:noFill/>
            <a:miter lim="800000"/>
            <a:headEnd/>
            <a:tailEnd/>
          </a:ln>
        </p:spPr>
        <p:txBody>
          <a:bodyPr/>
          <a:lstStyle/>
          <a:p>
            <a:endParaRPr lang="en-GB"/>
          </a:p>
        </p:txBody>
      </p:sp>
      <p:sp>
        <p:nvSpPr>
          <p:cNvPr id="17556" name="Line 355"/>
          <p:cNvSpPr>
            <a:spLocks noChangeShapeType="1"/>
          </p:cNvSpPr>
          <p:nvPr/>
        </p:nvSpPr>
        <p:spPr bwMode="auto">
          <a:xfrm>
            <a:off x="5119688" y="4518025"/>
            <a:ext cx="1587" cy="363538"/>
          </a:xfrm>
          <a:prstGeom prst="line">
            <a:avLst/>
          </a:prstGeom>
          <a:noFill/>
          <a:ln w="0">
            <a:solidFill>
              <a:srgbClr val="FFFFFF"/>
            </a:solidFill>
            <a:round/>
            <a:headEnd/>
            <a:tailEnd/>
          </a:ln>
        </p:spPr>
        <p:txBody>
          <a:bodyPr/>
          <a:lstStyle/>
          <a:p>
            <a:endParaRPr lang="en-GB"/>
          </a:p>
        </p:txBody>
      </p:sp>
      <p:sp>
        <p:nvSpPr>
          <p:cNvPr id="17557" name="Rectangle 356"/>
          <p:cNvSpPr>
            <a:spLocks noChangeArrowheads="1"/>
          </p:cNvSpPr>
          <p:nvPr/>
        </p:nvSpPr>
        <p:spPr bwMode="auto">
          <a:xfrm>
            <a:off x="5119688" y="4881563"/>
            <a:ext cx="26987" cy="28575"/>
          </a:xfrm>
          <a:prstGeom prst="rect">
            <a:avLst/>
          </a:prstGeom>
          <a:solidFill>
            <a:srgbClr val="FFFFFF"/>
          </a:solidFill>
          <a:ln w="9525">
            <a:noFill/>
            <a:miter lim="800000"/>
            <a:headEnd/>
            <a:tailEnd/>
          </a:ln>
        </p:spPr>
        <p:txBody>
          <a:bodyPr/>
          <a:lstStyle/>
          <a:p>
            <a:endParaRPr lang="en-GB"/>
          </a:p>
        </p:txBody>
      </p:sp>
      <p:sp>
        <p:nvSpPr>
          <p:cNvPr id="17558" name="Line 357"/>
          <p:cNvSpPr>
            <a:spLocks noChangeShapeType="1"/>
          </p:cNvSpPr>
          <p:nvPr/>
        </p:nvSpPr>
        <p:spPr bwMode="auto">
          <a:xfrm>
            <a:off x="5119688" y="4881563"/>
            <a:ext cx="26987" cy="1587"/>
          </a:xfrm>
          <a:prstGeom prst="line">
            <a:avLst/>
          </a:prstGeom>
          <a:noFill/>
          <a:ln w="0">
            <a:solidFill>
              <a:srgbClr val="FFFFFF"/>
            </a:solidFill>
            <a:round/>
            <a:headEnd/>
            <a:tailEnd/>
          </a:ln>
        </p:spPr>
        <p:txBody>
          <a:bodyPr/>
          <a:lstStyle/>
          <a:p>
            <a:endParaRPr lang="en-GB"/>
          </a:p>
        </p:txBody>
      </p:sp>
      <p:sp>
        <p:nvSpPr>
          <p:cNvPr id="17559" name="Line 358"/>
          <p:cNvSpPr>
            <a:spLocks noChangeShapeType="1"/>
          </p:cNvSpPr>
          <p:nvPr/>
        </p:nvSpPr>
        <p:spPr bwMode="auto">
          <a:xfrm>
            <a:off x="5119688" y="4881563"/>
            <a:ext cx="1587" cy="28575"/>
          </a:xfrm>
          <a:prstGeom prst="line">
            <a:avLst/>
          </a:prstGeom>
          <a:noFill/>
          <a:ln w="0">
            <a:solidFill>
              <a:srgbClr val="FFFFFF"/>
            </a:solidFill>
            <a:round/>
            <a:headEnd/>
            <a:tailEnd/>
          </a:ln>
        </p:spPr>
        <p:txBody>
          <a:bodyPr/>
          <a:lstStyle/>
          <a:p>
            <a:endParaRPr lang="en-GB"/>
          </a:p>
        </p:txBody>
      </p:sp>
      <p:sp>
        <p:nvSpPr>
          <p:cNvPr id="17560" name="Rectangle 359"/>
          <p:cNvSpPr>
            <a:spLocks noChangeArrowheads="1"/>
          </p:cNvSpPr>
          <p:nvPr/>
        </p:nvSpPr>
        <p:spPr bwMode="auto">
          <a:xfrm>
            <a:off x="5119688" y="4881563"/>
            <a:ext cx="26987" cy="28575"/>
          </a:xfrm>
          <a:prstGeom prst="rect">
            <a:avLst/>
          </a:prstGeom>
          <a:solidFill>
            <a:srgbClr val="FFFFFF"/>
          </a:solidFill>
          <a:ln w="9525">
            <a:noFill/>
            <a:miter lim="800000"/>
            <a:headEnd/>
            <a:tailEnd/>
          </a:ln>
        </p:spPr>
        <p:txBody>
          <a:bodyPr/>
          <a:lstStyle/>
          <a:p>
            <a:endParaRPr lang="en-GB"/>
          </a:p>
        </p:txBody>
      </p:sp>
      <p:sp>
        <p:nvSpPr>
          <p:cNvPr id="17561" name="Line 360"/>
          <p:cNvSpPr>
            <a:spLocks noChangeShapeType="1"/>
          </p:cNvSpPr>
          <p:nvPr/>
        </p:nvSpPr>
        <p:spPr bwMode="auto">
          <a:xfrm>
            <a:off x="5119688" y="4881563"/>
            <a:ext cx="26987" cy="1587"/>
          </a:xfrm>
          <a:prstGeom prst="line">
            <a:avLst/>
          </a:prstGeom>
          <a:noFill/>
          <a:ln w="0">
            <a:solidFill>
              <a:srgbClr val="FFFFFF"/>
            </a:solidFill>
            <a:round/>
            <a:headEnd/>
            <a:tailEnd/>
          </a:ln>
        </p:spPr>
        <p:txBody>
          <a:bodyPr/>
          <a:lstStyle/>
          <a:p>
            <a:endParaRPr lang="en-GB"/>
          </a:p>
        </p:txBody>
      </p:sp>
      <p:sp>
        <p:nvSpPr>
          <p:cNvPr id="17562" name="Line 361"/>
          <p:cNvSpPr>
            <a:spLocks noChangeShapeType="1"/>
          </p:cNvSpPr>
          <p:nvPr/>
        </p:nvSpPr>
        <p:spPr bwMode="auto">
          <a:xfrm>
            <a:off x="5119688" y="4881563"/>
            <a:ext cx="1587" cy="28575"/>
          </a:xfrm>
          <a:prstGeom prst="line">
            <a:avLst/>
          </a:prstGeom>
          <a:noFill/>
          <a:ln w="0">
            <a:solidFill>
              <a:srgbClr val="FFFFFF"/>
            </a:solidFill>
            <a:round/>
            <a:headEnd/>
            <a:tailEnd/>
          </a:ln>
        </p:spPr>
        <p:txBody>
          <a:bodyPr/>
          <a:lstStyle/>
          <a:p>
            <a:endParaRPr lang="en-GB"/>
          </a:p>
        </p:txBody>
      </p:sp>
      <p:sp>
        <p:nvSpPr>
          <p:cNvPr id="17563" name="Rectangle 362"/>
          <p:cNvSpPr>
            <a:spLocks noChangeArrowheads="1"/>
          </p:cNvSpPr>
          <p:nvPr/>
        </p:nvSpPr>
        <p:spPr bwMode="auto">
          <a:xfrm>
            <a:off x="5146675" y="4881563"/>
            <a:ext cx="850900" cy="28575"/>
          </a:xfrm>
          <a:prstGeom prst="rect">
            <a:avLst/>
          </a:prstGeom>
          <a:solidFill>
            <a:srgbClr val="FFFFFF"/>
          </a:solidFill>
          <a:ln w="9525">
            <a:noFill/>
            <a:miter lim="800000"/>
            <a:headEnd/>
            <a:tailEnd/>
          </a:ln>
        </p:spPr>
        <p:txBody>
          <a:bodyPr/>
          <a:lstStyle/>
          <a:p>
            <a:endParaRPr lang="en-GB"/>
          </a:p>
        </p:txBody>
      </p:sp>
      <p:sp>
        <p:nvSpPr>
          <p:cNvPr id="17564" name="Line 363"/>
          <p:cNvSpPr>
            <a:spLocks noChangeShapeType="1"/>
          </p:cNvSpPr>
          <p:nvPr/>
        </p:nvSpPr>
        <p:spPr bwMode="auto">
          <a:xfrm>
            <a:off x="5146675" y="4881563"/>
            <a:ext cx="850900" cy="1587"/>
          </a:xfrm>
          <a:prstGeom prst="line">
            <a:avLst/>
          </a:prstGeom>
          <a:noFill/>
          <a:ln w="0">
            <a:solidFill>
              <a:srgbClr val="FFFFFF"/>
            </a:solidFill>
            <a:round/>
            <a:headEnd/>
            <a:tailEnd/>
          </a:ln>
        </p:spPr>
        <p:txBody>
          <a:bodyPr/>
          <a:lstStyle/>
          <a:p>
            <a:endParaRPr lang="en-GB"/>
          </a:p>
        </p:txBody>
      </p:sp>
      <p:sp>
        <p:nvSpPr>
          <p:cNvPr id="17565" name="Rectangle 364"/>
          <p:cNvSpPr>
            <a:spLocks noChangeArrowheads="1"/>
          </p:cNvSpPr>
          <p:nvPr/>
        </p:nvSpPr>
        <p:spPr bwMode="auto">
          <a:xfrm>
            <a:off x="5997575" y="4518025"/>
            <a:ext cx="26988" cy="363538"/>
          </a:xfrm>
          <a:prstGeom prst="rect">
            <a:avLst/>
          </a:prstGeom>
          <a:solidFill>
            <a:srgbClr val="FFFFFF"/>
          </a:solidFill>
          <a:ln w="9525">
            <a:noFill/>
            <a:miter lim="800000"/>
            <a:headEnd/>
            <a:tailEnd/>
          </a:ln>
        </p:spPr>
        <p:txBody>
          <a:bodyPr/>
          <a:lstStyle/>
          <a:p>
            <a:endParaRPr lang="en-GB"/>
          </a:p>
        </p:txBody>
      </p:sp>
      <p:sp>
        <p:nvSpPr>
          <p:cNvPr id="17566" name="Line 365"/>
          <p:cNvSpPr>
            <a:spLocks noChangeShapeType="1"/>
          </p:cNvSpPr>
          <p:nvPr/>
        </p:nvSpPr>
        <p:spPr bwMode="auto">
          <a:xfrm>
            <a:off x="5997575" y="4518025"/>
            <a:ext cx="1588" cy="363538"/>
          </a:xfrm>
          <a:prstGeom prst="line">
            <a:avLst/>
          </a:prstGeom>
          <a:noFill/>
          <a:ln w="0">
            <a:solidFill>
              <a:srgbClr val="FFFFFF"/>
            </a:solidFill>
            <a:round/>
            <a:headEnd/>
            <a:tailEnd/>
          </a:ln>
        </p:spPr>
        <p:txBody>
          <a:bodyPr/>
          <a:lstStyle/>
          <a:p>
            <a:endParaRPr lang="en-GB"/>
          </a:p>
        </p:txBody>
      </p:sp>
      <p:sp>
        <p:nvSpPr>
          <p:cNvPr id="17567" name="Rectangle 366"/>
          <p:cNvSpPr>
            <a:spLocks noChangeArrowheads="1"/>
          </p:cNvSpPr>
          <p:nvPr/>
        </p:nvSpPr>
        <p:spPr bwMode="auto">
          <a:xfrm>
            <a:off x="5997575" y="4881563"/>
            <a:ext cx="26988" cy="28575"/>
          </a:xfrm>
          <a:prstGeom prst="rect">
            <a:avLst/>
          </a:prstGeom>
          <a:solidFill>
            <a:srgbClr val="FFFFFF"/>
          </a:solidFill>
          <a:ln w="9525">
            <a:noFill/>
            <a:miter lim="800000"/>
            <a:headEnd/>
            <a:tailEnd/>
          </a:ln>
        </p:spPr>
        <p:txBody>
          <a:bodyPr/>
          <a:lstStyle/>
          <a:p>
            <a:endParaRPr lang="en-GB"/>
          </a:p>
        </p:txBody>
      </p:sp>
      <p:sp>
        <p:nvSpPr>
          <p:cNvPr id="17568" name="Line 367"/>
          <p:cNvSpPr>
            <a:spLocks noChangeShapeType="1"/>
          </p:cNvSpPr>
          <p:nvPr/>
        </p:nvSpPr>
        <p:spPr bwMode="auto">
          <a:xfrm>
            <a:off x="5997575" y="4881563"/>
            <a:ext cx="26988" cy="1587"/>
          </a:xfrm>
          <a:prstGeom prst="line">
            <a:avLst/>
          </a:prstGeom>
          <a:noFill/>
          <a:ln w="0">
            <a:solidFill>
              <a:srgbClr val="FFFFFF"/>
            </a:solidFill>
            <a:round/>
            <a:headEnd/>
            <a:tailEnd/>
          </a:ln>
        </p:spPr>
        <p:txBody>
          <a:bodyPr/>
          <a:lstStyle/>
          <a:p>
            <a:endParaRPr lang="en-GB"/>
          </a:p>
        </p:txBody>
      </p:sp>
      <p:sp>
        <p:nvSpPr>
          <p:cNvPr id="17569" name="Line 368"/>
          <p:cNvSpPr>
            <a:spLocks noChangeShapeType="1"/>
          </p:cNvSpPr>
          <p:nvPr/>
        </p:nvSpPr>
        <p:spPr bwMode="auto">
          <a:xfrm>
            <a:off x="5997575" y="4881563"/>
            <a:ext cx="1588" cy="28575"/>
          </a:xfrm>
          <a:prstGeom prst="line">
            <a:avLst/>
          </a:prstGeom>
          <a:noFill/>
          <a:ln w="0">
            <a:solidFill>
              <a:srgbClr val="FFFFFF"/>
            </a:solidFill>
            <a:round/>
            <a:headEnd/>
            <a:tailEnd/>
          </a:ln>
        </p:spPr>
        <p:txBody>
          <a:bodyPr/>
          <a:lstStyle/>
          <a:p>
            <a:endParaRPr lang="en-GB"/>
          </a:p>
        </p:txBody>
      </p:sp>
      <p:sp>
        <p:nvSpPr>
          <p:cNvPr id="17570" name="Rectangle 369"/>
          <p:cNvSpPr>
            <a:spLocks noChangeArrowheads="1"/>
          </p:cNvSpPr>
          <p:nvPr/>
        </p:nvSpPr>
        <p:spPr bwMode="auto">
          <a:xfrm>
            <a:off x="6024563" y="4881563"/>
            <a:ext cx="2395537" cy="28575"/>
          </a:xfrm>
          <a:prstGeom prst="rect">
            <a:avLst/>
          </a:prstGeom>
          <a:solidFill>
            <a:srgbClr val="FFFFFF"/>
          </a:solidFill>
          <a:ln w="9525">
            <a:noFill/>
            <a:miter lim="800000"/>
            <a:headEnd/>
            <a:tailEnd/>
          </a:ln>
        </p:spPr>
        <p:txBody>
          <a:bodyPr/>
          <a:lstStyle/>
          <a:p>
            <a:endParaRPr lang="en-GB"/>
          </a:p>
        </p:txBody>
      </p:sp>
      <p:sp>
        <p:nvSpPr>
          <p:cNvPr id="17571" name="Line 370"/>
          <p:cNvSpPr>
            <a:spLocks noChangeShapeType="1"/>
          </p:cNvSpPr>
          <p:nvPr/>
        </p:nvSpPr>
        <p:spPr bwMode="auto">
          <a:xfrm>
            <a:off x="6024563" y="4881563"/>
            <a:ext cx="2395537" cy="1587"/>
          </a:xfrm>
          <a:prstGeom prst="line">
            <a:avLst/>
          </a:prstGeom>
          <a:noFill/>
          <a:ln w="0">
            <a:solidFill>
              <a:srgbClr val="FFFFFF"/>
            </a:solidFill>
            <a:round/>
            <a:headEnd/>
            <a:tailEnd/>
          </a:ln>
        </p:spPr>
        <p:txBody>
          <a:bodyPr/>
          <a:lstStyle/>
          <a:p>
            <a:endParaRPr lang="en-GB"/>
          </a:p>
        </p:txBody>
      </p:sp>
      <p:sp>
        <p:nvSpPr>
          <p:cNvPr id="17572" name="Rectangle 371"/>
          <p:cNvSpPr>
            <a:spLocks noChangeArrowheads="1"/>
          </p:cNvSpPr>
          <p:nvPr/>
        </p:nvSpPr>
        <p:spPr bwMode="auto">
          <a:xfrm>
            <a:off x="8420100" y="4518025"/>
            <a:ext cx="26988" cy="363538"/>
          </a:xfrm>
          <a:prstGeom prst="rect">
            <a:avLst/>
          </a:prstGeom>
          <a:solidFill>
            <a:srgbClr val="FFFFFF"/>
          </a:solidFill>
          <a:ln w="9525">
            <a:noFill/>
            <a:miter lim="800000"/>
            <a:headEnd/>
            <a:tailEnd/>
          </a:ln>
        </p:spPr>
        <p:txBody>
          <a:bodyPr/>
          <a:lstStyle/>
          <a:p>
            <a:endParaRPr lang="en-GB"/>
          </a:p>
        </p:txBody>
      </p:sp>
      <p:sp>
        <p:nvSpPr>
          <p:cNvPr id="17573" name="Line 372"/>
          <p:cNvSpPr>
            <a:spLocks noChangeShapeType="1"/>
          </p:cNvSpPr>
          <p:nvPr/>
        </p:nvSpPr>
        <p:spPr bwMode="auto">
          <a:xfrm>
            <a:off x="8420100" y="4518025"/>
            <a:ext cx="1588" cy="363538"/>
          </a:xfrm>
          <a:prstGeom prst="line">
            <a:avLst/>
          </a:prstGeom>
          <a:noFill/>
          <a:ln w="0">
            <a:solidFill>
              <a:srgbClr val="FFFFFF"/>
            </a:solidFill>
            <a:round/>
            <a:headEnd/>
            <a:tailEnd/>
          </a:ln>
        </p:spPr>
        <p:txBody>
          <a:bodyPr/>
          <a:lstStyle/>
          <a:p>
            <a:endParaRPr lang="en-GB"/>
          </a:p>
        </p:txBody>
      </p:sp>
      <p:sp>
        <p:nvSpPr>
          <p:cNvPr id="17574" name="Rectangle 373"/>
          <p:cNvSpPr>
            <a:spLocks noChangeArrowheads="1"/>
          </p:cNvSpPr>
          <p:nvPr/>
        </p:nvSpPr>
        <p:spPr bwMode="auto">
          <a:xfrm>
            <a:off x="8420100" y="4881563"/>
            <a:ext cx="26988" cy="28575"/>
          </a:xfrm>
          <a:prstGeom prst="rect">
            <a:avLst/>
          </a:prstGeom>
          <a:solidFill>
            <a:srgbClr val="FFFFFF"/>
          </a:solidFill>
          <a:ln w="9525">
            <a:noFill/>
            <a:miter lim="800000"/>
            <a:headEnd/>
            <a:tailEnd/>
          </a:ln>
        </p:spPr>
        <p:txBody>
          <a:bodyPr/>
          <a:lstStyle/>
          <a:p>
            <a:endParaRPr lang="en-GB"/>
          </a:p>
        </p:txBody>
      </p:sp>
      <p:sp>
        <p:nvSpPr>
          <p:cNvPr id="17575" name="Line 374"/>
          <p:cNvSpPr>
            <a:spLocks noChangeShapeType="1"/>
          </p:cNvSpPr>
          <p:nvPr/>
        </p:nvSpPr>
        <p:spPr bwMode="auto">
          <a:xfrm>
            <a:off x="8420100" y="4881563"/>
            <a:ext cx="26988" cy="1587"/>
          </a:xfrm>
          <a:prstGeom prst="line">
            <a:avLst/>
          </a:prstGeom>
          <a:noFill/>
          <a:ln w="0">
            <a:solidFill>
              <a:srgbClr val="FFFFFF"/>
            </a:solidFill>
            <a:round/>
            <a:headEnd/>
            <a:tailEnd/>
          </a:ln>
        </p:spPr>
        <p:txBody>
          <a:bodyPr/>
          <a:lstStyle/>
          <a:p>
            <a:endParaRPr lang="en-GB"/>
          </a:p>
        </p:txBody>
      </p:sp>
      <p:sp>
        <p:nvSpPr>
          <p:cNvPr id="17576" name="Line 375"/>
          <p:cNvSpPr>
            <a:spLocks noChangeShapeType="1"/>
          </p:cNvSpPr>
          <p:nvPr/>
        </p:nvSpPr>
        <p:spPr bwMode="auto">
          <a:xfrm>
            <a:off x="8420100" y="4881563"/>
            <a:ext cx="1588" cy="28575"/>
          </a:xfrm>
          <a:prstGeom prst="line">
            <a:avLst/>
          </a:prstGeom>
          <a:noFill/>
          <a:ln w="0">
            <a:solidFill>
              <a:srgbClr val="FFFFFF"/>
            </a:solidFill>
            <a:round/>
            <a:headEnd/>
            <a:tailEnd/>
          </a:ln>
        </p:spPr>
        <p:txBody>
          <a:bodyPr/>
          <a:lstStyle/>
          <a:p>
            <a:endParaRPr lang="en-GB"/>
          </a:p>
        </p:txBody>
      </p:sp>
      <p:sp>
        <p:nvSpPr>
          <p:cNvPr id="17577" name="Rectangle 376"/>
          <p:cNvSpPr>
            <a:spLocks noChangeArrowheads="1"/>
          </p:cNvSpPr>
          <p:nvPr/>
        </p:nvSpPr>
        <p:spPr bwMode="auto">
          <a:xfrm>
            <a:off x="8420100" y="4881563"/>
            <a:ext cx="26988" cy="28575"/>
          </a:xfrm>
          <a:prstGeom prst="rect">
            <a:avLst/>
          </a:prstGeom>
          <a:solidFill>
            <a:srgbClr val="FFFFFF"/>
          </a:solidFill>
          <a:ln w="9525">
            <a:noFill/>
            <a:miter lim="800000"/>
            <a:headEnd/>
            <a:tailEnd/>
          </a:ln>
        </p:spPr>
        <p:txBody>
          <a:bodyPr/>
          <a:lstStyle/>
          <a:p>
            <a:endParaRPr lang="en-GB"/>
          </a:p>
        </p:txBody>
      </p:sp>
      <p:sp>
        <p:nvSpPr>
          <p:cNvPr id="17578" name="Line 377"/>
          <p:cNvSpPr>
            <a:spLocks noChangeShapeType="1"/>
          </p:cNvSpPr>
          <p:nvPr/>
        </p:nvSpPr>
        <p:spPr bwMode="auto">
          <a:xfrm>
            <a:off x="8420100" y="4881563"/>
            <a:ext cx="26988" cy="1587"/>
          </a:xfrm>
          <a:prstGeom prst="line">
            <a:avLst/>
          </a:prstGeom>
          <a:noFill/>
          <a:ln w="0">
            <a:solidFill>
              <a:srgbClr val="FFFFFF"/>
            </a:solidFill>
            <a:round/>
            <a:headEnd/>
            <a:tailEnd/>
          </a:ln>
        </p:spPr>
        <p:txBody>
          <a:bodyPr/>
          <a:lstStyle/>
          <a:p>
            <a:endParaRPr lang="en-GB"/>
          </a:p>
        </p:txBody>
      </p:sp>
      <p:sp>
        <p:nvSpPr>
          <p:cNvPr id="17579" name="Line 378"/>
          <p:cNvSpPr>
            <a:spLocks noChangeShapeType="1"/>
          </p:cNvSpPr>
          <p:nvPr/>
        </p:nvSpPr>
        <p:spPr bwMode="auto">
          <a:xfrm>
            <a:off x="8420100" y="4881563"/>
            <a:ext cx="1588" cy="28575"/>
          </a:xfrm>
          <a:prstGeom prst="line">
            <a:avLst/>
          </a:prstGeom>
          <a:noFill/>
          <a:ln w="0">
            <a:solidFill>
              <a:srgbClr val="FFFFFF"/>
            </a:solidFill>
            <a:round/>
            <a:headEnd/>
            <a:tailEnd/>
          </a:ln>
        </p:spPr>
        <p:txBody>
          <a:bodyPr/>
          <a:lstStyle/>
          <a:p>
            <a:endParaRPr lang="en-GB"/>
          </a:p>
        </p:txBody>
      </p:sp>
      <p:sp>
        <p:nvSpPr>
          <p:cNvPr id="17580" name="Rectangle 379"/>
          <p:cNvSpPr>
            <a:spLocks noChangeArrowheads="1"/>
          </p:cNvSpPr>
          <p:nvPr/>
        </p:nvSpPr>
        <p:spPr bwMode="auto">
          <a:xfrm>
            <a:off x="5110163" y="4916488"/>
            <a:ext cx="158750" cy="30797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700">
                <a:solidFill>
                  <a:srgbClr val="000000"/>
                </a:solidFill>
                <a:latin typeface="Arial" charset="0"/>
              </a:rPr>
              <a:t> </a:t>
            </a:r>
            <a:endParaRPr lang="en-GB" sz="1400"/>
          </a:p>
        </p:txBody>
      </p:sp>
      <p:sp>
        <p:nvSpPr>
          <p:cNvPr id="17581" name="Rectangle 380"/>
          <p:cNvSpPr>
            <a:spLocks noChangeArrowheads="1"/>
          </p:cNvSpPr>
          <p:nvPr/>
        </p:nvSpPr>
        <p:spPr bwMode="auto">
          <a:xfrm>
            <a:off x="5110163" y="5172075"/>
            <a:ext cx="144462" cy="312738"/>
          </a:xfrm>
          <a:prstGeom prst="rect">
            <a:avLst/>
          </a:prstGeom>
          <a:noFill/>
          <a:ln w="9525">
            <a:noFill/>
            <a:miter lim="800000"/>
            <a:headEnd/>
            <a:tailEnd/>
          </a:ln>
        </p:spPr>
        <p:txBody>
          <a:bodyPr wrap="none" lIns="0" tIns="0" rIns="0" bIns="0">
            <a:spAutoFit/>
          </a:bodyPr>
          <a:lstStyle/>
          <a:p>
            <a:pPr algn="ctr" eaLnBrk="0" hangingPunct="0">
              <a:spcBef>
                <a:spcPct val="0"/>
              </a:spcBef>
            </a:pPr>
            <a:r>
              <a:rPr lang="en-GB" sz="1700">
                <a:solidFill>
                  <a:srgbClr val="000000"/>
                </a:solidFill>
              </a:rPr>
              <a:t> </a:t>
            </a:r>
            <a:endParaRPr lang="en-GB" sz="1400"/>
          </a:p>
        </p:txBody>
      </p:sp>
      <p:sp>
        <p:nvSpPr>
          <p:cNvPr id="17582" name="Rectangle 381"/>
          <p:cNvSpPr>
            <a:spLocks noChangeArrowheads="1"/>
          </p:cNvSpPr>
          <p:nvPr/>
        </p:nvSpPr>
        <p:spPr bwMode="auto">
          <a:xfrm>
            <a:off x="6108700" y="2387600"/>
            <a:ext cx="2327275" cy="38100"/>
          </a:xfrm>
          <a:prstGeom prst="rect">
            <a:avLst/>
          </a:prstGeom>
          <a:solidFill>
            <a:srgbClr val="FFFFFF"/>
          </a:solidFill>
          <a:ln w="9525">
            <a:noFill/>
            <a:miter lim="800000"/>
            <a:headEnd/>
            <a:tailEnd/>
          </a:ln>
        </p:spPr>
        <p:txBody>
          <a:bodyPr/>
          <a:lstStyle/>
          <a:p>
            <a:endParaRPr lang="en-GB"/>
          </a:p>
        </p:txBody>
      </p:sp>
      <p:sp>
        <p:nvSpPr>
          <p:cNvPr id="17583" name="Rectangle 382"/>
          <p:cNvSpPr>
            <a:spLocks noChangeArrowheads="1"/>
          </p:cNvSpPr>
          <p:nvPr/>
        </p:nvSpPr>
        <p:spPr bwMode="auto">
          <a:xfrm>
            <a:off x="8420100" y="2071688"/>
            <a:ext cx="26988" cy="363537"/>
          </a:xfrm>
          <a:prstGeom prst="rect">
            <a:avLst/>
          </a:prstGeom>
          <a:solidFill>
            <a:srgbClr val="FFFFFF"/>
          </a:solidFill>
          <a:ln w="9525">
            <a:noFill/>
            <a:miter lim="800000"/>
            <a:headEnd/>
            <a:tailEnd/>
          </a:ln>
        </p:spPr>
        <p:txBody>
          <a:bodyPr/>
          <a:lstStyle/>
          <a:p>
            <a:endParaRPr lang="en-GB"/>
          </a:p>
        </p:txBody>
      </p:sp>
      <p:sp>
        <p:nvSpPr>
          <p:cNvPr id="17584" name="Rectangle 383"/>
          <p:cNvSpPr>
            <a:spLocks noChangeArrowheads="1"/>
          </p:cNvSpPr>
          <p:nvPr/>
        </p:nvSpPr>
        <p:spPr bwMode="auto">
          <a:xfrm>
            <a:off x="5222875" y="2060575"/>
            <a:ext cx="3216275" cy="28575"/>
          </a:xfrm>
          <a:prstGeom prst="rect">
            <a:avLst/>
          </a:prstGeom>
          <a:solidFill>
            <a:srgbClr val="FFFFFF"/>
          </a:solidFill>
          <a:ln w="9525">
            <a:noFill/>
            <a:miter lim="800000"/>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en-US" dirty="0"/>
          </a:p>
        </p:txBody>
      </p:sp>
      <p:sp>
        <p:nvSpPr>
          <p:cNvPr id="28675" name="Rectangle 3"/>
          <p:cNvSpPr>
            <a:spLocks noGrp="1" noChangeArrowheads="1"/>
          </p:cNvSpPr>
          <p:nvPr>
            <p:ph type="body" idx="1"/>
          </p:nvPr>
        </p:nvSpPr>
        <p:spPr/>
        <p:txBody>
          <a:bodyPr/>
          <a:lstStyle/>
          <a:p>
            <a:r>
              <a:rPr lang="en-GB" dirty="0"/>
              <a:t>1 &amp; 2D arrays are treated as formal matrices</a:t>
            </a:r>
          </a:p>
          <a:p>
            <a:pPr lvl="1"/>
            <a:r>
              <a:rPr lang="en-GB" dirty="0"/>
              <a:t>Matrix algebra works by default:</a:t>
            </a:r>
            <a:endParaRPr lang="en-US" dirty="0"/>
          </a:p>
        </p:txBody>
      </p:sp>
      <p:sp>
        <p:nvSpPr>
          <p:cNvPr id="28676" name="Text Box 4"/>
          <p:cNvSpPr txBox="1">
            <a:spLocks noChangeArrowheads="1"/>
          </p:cNvSpPr>
          <p:nvPr/>
        </p:nvSpPr>
        <p:spPr bwMode="auto">
          <a:xfrm>
            <a:off x="879475" y="2408238"/>
            <a:ext cx="2828925" cy="3397250"/>
          </a:xfrm>
          <a:prstGeom prst="rect">
            <a:avLst/>
          </a:prstGeom>
          <a:solidFill>
            <a:srgbClr val="FFFFFF"/>
          </a:solidFill>
          <a:ln w="9525">
            <a:solidFill>
              <a:schemeClr val="tx1"/>
            </a:solidFill>
            <a:miter lim="800000"/>
            <a:headEnd/>
            <a:tailEnd/>
          </a:ln>
          <a:effectLst/>
        </p:spPr>
        <p:txBody>
          <a:bodyPr>
            <a:spAutoFit/>
          </a:bodyPr>
          <a:lstStyle/>
          <a:p>
            <a:r>
              <a:rPr lang="pt-BR" b="1">
                <a:latin typeface="Courier New" pitchFamily="49" charset="0"/>
              </a:rPr>
              <a:t>&gt;&gt; a=[1 2];</a:t>
            </a:r>
          </a:p>
          <a:p>
            <a:r>
              <a:rPr lang="pt-BR" b="1">
                <a:latin typeface="Courier New" pitchFamily="49" charset="0"/>
              </a:rPr>
              <a:t>&gt;&gt; b=[3</a:t>
            </a:r>
          </a:p>
          <a:p>
            <a:r>
              <a:rPr lang="pt-BR" b="1">
                <a:latin typeface="Courier New" pitchFamily="49" charset="0"/>
              </a:rPr>
              <a:t>      4];</a:t>
            </a:r>
          </a:p>
          <a:p>
            <a:endParaRPr lang="pt-BR" b="1">
              <a:latin typeface="Courier New" pitchFamily="49" charset="0"/>
            </a:endParaRPr>
          </a:p>
          <a:p>
            <a:r>
              <a:rPr lang="pt-BR" b="1">
                <a:latin typeface="Courier New" pitchFamily="49" charset="0"/>
              </a:rPr>
              <a:t>&gt;&gt; a*b</a:t>
            </a:r>
          </a:p>
          <a:p>
            <a:r>
              <a:rPr lang="pt-BR" b="1">
                <a:latin typeface="Courier New" pitchFamily="49" charset="0"/>
              </a:rPr>
              <a:t>ans = </a:t>
            </a:r>
          </a:p>
          <a:p>
            <a:r>
              <a:rPr lang="pt-BR" b="1">
                <a:latin typeface="Courier New" pitchFamily="49" charset="0"/>
              </a:rPr>
              <a:t>	11</a:t>
            </a:r>
          </a:p>
          <a:p>
            <a:endParaRPr lang="pt-BR" b="1">
              <a:latin typeface="Courier New" pitchFamily="49" charset="0"/>
            </a:endParaRPr>
          </a:p>
          <a:p>
            <a:r>
              <a:rPr lang="pt-BR" b="1">
                <a:latin typeface="Courier New" pitchFamily="49" charset="0"/>
              </a:rPr>
              <a:t>&gt;&gt; b*a</a:t>
            </a:r>
          </a:p>
          <a:p>
            <a:r>
              <a:rPr lang="pt-BR" b="1">
                <a:latin typeface="Courier New" pitchFamily="49" charset="0"/>
              </a:rPr>
              <a:t>ans = </a:t>
            </a:r>
          </a:p>
          <a:p>
            <a:r>
              <a:rPr lang="en-US" b="1">
                <a:latin typeface="Courier New" pitchFamily="49" charset="0"/>
              </a:rPr>
              <a:t>	3     6</a:t>
            </a:r>
          </a:p>
          <a:p>
            <a:r>
              <a:rPr lang="en-US" b="1">
                <a:latin typeface="Courier New" pitchFamily="49" charset="0"/>
              </a:rPr>
              <a:t>    	4     8</a:t>
            </a:r>
          </a:p>
        </p:txBody>
      </p:sp>
      <p:sp>
        <p:nvSpPr>
          <p:cNvPr id="28677" name="Text Box 5"/>
          <p:cNvSpPr txBox="1">
            <a:spLocks noChangeArrowheads="1"/>
          </p:cNvSpPr>
          <p:nvPr/>
        </p:nvSpPr>
        <p:spPr bwMode="auto">
          <a:xfrm>
            <a:off x="3903663" y="2366963"/>
            <a:ext cx="5137150" cy="641350"/>
          </a:xfrm>
          <a:prstGeom prst="rect">
            <a:avLst/>
          </a:prstGeom>
          <a:noFill/>
          <a:ln w="9525">
            <a:noFill/>
            <a:miter lim="800000"/>
            <a:headEnd/>
            <a:tailEnd/>
          </a:ln>
          <a:effectLst/>
        </p:spPr>
        <p:txBody>
          <a:bodyPr wrap="none">
            <a:spAutoFit/>
          </a:bodyPr>
          <a:lstStyle/>
          <a:p>
            <a:r>
              <a:rPr lang="en-GB"/>
              <a:t>1x2 row oriented array (vector)</a:t>
            </a:r>
            <a:br>
              <a:rPr lang="en-GB"/>
            </a:br>
            <a:r>
              <a:rPr lang="en-GB"/>
              <a:t>(Trailing semicolon suppresses display of output)</a:t>
            </a:r>
            <a:endParaRPr lang="en-US"/>
          </a:p>
        </p:txBody>
      </p:sp>
      <p:sp>
        <p:nvSpPr>
          <p:cNvPr id="28678" name="Text Box 6"/>
          <p:cNvSpPr txBox="1">
            <a:spLocks noChangeArrowheads="1"/>
          </p:cNvSpPr>
          <p:nvPr/>
        </p:nvSpPr>
        <p:spPr bwMode="auto">
          <a:xfrm>
            <a:off x="3924300" y="3206750"/>
            <a:ext cx="2825750" cy="366713"/>
          </a:xfrm>
          <a:prstGeom prst="rect">
            <a:avLst/>
          </a:prstGeom>
          <a:noFill/>
          <a:ln w="9525">
            <a:noFill/>
            <a:miter lim="800000"/>
            <a:headEnd/>
            <a:tailEnd/>
          </a:ln>
          <a:effectLst/>
        </p:spPr>
        <p:txBody>
          <a:bodyPr wrap="none">
            <a:spAutoFit/>
          </a:bodyPr>
          <a:lstStyle/>
          <a:p>
            <a:r>
              <a:rPr lang="en-GB"/>
              <a:t>2x1 column oriented array</a:t>
            </a:r>
            <a:endParaRPr lang="en-US"/>
          </a:p>
        </p:txBody>
      </p:sp>
      <p:sp>
        <p:nvSpPr>
          <p:cNvPr id="28679" name="Text Box 7"/>
          <p:cNvSpPr txBox="1">
            <a:spLocks noChangeArrowheads="1"/>
          </p:cNvSpPr>
          <p:nvPr/>
        </p:nvSpPr>
        <p:spPr bwMode="auto">
          <a:xfrm>
            <a:off x="3903663" y="4376738"/>
            <a:ext cx="4845050" cy="641350"/>
          </a:xfrm>
          <a:prstGeom prst="rect">
            <a:avLst/>
          </a:prstGeom>
          <a:noFill/>
          <a:ln w="9525">
            <a:noFill/>
            <a:miter lim="800000"/>
            <a:headEnd/>
            <a:tailEnd/>
          </a:ln>
          <a:effectLst/>
        </p:spPr>
        <p:txBody>
          <a:bodyPr>
            <a:spAutoFit/>
          </a:bodyPr>
          <a:lstStyle/>
          <a:p>
            <a:r>
              <a:rPr lang="en-GB"/>
              <a:t>Result of matrix multiplication depends on order of terms (non-cummutative)</a:t>
            </a:r>
            <a:endParaRPr lang="en-US"/>
          </a:p>
        </p:txBody>
      </p:sp>
      <p:sp>
        <p:nvSpPr>
          <p:cNvPr id="28680" name="Line 8"/>
          <p:cNvSpPr>
            <a:spLocks noChangeShapeType="1"/>
          </p:cNvSpPr>
          <p:nvPr/>
        </p:nvSpPr>
        <p:spPr bwMode="auto">
          <a:xfrm flipH="1">
            <a:off x="2700338" y="2582863"/>
            <a:ext cx="1150937" cy="0"/>
          </a:xfrm>
          <a:prstGeom prst="line">
            <a:avLst/>
          </a:prstGeom>
          <a:noFill/>
          <a:ln w="19050">
            <a:solidFill>
              <a:schemeClr val="tx1"/>
            </a:solidFill>
            <a:round/>
            <a:headEnd/>
            <a:tailEnd type="triangle" w="med" len="lg"/>
          </a:ln>
          <a:effectLst/>
        </p:spPr>
        <p:txBody>
          <a:bodyPr/>
          <a:lstStyle/>
          <a:p>
            <a:endParaRPr lang="en-GB"/>
          </a:p>
        </p:txBody>
      </p:sp>
      <p:sp>
        <p:nvSpPr>
          <p:cNvPr id="28681" name="Line 9"/>
          <p:cNvSpPr>
            <a:spLocks noChangeShapeType="1"/>
          </p:cNvSpPr>
          <p:nvPr/>
        </p:nvSpPr>
        <p:spPr bwMode="auto">
          <a:xfrm flipH="1" flipV="1">
            <a:off x="2339975" y="2943225"/>
            <a:ext cx="1584325" cy="414338"/>
          </a:xfrm>
          <a:prstGeom prst="line">
            <a:avLst/>
          </a:prstGeom>
          <a:noFill/>
          <a:ln w="19050">
            <a:solidFill>
              <a:schemeClr val="tx1"/>
            </a:solidFill>
            <a:round/>
            <a:headEnd/>
            <a:tailEnd type="triangle" w="med" len="lg"/>
          </a:ln>
          <a:effectLst/>
        </p:spPr>
        <p:txBody>
          <a:bodyPr/>
          <a:lstStyle/>
          <a:p>
            <a:endParaRPr lang="en-GB"/>
          </a:p>
        </p:txBody>
      </p:sp>
      <p:sp>
        <p:nvSpPr>
          <p:cNvPr id="28682" name="Line 10"/>
          <p:cNvSpPr>
            <a:spLocks noChangeShapeType="1"/>
          </p:cNvSpPr>
          <p:nvPr/>
        </p:nvSpPr>
        <p:spPr bwMode="auto">
          <a:xfrm flipH="1" flipV="1">
            <a:off x="2339975" y="4311650"/>
            <a:ext cx="1582738" cy="360363"/>
          </a:xfrm>
          <a:prstGeom prst="line">
            <a:avLst/>
          </a:prstGeom>
          <a:noFill/>
          <a:ln w="19050">
            <a:solidFill>
              <a:schemeClr val="tx1"/>
            </a:solidFill>
            <a:round/>
            <a:headEnd/>
            <a:tailEnd type="triangle" w="med" len="lg"/>
          </a:ln>
          <a:effectLst/>
        </p:spPr>
        <p:txBody>
          <a:bodyPr/>
          <a:lstStyle/>
          <a:p>
            <a:endParaRPr lang="en-GB"/>
          </a:p>
        </p:txBody>
      </p:sp>
      <p:sp>
        <p:nvSpPr>
          <p:cNvPr id="28683" name="Line 11"/>
          <p:cNvSpPr>
            <a:spLocks noChangeShapeType="1"/>
          </p:cNvSpPr>
          <p:nvPr/>
        </p:nvSpPr>
        <p:spPr bwMode="auto">
          <a:xfrm flipH="1">
            <a:off x="3059113" y="4672013"/>
            <a:ext cx="863600" cy="647700"/>
          </a:xfrm>
          <a:prstGeom prst="line">
            <a:avLst/>
          </a:prstGeom>
          <a:noFill/>
          <a:ln w="19050">
            <a:solidFill>
              <a:schemeClr val="tx1"/>
            </a:solidFill>
            <a:round/>
            <a:headEnd/>
            <a:tailEnd type="triangle" w="med" len="lg"/>
          </a:ln>
          <a:effectLst/>
        </p:spPr>
        <p:txBody>
          <a:bodyPr/>
          <a:lstStyle/>
          <a:p>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endParaRPr lang="en-US"/>
          </a:p>
        </p:txBody>
      </p:sp>
      <p:sp>
        <p:nvSpPr>
          <p:cNvPr id="29699" name="Rectangle 3"/>
          <p:cNvSpPr>
            <a:spLocks noGrp="1" noChangeArrowheads="1"/>
          </p:cNvSpPr>
          <p:nvPr>
            <p:ph type="body" idx="1"/>
          </p:nvPr>
        </p:nvSpPr>
        <p:spPr/>
        <p:txBody>
          <a:bodyPr/>
          <a:lstStyle/>
          <a:p>
            <a:r>
              <a:rPr lang="en-GB" dirty="0"/>
              <a:t>Element-by-element </a:t>
            </a:r>
            <a:r>
              <a:rPr lang="en-GB" dirty="0" smtClean="0"/>
              <a:t>(array) operation </a:t>
            </a:r>
            <a:r>
              <a:rPr lang="en-GB" dirty="0"/>
              <a:t>is forced by preceding operator </a:t>
            </a:r>
            <a:r>
              <a:rPr lang="en-GB" dirty="0" smtClean="0"/>
              <a:t>with a period </a:t>
            </a:r>
            <a:r>
              <a:rPr lang="en-GB" dirty="0"/>
              <a:t>‘</a:t>
            </a:r>
            <a:r>
              <a:rPr lang="en-GB" b="1" dirty="0"/>
              <a:t>.</a:t>
            </a:r>
            <a:r>
              <a:rPr lang="en-GB" dirty="0"/>
              <a:t>’</a:t>
            </a:r>
            <a:endParaRPr lang="en-US" dirty="0"/>
          </a:p>
        </p:txBody>
      </p:sp>
      <p:sp>
        <p:nvSpPr>
          <p:cNvPr id="29700" name="Text Box 4"/>
          <p:cNvSpPr txBox="1">
            <a:spLocks noChangeArrowheads="1"/>
          </p:cNvSpPr>
          <p:nvPr/>
        </p:nvSpPr>
        <p:spPr bwMode="auto">
          <a:xfrm>
            <a:off x="879475" y="2408238"/>
            <a:ext cx="4182555" cy="3970318"/>
          </a:xfrm>
          <a:prstGeom prst="rect">
            <a:avLst/>
          </a:prstGeom>
          <a:solidFill>
            <a:srgbClr val="FFFFFF"/>
          </a:solidFill>
          <a:ln w="9525">
            <a:solidFill>
              <a:schemeClr val="tx1"/>
            </a:solidFill>
            <a:miter lim="800000"/>
            <a:headEnd/>
            <a:tailEnd/>
          </a:ln>
          <a:effectLst/>
        </p:spPr>
        <p:txBody>
          <a:bodyPr wrap="none">
            <a:spAutoFit/>
          </a:bodyPr>
          <a:lstStyle/>
          <a:p>
            <a:r>
              <a:rPr lang="pt-BR" b="1" dirty="0">
                <a:latin typeface="Courier New" pitchFamily="49" charset="0"/>
              </a:rPr>
              <a:t>&gt;&gt; a=[1 2];</a:t>
            </a:r>
          </a:p>
          <a:p>
            <a:r>
              <a:rPr lang="pt-BR" b="1" dirty="0">
                <a:latin typeface="Courier New" pitchFamily="49" charset="0"/>
              </a:rPr>
              <a:t>&gt;&gt; b=[3</a:t>
            </a:r>
          </a:p>
          <a:p>
            <a:r>
              <a:rPr lang="pt-BR" b="1" dirty="0">
                <a:latin typeface="Courier New" pitchFamily="49" charset="0"/>
              </a:rPr>
              <a:t>      4];</a:t>
            </a:r>
          </a:p>
          <a:p>
            <a:r>
              <a:rPr lang="en-US" b="1" dirty="0" smtClean="0">
                <a:latin typeface="Courier New" pitchFamily="49" charset="0"/>
              </a:rPr>
              <a:t>&gt;&gt; c=[3 4];</a:t>
            </a:r>
          </a:p>
          <a:p>
            <a:endParaRPr lang="pt-BR" b="1" dirty="0">
              <a:latin typeface="Courier New" pitchFamily="49" charset="0"/>
            </a:endParaRPr>
          </a:p>
          <a:p>
            <a:r>
              <a:rPr lang="pt-BR" b="1" dirty="0">
                <a:latin typeface="Courier New" pitchFamily="49" charset="0"/>
              </a:rPr>
              <a:t>&gt;&gt; a.*b</a:t>
            </a:r>
          </a:p>
          <a:p>
            <a:r>
              <a:rPr lang="en-US" b="1" dirty="0">
                <a:solidFill>
                  <a:srgbClr val="CC0000"/>
                </a:solidFill>
                <a:latin typeface="Courier New" pitchFamily="49" charset="0"/>
              </a:rPr>
              <a:t>??? Error using ==&gt; times</a:t>
            </a:r>
          </a:p>
          <a:p>
            <a:r>
              <a:rPr lang="en-US" b="1" dirty="0">
                <a:solidFill>
                  <a:srgbClr val="CC0000"/>
                </a:solidFill>
                <a:latin typeface="Courier New" pitchFamily="49" charset="0"/>
              </a:rPr>
              <a:t>Matrix dimensions must agree.</a:t>
            </a:r>
          </a:p>
          <a:p>
            <a:endParaRPr lang="en-US" b="1" dirty="0" smtClean="0">
              <a:latin typeface="Courier New" pitchFamily="49" charset="0"/>
            </a:endParaRPr>
          </a:p>
          <a:p>
            <a:r>
              <a:rPr lang="en-US" b="1" dirty="0" smtClean="0">
                <a:latin typeface="Courier New" pitchFamily="49" charset="0"/>
              </a:rPr>
              <a:t>&gt;&gt; a.*c</a:t>
            </a:r>
          </a:p>
          <a:p>
            <a:endParaRPr lang="en-US" b="1" dirty="0" smtClean="0">
              <a:latin typeface="Courier New" pitchFamily="49" charset="0"/>
            </a:endParaRPr>
          </a:p>
          <a:p>
            <a:r>
              <a:rPr lang="en-US" b="1" dirty="0" err="1" smtClean="0">
                <a:latin typeface="Courier New" pitchFamily="49" charset="0"/>
              </a:rPr>
              <a:t>ans</a:t>
            </a:r>
            <a:r>
              <a:rPr lang="en-US" b="1" dirty="0" smtClean="0">
                <a:latin typeface="Courier New" pitchFamily="49" charset="0"/>
              </a:rPr>
              <a:t> =</a:t>
            </a:r>
          </a:p>
          <a:p>
            <a:r>
              <a:rPr lang="en-US" b="1" dirty="0" smtClean="0">
                <a:latin typeface="Courier New" pitchFamily="49" charset="0"/>
              </a:rPr>
              <a:t>	3	8</a:t>
            </a:r>
          </a:p>
          <a:p>
            <a:endParaRPr lang="en-US" b="1" dirty="0">
              <a:latin typeface="Courier New" pitchFamily="49" charset="0"/>
            </a:endParaRPr>
          </a:p>
        </p:txBody>
      </p:sp>
      <p:sp>
        <p:nvSpPr>
          <p:cNvPr id="29701" name="Text Box 5"/>
          <p:cNvSpPr txBox="1">
            <a:spLocks noChangeArrowheads="1"/>
          </p:cNvSpPr>
          <p:nvPr/>
        </p:nvSpPr>
        <p:spPr bwMode="auto">
          <a:xfrm>
            <a:off x="5529263" y="3925888"/>
            <a:ext cx="2734467" cy="369332"/>
          </a:xfrm>
          <a:prstGeom prst="rect">
            <a:avLst/>
          </a:prstGeom>
          <a:noFill/>
          <a:ln w="9525">
            <a:noFill/>
            <a:miter lim="800000"/>
            <a:headEnd/>
            <a:tailEnd/>
          </a:ln>
          <a:effectLst/>
        </p:spPr>
        <p:txBody>
          <a:bodyPr wrap="none">
            <a:spAutoFit/>
          </a:bodyPr>
          <a:lstStyle/>
          <a:p>
            <a:r>
              <a:rPr lang="en-GB" b="1" dirty="0" smtClean="0"/>
              <a:t>Size</a:t>
            </a:r>
            <a:r>
              <a:rPr lang="en-GB" dirty="0" smtClean="0"/>
              <a:t> and </a:t>
            </a:r>
            <a:r>
              <a:rPr lang="en-GB" b="1" dirty="0"/>
              <a:t>shape</a:t>
            </a:r>
            <a:r>
              <a:rPr lang="en-GB" dirty="0"/>
              <a:t> must match</a:t>
            </a:r>
            <a:endParaRPr lang="en-US" dirty="0"/>
          </a:p>
        </p:txBody>
      </p:sp>
      <p:sp>
        <p:nvSpPr>
          <p:cNvPr id="29702" name="Line 6"/>
          <p:cNvSpPr>
            <a:spLocks noChangeShapeType="1"/>
          </p:cNvSpPr>
          <p:nvPr/>
        </p:nvSpPr>
        <p:spPr bwMode="auto">
          <a:xfrm flipH="1">
            <a:off x="4859338" y="4076700"/>
            <a:ext cx="649287" cy="0"/>
          </a:xfrm>
          <a:prstGeom prst="line">
            <a:avLst/>
          </a:prstGeom>
          <a:noFill/>
          <a:ln w="19050">
            <a:solidFill>
              <a:schemeClr val="tx1"/>
            </a:solidFill>
            <a:round/>
            <a:headEnd/>
            <a:tailEnd type="triangle" w="med" len="lg"/>
          </a:ln>
          <a:effec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0">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373188" y="3048000"/>
            <a:ext cx="6932612" cy="3200400"/>
            <a:chOff x="864" y="1920"/>
            <a:chExt cx="4368" cy="2016"/>
          </a:xfrm>
        </p:grpSpPr>
        <p:sp>
          <p:nvSpPr>
            <p:cNvPr id="266248" name="Rectangle 8"/>
            <p:cNvSpPr>
              <a:spLocks noChangeArrowheads="1"/>
            </p:cNvSpPr>
            <p:nvPr/>
          </p:nvSpPr>
          <p:spPr bwMode="auto">
            <a:xfrm>
              <a:off x="864" y="1920"/>
              <a:ext cx="4368" cy="2016"/>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a:latin typeface="Courier New" pitchFamily="49" charset="0"/>
                </a:rPr>
                <a:t>&gt;&gt; w=[1 2;3 4] + 5</a:t>
              </a:r>
            </a:p>
            <a:p>
              <a:pPr marL="285750" indent="-285750" eaLnBrk="0" hangingPunct="0">
                <a:spcBef>
                  <a:spcPct val="0"/>
                </a:spcBef>
                <a:defRPr/>
              </a:pPr>
              <a:endParaRPr lang="en-US" sz="1600" b="1">
                <a:latin typeface="Courier New" pitchFamily="49" charset="0"/>
              </a:endParaRPr>
            </a:p>
            <a:p>
              <a:pPr marL="285750" indent="-285750" eaLnBrk="0" hangingPunct="0">
                <a:spcBef>
                  <a:spcPct val="0"/>
                </a:spcBef>
                <a:defRPr/>
              </a:pPr>
              <a:r>
                <a:rPr lang="en-US" sz="1600" b="1">
                  <a:latin typeface="Courier New" pitchFamily="49" charset="0"/>
                </a:rPr>
                <a:t>   1  2      </a:t>
              </a:r>
            </a:p>
            <a:p>
              <a:pPr marL="285750" indent="-285750" eaLnBrk="0" hangingPunct="0">
                <a:spcBef>
                  <a:spcPct val="0"/>
                </a:spcBef>
                <a:defRPr/>
              </a:pPr>
              <a:r>
                <a:rPr lang="en-US" sz="1600" b="1">
                  <a:latin typeface="Courier New" pitchFamily="49" charset="0"/>
                </a:rPr>
                <a:t>=        +    5</a:t>
              </a:r>
            </a:p>
            <a:p>
              <a:pPr marL="285750" indent="-285750" eaLnBrk="0" hangingPunct="0">
                <a:spcBef>
                  <a:spcPct val="0"/>
                </a:spcBef>
                <a:defRPr/>
              </a:pPr>
              <a:r>
                <a:rPr lang="en-US" sz="1600" b="1">
                  <a:latin typeface="Courier New" pitchFamily="49" charset="0"/>
                </a:rPr>
                <a:t>   3  4      </a:t>
              </a:r>
            </a:p>
            <a:p>
              <a:pPr marL="285750" indent="-285750" eaLnBrk="0" hangingPunct="0">
                <a:spcBef>
                  <a:spcPct val="0"/>
                </a:spcBef>
                <a:defRPr/>
              </a:pPr>
              <a:endParaRPr lang="en-US" sz="1600" b="1">
                <a:latin typeface="Courier New" pitchFamily="49" charset="0"/>
              </a:endParaRPr>
            </a:p>
            <a:p>
              <a:pPr marL="285750" indent="-285750" eaLnBrk="0" hangingPunct="0">
                <a:spcBef>
                  <a:spcPct val="0"/>
                </a:spcBef>
                <a:defRPr/>
              </a:pPr>
              <a:r>
                <a:rPr lang="en-US" sz="1600" b="1">
                  <a:latin typeface="Courier New" pitchFamily="49" charset="0"/>
                </a:rPr>
                <a:t>   1  2      5  5      </a:t>
              </a:r>
            </a:p>
            <a:p>
              <a:pPr marL="285750" indent="-285750" eaLnBrk="0" hangingPunct="0">
                <a:spcBef>
                  <a:spcPct val="0"/>
                </a:spcBef>
                <a:defRPr/>
              </a:pPr>
              <a:r>
                <a:rPr lang="en-US" sz="1600" b="1">
                  <a:latin typeface="Courier New" pitchFamily="49" charset="0"/>
                </a:rPr>
                <a:t>=        +           </a:t>
              </a:r>
            </a:p>
            <a:p>
              <a:pPr marL="285750" indent="-285750" eaLnBrk="0" hangingPunct="0">
                <a:spcBef>
                  <a:spcPct val="0"/>
                </a:spcBef>
                <a:defRPr/>
              </a:pPr>
              <a:r>
                <a:rPr lang="en-US" sz="1600" b="1">
                  <a:latin typeface="Courier New" pitchFamily="49" charset="0"/>
                </a:rPr>
                <a:t>   3  4      5  5</a:t>
              </a:r>
            </a:p>
            <a:p>
              <a:pPr marL="285750" indent="-285750" eaLnBrk="0" hangingPunct="0">
                <a:spcBef>
                  <a:spcPct val="0"/>
                </a:spcBef>
                <a:defRPr/>
              </a:pPr>
              <a:endParaRPr lang="en-US" sz="1600" b="1">
                <a:latin typeface="Courier New" pitchFamily="49" charset="0"/>
              </a:endParaRPr>
            </a:p>
            <a:p>
              <a:pPr marL="285750" indent="-285750" eaLnBrk="0" hangingPunct="0">
                <a:spcBef>
                  <a:spcPct val="0"/>
                </a:spcBef>
                <a:defRPr/>
              </a:pPr>
              <a:r>
                <a:rPr lang="en-US" sz="1600" b="1">
                  <a:latin typeface="Courier New" pitchFamily="49" charset="0"/>
                </a:rPr>
                <a:t>   6   7</a:t>
              </a:r>
            </a:p>
            <a:p>
              <a:pPr marL="285750" indent="-285750" eaLnBrk="0" hangingPunct="0">
                <a:spcBef>
                  <a:spcPct val="0"/>
                </a:spcBef>
                <a:defRPr/>
              </a:pPr>
              <a:r>
                <a:rPr lang="en-US" sz="1600" b="1">
                  <a:latin typeface="Courier New" pitchFamily="49" charset="0"/>
                </a:rPr>
                <a:t>=</a:t>
              </a:r>
            </a:p>
            <a:p>
              <a:pPr marL="285750" indent="-285750" eaLnBrk="0" hangingPunct="0">
                <a:spcBef>
                  <a:spcPct val="0"/>
                </a:spcBef>
                <a:defRPr/>
              </a:pPr>
              <a:r>
                <a:rPr lang="en-US" sz="1600" b="1">
                  <a:latin typeface="Courier New" pitchFamily="49" charset="0"/>
                </a:rPr>
                <a:t>   8   9</a:t>
              </a:r>
              <a:endParaRPr lang="en-US" sz="1600" b="1">
                <a:solidFill>
                  <a:schemeClr val="bg2"/>
                </a:solidFill>
                <a:latin typeface="Courier New" pitchFamily="49" charset="0"/>
              </a:endParaRPr>
            </a:p>
          </p:txBody>
        </p:sp>
        <p:sp>
          <p:nvSpPr>
            <p:cNvPr id="20489" name="AutoShape 9"/>
            <p:cNvSpPr>
              <a:spLocks noChangeArrowheads="1"/>
            </p:cNvSpPr>
            <p:nvPr/>
          </p:nvSpPr>
          <p:spPr bwMode="auto">
            <a:xfrm>
              <a:off x="1056" y="2256"/>
              <a:ext cx="480" cy="480"/>
            </a:xfrm>
            <a:prstGeom prst="bracketPair">
              <a:avLst>
                <a:gd name="adj" fmla="val 16667"/>
              </a:avLst>
            </a:prstGeom>
            <a:noFill/>
            <a:ln w="12700">
              <a:solidFill>
                <a:schemeClr val="tx1"/>
              </a:solidFill>
              <a:round/>
              <a:headEnd type="none" w="sm" len="sm"/>
              <a:tailEnd type="none" w="med" len="lg"/>
            </a:ln>
          </p:spPr>
          <p:txBody>
            <a:bodyPr wrap="none" anchor="ctr"/>
            <a:lstStyle/>
            <a:p>
              <a:endParaRPr lang="en-GB"/>
            </a:p>
          </p:txBody>
        </p:sp>
        <p:sp>
          <p:nvSpPr>
            <p:cNvPr id="20490" name="AutoShape 10"/>
            <p:cNvSpPr>
              <a:spLocks noChangeArrowheads="1"/>
            </p:cNvSpPr>
            <p:nvPr/>
          </p:nvSpPr>
          <p:spPr bwMode="auto">
            <a:xfrm>
              <a:off x="1056" y="2832"/>
              <a:ext cx="480" cy="480"/>
            </a:xfrm>
            <a:prstGeom prst="bracketPair">
              <a:avLst>
                <a:gd name="adj" fmla="val 16667"/>
              </a:avLst>
            </a:prstGeom>
            <a:noFill/>
            <a:ln w="12700">
              <a:solidFill>
                <a:schemeClr val="tx1"/>
              </a:solidFill>
              <a:round/>
              <a:headEnd type="none" w="sm" len="sm"/>
              <a:tailEnd type="none" w="med" len="lg"/>
            </a:ln>
          </p:spPr>
          <p:txBody>
            <a:bodyPr wrap="none" anchor="ctr"/>
            <a:lstStyle/>
            <a:p>
              <a:endParaRPr lang="en-GB"/>
            </a:p>
          </p:txBody>
        </p:sp>
        <p:sp>
          <p:nvSpPr>
            <p:cNvPr id="20491" name="AutoShape 11"/>
            <p:cNvSpPr>
              <a:spLocks noChangeArrowheads="1"/>
            </p:cNvSpPr>
            <p:nvPr/>
          </p:nvSpPr>
          <p:spPr bwMode="auto">
            <a:xfrm>
              <a:off x="1824" y="2832"/>
              <a:ext cx="480" cy="480"/>
            </a:xfrm>
            <a:prstGeom prst="bracketPair">
              <a:avLst>
                <a:gd name="adj" fmla="val 16667"/>
              </a:avLst>
            </a:prstGeom>
            <a:noFill/>
            <a:ln w="12700">
              <a:solidFill>
                <a:schemeClr val="tx1"/>
              </a:solidFill>
              <a:round/>
              <a:headEnd type="none" w="sm" len="sm"/>
              <a:tailEnd type="none" w="med" len="lg"/>
            </a:ln>
          </p:spPr>
          <p:txBody>
            <a:bodyPr wrap="none" anchor="ctr"/>
            <a:lstStyle/>
            <a:p>
              <a:endParaRPr lang="en-GB"/>
            </a:p>
          </p:txBody>
        </p:sp>
      </p:grpSp>
      <p:sp>
        <p:nvSpPr>
          <p:cNvPr id="20483"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Matrix Calculation-Scalar Expansion</a:t>
            </a:r>
          </a:p>
        </p:txBody>
      </p:sp>
      <p:sp>
        <p:nvSpPr>
          <p:cNvPr id="266243" name="Rectangle 3"/>
          <p:cNvSpPr>
            <a:spLocks noChangeArrowheads="1"/>
          </p:cNvSpPr>
          <p:nvPr/>
        </p:nvSpPr>
        <p:spPr bwMode="auto">
          <a:xfrm>
            <a:off x="3429000" y="1752600"/>
            <a:ext cx="2438400" cy="990600"/>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a:latin typeface="Courier New" pitchFamily="49" charset="0"/>
              </a:rPr>
              <a:t>&gt;&gt; w=[1 2;3 4] + 5</a:t>
            </a:r>
          </a:p>
          <a:p>
            <a:pPr marL="285750" indent="-285750" eaLnBrk="0" hangingPunct="0">
              <a:spcBef>
                <a:spcPct val="0"/>
              </a:spcBef>
              <a:defRPr/>
            </a:pPr>
            <a:r>
              <a:rPr lang="en-US" sz="1600" b="1">
                <a:latin typeface="Courier New" pitchFamily="49" charset="0"/>
              </a:rPr>
              <a:t>w =</a:t>
            </a:r>
          </a:p>
          <a:p>
            <a:pPr marL="285750" indent="-285750" eaLnBrk="0" hangingPunct="0">
              <a:spcBef>
                <a:spcPct val="0"/>
              </a:spcBef>
              <a:defRPr/>
            </a:pPr>
            <a:r>
              <a:rPr lang="en-US" sz="1600" b="1">
                <a:latin typeface="Courier New" pitchFamily="49" charset="0"/>
              </a:rPr>
              <a:t>     6     7</a:t>
            </a:r>
          </a:p>
          <a:p>
            <a:pPr marL="285750" indent="-285750" eaLnBrk="0" hangingPunct="0">
              <a:spcBef>
                <a:spcPct val="0"/>
              </a:spcBef>
              <a:defRPr/>
            </a:pPr>
            <a:r>
              <a:rPr lang="en-US" sz="1600" b="1">
                <a:latin typeface="Courier New" pitchFamily="49" charset="0"/>
              </a:rPr>
              <a:t>     8     9</a:t>
            </a:r>
            <a:endParaRPr lang="en-US" sz="1600" b="1">
              <a:solidFill>
                <a:schemeClr val="bg2"/>
              </a:solidFill>
              <a:latin typeface="Courier New" pitchFamily="49" charset="0"/>
            </a:endParaRPr>
          </a:p>
        </p:txBody>
      </p:sp>
      <p:sp>
        <p:nvSpPr>
          <p:cNvPr id="20485" name="Line 5"/>
          <p:cNvSpPr>
            <a:spLocks noChangeShapeType="1"/>
          </p:cNvSpPr>
          <p:nvPr/>
        </p:nvSpPr>
        <p:spPr bwMode="auto">
          <a:xfrm flipH="1" flipV="1">
            <a:off x="3581400" y="4038600"/>
            <a:ext cx="990600" cy="304800"/>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20486" name="Rectangle 4"/>
          <p:cNvSpPr>
            <a:spLocks noChangeArrowheads="1"/>
          </p:cNvSpPr>
          <p:nvPr/>
        </p:nvSpPr>
        <p:spPr bwMode="auto">
          <a:xfrm>
            <a:off x="4648200" y="4191000"/>
            <a:ext cx="2287588" cy="396875"/>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2000" b="1">
                <a:latin typeface="Arial" charset="0"/>
              </a:rPr>
              <a:t>Scalar expansion</a:t>
            </a:r>
          </a:p>
        </p:txBody>
      </p:sp>
      <p:sp>
        <p:nvSpPr>
          <p:cNvPr id="20487" name="Line 12"/>
          <p:cNvSpPr>
            <a:spLocks noChangeShapeType="1"/>
          </p:cNvSpPr>
          <p:nvPr/>
        </p:nvSpPr>
        <p:spPr bwMode="auto">
          <a:xfrm rot="20438225" flipH="1">
            <a:off x="3706813" y="4486275"/>
            <a:ext cx="914400" cy="152400"/>
          </a:xfrm>
          <a:prstGeom prst="line">
            <a:avLst/>
          </a:prstGeom>
          <a:noFill/>
          <a:ln w="25400">
            <a:solidFill>
              <a:srgbClr val="008080"/>
            </a:solidFill>
            <a:round/>
            <a:headEnd type="none" w="sm" len="sm"/>
            <a:tailEnd type="stealth" w="med" len="lg"/>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apers\- archive\GRL - A new measure of EZ structure\figures\figure3.eps"/>
          <p:cNvPicPr>
            <a:picLocks noChangeAspect="1" noChangeArrowheads="1"/>
          </p:cNvPicPr>
          <p:nvPr/>
        </p:nvPicPr>
        <p:blipFill>
          <a:blip r:embed="rId2" cstate="print"/>
          <a:srcRect/>
          <a:stretch>
            <a:fillRect/>
          </a:stretch>
        </p:blipFill>
        <p:spPr bwMode="auto">
          <a:xfrm>
            <a:off x="1295400" y="685800"/>
            <a:ext cx="6553200" cy="502920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noFill/>
        </p:spPr>
        <p:txBody>
          <a:bodyPr lIns="90488" tIns="44450" rIns="90488" bIns="44450" anchor="ctr"/>
          <a:lstStyle/>
          <a:p>
            <a:pPr eaLnBrk="1" hangingPunct="1">
              <a:lnSpc>
                <a:spcPct val="90000"/>
              </a:lnSpc>
            </a:pPr>
            <a:r>
              <a:rPr lang="en-US" smtClean="0"/>
              <a:t>Matrix Multiplication</a:t>
            </a:r>
          </a:p>
        </p:txBody>
      </p:sp>
      <p:sp>
        <p:nvSpPr>
          <p:cNvPr id="21507" name="Rectangle 1027"/>
          <p:cNvSpPr>
            <a:spLocks noGrp="1" noChangeArrowheads="1"/>
          </p:cNvSpPr>
          <p:nvPr>
            <p:ph type="body" idx="1"/>
          </p:nvPr>
        </p:nvSpPr>
        <p:spPr>
          <a:noFill/>
        </p:spPr>
        <p:txBody>
          <a:bodyPr lIns="90488" tIns="44450" rIns="90488" bIns="44450"/>
          <a:lstStyle/>
          <a:p>
            <a:pPr eaLnBrk="1" hangingPunct="1">
              <a:buSzPct val="129000"/>
            </a:pPr>
            <a:r>
              <a:rPr lang="en-US" sz="2400" smtClean="0"/>
              <a:t>Inner dimensions must be equal.</a:t>
            </a:r>
          </a:p>
          <a:p>
            <a:pPr eaLnBrk="1" hangingPunct="1">
              <a:buSzPct val="129000"/>
            </a:pPr>
            <a:r>
              <a:rPr lang="en-US" sz="2400" smtClean="0"/>
              <a:t>Dimension of resulting matrix = outermost dimensions of multiplied matrices.</a:t>
            </a:r>
          </a:p>
          <a:p>
            <a:pPr eaLnBrk="1" hangingPunct="1">
              <a:buSzPct val="129000"/>
            </a:pPr>
            <a:r>
              <a:rPr lang="en-US" sz="2400" smtClean="0"/>
              <a:t>Resulting elements = dot product of the rows of the 1st matrix with the columns of the 2nd matrix.</a:t>
            </a:r>
          </a:p>
        </p:txBody>
      </p:sp>
      <p:grpSp>
        <p:nvGrpSpPr>
          <p:cNvPr id="2" name="Group 1039"/>
          <p:cNvGrpSpPr>
            <a:grpSpLocks/>
          </p:cNvGrpSpPr>
          <p:nvPr/>
        </p:nvGrpSpPr>
        <p:grpSpPr bwMode="auto">
          <a:xfrm>
            <a:off x="1676400" y="4406900"/>
            <a:ext cx="5637213" cy="1905000"/>
            <a:chOff x="1056" y="2352"/>
            <a:chExt cx="3551" cy="1200"/>
          </a:xfrm>
        </p:grpSpPr>
        <p:sp>
          <p:nvSpPr>
            <p:cNvPr id="31749" name="Rectangle 1029"/>
            <p:cNvSpPr>
              <a:spLocks noChangeArrowheads="1"/>
            </p:cNvSpPr>
            <p:nvPr/>
          </p:nvSpPr>
          <p:spPr bwMode="auto">
            <a:xfrm>
              <a:off x="1056" y="2352"/>
              <a:ext cx="3551" cy="1200"/>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a:latin typeface="Courier New" pitchFamily="49" charset="0"/>
                </a:rPr>
                <a:t>&gt;&gt; a = [1 2 3;4 5 6];</a:t>
              </a:r>
            </a:p>
            <a:p>
              <a:pPr marL="285750" indent="-285750" eaLnBrk="0" hangingPunct="0">
                <a:lnSpc>
                  <a:spcPct val="90000"/>
                </a:lnSpc>
                <a:spcBef>
                  <a:spcPct val="30000"/>
                </a:spcBef>
                <a:spcAft>
                  <a:spcPct val="10000"/>
                </a:spcAft>
                <a:defRPr/>
              </a:pPr>
              <a:r>
                <a:rPr lang="en-US" sz="1600" b="1">
                  <a:latin typeface="Courier New" pitchFamily="49" charset="0"/>
                </a:rPr>
                <a:t>&gt;&gt; b = [3,1;2,4;-1,2];</a:t>
              </a:r>
            </a:p>
            <a:p>
              <a:pPr marL="285750" indent="-285750" eaLnBrk="0" hangingPunct="0">
                <a:lnSpc>
                  <a:spcPct val="90000"/>
                </a:lnSpc>
                <a:spcBef>
                  <a:spcPct val="30000"/>
                </a:spcBef>
                <a:spcAft>
                  <a:spcPct val="10000"/>
                </a:spcAft>
                <a:defRPr/>
              </a:pPr>
              <a:r>
                <a:rPr lang="en-US" sz="1600" b="1">
                  <a:latin typeface="Courier New" pitchFamily="49" charset="0"/>
                </a:rPr>
                <a:t>&gt;&gt; c = a*b</a:t>
              </a:r>
            </a:p>
            <a:p>
              <a:pPr marL="285750" indent="-285750" eaLnBrk="0" hangingPunct="0">
                <a:lnSpc>
                  <a:spcPct val="90000"/>
                </a:lnSpc>
                <a:spcBef>
                  <a:spcPct val="30000"/>
                </a:spcBef>
                <a:spcAft>
                  <a:spcPct val="10000"/>
                </a:spcAft>
                <a:defRPr/>
              </a:pPr>
              <a:r>
                <a:rPr lang="en-US" sz="1600" b="1">
                  <a:latin typeface="Courier New" pitchFamily="49" charset="0"/>
                </a:rPr>
                <a:t>c =</a:t>
              </a:r>
            </a:p>
            <a:p>
              <a:pPr marL="285750" indent="-285750" eaLnBrk="0" hangingPunct="0">
                <a:lnSpc>
                  <a:spcPct val="90000"/>
                </a:lnSpc>
                <a:spcBef>
                  <a:spcPct val="30000"/>
                </a:spcBef>
                <a:spcAft>
                  <a:spcPct val="10000"/>
                </a:spcAft>
                <a:defRPr/>
              </a:pPr>
              <a:r>
                <a:rPr lang="en-US" sz="1600" b="1">
                  <a:latin typeface="Courier New" pitchFamily="49" charset="0"/>
                </a:rPr>
                <a:t>     4   15    </a:t>
              </a:r>
            </a:p>
            <a:p>
              <a:pPr marL="285750" indent="-285750" eaLnBrk="0" hangingPunct="0">
                <a:spcBef>
                  <a:spcPct val="0"/>
                </a:spcBef>
                <a:defRPr/>
              </a:pPr>
              <a:r>
                <a:rPr lang="en-US" sz="1600" b="1">
                  <a:latin typeface="Courier New" pitchFamily="49" charset="0"/>
                </a:rPr>
                <a:t>    16   36    </a:t>
              </a:r>
              <a:endParaRPr lang="en-US" sz="1600" b="1">
                <a:solidFill>
                  <a:schemeClr val="bg2"/>
                </a:solidFill>
                <a:latin typeface="Courier New" pitchFamily="49" charset="0"/>
              </a:endParaRPr>
            </a:p>
          </p:txBody>
        </p:sp>
        <p:sp>
          <p:nvSpPr>
            <p:cNvPr id="21510" name="Rectangle 1030"/>
            <p:cNvSpPr>
              <a:spLocks noChangeArrowheads="1"/>
            </p:cNvSpPr>
            <p:nvPr/>
          </p:nvSpPr>
          <p:spPr bwMode="auto">
            <a:xfrm>
              <a:off x="4175" y="2352"/>
              <a:ext cx="432" cy="212"/>
            </a:xfrm>
            <a:prstGeom prst="rect">
              <a:avLst/>
            </a:prstGeom>
            <a:noFill/>
            <a:ln w="9525">
              <a:noFill/>
              <a:miter lim="800000"/>
              <a:headEnd/>
              <a:tailEnd/>
            </a:ln>
          </p:spPr>
          <p:txBody>
            <a:bodyPr lIns="92075" tIns="46038" rIns="92075" bIns="46038">
              <a:spAutoFit/>
            </a:bodyPr>
            <a:lstStyle/>
            <a:p>
              <a:pPr algn="r" eaLnBrk="0" hangingPunct="0">
                <a:spcBef>
                  <a:spcPct val="0"/>
                </a:spcBef>
              </a:pPr>
              <a:r>
                <a:rPr lang="en-US" sz="1600" b="1">
                  <a:solidFill>
                    <a:srgbClr val="008080"/>
                  </a:solidFill>
                  <a:latin typeface="Arial" charset="0"/>
                </a:rPr>
                <a:t>[2x3]</a:t>
              </a:r>
            </a:p>
          </p:txBody>
        </p:sp>
        <p:sp>
          <p:nvSpPr>
            <p:cNvPr id="21511" name="Rectangle 1031"/>
            <p:cNvSpPr>
              <a:spLocks noChangeArrowheads="1"/>
            </p:cNvSpPr>
            <p:nvPr/>
          </p:nvSpPr>
          <p:spPr bwMode="auto">
            <a:xfrm>
              <a:off x="4175" y="2544"/>
              <a:ext cx="432" cy="212"/>
            </a:xfrm>
            <a:prstGeom prst="rect">
              <a:avLst/>
            </a:prstGeom>
            <a:noFill/>
            <a:ln w="9525">
              <a:noFill/>
              <a:miter lim="800000"/>
              <a:headEnd/>
              <a:tailEnd/>
            </a:ln>
          </p:spPr>
          <p:txBody>
            <a:bodyPr lIns="92075" tIns="46038" rIns="92075" bIns="46038">
              <a:spAutoFit/>
            </a:bodyPr>
            <a:lstStyle/>
            <a:p>
              <a:pPr algn="r" eaLnBrk="0" hangingPunct="0">
                <a:spcBef>
                  <a:spcPct val="0"/>
                </a:spcBef>
              </a:pPr>
              <a:r>
                <a:rPr lang="en-US" sz="1600" b="1">
                  <a:solidFill>
                    <a:srgbClr val="008080"/>
                  </a:solidFill>
                  <a:latin typeface="Arial" charset="0"/>
                </a:rPr>
                <a:t>[3x2]</a:t>
              </a:r>
            </a:p>
          </p:txBody>
        </p:sp>
        <p:grpSp>
          <p:nvGrpSpPr>
            <p:cNvPr id="3" name="Group 1032"/>
            <p:cNvGrpSpPr>
              <a:grpSpLocks/>
            </p:cNvGrpSpPr>
            <p:nvPr/>
          </p:nvGrpSpPr>
          <p:grpSpPr bwMode="auto">
            <a:xfrm>
              <a:off x="2975" y="2736"/>
              <a:ext cx="1632" cy="212"/>
              <a:chOff x="2880" y="2688"/>
              <a:chExt cx="1632" cy="212"/>
            </a:xfrm>
          </p:grpSpPr>
          <p:sp>
            <p:nvSpPr>
              <p:cNvPr id="21516" name="Rectangle 1033"/>
              <p:cNvSpPr>
                <a:spLocks noChangeArrowheads="1"/>
              </p:cNvSpPr>
              <p:nvPr/>
            </p:nvSpPr>
            <p:spPr bwMode="auto">
              <a:xfrm>
                <a:off x="2880" y="2688"/>
                <a:ext cx="1632" cy="212"/>
              </a:xfrm>
              <a:prstGeom prst="rect">
                <a:avLst/>
              </a:prstGeom>
              <a:noFill/>
              <a:ln w="9525">
                <a:noFill/>
                <a:miter lim="800000"/>
                <a:headEnd/>
                <a:tailEnd/>
              </a:ln>
            </p:spPr>
            <p:txBody>
              <a:bodyPr lIns="92075" tIns="46038" rIns="92075" bIns="46038">
                <a:spAutoFit/>
              </a:bodyPr>
              <a:lstStyle/>
              <a:p>
                <a:pPr algn="r" eaLnBrk="0" hangingPunct="0">
                  <a:spcBef>
                    <a:spcPct val="0"/>
                  </a:spcBef>
                </a:pPr>
                <a:r>
                  <a:rPr lang="en-US" sz="1600" b="1">
                    <a:solidFill>
                      <a:srgbClr val="008080"/>
                    </a:solidFill>
                    <a:latin typeface="Arial" charset="0"/>
                  </a:rPr>
                  <a:t>[2x3]*[3x2]              [2x2]</a:t>
                </a:r>
              </a:p>
            </p:txBody>
          </p:sp>
          <p:sp>
            <p:nvSpPr>
              <p:cNvPr id="21517" name="Line 1034"/>
              <p:cNvSpPr>
                <a:spLocks noChangeShapeType="1"/>
              </p:cNvSpPr>
              <p:nvPr/>
            </p:nvSpPr>
            <p:spPr bwMode="auto">
              <a:xfrm>
                <a:off x="3700" y="2784"/>
                <a:ext cx="428" cy="0"/>
              </a:xfrm>
              <a:prstGeom prst="line">
                <a:avLst/>
              </a:prstGeom>
              <a:noFill/>
              <a:ln w="25400">
                <a:solidFill>
                  <a:srgbClr val="008080"/>
                </a:solidFill>
                <a:round/>
                <a:headEnd type="none" w="sm" len="sm"/>
                <a:tailEnd type="stealth" w="med" len="lg"/>
              </a:ln>
            </p:spPr>
            <p:txBody>
              <a:bodyPr wrap="none" anchor="ctr"/>
              <a:lstStyle/>
              <a:p>
                <a:endParaRPr lang="en-GB"/>
              </a:p>
            </p:txBody>
          </p:sp>
        </p:grpSp>
        <p:sp>
          <p:nvSpPr>
            <p:cNvPr id="21513" name="Line 1035"/>
            <p:cNvSpPr>
              <a:spLocks noChangeShapeType="1"/>
            </p:cNvSpPr>
            <p:nvPr/>
          </p:nvSpPr>
          <p:spPr bwMode="auto">
            <a:xfrm flipH="1">
              <a:off x="2064" y="3408"/>
              <a:ext cx="427" cy="0"/>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21514" name="Rectangle 1036"/>
            <p:cNvSpPr>
              <a:spLocks noChangeArrowheads="1"/>
            </p:cNvSpPr>
            <p:nvPr/>
          </p:nvSpPr>
          <p:spPr bwMode="auto">
            <a:xfrm>
              <a:off x="2400" y="3264"/>
              <a:ext cx="1728" cy="212"/>
            </a:xfrm>
            <a:prstGeom prst="rect">
              <a:avLst/>
            </a:prstGeom>
            <a:noFill/>
            <a:ln w="9525">
              <a:noFill/>
              <a:miter lim="800000"/>
              <a:headEnd/>
              <a:tailEnd/>
            </a:ln>
          </p:spPr>
          <p:txBody>
            <a:bodyPr lIns="92075" tIns="46038" rIns="92075" bIns="46038">
              <a:spAutoFit/>
            </a:bodyPr>
            <a:lstStyle/>
            <a:p>
              <a:pPr algn="r" eaLnBrk="0" hangingPunct="0">
                <a:spcBef>
                  <a:spcPct val="0"/>
                </a:spcBef>
              </a:pPr>
              <a:r>
                <a:rPr lang="en-US" sz="1600" b="1">
                  <a:solidFill>
                    <a:srgbClr val="008080"/>
                  </a:solidFill>
                  <a:latin typeface="Arial" charset="0"/>
                </a:rPr>
                <a:t>a(2nd row)</a:t>
              </a:r>
              <a:r>
                <a:rPr lang="en-US" sz="2400" b="1" baseline="30000">
                  <a:solidFill>
                    <a:srgbClr val="008080"/>
                  </a:solidFill>
                  <a:latin typeface="Arial" charset="0"/>
                </a:rPr>
                <a:t>.</a:t>
              </a:r>
              <a:r>
                <a:rPr lang="en-US" sz="1600" b="1">
                  <a:solidFill>
                    <a:srgbClr val="008080"/>
                  </a:solidFill>
                  <a:latin typeface="Arial" charset="0"/>
                </a:rPr>
                <a:t>b(2nd column)</a:t>
              </a:r>
            </a:p>
          </p:txBody>
        </p:sp>
        <p:sp>
          <p:nvSpPr>
            <p:cNvPr id="21515" name="Oval 1037"/>
            <p:cNvSpPr>
              <a:spLocks noChangeArrowheads="1"/>
            </p:cNvSpPr>
            <p:nvPr/>
          </p:nvSpPr>
          <p:spPr bwMode="auto">
            <a:xfrm>
              <a:off x="1776" y="3312"/>
              <a:ext cx="240" cy="192"/>
            </a:xfrm>
            <a:prstGeom prst="ellipse">
              <a:avLst/>
            </a:prstGeom>
            <a:noFill/>
            <a:ln w="12700">
              <a:solidFill>
                <a:srgbClr val="008080"/>
              </a:solidFill>
              <a:round/>
              <a:headEnd/>
              <a:tailEnd/>
            </a:ln>
          </p:spPr>
          <p:txBody>
            <a:bodyPr wrap="none" anchor="ctr"/>
            <a:lstStyle/>
            <a:p>
              <a:endParaRPr lang="en-GB"/>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8" tIns="44450" rIns="90488" bIns="44450" anchor="ctr"/>
          <a:lstStyle/>
          <a:p>
            <a:pPr eaLnBrk="1" hangingPunct="1">
              <a:lnSpc>
                <a:spcPct val="90000"/>
              </a:lnSpc>
            </a:pPr>
            <a:r>
              <a:rPr lang="en-US" dirty="0" smtClean="0"/>
              <a:t>Array (element-by-element) Multiplication</a:t>
            </a:r>
          </a:p>
        </p:txBody>
      </p:sp>
      <p:sp>
        <p:nvSpPr>
          <p:cNvPr id="22531" name="Rectangle 3"/>
          <p:cNvSpPr>
            <a:spLocks noGrp="1" noChangeArrowheads="1"/>
          </p:cNvSpPr>
          <p:nvPr>
            <p:ph type="body" idx="1"/>
          </p:nvPr>
        </p:nvSpPr>
        <p:spPr>
          <a:noFill/>
        </p:spPr>
        <p:txBody>
          <a:bodyPr lIns="90488" tIns="44450" rIns="90488" bIns="44450"/>
          <a:lstStyle/>
          <a:p>
            <a:pPr eaLnBrk="1" hangingPunct="1">
              <a:buSzPct val="129000"/>
            </a:pPr>
            <a:r>
              <a:rPr lang="en-US" sz="2000" dirty="0" smtClean="0"/>
              <a:t>Matrices must have the same dimensions (size and shape)</a:t>
            </a:r>
          </a:p>
          <a:p>
            <a:pPr eaLnBrk="1" hangingPunct="1">
              <a:buSzPct val="129000"/>
            </a:pPr>
            <a:r>
              <a:rPr lang="en-US" sz="2000" dirty="0" smtClean="0"/>
              <a:t>Dimensions of resulting matrix = dimensions of multiplied matrices </a:t>
            </a:r>
          </a:p>
          <a:p>
            <a:pPr eaLnBrk="1" hangingPunct="1">
              <a:buSzPct val="129000"/>
            </a:pPr>
            <a:r>
              <a:rPr lang="en-US" sz="2000" dirty="0" smtClean="0"/>
              <a:t>Resulting elements = product of corresponding elements from the original matrices </a:t>
            </a:r>
          </a:p>
          <a:p>
            <a:pPr eaLnBrk="1" hangingPunct="1">
              <a:buSzPct val="129000"/>
            </a:pPr>
            <a:endParaRPr lang="en-US" sz="1800" dirty="0" smtClean="0"/>
          </a:p>
          <a:p>
            <a:pPr eaLnBrk="1" hangingPunct="1">
              <a:buSzPct val="129000"/>
            </a:pPr>
            <a:endParaRPr lang="en-US" sz="1800" dirty="0" smtClean="0"/>
          </a:p>
          <a:p>
            <a:pPr eaLnBrk="1" hangingPunct="1">
              <a:buSzPct val="129000"/>
            </a:pPr>
            <a:endParaRPr lang="en-US" sz="1800" dirty="0" smtClean="0"/>
          </a:p>
          <a:p>
            <a:pPr eaLnBrk="1" hangingPunct="1">
              <a:buSzPct val="129000"/>
            </a:pPr>
            <a:endParaRPr lang="en-US" sz="1800" dirty="0" smtClean="0"/>
          </a:p>
          <a:p>
            <a:pPr eaLnBrk="1" hangingPunct="1">
              <a:buSzPct val="129000"/>
            </a:pPr>
            <a:endParaRPr lang="en-US" sz="1800" dirty="0" smtClean="0"/>
          </a:p>
          <a:p>
            <a:pPr eaLnBrk="1" hangingPunct="1">
              <a:buSzPct val="129000"/>
            </a:pPr>
            <a:endParaRPr lang="en-US" sz="1800" dirty="0" smtClean="0"/>
          </a:p>
          <a:p>
            <a:pPr eaLnBrk="1" hangingPunct="1"/>
            <a:endParaRPr lang="en-US" sz="2000" dirty="0" smtClean="0"/>
          </a:p>
          <a:p>
            <a:pPr eaLnBrk="1" hangingPunct="1"/>
            <a:r>
              <a:rPr lang="en-US" sz="2000" dirty="0" smtClean="0"/>
              <a:t>Same rules apply for other array operations</a:t>
            </a:r>
          </a:p>
        </p:txBody>
      </p:sp>
      <p:sp>
        <p:nvSpPr>
          <p:cNvPr id="35844" name="Rectangle 4"/>
          <p:cNvSpPr>
            <a:spLocks noChangeArrowheads="1"/>
          </p:cNvSpPr>
          <p:nvPr/>
        </p:nvSpPr>
        <p:spPr bwMode="auto">
          <a:xfrm>
            <a:off x="1524000" y="2590800"/>
            <a:ext cx="5867400" cy="1905000"/>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2075" tIns="46038" rIns="92075" bIns="46038"/>
          <a:lstStyle/>
          <a:p>
            <a:pPr marL="285750" indent="-285750" eaLnBrk="0" hangingPunct="0">
              <a:lnSpc>
                <a:spcPct val="90000"/>
              </a:lnSpc>
              <a:spcBef>
                <a:spcPct val="30000"/>
              </a:spcBef>
              <a:spcAft>
                <a:spcPct val="10000"/>
              </a:spcAft>
              <a:defRPr/>
            </a:pPr>
            <a:r>
              <a:rPr lang="en-US" sz="1600" b="1" dirty="0">
                <a:latin typeface="Courier New" pitchFamily="49" charset="0"/>
              </a:rPr>
              <a:t>&gt;&gt; a = [1 2 3 4; 5 6 7 8];</a:t>
            </a:r>
          </a:p>
          <a:p>
            <a:pPr marL="285750" indent="-285750" eaLnBrk="0" hangingPunct="0">
              <a:lnSpc>
                <a:spcPct val="90000"/>
              </a:lnSpc>
              <a:spcBef>
                <a:spcPct val="30000"/>
              </a:spcBef>
              <a:spcAft>
                <a:spcPct val="10000"/>
              </a:spcAft>
              <a:defRPr/>
            </a:pPr>
            <a:r>
              <a:rPr lang="en-US" sz="1600" b="1" dirty="0">
                <a:latin typeface="Courier New" pitchFamily="49" charset="0"/>
              </a:rPr>
              <a:t>&gt;&gt; b = [1:4; 1:4];</a:t>
            </a:r>
          </a:p>
          <a:p>
            <a:pPr marL="285750" indent="-285750" eaLnBrk="0" hangingPunct="0">
              <a:lnSpc>
                <a:spcPct val="90000"/>
              </a:lnSpc>
              <a:spcBef>
                <a:spcPct val="30000"/>
              </a:spcBef>
              <a:spcAft>
                <a:spcPct val="10000"/>
              </a:spcAft>
              <a:defRPr/>
            </a:pPr>
            <a:r>
              <a:rPr lang="en-US" sz="1600" b="1" dirty="0">
                <a:latin typeface="Courier New" pitchFamily="49" charset="0"/>
              </a:rPr>
              <a:t>&gt;&gt; c = a.*b</a:t>
            </a:r>
          </a:p>
          <a:p>
            <a:pPr marL="285750" indent="-285750" eaLnBrk="0" hangingPunct="0">
              <a:lnSpc>
                <a:spcPct val="90000"/>
              </a:lnSpc>
              <a:spcBef>
                <a:spcPct val="30000"/>
              </a:spcBef>
              <a:spcAft>
                <a:spcPct val="10000"/>
              </a:spcAft>
              <a:defRPr/>
            </a:pPr>
            <a:r>
              <a:rPr lang="en-US" sz="1600" b="1" dirty="0">
                <a:latin typeface="Courier New" pitchFamily="49" charset="0"/>
              </a:rPr>
              <a:t>c =</a:t>
            </a:r>
          </a:p>
          <a:p>
            <a:pPr marL="285750" indent="-285750" eaLnBrk="0" hangingPunct="0">
              <a:lnSpc>
                <a:spcPct val="90000"/>
              </a:lnSpc>
              <a:spcBef>
                <a:spcPct val="30000"/>
              </a:spcBef>
              <a:spcAft>
                <a:spcPct val="10000"/>
              </a:spcAft>
              <a:defRPr/>
            </a:pPr>
            <a:r>
              <a:rPr lang="en-US" sz="1600" b="1" dirty="0">
                <a:latin typeface="Courier New" pitchFamily="49" charset="0"/>
              </a:rPr>
              <a:t>     1     4     9    16</a:t>
            </a:r>
          </a:p>
          <a:p>
            <a:pPr marL="285750" indent="-285750" eaLnBrk="0" hangingPunct="0">
              <a:spcBef>
                <a:spcPct val="0"/>
              </a:spcBef>
              <a:defRPr/>
            </a:pPr>
            <a:r>
              <a:rPr lang="en-US" sz="1600" b="1" dirty="0">
                <a:latin typeface="Courier New" pitchFamily="49" charset="0"/>
              </a:rPr>
              <a:t>     5    12    21    32</a:t>
            </a:r>
            <a:endParaRPr lang="en-US" sz="1600" b="1" dirty="0">
              <a:solidFill>
                <a:schemeClr val="bg2"/>
              </a:solidFill>
              <a:latin typeface="Courier New" pitchFamily="49" charset="0"/>
            </a:endParaRPr>
          </a:p>
        </p:txBody>
      </p:sp>
      <p:sp>
        <p:nvSpPr>
          <p:cNvPr id="22533" name="Line 6"/>
          <p:cNvSpPr>
            <a:spLocks noChangeShapeType="1"/>
          </p:cNvSpPr>
          <p:nvPr/>
        </p:nvSpPr>
        <p:spPr bwMode="auto">
          <a:xfrm flipH="1">
            <a:off x="4627563" y="4267200"/>
            <a:ext cx="682625" cy="0"/>
          </a:xfrm>
          <a:prstGeom prst="line">
            <a:avLst/>
          </a:prstGeom>
          <a:noFill/>
          <a:ln w="25400">
            <a:solidFill>
              <a:srgbClr val="008080"/>
            </a:solidFill>
            <a:round/>
            <a:headEnd type="none" w="sm" len="sm"/>
            <a:tailEnd type="stealth" w="med" len="lg"/>
          </a:ln>
        </p:spPr>
        <p:txBody>
          <a:bodyPr wrap="none" anchor="ctr"/>
          <a:lstStyle/>
          <a:p>
            <a:endParaRPr lang="en-GB"/>
          </a:p>
        </p:txBody>
      </p:sp>
      <p:sp>
        <p:nvSpPr>
          <p:cNvPr id="22534" name="Rectangle 7"/>
          <p:cNvSpPr>
            <a:spLocks noChangeArrowheads="1"/>
          </p:cNvSpPr>
          <p:nvPr/>
        </p:nvSpPr>
        <p:spPr bwMode="auto">
          <a:xfrm>
            <a:off x="5256213" y="4114800"/>
            <a:ext cx="2135187" cy="336550"/>
          </a:xfrm>
          <a:prstGeom prst="rect">
            <a:avLst/>
          </a:prstGeom>
          <a:noFill/>
          <a:ln w="9525">
            <a:noFill/>
            <a:miter lim="800000"/>
            <a:headEnd/>
            <a:tailEnd/>
          </a:ln>
        </p:spPr>
        <p:txBody>
          <a:bodyPr lIns="92075" tIns="46038" rIns="92075" bIns="46038">
            <a:spAutoFit/>
          </a:bodyPr>
          <a:lstStyle/>
          <a:p>
            <a:pPr eaLnBrk="0" hangingPunct="0">
              <a:spcBef>
                <a:spcPct val="0"/>
              </a:spcBef>
            </a:pPr>
            <a:r>
              <a:rPr lang="en-US" sz="1600" b="1" dirty="0">
                <a:solidFill>
                  <a:srgbClr val="008080"/>
                </a:solidFill>
                <a:latin typeface="Arial" charset="0"/>
              </a:rPr>
              <a:t>c(2,4) = a(2,4)*b(2,4)</a:t>
            </a:r>
          </a:p>
        </p:txBody>
      </p:sp>
      <p:sp>
        <p:nvSpPr>
          <p:cNvPr id="22535" name="Oval 8"/>
          <p:cNvSpPr>
            <a:spLocks noChangeArrowheads="1"/>
          </p:cNvSpPr>
          <p:nvPr/>
        </p:nvSpPr>
        <p:spPr bwMode="auto">
          <a:xfrm>
            <a:off x="4241800" y="4114800"/>
            <a:ext cx="379413" cy="304800"/>
          </a:xfrm>
          <a:prstGeom prst="ellipse">
            <a:avLst/>
          </a:prstGeom>
          <a:noFill/>
          <a:ln w="12700">
            <a:solidFill>
              <a:srgbClr val="008080"/>
            </a:solidFill>
            <a:round/>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5"/>
          <p:cNvSpPr txBox="1">
            <a:spLocks noChangeArrowheads="1"/>
          </p:cNvSpPr>
          <p:nvPr/>
        </p:nvSpPr>
        <p:spPr bwMode="auto">
          <a:xfrm>
            <a:off x="879475" y="1700213"/>
            <a:ext cx="4124325" cy="4221162"/>
          </a:xfrm>
          <a:prstGeom prst="rect">
            <a:avLst/>
          </a:prstGeom>
          <a:solidFill>
            <a:srgbClr val="FFFFFF"/>
          </a:solidFill>
          <a:ln w="9525">
            <a:solidFill>
              <a:schemeClr val="tx1"/>
            </a:solidFill>
            <a:miter lim="800000"/>
            <a:headEnd/>
            <a:tailEnd/>
          </a:ln>
          <a:effectLst/>
        </p:spPr>
        <p:txBody>
          <a:bodyPr>
            <a:spAutoFit/>
          </a:bodyPr>
          <a:lstStyle/>
          <a:p>
            <a:r>
              <a:rPr lang="pt-BR" b="1">
                <a:latin typeface="Courier New" pitchFamily="49" charset="0"/>
              </a:rPr>
              <a:t>&gt;&gt; a=[1 2]</a:t>
            </a:r>
          </a:p>
          <a:p>
            <a:r>
              <a:rPr lang="pt-BR" b="1">
                <a:latin typeface="Courier New" pitchFamily="49" charset="0"/>
              </a:rPr>
              <a:t>A  =</a:t>
            </a:r>
          </a:p>
          <a:p>
            <a:r>
              <a:rPr lang="pt-BR" b="1">
                <a:latin typeface="Courier New" pitchFamily="49" charset="0"/>
              </a:rPr>
              <a:t>	1    2</a:t>
            </a:r>
          </a:p>
          <a:p>
            <a:endParaRPr lang="pt-BR" b="1">
              <a:latin typeface="Courier New" pitchFamily="49" charset="0"/>
            </a:endParaRPr>
          </a:p>
          <a:p>
            <a:r>
              <a:rPr lang="pt-BR" b="1">
                <a:latin typeface="Courier New" pitchFamily="49" charset="0"/>
              </a:rPr>
              <a:t>&gt;&gt; b=[3 4];</a:t>
            </a:r>
          </a:p>
          <a:p>
            <a:endParaRPr lang="pt-BR" b="1">
              <a:latin typeface="Courier New" pitchFamily="49" charset="0"/>
            </a:endParaRPr>
          </a:p>
          <a:p>
            <a:r>
              <a:rPr lang="pt-BR" b="1">
                <a:latin typeface="Courier New" pitchFamily="49" charset="0"/>
              </a:rPr>
              <a:t>&gt;&gt; a.*b</a:t>
            </a:r>
          </a:p>
          <a:p>
            <a:r>
              <a:rPr lang="pt-BR" b="1">
                <a:latin typeface="Courier New" pitchFamily="49" charset="0"/>
              </a:rPr>
              <a:t>ans = </a:t>
            </a:r>
          </a:p>
          <a:p>
            <a:r>
              <a:rPr lang="pt-BR" b="1">
                <a:latin typeface="Courier New" pitchFamily="49" charset="0"/>
              </a:rPr>
              <a:t>	3    8</a:t>
            </a:r>
          </a:p>
          <a:p>
            <a:endParaRPr lang="pt-BR" b="1">
              <a:latin typeface="Courier New" pitchFamily="49" charset="0"/>
            </a:endParaRPr>
          </a:p>
          <a:p>
            <a:r>
              <a:rPr lang="pt-BR" b="1">
                <a:latin typeface="Courier New" pitchFamily="49" charset="0"/>
              </a:rPr>
              <a:t>&gt;&gt; c=a+b</a:t>
            </a:r>
          </a:p>
          <a:p>
            <a:r>
              <a:rPr lang="pt-BR" b="1">
                <a:latin typeface="Courier New" pitchFamily="49" charset="0"/>
              </a:rPr>
              <a:t>c =</a:t>
            </a:r>
          </a:p>
          <a:p>
            <a:r>
              <a:rPr lang="pt-BR" b="1">
                <a:latin typeface="Courier New" pitchFamily="49" charset="0"/>
              </a:rPr>
              <a:t>	4    6</a:t>
            </a:r>
          </a:p>
          <a:p>
            <a:endParaRPr lang="en-US" b="1">
              <a:solidFill>
                <a:srgbClr val="CC0000"/>
              </a:solidFill>
              <a:latin typeface="Courier New" pitchFamily="49" charset="0"/>
            </a:endParaRPr>
          </a:p>
          <a:p>
            <a:endParaRPr lang="en-US" b="1">
              <a:solidFill>
                <a:srgbClr val="CC0000"/>
              </a:solidFill>
              <a:latin typeface="Courier New" pitchFamily="49" charset="0"/>
            </a:endParaRPr>
          </a:p>
        </p:txBody>
      </p:sp>
      <p:sp>
        <p:nvSpPr>
          <p:cNvPr id="30726" name="Text Box 6"/>
          <p:cNvSpPr txBox="1">
            <a:spLocks noChangeArrowheads="1"/>
          </p:cNvSpPr>
          <p:nvPr/>
        </p:nvSpPr>
        <p:spPr bwMode="auto">
          <a:xfrm>
            <a:off x="5529263" y="4365625"/>
            <a:ext cx="3146425" cy="1190625"/>
          </a:xfrm>
          <a:prstGeom prst="rect">
            <a:avLst/>
          </a:prstGeom>
          <a:noFill/>
          <a:ln w="9525">
            <a:noFill/>
            <a:miter lim="800000"/>
            <a:headEnd/>
            <a:tailEnd/>
          </a:ln>
          <a:effectLst/>
        </p:spPr>
        <p:txBody>
          <a:bodyPr>
            <a:spAutoFit/>
          </a:bodyPr>
          <a:lstStyle/>
          <a:p>
            <a:r>
              <a:rPr lang="en-GB"/>
              <a:t>Matrix addition &amp; subtraction operate element-by-element anyway. Dimensions of matrix must still match!</a:t>
            </a:r>
            <a:endParaRPr lang="en-US"/>
          </a:p>
        </p:txBody>
      </p:sp>
      <p:sp>
        <p:nvSpPr>
          <p:cNvPr id="30727" name="Line 7"/>
          <p:cNvSpPr>
            <a:spLocks noChangeShapeType="1"/>
          </p:cNvSpPr>
          <p:nvPr/>
        </p:nvSpPr>
        <p:spPr bwMode="auto">
          <a:xfrm flipH="1">
            <a:off x="2916238" y="4684712"/>
            <a:ext cx="2592387" cy="0"/>
          </a:xfrm>
          <a:prstGeom prst="line">
            <a:avLst/>
          </a:prstGeom>
          <a:noFill/>
          <a:ln w="19050">
            <a:solidFill>
              <a:schemeClr val="tx1"/>
            </a:solidFill>
            <a:round/>
            <a:headEnd/>
            <a:tailEnd type="triangle" w="med" len="lg"/>
          </a:ln>
          <a:effectLst/>
        </p:spPr>
        <p:txBody>
          <a:bodyPr/>
          <a:lstStyle/>
          <a:p>
            <a:endParaRPr lang="en-GB"/>
          </a:p>
        </p:txBody>
      </p:sp>
      <p:sp>
        <p:nvSpPr>
          <p:cNvPr id="30728" name="Text Box 8"/>
          <p:cNvSpPr txBox="1">
            <a:spLocks noChangeArrowheads="1"/>
          </p:cNvSpPr>
          <p:nvPr/>
        </p:nvSpPr>
        <p:spPr bwMode="auto">
          <a:xfrm>
            <a:off x="5435600" y="1700213"/>
            <a:ext cx="3459163" cy="641350"/>
          </a:xfrm>
          <a:prstGeom prst="rect">
            <a:avLst/>
          </a:prstGeom>
          <a:noFill/>
          <a:ln w="9525">
            <a:noFill/>
            <a:miter lim="800000"/>
            <a:headEnd/>
            <a:tailEnd/>
          </a:ln>
          <a:effectLst/>
        </p:spPr>
        <p:txBody>
          <a:bodyPr>
            <a:spAutoFit/>
          </a:bodyPr>
          <a:lstStyle/>
          <a:p>
            <a:r>
              <a:rPr lang="en-GB"/>
              <a:t>No trailing semicolon, immediate display of result</a:t>
            </a:r>
            <a:endParaRPr lang="en-US"/>
          </a:p>
        </p:txBody>
      </p:sp>
      <p:sp>
        <p:nvSpPr>
          <p:cNvPr id="30729" name="Line 9"/>
          <p:cNvSpPr>
            <a:spLocks noChangeShapeType="1"/>
          </p:cNvSpPr>
          <p:nvPr/>
        </p:nvSpPr>
        <p:spPr bwMode="auto">
          <a:xfrm flipH="1" flipV="1">
            <a:off x="2700338" y="1876425"/>
            <a:ext cx="2735262" cy="0"/>
          </a:xfrm>
          <a:prstGeom prst="line">
            <a:avLst/>
          </a:prstGeom>
          <a:noFill/>
          <a:ln w="19050">
            <a:solidFill>
              <a:schemeClr val="tx1"/>
            </a:solidFill>
            <a:round/>
            <a:headEnd/>
            <a:tailEnd type="triangle" w="med" len="lg"/>
          </a:ln>
          <a:effectLst/>
        </p:spPr>
        <p:txBody>
          <a:bodyPr/>
          <a:lstStyle/>
          <a:p>
            <a:endParaRPr lang="en-GB"/>
          </a:p>
        </p:txBody>
      </p:sp>
      <p:sp>
        <p:nvSpPr>
          <p:cNvPr id="30730" name="Text Box 10"/>
          <p:cNvSpPr txBox="1">
            <a:spLocks noChangeArrowheads="1"/>
          </p:cNvSpPr>
          <p:nvPr/>
        </p:nvSpPr>
        <p:spPr bwMode="auto">
          <a:xfrm>
            <a:off x="5313363" y="3292475"/>
            <a:ext cx="3146425" cy="641350"/>
          </a:xfrm>
          <a:prstGeom prst="rect">
            <a:avLst/>
          </a:prstGeom>
          <a:noFill/>
          <a:ln w="9525">
            <a:noFill/>
            <a:miter lim="800000"/>
            <a:headEnd/>
            <a:tailEnd/>
          </a:ln>
          <a:effectLst/>
        </p:spPr>
        <p:txBody>
          <a:bodyPr>
            <a:spAutoFit/>
          </a:bodyPr>
          <a:lstStyle/>
          <a:p>
            <a:r>
              <a:rPr lang="en-GB"/>
              <a:t>Element-by-element multiplication</a:t>
            </a:r>
            <a:endParaRPr lang="en-US"/>
          </a:p>
        </p:txBody>
      </p:sp>
      <p:sp>
        <p:nvSpPr>
          <p:cNvPr id="30731" name="Line 11"/>
          <p:cNvSpPr>
            <a:spLocks noChangeShapeType="1"/>
          </p:cNvSpPr>
          <p:nvPr/>
        </p:nvSpPr>
        <p:spPr bwMode="auto">
          <a:xfrm flipH="1">
            <a:off x="2700338" y="3532187"/>
            <a:ext cx="2592387" cy="0"/>
          </a:xfrm>
          <a:prstGeom prst="line">
            <a:avLst/>
          </a:prstGeom>
          <a:noFill/>
          <a:ln w="19050">
            <a:solidFill>
              <a:schemeClr val="tx1"/>
            </a:solidFill>
            <a:round/>
            <a:headEnd/>
            <a:tailEnd type="triangle" w="med" len="lg"/>
          </a:ln>
          <a:effectLst/>
        </p:spPr>
        <p:txBody>
          <a:bodyPr/>
          <a:lstStyle/>
          <a:p>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84213" y="620713"/>
            <a:ext cx="3908425" cy="5545137"/>
          </a:xfrm>
          <a:prstGeom prst="rect">
            <a:avLst/>
          </a:prstGeom>
          <a:solidFill>
            <a:srgbClr val="FFFFFF"/>
          </a:solidFill>
          <a:ln w="9525">
            <a:solidFill>
              <a:schemeClr val="tx1"/>
            </a:solidFill>
            <a:miter lim="800000"/>
            <a:headEnd/>
            <a:tailEnd/>
          </a:ln>
          <a:effectLst/>
        </p:spPr>
        <p:txBody>
          <a:bodyPr/>
          <a:lstStyle/>
          <a:p>
            <a:r>
              <a:rPr lang="pt-BR" b="1" dirty="0">
                <a:latin typeface="Courier New" pitchFamily="49" charset="0"/>
              </a:rPr>
              <a:t>&gt;&gt; A = [1:3;4:6;7:9]</a:t>
            </a:r>
          </a:p>
          <a:p>
            <a:r>
              <a:rPr lang="pt-BR" b="1" dirty="0">
                <a:latin typeface="Courier New" pitchFamily="49" charset="0"/>
              </a:rPr>
              <a:t>A =</a:t>
            </a:r>
          </a:p>
          <a:p>
            <a:r>
              <a:rPr lang="pt-BR" b="1" dirty="0">
                <a:latin typeface="Courier New" pitchFamily="49" charset="0"/>
              </a:rPr>
              <a:t>     1     2     3</a:t>
            </a:r>
          </a:p>
          <a:p>
            <a:r>
              <a:rPr lang="pt-BR" b="1" dirty="0">
                <a:latin typeface="Courier New" pitchFamily="49" charset="0"/>
              </a:rPr>
              <a:t>     4     5     6</a:t>
            </a:r>
          </a:p>
          <a:p>
            <a:r>
              <a:rPr lang="pt-BR" b="1" dirty="0">
                <a:latin typeface="Courier New" pitchFamily="49" charset="0"/>
              </a:rPr>
              <a:t>     7     8     9</a:t>
            </a:r>
          </a:p>
          <a:p>
            <a:endParaRPr lang="pt-BR" b="1" dirty="0">
              <a:latin typeface="Courier New" pitchFamily="49" charset="0"/>
            </a:endParaRPr>
          </a:p>
          <a:p>
            <a:r>
              <a:rPr lang="pt-BR" b="1" dirty="0">
                <a:latin typeface="Courier New" pitchFamily="49" charset="0"/>
              </a:rPr>
              <a:t>&gt;&gt; mean(A)</a:t>
            </a:r>
          </a:p>
          <a:p>
            <a:r>
              <a:rPr lang="pt-BR" b="1" dirty="0">
                <a:latin typeface="Courier New" pitchFamily="49" charset="0"/>
              </a:rPr>
              <a:t>ans = </a:t>
            </a:r>
          </a:p>
          <a:p>
            <a:r>
              <a:rPr lang="pt-BR" b="1" dirty="0">
                <a:latin typeface="Courier New" pitchFamily="49" charset="0"/>
              </a:rPr>
              <a:t>     4     5     6</a:t>
            </a:r>
          </a:p>
          <a:p>
            <a:endParaRPr lang="pt-BR" b="1" dirty="0">
              <a:latin typeface="Courier New" pitchFamily="49" charset="0"/>
            </a:endParaRPr>
          </a:p>
          <a:p>
            <a:r>
              <a:rPr lang="pt-BR" b="1" dirty="0">
                <a:latin typeface="Courier New" pitchFamily="49" charset="0"/>
              </a:rPr>
              <a:t>&gt;&gt; sum(A)</a:t>
            </a:r>
          </a:p>
          <a:p>
            <a:r>
              <a:rPr lang="pt-BR" b="1" dirty="0">
                <a:latin typeface="Courier New" pitchFamily="49" charset="0"/>
              </a:rPr>
              <a:t>ans = </a:t>
            </a:r>
          </a:p>
          <a:p>
            <a:r>
              <a:rPr lang="en-GB" b="1" dirty="0">
                <a:latin typeface="Courier New" pitchFamily="49" charset="0"/>
              </a:rPr>
              <a:t>     12   </a:t>
            </a:r>
            <a:r>
              <a:rPr lang="en-GB" b="1" dirty="0" smtClean="0">
                <a:latin typeface="Courier New" pitchFamily="49" charset="0"/>
              </a:rPr>
              <a:t> 15    18</a:t>
            </a:r>
          </a:p>
          <a:p>
            <a:endParaRPr lang="en-GB" b="1" dirty="0" smtClean="0">
              <a:latin typeface="Courier New" pitchFamily="49" charset="0"/>
            </a:endParaRPr>
          </a:p>
          <a:p>
            <a:r>
              <a:rPr lang="pt-BR" b="1" dirty="0" smtClean="0">
                <a:latin typeface="Courier New" pitchFamily="49" charset="0"/>
              </a:rPr>
              <a:t>&gt;&gt; mean(A(:))</a:t>
            </a:r>
          </a:p>
          <a:p>
            <a:r>
              <a:rPr lang="en-US" b="1" dirty="0" err="1" smtClean="0">
                <a:latin typeface="Courier New" pitchFamily="49" charset="0"/>
              </a:rPr>
              <a:t>ans</a:t>
            </a:r>
            <a:r>
              <a:rPr lang="en-US" b="1" dirty="0" smtClean="0">
                <a:latin typeface="Courier New" pitchFamily="49" charset="0"/>
              </a:rPr>
              <a:t> = </a:t>
            </a:r>
          </a:p>
          <a:p>
            <a:r>
              <a:rPr lang="en-US" b="1" dirty="0" smtClean="0">
                <a:latin typeface="Courier New" pitchFamily="49" charset="0"/>
              </a:rPr>
              <a:t>     5</a:t>
            </a:r>
            <a:endParaRPr lang="en-US" b="1" dirty="0">
              <a:latin typeface="Courier New" pitchFamily="49" charset="0"/>
            </a:endParaRPr>
          </a:p>
          <a:p>
            <a:endParaRPr lang="en-US" b="1" dirty="0">
              <a:solidFill>
                <a:srgbClr val="CC0000"/>
              </a:solidFill>
              <a:latin typeface="Courier New" pitchFamily="49" charset="0"/>
            </a:endParaRPr>
          </a:p>
        </p:txBody>
      </p:sp>
      <p:sp>
        <p:nvSpPr>
          <p:cNvPr id="7173" name="Line 5"/>
          <p:cNvSpPr>
            <a:spLocks noChangeShapeType="1"/>
          </p:cNvSpPr>
          <p:nvPr/>
        </p:nvSpPr>
        <p:spPr bwMode="auto">
          <a:xfrm>
            <a:off x="1673225" y="1341438"/>
            <a:ext cx="0" cy="935037"/>
          </a:xfrm>
          <a:prstGeom prst="line">
            <a:avLst/>
          </a:prstGeom>
          <a:noFill/>
          <a:ln w="19050">
            <a:solidFill>
              <a:srgbClr val="FF0000"/>
            </a:solidFill>
            <a:round/>
            <a:headEnd/>
            <a:tailEnd type="triangle" w="med" len="lg"/>
          </a:ln>
          <a:effectLst/>
        </p:spPr>
        <p:txBody>
          <a:bodyPr/>
          <a:lstStyle/>
          <a:p>
            <a:endParaRPr lang="en-GB"/>
          </a:p>
        </p:txBody>
      </p:sp>
      <p:sp>
        <p:nvSpPr>
          <p:cNvPr id="7174" name="Line 6"/>
          <p:cNvSpPr>
            <a:spLocks noChangeShapeType="1"/>
          </p:cNvSpPr>
          <p:nvPr/>
        </p:nvSpPr>
        <p:spPr bwMode="auto">
          <a:xfrm>
            <a:off x="2484438" y="1341438"/>
            <a:ext cx="0" cy="935037"/>
          </a:xfrm>
          <a:prstGeom prst="line">
            <a:avLst/>
          </a:prstGeom>
          <a:noFill/>
          <a:ln w="19050">
            <a:solidFill>
              <a:srgbClr val="FF0000"/>
            </a:solidFill>
            <a:round/>
            <a:headEnd/>
            <a:tailEnd type="triangle" w="med" len="lg"/>
          </a:ln>
          <a:effectLst/>
        </p:spPr>
        <p:txBody>
          <a:bodyPr/>
          <a:lstStyle/>
          <a:p>
            <a:endParaRPr lang="en-GB"/>
          </a:p>
        </p:txBody>
      </p:sp>
      <p:sp>
        <p:nvSpPr>
          <p:cNvPr id="7175" name="Line 7"/>
          <p:cNvSpPr>
            <a:spLocks noChangeShapeType="1"/>
          </p:cNvSpPr>
          <p:nvPr/>
        </p:nvSpPr>
        <p:spPr bwMode="auto">
          <a:xfrm>
            <a:off x="3276600" y="1341438"/>
            <a:ext cx="0" cy="935037"/>
          </a:xfrm>
          <a:prstGeom prst="line">
            <a:avLst/>
          </a:prstGeom>
          <a:noFill/>
          <a:ln w="19050">
            <a:solidFill>
              <a:srgbClr val="FF0000"/>
            </a:solidFill>
            <a:round/>
            <a:headEnd/>
            <a:tailEnd type="triangle" w="med" len="lg"/>
          </a:ln>
          <a:effectLst/>
        </p:spPr>
        <p:txBody>
          <a:bodyPr/>
          <a:lstStyle/>
          <a:p>
            <a:endParaRPr lang="en-GB"/>
          </a:p>
        </p:txBody>
      </p:sp>
      <p:sp>
        <p:nvSpPr>
          <p:cNvPr id="7176" name="Text Box 8"/>
          <p:cNvSpPr txBox="1">
            <a:spLocks noChangeArrowheads="1"/>
          </p:cNvSpPr>
          <p:nvPr/>
        </p:nvSpPr>
        <p:spPr bwMode="auto">
          <a:xfrm>
            <a:off x="4767263" y="1216025"/>
            <a:ext cx="3981450" cy="707886"/>
          </a:xfrm>
          <a:prstGeom prst="rect">
            <a:avLst/>
          </a:prstGeom>
          <a:noFill/>
          <a:ln w="9525">
            <a:noFill/>
            <a:miter lim="800000"/>
            <a:headEnd/>
            <a:tailEnd/>
          </a:ln>
          <a:effectLst/>
        </p:spPr>
        <p:txBody>
          <a:bodyPr>
            <a:spAutoFit/>
          </a:bodyPr>
          <a:lstStyle/>
          <a:p>
            <a:r>
              <a:rPr lang="en-GB" sz="2000" dirty="0" smtClean="0"/>
              <a:t>Many common </a:t>
            </a:r>
            <a:r>
              <a:rPr lang="en-GB" sz="2000" dirty="0"/>
              <a:t>functions operate on columns by default</a:t>
            </a:r>
            <a:endParaRPr lang="en-US" sz="2000" dirty="0"/>
          </a:p>
        </p:txBody>
      </p:sp>
      <p:sp>
        <p:nvSpPr>
          <p:cNvPr id="7" name="Text Box 8"/>
          <p:cNvSpPr txBox="1">
            <a:spLocks noChangeArrowheads="1"/>
          </p:cNvSpPr>
          <p:nvPr/>
        </p:nvSpPr>
        <p:spPr bwMode="auto">
          <a:xfrm>
            <a:off x="4800600" y="2286000"/>
            <a:ext cx="3981450" cy="400110"/>
          </a:xfrm>
          <a:prstGeom prst="rect">
            <a:avLst/>
          </a:prstGeom>
          <a:noFill/>
          <a:ln w="9525">
            <a:noFill/>
            <a:miter lim="800000"/>
            <a:headEnd/>
            <a:tailEnd/>
          </a:ln>
          <a:effectLst/>
        </p:spPr>
        <p:txBody>
          <a:bodyPr>
            <a:spAutoFit/>
          </a:bodyPr>
          <a:lstStyle/>
          <a:p>
            <a:r>
              <a:rPr lang="en-GB" sz="2000" dirty="0" smtClean="0"/>
              <a:t>Mean of each column in A</a:t>
            </a:r>
            <a:endParaRPr lang="en-US" sz="2000" dirty="0"/>
          </a:p>
        </p:txBody>
      </p:sp>
      <p:sp>
        <p:nvSpPr>
          <p:cNvPr id="8" name="Text Box 8"/>
          <p:cNvSpPr txBox="1">
            <a:spLocks noChangeArrowheads="1"/>
          </p:cNvSpPr>
          <p:nvPr/>
        </p:nvSpPr>
        <p:spPr bwMode="auto">
          <a:xfrm>
            <a:off x="4800600" y="4476690"/>
            <a:ext cx="3981450" cy="400110"/>
          </a:xfrm>
          <a:prstGeom prst="rect">
            <a:avLst/>
          </a:prstGeom>
          <a:noFill/>
          <a:ln w="9525">
            <a:noFill/>
            <a:miter lim="800000"/>
            <a:headEnd/>
            <a:tailEnd/>
          </a:ln>
          <a:effectLst/>
        </p:spPr>
        <p:txBody>
          <a:bodyPr>
            <a:spAutoFit/>
          </a:bodyPr>
          <a:lstStyle/>
          <a:p>
            <a:r>
              <a:rPr lang="en-GB" sz="2000" dirty="0" smtClean="0"/>
              <a:t>Mean of all elements in A</a:t>
            </a:r>
            <a:endParaRPr lang="en-US" sz="2000" dirty="0"/>
          </a:p>
        </p:txBody>
      </p:sp>
      <p:cxnSp>
        <p:nvCxnSpPr>
          <p:cNvPr id="12" name="Straight Arrow Connector 11"/>
          <p:cNvCxnSpPr/>
          <p:nvPr/>
        </p:nvCxnSpPr>
        <p:spPr>
          <a:xfrm rot="10800000">
            <a:off x="3124200" y="2514600"/>
            <a:ext cx="1600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3124200" y="4722811"/>
            <a:ext cx="1600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7175"/>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717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4" grpId="0" animBg="1"/>
      <p:bldP spid="717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Clearing up</a:t>
            </a:r>
          </a:p>
        </p:txBody>
      </p:sp>
      <p:sp>
        <p:nvSpPr>
          <p:cNvPr id="19459" name="Rectangle 3"/>
          <p:cNvSpPr>
            <a:spLocks noGrp="1" noChangeArrowheads="1"/>
          </p:cNvSpPr>
          <p:nvPr>
            <p:ph type="body" idx="1"/>
          </p:nvPr>
        </p:nvSpPr>
        <p:spPr/>
        <p:txBody>
          <a:bodyPr/>
          <a:lstStyle/>
          <a:p>
            <a:pPr eaLnBrk="1" hangingPunct="1">
              <a:buNone/>
            </a:pPr>
            <a:r>
              <a:rPr lang="en-GB" dirty="0" smtClean="0">
                <a:latin typeface="Courier New" pitchFamily="49" charset="0"/>
                <a:cs typeface="Courier New" pitchFamily="49" charset="0"/>
              </a:rPr>
              <a:t>&gt;&gt; clear</a:t>
            </a:r>
            <a:r>
              <a:rPr lang="en-GB" dirty="0" smtClean="0"/>
              <a:t>			</a:t>
            </a:r>
            <a:r>
              <a:rPr lang="en-GB" dirty="0" err="1" smtClean="0"/>
              <a:t>clear</a:t>
            </a:r>
            <a:r>
              <a:rPr lang="en-GB" dirty="0" smtClean="0"/>
              <a:t> all workspace</a:t>
            </a:r>
          </a:p>
          <a:p>
            <a:pPr eaLnBrk="1" hangingPunct="1">
              <a:buNone/>
            </a:pPr>
            <a:r>
              <a:rPr lang="en-GB" dirty="0" smtClean="0">
                <a:latin typeface="Courier New" pitchFamily="49" charset="0"/>
                <a:cs typeface="Courier New" pitchFamily="49" charset="0"/>
              </a:rPr>
              <a:t>&gt;&gt; clear VARNAME</a:t>
            </a:r>
            <a:r>
              <a:rPr lang="en-GB" dirty="0" smtClean="0"/>
              <a:t>	clear named variable</a:t>
            </a:r>
          </a:p>
          <a:p>
            <a:pPr eaLnBrk="1" hangingPunct="1">
              <a:buNone/>
            </a:pPr>
            <a:r>
              <a:rPr lang="en-GB" dirty="0" smtClean="0">
                <a:latin typeface="Courier New" pitchFamily="49" charset="0"/>
                <a:cs typeface="Courier New" pitchFamily="49" charset="0"/>
              </a:rPr>
              <a:t>&gt;&gt; clear all</a:t>
            </a:r>
            <a:r>
              <a:rPr lang="en-GB" dirty="0" smtClean="0"/>
              <a:t>		clear everything</a:t>
            </a:r>
            <a:br>
              <a:rPr lang="en-GB" dirty="0" smtClean="0"/>
            </a:br>
            <a:r>
              <a:rPr lang="en-GB" dirty="0" smtClean="0"/>
              <a:t>					(see help clear)</a:t>
            </a:r>
          </a:p>
          <a:p>
            <a:pPr eaLnBrk="1" hangingPunct="1">
              <a:buNone/>
            </a:pPr>
            <a:r>
              <a:rPr lang="en-GB" dirty="0" smtClean="0">
                <a:latin typeface="Courier New" pitchFamily="49" charset="0"/>
                <a:cs typeface="Courier New" pitchFamily="49" charset="0"/>
              </a:rPr>
              <a:t>&gt;&gt; close all</a:t>
            </a:r>
            <a:r>
              <a:rPr lang="en-GB" dirty="0" smtClean="0"/>
              <a:t>		close all figures</a:t>
            </a:r>
          </a:p>
          <a:p>
            <a:pPr eaLnBrk="1" hangingPunct="1">
              <a:buNone/>
            </a:pPr>
            <a:r>
              <a:rPr lang="en-GB" dirty="0" smtClean="0">
                <a:latin typeface="Courier New" pitchFamily="49" charset="0"/>
                <a:cs typeface="Courier New" pitchFamily="49" charset="0"/>
              </a:rPr>
              <a:t>&gt;&gt; </a:t>
            </a:r>
            <a:r>
              <a:rPr lang="en-GB" dirty="0" err="1" smtClean="0">
                <a:latin typeface="Courier New" pitchFamily="49" charset="0"/>
                <a:cs typeface="Courier New" pitchFamily="49" charset="0"/>
              </a:rPr>
              <a:t>clc</a:t>
            </a:r>
            <a:r>
              <a:rPr lang="en-GB" dirty="0" smtClean="0"/>
              <a:t>			 	clears command 						window display only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80"/>
          <p:cNvSpPr>
            <a:spLocks noGrp="1"/>
          </p:cNvSpPr>
          <p:nvPr>
            <p:ph sz="half" idx="1"/>
          </p:nvPr>
        </p:nvSpPr>
        <p:spPr/>
        <p:txBody>
          <a:bodyPr/>
          <a:lstStyle/>
          <a:p>
            <a:pPr marL="1076325" indent="-1076325">
              <a:tabLst>
                <a:tab pos="1076325" algn="l"/>
              </a:tabLst>
            </a:pPr>
            <a:r>
              <a:rPr lang="en-GB" b="1" dirty="0" smtClean="0"/>
              <a:t>==</a:t>
            </a:r>
            <a:r>
              <a:rPr lang="en-GB" dirty="0" smtClean="0"/>
              <a:t>	is equal to</a:t>
            </a:r>
          </a:p>
          <a:p>
            <a:pPr marL="1076325" indent="-1076325">
              <a:tabLst>
                <a:tab pos="1076325" algn="l"/>
              </a:tabLst>
            </a:pPr>
            <a:r>
              <a:rPr lang="en-GB" b="1" dirty="0" smtClean="0"/>
              <a:t>&gt;</a:t>
            </a:r>
            <a:r>
              <a:rPr lang="en-GB" dirty="0" smtClean="0"/>
              <a:t>	greater than</a:t>
            </a:r>
          </a:p>
          <a:p>
            <a:pPr marL="1076325" indent="-1076325">
              <a:tabLst>
                <a:tab pos="1076325" algn="l"/>
              </a:tabLst>
            </a:pPr>
            <a:r>
              <a:rPr lang="en-GB" b="1" dirty="0" smtClean="0"/>
              <a:t>&lt;</a:t>
            </a:r>
            <a:r>
              <a:rPr lang="en-GB" dirty="0" smtClean="0"/>
              <a:t>	less than</a:t>
            </a:r>
          </a:p>
          <a:p>
            <a:pPr marL="1076325" indent="-1076325">
              <a:tabLst>
                <a:tab pos="1076325" algn="l"/>
              </a:tabLst>
            </a:pPr>
            <a:r>
              <a:rPr lang="en-GB" b="1" dirty="0" smtClean="0"/>
              <a:t>&gt;=</a:t>
            </a:r>
            <a:r>
              <a:rPr lang="en-GB" dirty="0" smtClean="0"/>
              <a:t>	greater than or equal to</a:t>
            </a:r>
          </a:p>
          <a:p>
            <a:pPr marL="1076325" indent="-1076325">
              <a:tabLst>
                <a:tab pos="1076325" algn="l"/>
              </a:tabLst>
            </a:pPr>
            <a:r>
              <a:rPr lang="en-GB" b="1" dirty="0" smtClean="0"/>
              <a:t>&lt;=</a:t>
            </a:r>
            <a:r>
              <a:rPr lang="en-GB" dirty="0" smtClean="0"/>
              <a:t>	less than or equal to</a:t>
            </a:r>
          </a:p>
          <a:p>
            <a:pPr marL="1076325" indent="-1076325">
              <a:tabLst>
                <a:tab pos="1076325" algn="l"/>
              </a:tabLst>
            </a:pPr>
            <a:r>
              <a:rPr lang="en-GB" b="1" dirty="0" smtClean="0"/>
              <a:t>~</a:t>
            </a:r>
            <a:r>
              <a:rPr lang="en-GB" dirty="0" smtClean="0"/>
              <a:t>	not</a:t>
            </a:r>
          </a:p>
          <a:p>
            <a:pPr marL="1076325" indent="-1076325">
              <a:tabLst>
                <a:tab pos="1076325" algn="l"/>
              </a:tabLst>
            </a:pPr>
            <a:r>
              <a:rPr lang="en-GB" b="1" dirty="0" smtClean="0"/>
              <a:t>&amp;</a:t>
            </a:r>
            <a:r>
              <a:rPr lang="en-GB" dirty="0" smtClean="0"/>
              <a:t>	and</a:t>
            </a:r>
          </a:p>
          <a:p>
            <a:pPr marL="1076325" indent="-1076325">
              <a:tabLst>
                <a:tab pos="1076325" algn="l"/>
              </a:tabLst>
            </a:pPr>
            <a:r>
              <a:rPr lang="en-GB" b="1" dirty="0" smtClean="0"/>
              <a:t>|</a:t>
            </a:r>
            <a:r>
              <a:rPr lang="en-GB" dirty="0" smtClean="0"/>
              <a:t>	or</a:t>
            </a:r>
          </a:p>
          <a:p>
            <a:pPr marL="1076325" indent="-1076325">
              <a:tabLst>
                <a:tab pos="1076325" algn="l"/>
              </a:tabLst>
            </a:pPr>
            <a:endParaRPr lang="en-GB" dirty="0" smtClean="0"/>
          </a:p>
        </p:txBody>
      </p:sp>
      <p:sp>
        <p:nvSpPr>
          <p:cNvPr id="82" name="Content Placeholder 81"/>
          <p:cNvSpPr>
            <a:spLocks noGrp="1"/>
          </p:cNvSpPr>
          <p:nvPr>
            <p:ph sz="half" idx="2"/>
          </p:nvPr>
        </p:nvSpPr>
        <p:spPr/>
        <p:txBody>
          <a:bodyPr/>
          <a:lstStyle/>
          <a:p>
            <a:pPr marL="1076325" indent="-1076325">
              <a:tabLst>
                <a:tab pos="1076325" algn="l"/>
              </a:tabLst>
            </a:pPr>
            <a:r>
              <a:rPr lang="en-GB" b="1" dirty="0" err="1" smtClean="0">
                <a:cs typeface="Courier New" pitchFamily="49" charset="0"/>
              </a:rPr>
              <a:t>isempty</a:t>
            </a:r>
            <a:r>
              <a:rPr lang="en-GB" b="1" dirty="0" smtClean="0">
                <a:cs typeface="Courier New" pitchFamily="49" charset="0"/>
              </a:rPr>
              <a:t>()</a:t>
            </a:r>
            <a:r>
              <a:rPr lang="en-GB" dirty="0" smtClean="0"/>
              <a:t>	true if matrix is empty, []	</a:t>
            </a:r>
          </a:p>
          <a:p>
            <a:pPr marL="1076325" indent="-1076325">
              <a:tabLst>
                <a:tab pos="1076325" algn="l"/>
              </a:tabLst>
            </a:pPr>
            <a:r>
              <a:rPr lang="en-GB" b="1" dirty="0" err="1" smtClean="0">
                <a:cs typeface="Courier New" pitchFamily="49" charset="0"/>
              </a:rPr>
              <a:t>isfinite</a:t>
            </a:r>
            <a:r>
              <a:rPr lang="en-GB" b="1" dirty="0" smtClean="0">
                <a:cs typeface="Courier New" pitchFamily="49" charset="0"/>
              </a:rPr>
              <a:t>()</a:t>
            </a:r>
            <a:r>
              <a:rPr lang="en-GB" dirty="0" smtClean="0"/>
              <a:t>	true where elements are finite</a:t>
            </a:r>
          </a:p>
          <a:p>
            <a:pPr marL="1076325" indent="-1076325">
              <a:tabLst>
                <a:tab pos="1076325" algn="l"/>
              </a:tabLst>
            </a:pPr>
            <a:r>
              <a:rPr lang="en-GB" b="1" dirty="0" err="1" smtClean="0">
                <a:cs typeface="Courier New" pitchFamily="49" charset="0"/>
              </a:rPr>
              <a:t>isinf</a:t>
            </a:r>
            <a:r>
              <a:rPr lang="en-GB" b="1" dirty="0" smtClean="0">
                <a:cs typeface="Courier New" pitchFamily="49" charset="0"/>
              </a:rPr>
              <a:t>()</a:t>
            </a:r>
            <a:r>
              <a:rPr lang="en-GB" dirty="0" smtClean="0"/>
              <a:t>	true where elements are infinite</a:t>
            </a:r>
          </a:p>
          <a:p>
            <a:pPr marL="1076325" indent="-1076325">
              <a:tabLst>
                <a:tab pos="1076325" algn="l"/>
              </a:tabLst>
            </a:pPr>
            <a:r>
              <a:rPr lang="en-GB" b="1" dirty="0" smtClean="0"/>
              <a:t>any()</a:t>
            </a:r>
            <a:r>
              <a:rPr lang="en-GB" dirty="0" smtClean="0"/>
              <a:t>	true if any element is non-zero</a:t>
            </a:r>
          </a:p>
          <a:p>
            <a:pPr marL="1076325" indent="-1076325">
              <a:tabLst>
                <a:tab pos="1076325" algn="l"/>
              </a:tabLst>
            </a:pPr>
            <a:r>
              <a:rPr lang="en-GB" b="1" dirty="0" smtClean="0"/>
              <a:t>all()</a:t>
            </a:r>
            <a:r>
              <a:rPr lang="en-GB" dirty="0" smtClean="0"/>
              <a:t>	true is all elements are non-zero</a:t>
            </a:r>
          </a:p>
          <a:p>
            <a:pPr marL="1076325" indent="-1076325">
              <a:tabLst>
                <a:tab pos="1076325" algn="l"/>
              </a:tabLst>
            </a:pPr>
            <a:endParaRPr lang="en-GB" dirty="0" smtClean="0"/>
          </a:p>
          <a:p>
            <a:pPr marL="1076325" indent="-1076325">
              <a:tabLst>
                <a:tab pos="1076325" algn="l"/>
              </a:tabLst>
            </a:pPr>
            <a:endParaRPr lang="en-GB" dirty="0" smtClean="0"/>
          </a:p>
          <a:p>
            <a:pPr marL="1076325" indent="-1076325">
              <a:tabLst>
                <a:tab pos="1076325" algn="l"/>
              </a:tabLst>
            </a:pPr>
            <a:r>
              <a:rPr lang="en-GB" b="1" dirty="0" smtClean="0"/>
              <a:t>zeros([</a:t>
            </a:r>
            <a:r>
              <a:rPr lang="en-GB" b="1" dirty="0" err="1" smtClean="0"/>
              <a:t>m,n</a:t>
            </a:r>
            <a:r>
              <a:rPr lang="en-GB" b="1" dirty="0" smtClean="0"/>
              <a:t>]) </a:t>
            </a:r>
            <a:r>
              <a:rPr lang="en-GB" dirty="0" smtClean="0"/>
              <a:t> - create an m-by-n matrix of zeros</a:t>
            </a:r>
          </a:p>
          <a:p>
            <a:pPr marL="1076325" indent="-1076325">
              <a:tabLst>
                <a:tab pos="1076325" algn="l"/>
              </a:tabLst>
            </a:pPr>
            <a:r>
              <a:rPr lang="en-GB" b="1" dirty="0" smtClean="0"/>
              <a:t>zeros(size(A))  </a:t>
            </a:r>
            <a:r>
              <a:rPr lang="en-GB" dirty="0" smtClean="0"/>
              <a:t>- create a matrix of zeros the same size as A</a:t>
            </a:r>
          </a:p>
          <a:p>
            <a:endParaRPr lang="en-GB" dirty="0"/>
          </a:p>
        </p:txBody>
      </p:sp>
      <p:sp>
        <p:nvSpPr>
          <p:cNvPr id="4" name="Title 3"/>
          <p:cNvSpPr>
            <a:spLocks noGrp="1"/>
          </p:cNvSpPr>
          <p:nvPr>
            <p:ph type="title"/>
          </p:nvPr>
        </p:nvSpPr>
        <p:spPr/>
        <p:txBody>
          <a:bodyPr/>
          <a:lstStyle/>
          <a:p>
            <a:r>
              <a:rPr lang="en-GB" dirty="0" smtClean="0"/>
              <a:t>Boolean (logical) operators</a:t>
            </a:r>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LOGICAL INDEXING</a:t>
            </a:r>
            <a:endParaRPr lang="en-US"/>
          </a:p>
        </p:txBody>
      </p:sp>
      <p:sp>
        <p:nvSpPr>
          <p:cNvPr id="49155" name="Rectangle 3"/>
          <p:cNvSpPr>
            <a:spLocks noGrp="1" noChangeArrowheads="1"/>
          </p:cNvSpPr>
          <p:nvPr>
            <p:ph type="body" idx="1"/>
          </p:nvPr>
        </p:nvSpPr>
        <p:spPr>
          <a:xfrm>
            <a:off x="457200" y="1125538"/>
            <a:ext cx="8229600" cy="4929187"/>
          </a:xfrm>
        </p:spPr>
        <p:txBody>
          <a:bodyPr/>
          <a:lstStyle/>
          <a:p>
            <a:r>
              <a:rPr lang="en-GB" sz="2800" dirty="0"/>
              <a:t>Instead of indexing arrays directly, a logical mask can be used – an array of same size, but consisting of 1s and 0s </a:t>
            </a:r>
            <a:r>
              <a:rPr lang="en-GB" sz="2800" dirty="0" smtClean="0"/>
              <a:t>(true and false) – </a:t>
            </a:r>
            <a:r>
              <a:rPr lang="en-GB" sz="2800" dirty="0"/>
              <a:t>usually derived as result of a logical expression.</a:t>
            </a:r>
            <a:endParaRPr lang="en-US" sz="2800" dirty="0"/>
          </a:p>
        </p:txBody>
      </p:sp>
      <p:sp>
        <p:nvSpPr>
          <p:cNvPr id="49156" name="Text Box 4"/>
          <p:cNvSpPr txBox="1">
            <a:spLocks noChangeArrowheads="1"/>
          </p:cNvSpPr>
          <p:nvPr/>
        </p:nvSpPr>
        <p:spPr bwMode="auto">
          <a:xfrm>
            <a:off x="900113" y="3048000"/>
            <a:ext cx="7272337" cy="3233737"/>
          </a:xfrm>
          <a:prstGeom prst="rect">
            <a:avLst/>
          </a:prstGeom>
          <a:solidFill>
            <a:srgbClr val="FFFFFF"/>
          </a:solidFill>
          <a:ln w="9525">
            <a:solidFill>
              <a:schemeClr val="tx1"/>
            </a:solidFill>
            <a:miter lim="800000"/>
            <a:headEnd/>
            <a:tailEnd/>
          </a:ln>
          <a:effectLst/>
        </p:spPr>
        <p:txBody>
          <a:bodyPr>
            <a:spAutoFit/>
          </a:bodyPr>
          <a:lstStyle/>
          <a:p>
            <a:pPr>
              <a:spcBef>
                <a:spcPct val="30000"/>
              </a:spcBef>
            </a:pPr>
            <a:r>
              <a:rPr lang="en-GB" b="1" dirty="0">
                <a:latin typeface="Courier New" pitchFamily="49" charset="0"/>
              </a:rPr>
              <a:t>&gt;&gt; X = [1:10]</a:t>
            </a:r>
          </a:p>
          <a:p>
            <a:pPr>
              <a:spcBef>
                <a:spcPct val="30000"/>
              </a:spcBef>
            </a:pPr>
            <a:r>
              <a:rPr lang="en-GB" b="1" dirty="0">
                <a:latin typeface="Courier New" pitchFamily="49" charset="0"/>
              </a:rPr>
              <a:t>X =</a:t>
            </a:r>
          </a:p>
          <a:p>
            <a:pPr>
              <a:spcBef>
                <a:spcPct val="30000"/>
              </a:spcBef>
            </a:pPr>
            <a:r>
              <a:rPr lang="en-GB" b="1" dirty="0">
                <a:latin typeface="Courier New" pitchFamily="49" charset="0"/>
              </a:rPr>
              <a:t>	1   2   3   4   5   6   7   8   9   10</a:t>
            </a:r>
          </a:p>
          <a:p>
            <a:pPr>
              <a:spcBef>
                <a:spcPct val="30000"/>
              </a:spcBef>
            </a:pPr>
            <a:r>
              <a:rPr lang="en-GB" b="1" dirty="0">
                <a:latin typeface="Courier New" pitchFamily="49" charset="0"/>
              </a:rPr>
              <a:t>&gt;&gt; ii = X&gt;6</a:t>
            </a:r>
          </a:p>
          <a:p>
            <a:pPr>
              <a:spcBef>
                <a:spcPct val="30000"/>
              </a:spcBef>
            </a:pPr>
            <a:r>
              <a:rPr lang="en-GB" b="1" dirty="0">
                <a:latin typeface="Courier New" pitchFamily="49" charset="0"/>
              </a:rPr>
              <a:t>ii =</a:t>
            </a:r>
          </a:p>
          <a:p>
            <a:pPr>
              <a:spcBef>
                <a:spcPct val="30000"/>
              </a:spcBef>
            </a:pPr>
            <a:r>
              <a:rPr lang="en-GB" b="1" dirty="0">
                <a:latin typeface="Courier New" pitchFamily="49" charset="0"/>
              </a:rPr>
              <a:t>	0   0   0   0   0   0   1   1   1   1</a:t>
            </a:r>
          </a:p>
          <a:p>
            <a:pPr>
              <a:spcBef>
                <a:spcPct val="30000"/>
              </a:spcBef>
            </a:pPr>
            <a:r>
              <a:rPr lang="en-GB" b="1" dirty="0">
                <a:latin typeface="Courier New" pitchFamily="49" charset="0"/>
              </a:rPr>
              <a:t>&gt;&gt; X(ii)</a:t>
            </a:r>
          </a:p>
          <a:p>
            <a:pPr>
              <a:spcBef>
                <a:spcPct val="30000"/>
              </a:spcBef>
            </a:pPr>
            <a:r>
              <a:rPr lang="en-GB" b="1" dirty="0" err="1">
                <a:latin typeface="Courier New" pitchFamily="49" charset="0"/>
              </a:rPr>
              <a:t>ans</a:t>
            </a:r>
            <a:r>
              <a:rPr lang="en-GB" b="1" dirty="0">
                <a:latin typeface="Courier New" pitchFamily="49" charset="0"/>
              </a:rPr>
              <a:t> =</a:t>
            </a:r>
          </a:p>
          <a:p>
            <a:pPr>
              <a:spcBef>
                <a:spcPct val="30000"/>
              </a:spcBef>
            </a:pPr>
            <a:r>
              <a:rPr lang="en-GB" b="1" dirty="0">
                <a:latin typeface="Courier New" pitchFamily="49" charset="0"/>
              </a:rPr>
              <a:t>	7   8   9   10</a:t>
            </a:r>
            <a:endParaRPr lang="en-US"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Logical indexing is a very powerful tool for selecting subsets of data. Combine multiple conditions using </a:t>
            </a:r>
            <a:r>
              <a:rPr lang="en-GB" dirty="0" err="1" smtClean="0"/>
              <a:t>boolean</a:t>
            </a:r>
            <a:r>
              <a:rPr lang="en-GB" dirty="0" smtClean="0"/>
              <a:t> operators.</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Text Box 4"/>
          <p:cNvSpPr txBox="1">
            <a:spLocks noChangeArrowheads="1"/>
          </p:cNvSpPr>
          <p:nvPr/>
        </p:nvSpPr>
        <p:spPr bwMode="auto">
          <a:xfrm>
            <a:off x="304800" y="228600"/>
            <a:ext cx="8462964" cy="6290953"/>
          </a:xfrm>
          <a:prstGeom prst="rect">
            <a:avLst/>
          </a:prstGeom>
          <a:solidFill>
            <a:srgbClr val="FFFFFF"/>
          </a:solidFill>
          <a:ln w="9525">
            <a:solidFill>
              <a:schemeClr val="tx1"/>
            </a:solidFill>
            <a:miter lim="800000"/>
            <a:headEnd/>
            <a:tailEnd/>
          </a:ln>
          <a:effectLst/>
        </p:spPr>
        <p:txBody>
          <a:bodyPr wrap="square">
            <a:spAutoFit/>
          </a:bodyPr>
          <a:lstStyle/>
          <a:p>
            <a:pPr>
              <a:spcBef>
                <a:spcPct val="30000"/>
              </a:spcBef>
            </a:pPr>
            <a:r>
              <a:rPr lang="en-US" b="1" dirty="0" smtClean="0">
                <a:latin typeface="Courier New" pitchFamily="49" charset="0"/>
              </a:rPr>
              <a:t>&gt;&gt; </a:t>
            </a:r>
            <a:r>
              <a:rPr lang="es-ES" b="1" dirty="0" smtClean="0">
                <a:latin typeface="Courier New" pitchFamily="49" charset="0"/>
              </a:rPr>
              <a:t>&gt;&gt; x = [1:10];</a:t>
            </a:r>
          </a:p>
          <a:p>
            <a:pPr>
              <a:spcBef>
                <a:spcPct val="30000"/>
              </a:spcBef>
            </a:pPr>
            <a:r>
              <a:rPr lang="es-ES" b="1" dirty="0" smtClean="0">
                <a:latin typeface="Courier New" pitchFamily="49" charset="0"/>
              </a:rPr>
              <a:t>&gt;&gt; y = x.^0.5;</a:t>
            </a:r>
          </a:p>
          <a:p>
            <a:pPr>
              <a:spcBef>
                <a:spcPct val="30000"/>
              </a:spcBef>
            </a:pPr>
            <a:r>
              <a:rPr lang="es-ES" b="1" dirty="0" smtClean="0">
                <a:latin typeface="Courier New" pitchFamily="49" charset="0"/>
              </a:rPr>
              <a:t>&gt;&gt; i1 = x &gt;= 5</a:t>
            </a:r>
          </a:p>
          <a:p>
            <a:pPr>
              <a:spcBef>
                <a:spcPct val="30000"/>
              </a:spcBef>
            </a:pPr>
            <a:r>
              <a:rPr lang="es-ES" b="1" dirty="0" smtClean="0">
                <a:latin typeface="Courier New" pitchFamily="49" charset="0"/>
              </a:rPr>
              <a:t>I1 = </a:t>
            </a:r>
          </a:p>
          <a:p>
            <a:pPr>
              <a:spcBef>
                <a:spcPct val="30000"/>
              </a:spcBef>
            </a:pPr>
            <a:endParaRPr lang="es-ES" sz="1100" b="1" dirty="0" smtClean="0">
              <a:latin typeface="Courier New" pitchFamily="49" charset="0"/>
            </a:endParaRPr>
          </a:p>
          <a:p>
            <a:pPr>
              <a:spcBef>
                <a:spcPct val="30000"/>
              </a:spcBef>
            </a:pPr>
            <a:r>
              <a:rPr lang="es-ES" b="1" dirty="0" smtClean="0">
                <a:latin typeface="Courier New" pitchFamily="49" charset="0"/>
              </a:rPr>
              <a:t>     0     0     0     0     1     1     1     1     1     1</a:t>
            </a:r>
          </a:p>
          <a:p>
            <a:pPr>
              <a:spcBef>
                <a:spcPct val="30000"/>
              </a:spcBef>
            </a:pPr>
            <a:r>
              <a:rPr lang="es-ES" b="1" dirty="0" smtClean="0">
                <a:latin typeface="Courier New" pitchFamily="49" charset="0"/>
              </a:rPr>
              <a:t>&gt;&gt; i2 = y&lt;3</a:t>
            </a:r>
          </a:p>
          <a:p>
            <a:pPr>
              <a:spcBef>
                <a:spcPct val="30000"/>
              </a:spcBef>
            </a:pPr>
            <a:r>
              <a:rPr lang="es-ES" b="1" dirty="0" smtClean="0">
                <a:latin typeface="Courier New" pitchFamily="49" charset="0"/>
              </a:rPr>
              <a:t>i2 =</a:t>
            </a:r>
          </a:p>
          <a:p>
            <a:pPr>
              <a:spcBef>
                <a:spcPct val="30000"/>
              </a:spcBef>
            </a:pPr>
            <a:endParaRPr lang="es-ES" sz="1100" b="1" dirty="0" smtClean="0">
              <a:latin typeface="Courier New" pitchFamily="49" charset="0"/>
            </a:endParaRPr>
          </a:p>
          <a:p>
            <a:pPr>
              <a:spcBef>
                <a:spcPct val="30000"/>
              </a:spcBef>
            </a:pPr>
            <a:r>
              <a:rPr lang="es-ES" b="1" dirty="0" smtClean="0">
                <a:latin typeface="Courier New" pitchFamily="49" charset="0"/>
              </a:rPr>
              <a:t>     1     1     1     1     1     1     1     1     0     0</a:t>
            </a:r>
          </a:p>
          <a:p>
            <a:pPr>
              <a:spcBef>
                <a:spcPct val="30000"/>
              </a:spcBef>
            </a:pPr>
            <a:endParaRPr lang="es-ES" sz="1100" b="1" dirty="0" smtClean="0">
              <a:latin typeface="Courier New" pitchFamily="49" charset="0"/>
            </a:endParaRPr>
          </a:p>
          <a:p>
            <a:pPr>
              <a:spcBef>
                <a:spcPct val="30000"/>
              </a:spcBef>
            </a:pPr>
            <a:r>
              <a:rPr lang="es-ES" b="1" dirty="0" smtClean="0">
                <a:latin typeface="Courier New" pitchFamily="49" charset="0"/>
              </a:rPr>
              <a:t>&gt;&gt; </a:t>
            </a:r>
            <a:r>
              <a:rPr lang="es-ES" b="1" dirty="0" err="1" smtClean="0">
                <a:latin typeface="Courier New" pitchFamily="49" charset="0"/>
              </a:rPr>
              <a:t>ii</a:t>
            </a:r>
            <a:r>
              <a:rPr lang="es-ES" b="1" dirty="0" smtClean="0">
                <a:latin typeface="Courier New" pitchFamily="49" charset="0"/>
              </a:rPr>
              <a:t> = i1 &amp; i2</a:t>
            </a:r>
          </a:p>
          <a:p>
            <a:pPr>
              <a:spcBef>
                <a:spcPct val="30000"/>
              </a:spcBef>
            </a:pPr>
            <a:r>
              <a:rPr lang="en-US" b="1" dirty="0" smtClean="0">
                <a:latin typeface="Courier New" pitchFamily="49" charset="0"/>
              </a:rPr>
              <a:t>ii =</a:t>
            </a:r>
          </a:p>
          <a:p>
            <a:pPr>
              <a:spcBef>
                <a:spcPct val="30000"/>
              </a:spcBef>
            </a:pPr>
            <a:endParaRPr lang="en-US" sz="1100" b="1" dirty="0" smtClean="0">
              <a:latin typeface="Courier New" pitchFamily="49" charset="0"/>
            </a:endParaRPr>
          </a:p>
          <a:p>
            <a:pPr>
              <a:spcBef>
                <a:spcPct val="30000"/>
              </a:spcBef>
            </a:pPr>
            <a:r>
              <a:rPr lang="en-US" b="1" dirty="0" smtClean="0">
                <a:latin typeface="Courier New" pitchFamily="49" charset="0"/>
              </a:rPr>
              <a:t>     0     0     0     0     1     1     1     1     0     0</a:t>
            </a:r>
          </a:p>
          <a:p>
            <a:pPr>
              <a:spcBef>
                <a:spcPct val="30000"/>
              </a:spcBef>
            </a:pPr>
            <a:r>
              <a:rPr lang="en-US" b="1" dirty="0" smtClean="0">
                <a:latin typeface="Courier New" pitchFamily="49" charset="0"/>
              </a:rPr>
              <a:t>&gt;&gt; find(ii)</a:t>
            </a:r>
          </a:p>
          <a:p>
            <a:pPr>
              <a:spcBef>
                <a:spcPct val="30000"/>
              </a:spcBef>
            </a:pPr>
            <a:r>
              <a:rPr lang="en-US" b="1" dirty="0" err="1" smtClean="0">
                <a:latin typeface="Courier New" pitchFamily="49" charset="0"/>
              </a:rPr>
              <a:t>ans</a:t>
            </a:r>
            <a:r>
              <a:rPr lang="en-US" b="1" dirty="0" smtClean="0">
                <a:latin typeface="Courier New" pitchFamily="49" charset="0"/>
              </a:rPr>
              <a:t> = </a:t>
            </a:r>
          </a:p>
          <a:p>
            <a:pPr>
              <a:spcBef>
                <a:spcPct val="30000"/>
              </a:spcBef>
            </a:pPr>
            <a:endParaRPr lang="en-US" b="1" dirty="0" smtClean="0">
              <a:latin typeface="Courier New" pitchFamily="49" charset="0"/>
            </a:endParaRPr>
          </a:p>
          <a:p>
            <a:pPr>
              <a:spcBef>
                <a:spcPct val="30000"/>
              </a:spcBef>
            </a:pPr>
            <a:r>
              <a:rPr lang="en-US" b="1" dirty="0" smtClean="0">
                <a:latin typeface="Courier New" pitchFamily="49" charset="0"/>
              </a:rPr>
              <a:t> 5     6     7     8</a:t>
            </a:r>
            <a:endParaRPr lang="en-US" b="1" dirty="0">
              <a:latin typeface="Courier New" pitchFamily="49" charset="0"/>
            </a:endParaRPr>
          </a:p>
        </p:txBody>
      </p:sp>
      <p:sp>
        <p:nvSpPr>
          <p:cNvPr id="5" name="Oval 4"/>
          <p:cNvSpPr/>
          <p:nvPr/>
        </p:nvSpPr>
        <p:spPr>
          <a:xfrm>
            <a:off x="304800" y="4953000"/>
            <a:ext cx="1981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209800" y="5181600"/>
            <a:ext cx="5668090" cy="400110"/>
          </a:xfrm>
          <a:prstGeom prst="rect">
            <a:avLst/>
          </a:prstGeom>
          <a:noFill/>
        </p:spPr>
        <p:txBody>
          <a:bodyPr wrap="none" rtlCol="0">
            <a:spAutoFit/>
          </a:bodyPr>
          <a:lstStyle/>
          <a:p>
            <a:r>
              <a:rPr lang="en-GB" sz="2000" dirty="0" smtClean="0">
                <a:solidFill>
                  <a:srgbClr val="FF0000"/>
                </a:solidFill>
                <a:latin typeface="+mn-lt"/>
              </a:rPr>
              <a:t>Find function converts logical index to numeric index</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descr="D:\www\Leeds-IMB-Personal\matlab\figures\x-sqrtx-index.png"/>
          <p:cNvPicPr>
            <a:picLocks noChangeAspect="1" noChangeArrowheads="1"/>
          </p:cNvPicPr>
          <p:nvPr/>
        </p:nvPicPr>
        <p:blipFill>
          <a:blip r:embed="rId2" cstate="print"/>
          <a:srcRect l="7287" t="4162" r="5270" b="4277"/>
          <a:stretch>
            <a:fillRect/>
          </a:stretch>
        </p:blipFill>
        <p:spPr bwMode="auto">
          <a:xfrm>
            <a:off x="1676400" y="1665514"/>
            <a:ext cx="5638800" cy="4430486"/>
          </a:xfrm>
          <a:prstGeom prst="rect">
            <a:avLst/>
          </a:prstGeom>
          <a:noFill/>
          <a:ln>
            <a:solidFill>
              <a:schemeClr val="tx1"/>
            </a:solidFill>
          </a:ln>
        </p:spPr>
      </p:pic>
      <p:sp>
        <p:nvSpPr>
          <p:cNvPr id="5" name="Text Box 4"/>
          <p:cNvSpPr txBox="1">
            <a:spLocks noChangeArrowheads="1"/>
          </p:cNvSpPr>
          <p:nvPr/>
        </p:nvSpPr>
        <p:spPr bwMode="auto">
          <a:xfrm>
            <a:off x="914400" y="762000"/>
            <a:ext cx="7272337" cy="729430"/>
          </a:xfrm>
          <a:prstGeom prst="rect">
            <a:avLst/>
          </a:prstGeom>
          <a:solidFill>
            <a:srgbClr val="FFFFFF"/>
          </a:solidFill>
          <a:ln w="9525">
            <a:solidFill>
              <a:schemeClr val="tx1"/>
            </a:solidFill>
            <a:miter lim="800000"/>
            <a:headEnd/>
            <a:tailEnd/>
          </a:ln>
          <a:effectLst/>
        </p:spPr>
        <p:txBody>
          <a:bodyPr>
            <a:spAutoFit/>
          </a:bodyPr>
          <a:lstStyle/>
          <a:p>
            <a:pPr>
              <a:spcBef>
                <a:spcPct val="30000"/>
              </a:spcBef>
            </a:pPr>
            <a:r>
              <a:rPr lang="en-GB" b="1" dirty="0">
                <a:latin typeface="Courier New" pitchFamily="49" charset="0"/>
              </a:rPr>
              <a:t>&gt;&gt; </a:t>
            </a:r>
            <a:r>
              <a:rPr lang="en-GB" b="1" dirty="0" smtClean="0">
                <a:latin typeface="Courier New" pitchFamily="49" charset="0"/>
              </a:rPr>
              <a:t>plot(</a:t>
            </a:r>
            <a:r>
              <a:rPr lang="en-GB" b="1" dirty="0" err="1" smtClean="0">
                <a:latin typeface="Courier New" pitchFamily="49" charset="0"/>
              </a:rPr>
              <a:t>x,y,’bo</a:t>
            </a:r>
            <a:r>
              <a:rPr lang="en-GB" b="1" dirty="0" smtClean="0">
                <a:latin typeface="Courier New" pitchFamily="49" charset="0"/>
              </a:rPr>
              <a:t>’)</a:t>
            </a:r>
          </a:p>
          <a:p>
            <a:pPr>
              <a:spcBef>
                <a:spcPct val="30000"/>
              </a:spcBef>
            </a:pPr>
            <a:r>
              <a:rPr lang="en-GB" b="1" dirty="0" smtClean="0">
                <a:latin typeface="Courier New" pitchFamily="49" charset="0"/>
              </a:rPr>
              <a:t>&gt;&gt; plot(x(ii),y(ii),’</a:t>
            </a:r>
            <a:r>
              <a:rPr lang="en-GB" b="1" dirty="0" err="1" smtClean="0">
                <a:latin typeface="Courier New" pitchFamily="49" charset="0"/>
              </a:rPr>
              <a:t>ro</a:t>
            </a:r>
            <a:r>
              <a:rPr lang="en-GB" b="1" dirty="0" smtClean="0">
                <a:latin typeface="Courier New" pitchFamily="49" charset="0"/>
              </a:rPr>
              <a:t>’)</a:t>
            </a: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6096000"/>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descr="D:\papers\- CONFERENCE PAPERS\UK Arctic Science Conference 2009\figures\mast-met-time-series.png"/>
          <p:cNvPicPr>
            <a:picLocks noChangeAspect="1" noChangeArrowheads="1"/>
          </p:cNvPicPr>
          <p:nvPr/>
        </p:nvPicPr>
        <p:blipFill>
          <a:blip r:embed="rId2" cstate="print"/>
          <a:srcRect l="3614" t="1284" r="5786" b="35778"/>
          <a:stretch>
            <a:fillRect/>
          </a:stretch>
        </p:blipFill>
        <p:spPr bwMode="auto">
          <a:xfrm>
            <a:off x="838200" y="466724"/>
            <a:ext cx="7144528" cy="3724275"/>
          </a:xfrm>
          <a:prstGeom prst="rect">
            <a:avLst/>
          </a:prstGeom>
          <a:solidFill>
            <a:schemeClr val="bg1"/>
          </a:solidFill>
        </p:spPr>
      </p:pic>
      <p:pic>
        <p:nvPicPr>
          <p:cNvPr id="1026" name="Picture 2" descr="D:\PROJECTS\ASCOS\DATA\remote-sensing\reflectivity-ice-drift.png"/>
          <p:cNvPicPr>
            <a:picLocks noChangeAspect="1" noChangeArrowheads="1"/>
          </p:cNvPicPr>
          <p:nvPr/>
        </p:nvPicPr>
        <p:blipFill>
          <a:blip r:embed="rId3" cstate="print"/>
          <a:srcRect l="4313" t="3239" r="7835" b="64228"/>
          <a:stretch>
            <a:fillRect/>
          </a:stretch>
        </p:blipFill>
        <p:spPr bwMode="auto">
          <a:xfrm>
            <a:off x="457200" y="4114800"/>
            <a:ext cx="8229600" cy="2286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Basic Plotting Commands</a:t>
            </a:r>
            <a:endParaRPr lang="en-US"/>
          </a:p>
        </p:txBody>
      </p:sp>
      <p:sp>
        <p:nvSpPr>
          <p:cNvPr id="12291" name="Rectangle 3"/>
          <p:cNvSpPr>
            <a:spLocks noGrp="1" noChangeArrowheads="1"/>
          </p:cNvSpPr>
          <p:nvPr>
            <p:ph type="body" idx="1"/>
          </p:nvPr>
        </p:nvSpPr>
        <p:spPr/>
        <p:txBody>
          <a:bodyPr/>
          <a:lstStyle/>
          <a:p>
            <a:pPr>
              <a:lnSpc>
                <a:spcPct val="90000"/>
              </a:lnSpc>
              <a:tabLst>
                <a:tab pos="2867025" algn="l"/>
              </a:tabLst>
            </a:pPr>
            <a:r>
              <a:rPr lang="en-GB" sz="2800" b="1" dirty="0">
                <a:latin typeface="Courier New" pitchFamily="49" charset="0"/>
              </a:rPr>
              <a:t>figure</a:t>
            </a:r>
            <a:r>
              <a:rPr lang="en-GB" sz="2800" dirty="0"/>
              <a:t> 	: creates a new figure window</a:t>
            </a:r>
          </a:p>
          <a:p>
            <a:pPr>
              <a:lnSpc>
                <a:spcPct val="90000"/>
              </a:lnSpc>
              <a:tabLst>
                <a:tab pos="2867025" algn="l"/>
              </a:tabLst>
            </a:pPr>
            <a:r>
              <a:rPr lang="en-GB" sz="2800" b="1" dirty="0">
                <a:latin typeface="Courier New" pitchFamily="49" charset="0"/>
              </a:rPr>
              <a:t>plot(x)</a:t>
            </a:r>
            <a:r>
              <a:rPr lang="en-GB" sz="2800" dirty="0"/>
              <a:t> 	: plots line graph of x </a:t>
            </a:r>
            <a:r>
              <a:rPr lang="en-GB" sz="2800" dirty="0" err="1"/>
              <a:t>vs</a:t>
            </a:r>
            <a:r>
              <a:rPr lang="en-GB" sz="2800" dirty="0"/>
              <a:t> index 	  	  number of array</a:t>
            </a:r>
          </a:p>
          <a:p>
            <a:pPr>
              <a:lnSpc>
                <a:spcPct val="90000"/>
              </a:lnSpc>
              <a:tabLst>
                <a:tab pos="2867025" algn="l"/>
              </a:tabLst>
            </a:pPr>
            <a:r>
              <a:rPr lang="en-GB" sz="2800" b="1" dirty="0">
                <a:latin typeface="Courier New" pitchFamily="49" charset="0"/>
              </a:rPr>
              <a:t>plot(</a:t>
            </a:r>
            <a:r>
              <a:rPr lang="en-GB" sz="2800" b="1" dirty="0" err="1">
                <a:latin typeface="Courier New" pitchFamily="49" charset="0"/>
              </a:rPr>
              <a:t>x,y</a:t>
            </a:r>
            <a:r>
              <a:rPr lang="en-GB" sz="2800" b="1" dirty="0">
                <a:latin typeface="Courier New" pitchFamily="49" charset="0"/>
              </a:rPr>
              <a:t>)</a:t>
            </a:r>
            <a:r>
              <a:rPr lang="en-GB" sz="2800" dirty="0"/>
              <a:t> 	: plots line graph of x </a:t>
            </a:r>
            <a:r>
              <a:rPr lang="en-GB" sz="2800" dirty="0" err="1"/>
              <a:t>vs</a:t>
            </a:r>
            <a:r>
              <a:rPr lang="en-GB" sz="2800" dirty="0"/>
              <a:t> y</a:t>
            </a:r>
          </a:p>
          <a:p>
            <a:pPr>
              <a:lnSpc>
                <a:spcPct val="90000"/>
              </a:lnSpc>
              <a:tabLst>
                <a:tab pos="2867025" algn="l"/>
              </a:tabLst>
            </a:pPr>
            <a:r>
              <a:rPr lang="en-GB" sz="2800" b="1" dirty="0">
                <a:latin typeface="Courier New" pitchFamily="49" charset="0"/>
              </a:rPr>
              <a:t>plot(</a:t>
            </a:r>
            <a:r>
              <a:rPr lang="en-GB" sz="2800" b="1" dirty="0" err="1">
                <a:latin typeface="Courier New" pitchFamily="49" charset="0"/>
              </a:rPr>
              <a:t>x,y,'r</a:t>
            </a:r>
            <a:r>
              <a:rPr lang="en-GB" sz="2800" b="1" dirty="0">
                <a:latin typeface="Courier New" pitchFamily="49" charset="0"/>
              </a:rPr>
              <a:t>--')</a:t>
            </a:r>
            <a:r>
              <a:rPr lang="en-GB" sz="2800" dirty="0"/>
              <a:t> </a:t>
            </a:r>
            <a:br>
              <a:rPr lang="en-GB" sz="2800" dirty="0"/>
            </a:br>
            <a:r>
              <a:rPr lang="en-GB" sz="2800" dirty="0"/>
              <a:t>	: plots x </a:t>
            </a:r>
            <a:r>
              <a:rPr lang="en-GB" sz="2800" dirty="0" err="1"/>
              <a:t>vs</a:t>
            </a:r>
            <a:r>
              <a:rPr lang="en-GB" sz="2800" dirty="0"/>
              <a:t> y with </a:t>
            </a:r>
            <a:r>
              <a:rPr lang="en-GB" sz="2800" dirty="0" err="1"/>
              <a:t>linetype</a:t>
            </a:r>
            <a:r>
              <a:rPr lang="en-GB" sz="2800" dirty="0"/>
              <a:t> specified 	  </a:t>
            </a:r>
            <a:r>
              <a:rPr lang="en-GB" sz="2800" dirty="0" smtClean="0"/>
              <a:t>	  in </a:t>
            </a:r>
            <a:r>
              <a:rPr lang="en-GB" sz="2800" dirty="0"/>
              <a:t>string : 'r' = red, 'g'=green, etc	  </a:t>
            </a:r>
            <a:r>
              <a:rPr lang="en-GB" sz="2800" dirty="0" smtClean="0"/>
              <a:t>	  for </a:t>
            </a:r>
            <a:r>
              <a:rPr lang="en-GB" sz="2800" dirty="0"/>
              <a:t>a limited set of basic colours.</a:t>
            </a:r>
            <a:br>
              <a:rPr lang="en-GB" sz="2800" dirty="0"/>
            </a:br>
            <a:r>
              <a:rPr lang="en-GB" sz="2800" dirty="0"/>
              <a:t>	  '</a:t>
            </a:r>
            <a:r>
              <a:rPr lang="en-GB" sz="2800" dirty="0">
                <a:sym typeface="Symbol" pitchFamily="18" charset="2"/>
              </a:rPr>
              <a:t></a:t>
            </a:r>
            <a:r>
              <a:rPr lang="en-GB" sz="2800" dirty="0"/>
              <a:t>' solid line, '</a:t>
            </a:r>
            <a:r>
              <a:rPr lang="en-GB" sz="2800" dirty="0">
                <a:sym typeface="Symbol" pitchFamily="18" charset="2"/>
              </a:rPr>
              <a:t> ' dashed, 'o' 	  </a:t>
            </a:r>
            <a:r>
              <a:rPr lang="en-GB" sz="2800" dirty="0" smtClean="0">
                <a:sym typeface="Symbol" pitchFamily="18" charset="2"/>
              </a:rPr>
              <a:t>	 	  circles…</a:t>
            </a:r>
            <a:r>
              <a:rPr lang="en-GB" sz="2800" b="1" dirty="0" smtClean="0">
                <a:sym typeface="Symbol" pitchFamily="18" charset="2"/>
              </a:rPr>
              <a:t>see </a:t>
            </a:r>
            <a:r>
              <a:rPr lang="en-GB" sz="2800" b="1" dirty="0">
                <a:sym typeface="Symbol" pitchFamily="18" charset="2"/>
              </a:rPr>
              <a:t>graphics section of 	  </a:t>
            </a:r>
            <a:r>
              <a:rPr lang="en-GB" sz="2800" b="1" dirty="0" smtClean="0">
                <a:sym typeface="Symbol" pitchFamily="18" charset="2"/>
              </a:rPr>
              <a:t>	  helpdesk</a:t>
            </a:r>
            <a:endParaRPr lang="en-US" sz="2800" b="1" dirty="0">
              <a:sym typeface="Symbol" pitchFamily="18"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Simple Plotting</a:t>
            </a:r>
            <a:endParaRPr lang="en-GB" dirty="0"/>
          </a:p>
        </p:txBody>
      </p:sp>
      <p:sp>
        <p:nvSpPr>
          <p:cNvPr id="6" name="Text Box 4"/>
          <p:cNvSpPr txBox="1">
            <a:spLocks noChangeArrowheads="1"/>
          </p:cNvSpPr>
          <p:nvPr/>
        </p:nvSpPr>
        <p:spPr bwMode="auto">
          <a:xfrm>
            <a:off x="684213" y="990600"/>
            <a:ext cx="3908425" cy="5175250"/>
          </a:xfrm>
          <a:prstGeom prst="rect">
            <a:avLst/>
          </a:prstGeom>
          <a:solidFill>
            <a:srgbClr val="FFFFFF"/>
          </a:solidFill>
          <a:ln w="9525">
            <a:solidFill>
              <a:schemeClr val="tx1"/>
            </a:solidFill>
            <a:miter lim="800000"/>
            <a:headEnd/>
            <a:tailEnd/>
          </a:ln>
          <a:effectLst/>
        </p:spPr>
        <p:txBody>
          <a:bodyPr/>
          <a:lstStyle/>
          <a:p>
            <a:r>
              <a:rPr lang="en-GB" b="1" dirty="0" smtClean="0">
                <a:latin typeface="Courier New" pitchFamily="49" charset="0"/>
              </a:rPr>
              <a:t>&gt;&gt; x=[1:10]; y=x.^2;</a:t>
            </a:r>
          </a:p>
          <a:p>
            <a:r>
              <a:rPr lang="en-GB" b="1" dirty="0" smtClean="0">
                <a:latin typeface="Courier New" pitchFamily="49" charset="0"/>
              </a:rPr>
              <a:t>&gt;&gt; plot(</a:t>
            </a:r>
            <a:r>
              <a:rPr lang="en-GB" b="1" dirty="0" err="1" smtClean="0">
                <a:latin typeface="Courier New" pitchFamily="49" charset="0"/>
              </a:rPr>
              <a:t>x,y</a:t>
            </a:r>
            <a:r>
              <a:rPr lang="en-GB" b="1" dirty="0" smtClean="0">
                <a:latin typeface="Courier New" pitchFamily="49" charset="0"/>
              </a:rPr>
              <a:t>)</a:t>
            </a:r>
          </a:p>
          <a:p>
            <a:endParaRPr lang="en-GB" b="1" dirty="0" smtClean="0">
              <a:latin typeface="Courier New" pitchFamily="49" charset="0"/>
            </a:endParaRPr>
          </a:p>
          <a:p>
            <a:endParaRPr lang="en-GB" b="1" dirty="0" smtClean="0">
              <a:latin typeface="Courier New" pitchFamily="49" charset="0"/>
            </a:endParaRPr>
          </a:p>
          <a:p>
            <a:r>
              <a:rPr lang="en-GB" b="1" dirty="0" smtClean="0">
                <a:latin typeface="Courier New" pitchFamily="49" charset="0"/>
              </a:rPr>
              <a:t>&gt;&gt; plot(</a:t>
            </a:r>
            <a:r>
              <a:rPr lang="en-GB" b="1" dirty="0" err="1" smtClean="0">
                <a:latin typeface="Courier New" pitchFamily="49" charset="0"/>
              </a:rPr>
              <a:t>x,y</a:t>
            </a:r>
            <a:r>
              <a:rPr lang="en-GB" b="1" dirty="0" smtClean="0">
                <a:latin typeface="Courier New" pitchFamily="49" charset="0"/>
              </a:rPr>
              <a:t>,'--')</a:t>
            </a:r>
          </a:p>
          <a:p>
            <a:r>
              <a:rPr lang="en-GB" b="1" dirty="0" smtClean="0">
                <a:latin typeface="Courier New" pitchFamily="49" charset="0"/>
              </a:rPr>
              <a:t>&gt;&gt; plot(</a:t>
            </a:r>
            <a:r>
              <a:rPr lang="en-GB" b="1" dirty="0" err="1" smtClean="0">
                <a:latin typeface="Courier New" pitchFamily="49" charset="0"/>
              </a:rPr>
              <a:t>x,y,‘r</a:t>
            </a:r>
            <a:r>
              <a:rPr lang="en-GB" b="1" dirty="0" smtClean="0">
                <a:latin typeface="Courier New" pitchFamily="49" charset="0"/>
              </a:rPr>
              <a:t>-')</a:t>
            </a:r>
          </a:p>
          <a:p>
            <a:endParaRPr lang="en-GB" b="1" dirty="0" smtClean="0">
              <a:latin typeface="Courier New" pitchFamily="49" charset="0"/>
            </a:endParaRPr>
          </a:p>
          <a:p>
            <a:r>
              <a:rPr lang="en-GB" b="1" dirty="0" smtClean="0">
                <a:latin typeface="Courier New" pitchFamily="49" charset="0"/>
              </a:rPr>
              <a:t>&gt;&gt; plot(</a:t>
            </a:r>
            <a:r>
              <a:rPr lang="en-GB" b="1" dirty="0" err="1" smtClean="0">
                <a:latin typeface="Courier New" pitchFamily="49" charset="0"/>
              </a:rPr>
              <a:t>x,t,‘o</a:t>
            </a:r>
            <a:r>
              <a:rPr lang="en-GB" b="1" dirty="0" smtClean="0">
                <a:latin typeface="Courier New" pitchFamily="49" charset="0"/>
              </a:rPr>
              <a:t>')</a:t>
            </a:r>
            <a:endParaRPr lang="en-US" b="1" dirty="0">
              <a:latin typeface="Courier New" pitchFamily="49" charset="0"/>
            </a:endParaRPr>
          </a:p>
        </p:txBody>
      </p:sp>
      <p:pic>
        <p:nvPicPr>
          <p:cNvPr id="4099" name="Picture 3" descr="D:\TEACHING\matlab-course\figures\plot-x-y.png"/>
          <p:cNvPicPr>
            <a:picLocks noChangeAspect="1" noChangeArrowheads="1"/>
          </p:cNvPicPr>
          <p:nvPr/>
        </p:nvPicPr>
        <p:blipFill>
          <a:blip r:embed="rId2" cstate="print"/>
          <a:srcRect/>
          <a:stretch>
            <a:fillRect/>
          </a:stretch>
        </p:blipFill>
        <p:spPr bwMode="auto">
          <a:xfrm>
            <a:off x="4725050" y="381000"/>
            <a:ext cx="4037950" cy="3546475"/>
          </a:xfrm>
          <a:prstGeom prst="rect">
            <a:avLst/>
          </a:prstGeom>
          <a:noFill/>
        </p:spPr>
      </p:pic>
      <p:sp>
        <p:nvSpPr>
          <p:cNvPr id="10" name="TextBox 9"/>
          <p:cNvSpPr txBox="1"/>
          <p:nvPr/>
        </p:nvSpPr>
        <p:spPr>
          <a:xfrm>
            <a:off x="2438400" y="3581400"/>
            <a:ext cx="2438400" cy="1015663"/>
          </a:xfrm>
          <a:prstGeom prst="rect">
            <a:avLst/>
          </a:prstGeom>
          <a:noFill/>
        </p:spPr>
        <p:txBody>
          <a:bodyPr wrap="square" rtlCol="0">
            <a:spAutoFit/>
          </a:bodyPr>
          <a:lstStyle/>
          <a:p>
            <a:r>
              <a:rPr lang="en-GB" sz="2000" dirty="0" smtClean="0">
                <a:latin typeface="+mn-lt"/>
              </a:rPr>
              <a:t>Specify simple line types, colours, or symbols</a:t>
            </a:r>
          </a:p>
        </p:txBody>
      </p:sp>
      <p:cxnSp>
        <p:nvCxnSpPr>
          <p:cNvPr id="12" name="Straight Arrow Connector 11"/>
          <p:cNvCxnSpPr/>
          <p:nvPr/>
        </p:nvCxnSpPr>
        <p:spPr>
          <a:xfrm rot="10800000">
            <a:off x="3124200" y="2819400"/>
            <a:ext cx="8382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76801" y="4648200"/>
            <a:ext cx="4038600" cy="1631216"/>
          </a:xfrm>
          <a:prstGeom prst="rect">
            <a:avLst/>
          </a:prstGeom>
          <a:noFill/>
        </p:spPr>
        <p:txBody>
          <a:bodyPr wrap="square" rtlCol="0">
            <a:spAutoFit/>
          </a:bodyPr>
          <a:lstStyle/>
          <a:p>
            <a:r>
              <a:rPr lang="en-GB" sz="2000" dirty="0" smtClean="0">
                <a:latin typeface="+mn-lt"/>
              </a:rPr>
              <a:t>Use the </a:t>
            </a:r>
            <a:r>
              <a:rPr lang="en-GB" sz="2000" b="1" dirty="0" smtClean="0">
                <a:latin typeface="+mn-lt"/>
              </a:rPr>
              <a:t>help</a:t>
            </a:r>
            <a:r>
              <a:rPr lang="en-GB" sz="2000" dirty="0" smtClean="0">
                <a:latin typeface="+mn-lt"/>
              </a:rPr>
              <a:t> command to get guidance on using another command or function</a:t>
            </a:r>
          </a:p>
          <a:p>
            <a:endParaRPr lang="en-GB" sz="2000" dirty="0" smtClean="0"/>
          </a:p>
          <a:p>
            <a:r>
              <a:rPr lang="en-GB" sz="2000" b="1" dirty="0" smtClean="0">
                <a:latin typeface="Courier New" pitchFamily="49" charset="0"/>
                <a:cs typeface="Courier New" pitchFamily="49" charset="0"/>
              </a:rPr>
              <a:t>&gt;&gt; help plot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By default any plotting command replaces any existing lines plotted in current figure.</a:t>
            </a:r>
          </a:p>
          <a:p>
            <a:r>
              <a:rPr lang="en-GB" b="1" dirty="0" smtClean="0">
                <a:solidFill>
                  <a:srgbClr val="C00000"/>
                </a:solidFill>
              </a:rPr>
              <a:t>hold</a:t>
            </a:r>
            <a:r>
              <a:rPr lang="en-GB" dirty="0" smtClean="0"/>
              <a:t> command ‘holds’ the current plotting axes so that subsequent plotting commands add to the existing figure instead of replacing content.</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polar_maps"/>
          <p:cNvPicPr>
            <a:picLocks noChangeAspect="1" noChangeArrowheads="1"/>
          </p:cNvPicPr>
          <p:nvPr/>
        </p:nvPicPr>
        <p:blipFill>
          <a:blip r:embed="rId2" cstate="print"/>
          <a:srcRect/>
          <a:stretch>
            <a:fillRect/>
          </a:stretch>
        </p:blipFill>
        <p:spPr bwMode="auto">
          <a:xfrm>
            <a:off x="323850" y="765175"/>
            <a:ext cx="8496300" cy="4149725"/>
          </a:xfrm>
          <a:prstGeom prst="rect">
            <a:avLst/>
          </a:prstGeom>
          <a:noFill/>
          <a:ln w="9525">
            <a:solidFill>
              <a:schemeClr val="tx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5" descr="demo-wind-vectors"/>
          <p:cNvPicPr>
            <a:picLocks noChangeAspect="1" noChangeArrowheads="1"/>
          </p:cNvPicPr>
          <p:nvPr/>
        </p:nvPicPr>
        <p:blipFill>
          <a:blip r:embed="rId2" cstate="print"/>
          <a:srcRect/>
          <a:stretch>
            <a:fillRect/>
          </a:stretch>
        </p:blipFill>
        <p:spPr bwMode="auto">
          <a:xfrm>
            <a:off x="381000" y="2276991"/>
            <a:ext cx="4648200" cy="4176197"/>
          </a:xfrm>
          <a:prstGeom prst="rect">
            <a:avLst/>
          </a:prstGeom>
          <a:noFill/>
        </p:spPr>
      </p:pic>
      <p:pic>
        <p:nvPicPr>
          <p:cNvPr id="48132" name="Picture 4" descr="radar-propagation"/>
          <p:cNvPicPr>
            <a:picLocks noChangeAspect="1" noChangeArrowheads="1"/>
          </p:cNvPicPr>
          <p:nvPr/>
        </p:nvPicPr>
        <p:blipFill>
          <a:blip r:embed="rId3" cstate="print"/>
          <a:srcRect/>
          <a:stretch>
            <a:fillRect/>
          </a:stretch>
        </p:blipFill>
        <p:spPr bwMode="auto">
          <a:xfrm>
            <a:off x="4306887" y="333375"/>
            <a:ext cx="4608513" cy="3783013"/>
          </a:xfrm>
          <a:prstGeom prst="rect">
            <a:avLst/>
          </a:prstGeom>
          <a:noFill/>
          <a:ln w="12700">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LEM-field-with-vectors"/>
          <p:cNvPicPr>
            <a:picLocks noChangeAspect="1" noChangeArrowheads="1"/>
          </p:cNvPicPr>
          <p:nvPr/>
        </p:nvPicPr>
        <p:blipFill>
          <a:blip r:embed="rId2" cstate="print">
            <a:clrChange>
              <a:clrFrom>
                <a:srgbClr val="CCCCCC"/>
              </a:clrFrom>
              <a:clrTo>
                <a:srgbClr val="CCCCCC">
                  <a:alpha val="0"/>
                </a:srgbClr>
              </a:clrTo>
            </a:clrChange>
          </a:blip>
          <a:srcRect/>
          <a:stretch>
            <a:fillRect/>
          </a:stretch>
        </p:blipFill>
        <p:spPr bwMode="auto">
          <a:xfrm>
            <a:off x="457200" y="273506"/>
            <a:ext cx="8229600" cy="643006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estavi.avi">
            <a:hlinkClick r:id="" action="ppaction://media"/>
          </p:cNvPr>
          <p:cNvPicPr>
            <a:picLocks noRot="1" noChangeAspect="1"/>
          </p:cNvPicPr>
          <p:nvPr>
            <a:videoFile r:link="rId1"/>
          </p:nvPr>
        </p:nvPicPr>
        <p:blipFill>
          <a:blip r:embed="rId3" cstate="print"/>
          <a:stretch>
            <a:fillRect/>
          </a:stretch>
        </p:blipFill>
        <p:spPr>
          <a:xfrm>
            <a:off x="914400" y="551577"/>
            <a:ext cx="7315200" cy="5754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IMB-SOEE3610-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6">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latin typeface="+mn-lt"/>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IMB-SOEE3610-theme</Template>
  <TotalTime>2591</TotalTime>
  <Words>3780</Words>
  <Application>Microsoft Office PowerPoint</Application>
  <PresentationFormat>On-screen Show (4:3)</PresentationFormat>
  <Paragraphs>1020</Paragraphs>
  <Slides>52</Slides>
  <Notes>19</Notes>
  <HiddenSlides>0</HiddenSlides>
  <MMClips>1</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IMB-SOEE3610-theme</vt:lpstr>
      <vt:lpstr>CENG 241 Scientific Computing  </vt:lpstr>
      <vt:lpstr>Course Resources</vt:lpstr>
      <vt:lpstr>What is MATLAB?</vt:lpstr>
      <vt:lpstr>PowerPoint Presentation</vt:lpstr>
      <vt:lpstr>PowerPoint Presentation</vt:lpstr>
      <vt:lpstr>PowerPoint Presentation</vt:lpstr>
      <vt:lpstr>PowerPoint Presentation</vt:lpstr>
      <vt:lpstr>PowerPoint Presentation</vt:lpstr>
      <vt:lpstr>PowerPoint Presentation</vt:lpstr>
      <vt:lpstr>Getting Started: Windows</vt:lpstr>
      <vt:lpstr>PowerPoint Presentation</vt:lpstr>
      <vt:lpstr>Getting started – linux (SEE)</vt:lpstr>
      <vt:lpstr>MATLAB User Environment</vt:lpstr>
      <vt:lpstr>Getting help</vt:lpstr>
      <vt:lpstr>Accessing the Help Browser via the Start Menu</vt:lpstr>
      <vt:lpstr>Help Browser</vt:lpstr>
      <vt:lpstr>Other sources of help</vt:lpstr>
      <vt:lpstr>Modifying the MATLAB Desktop Appearance</vt:lpstr>
      <vt:lpstr>Returning to the Default MATLAB Desktop</vt:lpstr>
      <vt:lpstr>The Contents of the MATLAB Desktop</vt:lpstr>
      <vt:lpstr>Workspace Browser</vt:lpstr>
      <vt:lpstr>Array Editor</vt:lpstr>
      <vt:lpstr>Command History Window</vt:lpstr>
      <vt:lpstr>Current Directory Window</vt:lpstr>
      <vt:lpstr>PowerPoint Presentation</vt:lpstr>
      <vt:lpstr>Calculations on the command Line</vt:lpstr>
      <vt:lpstr>The WORKSPACE</vt:lpstr>
      <vt:lpstr>PowerPoint Presentation</vt:lpstr>
      <vt:lpstr>Entering Numeric Arrays</vt:lpstr>
      <vt:lpstr>Entering Numeric Arrays (Continued)</vt:lpstr>
      <vt:lpstr>Indexing into a Matrix in MATLAB</vt:lpstr>
      <vt:lpstr>Array Subscripting / Indexing</vt:lpstr>
      <vt:lpstr>THE COLON OPERATOR</vt:lpstr>
      <vt:lpstr>PowerPoint Presentation</vt:lpstr>
      <vt:lpstr>Numerical Array Concatenation  [ ]</vt:lpstr>
      <vt:lpstr>Matrix and Array Operators</vt:lpstr>
      <vt:lpstr>PowerPoint Presentation</vt:lpstr>
      <vt:lpstr>PowerPoint Presentation</vt:lpstr>
      <vt:lpstr>Matrix Calculation-Scalar Expansion</vt:lpstr>
      <vt:lpstr>Matrix Multiplication</vt:lpstr>
      <vt:lpstr>Array (element-by-element) Multiplication</vt:lpstr>
      <vt:lpstr>PowerPoint Presentation</vt:lpstr>
      <vt:lpstr>PowerPoint Presentation</vt:lpstr>
      <vt:lpstr>Clearing up</vt:lpstr>
      <vt:lpstr>Boolean (logical) operators</vt:lpstr>
      <vt:lpstr>LOGICAL INDEXING</vt:lpstr>
      <vt:lpstr>PowerPoint Presentation</vt:lpstr>
      <vt:lpstr>PowerPoint Presentation</vt:lpstr>
      <vt:lpstr>PowerPoint Presentation</vt:lpstr>
      <vt:lpstr>Basic Plotting Commands</vt:lpstr>
      <vt:lpstr>Simple Plotting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 Programming</dc:title>
  <dc:creator/>
  <cp:lastModifiedBy>Tablet</cp:lastModifiedBy>
  <cp:revision>136</cp:revision>
  <dcterms:created xsi:type="dcterms:W3CDTF">2006-08-16T00:00:00Z</dcterms:created>
  <dcterms:modified xsi:type="dcterms:W3CDTF">2020-09-28T00:06:59Z</dcterms:modified>
</cp:coreProperties>
</file>